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3" r:id="rId6"/>
    <p:sldId id="310" r:id="rId7"/>
    <p:sldId id="284" r:id="rId8"/>
    <p:sldId id="288" r:id="rId9"/>
    <p:sldId id="311" r:id="rId10"/>
    <p:sldId id="312" r:id="rId11"/>
    <p:sldId id="287" r:id="rId12"/>
    <p:sldId id="307" r:id="rId13"/>
    <p:sldId id="313" r:id="rId14"/>
    <p:sldId id="308" r:id="rId15"/>
    <p:sldId id="314" r:id="rId16"/>
    <p:sldId id="309" r:id="rId17"/>
    <p:sldId id="290" r:id="rId18"/>
    <p:sldId id="291" r:id="rId19"/>
    <p:sldId id="292" r:id="rId20"/>
    <p:sldId id="320" r:id="rId21"/>
    <p:sldId id="293" r:id="rId22"/>
    <p:sldId id="315" r:id="rId23"/>
    <p:sldId id="301" r:id="rId24"/>
    <p:sldId id="321" r:id="rId25"/>
    <p:sldId id="302" r:id="rId26"/>
    <p:sldId id="322" r:id="rId27"/>
    <p:sldId id="323" r:id="rId28"/>
    <p:sldId id="30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16" r:id="rId41"/>
    <p:sldId id="317" r:id="rId42"/>
    <p:sldId id="318" r:id="rId43"/>
    <p:sldId id="319" r:id="rId44"/>
    <p:sldId id="28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Моніторинг </a:t>
            </a:r>
            <a:r>
              <a:rPr lang="uk-UA" sz="5400" b="1" dirty="0" smtClean="0">
                <a:solidFill>
                  <a:srgbClr val="FF0000"/>
                </a:solidFill>
              </a:rPr>
              <a:t>довкілля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6309320"/>
            <a:ext cx="5576664" cy="481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1642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6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6" y="999824"/>
            <a:ext cx="7776863" cy="5670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620688"/>
            <a:ext cx="61879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ПОЗНАЧИТИ НА КАРТІ БІОСФЕРНІ ЗАПОВІДНИКИ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-99392"/>
            <a:ext cx="4320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ЗАВДАННЯ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14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11256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dirty="0" smtClean="0"/>
              <a:t>До складу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</a:p>
          <a:p>
            <a:pPr marL="68580" indent="0" algn="just">
              <a:buNone/>
            </a:pPr>
            <a:r>
              <a:rPr lang="ru-RU" dirty="0" smtClean="0"/>
              <a:t>фонового </a:t>
            </a:r>
            <a:r>
              <a:rPr lang="ru-RU" dirty="0" err="1" smtClean="0"/>
              <a:t>моніторингу</a:t>
            </a:r>
            <a:r>
              <a:rPr lang="ru-RU" dirty="0" smtClean="0"/>
              <a:t> входить </a:t>
            </a:r>
            <a:r>
              <a:rPr lang="ru-RU" b="1" dirty="0" err="1" smtClean="0"/>
              <a:t>стаціонарна</a:t>
            </a:r>
            <a:r>
              <a:rPr lang="ru-RU" dirty="0" smtClean="0"/>
              <a:t> </a:t>
            </a:r>
            <a:r>
              <a:rPr lang="ru-RU" b="1" dirty="0" err="1" smtClean="0"/>
              <a:t>ділянка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і </a:t>
            </a:r>
            <a:r>
              <a:rPr lang="ru-RU" b="1" dirty="0" err="1" smtClean="0"/>
              <a:t>хімічна</a:t>
            </a:r>
            <a:r>
              <a:rPr lang="ru-RU" b="1" dirty="0" smtClean="0"/>
              <a:t> </a:t>
            </a:r>
            <a:r>
              <a:rPr lang="ru-RU" b="1" dirty="0" err="1" smtClean="0"/>
              <a:t>лабораторія</a:t>
            </a:r>
            <a:r>
              <a:rPr lang="ru-RU" dirty="0" smtClean="0"/>
              <a:t>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err="1"/>
              <a:t>д</a:t>
            </a:r>
            <a:r>
              <a:rPr lang="ru-RU" sz="1800" dirty="0" err="1" smtClean="0"/>
              <a:t>ілянка</a:t>
            </a:r>
            <a:r>
              <a:rPr lang="ru-RU" sz="1800" dirty="0" smtClean="0"/>
              <a:t> (</a:t>
            </a:r>
            <a:r>
              <a:rPr lang="ru-RU" sz="1800" dirty="0" err="1" smtClean="0"/>
              <a:t>полігон</a:t>
            </a:r>
            <a:r>
              <a:rPr lang="ru-RU" sz="1800" dirty="0" smtClean="0"/>
              <a:t>) </a:t>
            </a:r>
            <a:r>
              <a:rPr lang="ru-RU" sz="1800" dirty="0" err="1" smtClean="0"/>
              <a:t>спостереження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з </a:t>
            </a:r>
            <a:r>
              <a:rPr lang="ru-RU" sz="1800" dirty="0" err="1" smtClean="0"/>
              <a:t>майданчика</a:t>
            </a:r>
            <a:r>
              <a:rPr lang="ru-RU" sz="1800" dirty="0" smtClean="0"/>
              <a:t> та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err="1" smtClean="0"/>
              <a:t>свердловин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відбору</a:t>
            </a:r>
            <a:r>
              <a:rPr lang="ru-RU" sz="1800" dirty="0" smtClean="0"/>
              <a:t> проб,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dirty="0" err="1" smtClean="0"/>
              <a:t>гідропостів</a:t>
            </a:r>
            <a:r>
              <a:rPr lang="ru-RU" sz="1800" dirty="0" smtClean="0"/>
              <a:t>. </a:t>
            </a:r>
          </a:p>
          <a:p>
            <a:pPr marL="68580" indent="0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відбирають</a:t>
            </a:r>
            <a:r>
              <a:rPr lang="ru-RU" dirty="0" smtClean="0"/>
              <a:t> </a:t>
            </a:r>
            <a:r>
              <a:rPr lang="ru-RU" dirty="0" err="1" smtClean="0"/>
              <a:t>проби</a:t>
            </a:r>
            <a:r>
              <a:rPr lang="ru-RU" dirty="0" smtClean="0"/>
              <a:t> </a:t>
            </a:r>
          </a:p>
          <a:p>
            <a:pPr marL="68580" indent="0" algn="just">
              <a:buNone/>
            </a:pPr>
            <a:r>
              <a:rPr lang="ru-RU" sz="2000" dirty="0" smtClean="0"/>
              <a:t>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err="1" smtClean="0"/>
              <a:t>опадів</a:t>
            </a:r>
            <a:r>
              <a:rPr lang="ru-RU" sz="1400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вод,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err="1" smtClean="0"/>
              <a:t>ґрунтів</a:t>
            </a:r>
            <a:r>
              <a:rPr lang="ru-RU" sz="1400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err="1" smtClean="0"/>
              <a:t>рослинності</a:t>
            </a:r>
            <a:r>
              <a:rPr lang="ru-RU" sz="1400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err="1" smtClean="0"/>
              <a:t>проводять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гідрометричні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геофізичні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вимірювання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marL="68580" indent="0" algn="just">
              <a:buNone/>
            </a:pPr>
            <a:endParaRPr lang="ru-RU" sz="2000" dirty="0" smtClean="0"/>
          </a:p>
          <a:p>
            <a:pPr marL="68580" indent="0" algn="just">
              <a:buNone/>
            </a:pPr>
            <a:r>
              <a:rPr lang="ru-RU" sz="2000" dirty="0" err="1" smtClean="0"/>
              <a:t>Хімічну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лабораторію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зводять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не </a:t>
            </a:r>
            <a:r>
              <a:rPr lang="ru-RU" sz="2000" dirty="0" err="1" smtClean="0">
                <a:solidFill>
                  <a:srgbClr val="FF0000"/>
                </a:solidFill>
              </a:rPr>
              <a:t>ближче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ніж</a:t>
            </a:r>
            <a:r>
              <a:rPr lang="ru-RU" sz="2000" dirty="0" smtClean="0">
                <a:solidFill>
                  <a:srgbClr val="FF0000"/>
                </a:solidFill>
              </a:rPr>
              <a:t> 500</a:t>
            </a:r>
            <a:r>
              <a:rPr lang="ru-RU" sz="2000" dirty="0" smtClean="0">
                <a:solidFill>
                  <a:srgbClr val="FF0000"/>
                </a:solidFill>
              </a:rPr>
              <a:t> м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базової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ділянки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 marL="68580" indent="0" algn="just"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лабораторії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обробляють</a:t>
            </a:r>
            <a:r>
              <a:rPr lang="ru-RU" sz="2000" dirty="0" smtClean="0"/>
              <a:t> і </a:t>
            </a:r>
            <a:r>
              <a:rPr lang="ru-RU" sz="2000" dirty="0" err="1" smtClean="0"/>
              <a:t>аналізують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відібрані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/>
              <a:t>Міжнародні</a:t>
            </a:r>
            <a:r>
              <a:rPr lang="ru-RU" b="1" i="1" dirty="0"/>
              <a:t> </a:t>
            </a:r>
            <a:r>
              <a:rPr lang="ru-RU" b="1" i="1" dirty="0" err="1"/>
              <a:t>фонові</a:t>
            </a:r>
            <a:r>
              <a:rPr lang="ru-RU" b="1" i="1" dirty="0"/>
              <a:t> </a:t>
            </a:r>
            <a:r>
              <a:rPr lang="ru-RU" b="1" i="1" dirty="0" err="1"/>
              <a:t>моніторингові</a:t>
            </a:r>
            <a:r>
              <a:rPr lang="ru-RU" b="1" i="1" dirty="0"/>
              <a:t> </a:t>
            </a:r>
            <a:r>
              <a:rPr lang="ru-RU" b="1" i="1" dirty="0" err="1"/>
              <a:t>станції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належать до </a:t>
            </a:r>
            <a:r>
              <a:rPr lang="ru-RU" dirty="0" err="1" smtClean="0"/>
              <a:t>глобальної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52152"/>
            <a:ext cx="7024744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err="1"/>
              <a:t>Програма</a:t>
            </a:r>
            <a:r>
              <a:rPr lang="ru-RU" sz="2700" b="1" dirty="0"/>
              <a:t> </a:t>
            </a: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фонового</a:t>
            </a:r>
            <a:r>
              <a:rPr lang="ru-RU" sz="2700" b="1" dirty="0"/>
              <a:t> </a:t>
            </a:r>
            <a:r>
              <a:rPr lang="ru-RU" sz="2700" b="1" dirty="0" err="1"/>
              <a:t>екологічного</a:t>
            </a:r>
            <a:r>
              <a:rPr lang="ru-RU" sz="2700" b="1" dirty="0"/>
              <a:t> </a:t>
            </a:r>
            <a:r>
              <a:rPr lang="ru-RU" sz="2700" b="1" dirty="0" err="1"/>
              <a:t>моніторингу</a:t>
            </a:r>
            <a:r>
              <a:rPr lang="ru-RU" sz="2700" b="1" dirty="0"/>
              <a:t> </a:t>
            </a:r>
            <a:r>
              <a:rPr lang="ru-RU" sz="2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7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основі</a:t>
            </a:r>
            <a:r>
              <a:rPr lang="ru-RU" sz="2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біосферних</a:t>
            </a:r>
            <a:r>
              <a:rPr lang="ru-RU" sz="27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заповідників</a:t>
            </a:r>
            <a:r>
              <a:rPr lang="ru-RU" sz="2700" b="1" dirty="0"/>
              <a:t> </a:t>
            </a:r>
            <a:r>
              <a:rPr lang="ru-RU" sz="2700" b="1" dirty="0" err="1"/>
              <a:t>охоплює</a:t>
            </a:r>
            <a:r>
              <a:rPr lang="ru-RU" sz="2700" b="1" dirty="0"/>
              <a:t> </a:t>
            </a:r>
            <a:r>
              <a:rPr lang="ru-RU" sz="2700" b="1" dirty="0" err="1"/>
              <a:t>такі</a:t>
            </a:r>
            <a:r>
              <a:rPr lang="ru-RU" sz="2700" b="1" dirty="0"/>
              <a:t> </a:t>
            </a:r>
            <a:r>
              <a:rPr lang="ru-RU" sz="2700" b="1" dirty="0" err="1"/>
              <a:t>напрями</a:t>
            </a:r>
            <a:r>
              <a:rPr lang="ru-RU" sz="2700" b="1" dirty="0" smtClean="0"/>
              <a:t>:</a:t>
            </a:r>
            <a:br>
              <a:rPr lang="ru-RU" sz="27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179636"/>
            <a:ext cx="2088232" cy="388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моніторинг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забруднення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природного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середовища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та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інших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факторів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антропогенного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впливу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;</a:t>
            </a:r>
          </a:p>
          <a:p>
            <a:pPr algn="ctr"/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9856" y="2276872"/>
            <a:ext cx="2068248" cy="3791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моніторинг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реакції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біоти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антропогенний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вплив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передусім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фонові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рівні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забруднення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</a:t>
            </a:r>
          </a:p>
          <a:p>
            <a:pPr algn="ctr"/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323652"/>
            <a:ext cx="2272216" cy="3744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спостереження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зміною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функціональних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і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структурних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характеристик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еталонних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незайманих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природних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екосистем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і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їх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антропогенних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модифікацій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960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398" y="739476"/>
            <a:ext cx="7992888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Програма</a:t>
            </a:r>
            <a:r>
              <a:rPr lang="ru-RU" sz="3200" dirty="0" smtClean="0"/>
              <a:t> фонового </a:t>
            </a:r>
            <a:r>
              <a:rPr lang="ru-RU" sz="3200" dirty="0" err="1" smtClean="0"/>
              <a:t>моніторингу</a:t>
            </a:r>
            <a:r>
              <a:rPr lang="ru-RU" sz="3200" dirty="0" smtClean="0"/>
              <a:t> </a:t>
            </a:r>
            <a:r>
              <a:rPr lang="ru-RU" sz="3200" dirty="0" err="1" smtClean="0"/>
              <a:t>формується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абіотичної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біотичної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складових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23652"/>
            <a:ext cx="7920880" cy="4057676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/>
              <a:t>До </a:t>
            </a:r>
            <a:r>
              <a:rPr lang="ru-RU" b="1" dirty="0" err="1" smtClean="0"/>
              <a:t>абіотичної</a:t>
            </a:r>
            <a:r>
              <a:rPr lang="ru-RU" b="1" dirty="0" smtClean="0"/>
              <a:t> </a:t>
            </a:r>
            <a:r>
              <a:rPr lang="ru-RU" b="1" dirty="0" err="1" smtClean="0"/>
              <a:t>складової</a:t>
            </a:r>
            <a:r>
              <a:rPr lang="ru-RU" b="1" dirty="0" smtClean="0"/>
              <a:t> </a:t>
            </a:r>
            <a:r>
              <a:rPr lang="ru-RU" dirty="0" smtClean="0"/>
              <a:t>фонового </a:t>
            </a:r>
            <a:r>
              <a:rPr lang="ru-RU" dirty="0" err="1" smtClean="0"/>
              <a:t>моніторингу</a:t>
            </a:r>
            <a:r>
              <a:rPr lang="ru-RU" dirty="0" smtClean="0"/>
              <a:t> належать 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кліматичними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 smtClean="0"/>
              <a:t>едафічними</a:t>
            </a:r>
            <a:r>
              <a:rPr lang="ru-RU" dirty="0" smtClean="0"/>
              <a:t> (</a:t>
            </a:r>
            <a:r>
              <a:rPr lang="ru-RU" dirty="0" err="1" smtClean="0"/>
              <a:t>ґрунтовими</a:t>
            </a:r>
            <a:r>
              <a:rPr lang="ru-RU" dirty="0" smtClean="0"/>
              <a:t>),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гідрологічними</a:t>
            </a:r>
            <a:r>
              <a:rPr lang="ru-RU" dirty="0" smtClean="0"/>
              <a:t>,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 smtClean="0"/>
              <a:t>орографічними</a:t>
            </a:r>
            <a:r>
              <a:rPr lang="ru-RU" dirty="0" smtClean="0"/>
              <a:t> (</a:t>
            </a:r>
            <a:r>
              <a:rPr lang="ru-RU" dirty="0" err="1" smtClean="0"/>
              <a:t>рельєфними</a:t>
            </a:r>
            <a:r>
              <a:rPr lang="ru-RU" dirty="0" smtClean="0"/>
              <a:t>),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 smtClean="0"/>
              <a:t>геологічними</a:t>
            </a:r>
            <a:r>
              <a:rPr lang="ru-RU" dirty="0" smtClean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 та </a:t>
            </a:r>
            <a:r>
              <a:rPr lang="ru-RU" dirty="0" err="1" smtClean="0"/>
              <a:t>явищами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які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впливають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організми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екосистеми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вимірюють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7344932" cy="424847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гідрометеорологічні</a:t>
            </a:r>
            <a:r>
              <a:rPr lang="ru-RU" dirty="0" smtClean="0"/>
              <a:t> </a:t>
            </a:r>
            <a:r>
              <a:rPr lang="ru-RU" dirty="0" err="1"/>
              <a:t>величини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природного </a:t>
            </a:r>
            <a:r>
              <a:rPr lang="ru-RU" dirty="0"/>
              <a:t>й антропогенного </a:t>
            </a:r>
            <a:r>
              <a:rPr lang="ru-RU" dirty="0" err="1"/>
              <a:t>походження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абіотичною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 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smtClean="0"/>
              <a:t>про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/>
              <a:t>концентрацію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у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про </a:t>
            </a:r>
            <a:r>
              <a:rPr lang="ru-RU" dirty="0" err="1"/>
              <a:t>міграційні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накопичення</a:t>
            </a:r>
            <a:r>
              <a:rPr lang="ru-RU" dirty="0"/>
              <a:t>, </a:t>
            </a:r>
            <a:r>
              <a:rPr lang="ru-RU" dirty="0" err="1"/>
              <a:t>трансформацію</a:t>
            </a:r>
            <a:r>
              <a:rPr lang="ru-RU" dirty="0"/>
              <a:t> та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15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60848"/>
            <a:ext cx="59046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b="1" dirty="0" err="1" smtClean="0">
                <a:solidFill>
                  <a:srgbClr val="FF0000"/>
                </a:solidFill>
              </a:rPr>
              <a:t>абіотичних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спостережень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середовищ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враховують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критерії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err="1" smtClean="0"/>
              <a:t>поширення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речовин</a:t>
            </a:r>
            <a:r>
              <a:rPr lang="ru-RU" sz="2000" i="1" dirty="0" smtClean="0"/>
              <a:t>, </a:t>
            </a:r>
            <a:endParaRPr lang="ru-RU" sz="2000" i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err="1" smtClean="0"/>
              <a:t>їх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стійкість</a:t>
            </a:r>
            <a:r>
              <a:rPr lang="ru-RU" sz="2000" i="1" dirty="0" smtClean="0"/>
              <a:t> і </a:t>
            </a:r>
            <a:r>
              <a:rPr lang="ru-RU" sz="2000" i="1" dirty="0" err="1" smtClean="0"/>
              <a:t>мобільність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навколишньому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середовищі</a:t>
            </a:r>
            <a:r>
              <a:rPr lang="ru-RU" sz="2000" i="1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i="1" dirty="0" err="1" smtClean="0"/>
              <a:t>здатність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речовин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впливу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біологічні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геофізичні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системи</a:t>
            </a:r>
            <a:r>
              <a:rPr lang="ru-RU" sz="2000" i="1" dirty="0" smtClean="0"/>
              <a:t>.</a:t>
            </a:r>
          </a:p>
          <a:p>
            <a:pPr marL="68580" indent="0" algn="just">
              <a:buNone/>
            </a:pPr>
            <a:r>
              <a:rPr lang="ru-RU" b="1" dirty="0" err="1" smtClean="0">
                <a:solidFill>
                  <a:srgbClr val="7030A0"/>
                </a:solidFill>
              </a:rPr>
              <a:t>Біотична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складова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фонового </a:t>
            </a:r>
            <a:r>
              <a:rPr lang="ru-RU" dirty="0" err="1" smtClean="0"/>
              <a:t>моніторингу</a:t>
            </a:r>
            <a:r>
              <a:rPr lang="ru-RU" dirty="0" smtClean="0"/>
              <a:t> 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стану </a:t>
            </a:r>
            <a:r>
              <a:rPr lang="ru-RU" dirty="0" err="1" smtClean="0"/>
              <a:t>біоти</a:t>
            </a:r>
            <a:r>
              <a:rPr lang="ru-RU" dirty="0" smtClean="0"/>
              <a:t>,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на </a:t>
            </a:r>
            <a:r>
              <a:rPr lang="ru-RU" dirty="0" err="1" smtClean="0"/>
              <a:t>незначну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0648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Глобальна </a:t>
            </a:r>
            <a:r>
              <a:rPr lang="ru-RU" sz="3600" b="1" dirty="0" smtClean="0"/>
              <a:t>система </a:t>
            </a:r>
            <a:r>
              <a:rPr lang="ru-RU" sz="3600" b="1" dirty="0" err="1" smtClean="0"/>
              <a:t>моніторингу</a:t>
            </a:r>
            <a:r>
              <a:rPr lang="en-US" sz="3600" b="1" dirty="0" smtClean="0"/>
              <a:t> </a:t>
            </a:r>
            <a:r>
              <a:rPr lang="ru-RU" sz="3600" b="1" dirty="0" err="1" smtClean="0"/>
              <a:t>навколишнього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середовища</a:t>
            </a:r>
            <a:r>
              <a:rPr lang="ru-RU" sz="3600" b="1" dirty="0" smtClean="0"/>
              <a:t> </a:t>
            </a:r>
            <a:r>
              <a:rPr lang="ru-RU" b="1" dirty="0" smtClean="0"/>
              <a:t>(ГСМНС)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23652"/>
            <a:ext cx="7776864" cy="3985668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середині</a:t>
            </a:r>
            <a:r>
              <a:rPr lang="ru-RU" dirty="0" smtClean="0"/>
              <a:t> XX ст. у </a:t>
            </a:r>
            <a:r>
              <a:rPr lang="ru-RU" dirty="0" err="1" smtClean="0"/>
              <a:t>біосфері</a:t>
            </a:r>
            <a:r>
              <a:rPr lang="ru-RU" dirty="0" smtClean="0"/>
              <a:t>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локальні</a:t>
            </a:r>
            <a:r>
              <a:rPr lang="ru-RU" dirty="0" smtClean="0"/>
              <a:t> і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. </a:t>
            </a:r>
          </a:p>
          <a:p>
            <a:pPr marL="68580" indent="0" algn="just">
              <a:buNone/>
            </a:pPr>
            <a:r>
              <a:rPr lang="ru-RU" dirty="0" smtClean="0"/>
              <a:t>В </a:t>
            </a:r>
            <a:r>
              <a:rPr lang="ru-RU" b="1" i="1" dirty="0" smtClean="0"/>
              <a:t>1972 р. на </a:t>
            </a:r>
            <a:r>
              <a:rPr lang="ru-RU" b="1" i="1" dirty="0" err="1" smtClean="0"/>
              <a:t>Стокгольмській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конференції</a:t>
            </a:r>
            <a:r>
              <a:rPr lang="ru-RU" b="1" i="1" dirty="0" smtClean="0"/>
              <a:t> ООН з </a:t>
            </a:r>
            <a:r>
              <a:rPr lang="ru-RU" b="1" i="1" dirty="0" err="1" smtClean="0"/>
              <a:t>навколишнього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середовища</a:t>
            </a:r>
            <a:r>
              <a:rPr lang="ru-RU" b="1" i="1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запропоновано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Служби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Землі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dirty="0" err="1" smtClean="0"/>
              <a:t>покликані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глобальний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оцінювання</a:t>
            </a:r>
            <a:r>
              <a:rPr lang="ru-RU" dirty="0" smtClean="0"/>
              <a:t>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дослідження</a:t>
            </a:r>
            <a:r>
              <a:rPr lang="ru-RU" dirty="0" smtClean="0"/>
              <a:t> та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ru-RU" dirty="0" err="1" smtClean="0"/>
              <a:t>своєчасно</a:t>
            </a:r>
            <a:r>
              <a:rPr lang="ru-RU" dirty="0" smtClean="0"/>
              <a:t> </a:t>
            </a:r>
            <a:r>
              <a:rPr lang="ru-RU" dirty="0" err="1" smtClean="0"/>
              <a:t>попереджати</a:t>
            </a:r>
            <a:r>
              <a:rPr lang="ru-RU" dirty="0" smtClean="0"/>
              <a:t> про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 й </a:t>
            </a:r>
            <a:r>
              <a:rPr lang="ru-RU" dirty="0" err="1" smtClean="0"/>
              <a:t>антропогенні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стану </a:t>
            </a:r>
            <a:r>
              <a:rPr lang="ru-RU" dirty="0" err="1" smtClean="0"/>
              <a:t>довкілля</a:t>
            </a:r>
            <a:r>
              <a:rPr lang="ru-RU" dirty="0" smtClean="0"/>
              <a:t>,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спричиняти</a:t>
            </a:r>
            <a:r>
              <a:rPr lang="ru-RU" dirty="0" smtClean="0"/>
              <a:t> </a:t>
            </a:r>
            <a:r>
              <a:rPr lang="ru-RU" dirty="0" err="1" smtClean="0"/>
              <a:t>прямі</a:t>
            </a:r>
            <a:r>
              <a:rPr lang="ru-RU" dirty="0" smtClean="0"/>
              <a:t> та </a:t>
            </a:r>
            <a:r>
              <a:rPr lang="ru-RU" dirty="0" err="1" smtClean="0"/>
              <a:t>непрямі</a:t>
            </a:r>
            <a:r>
              <a:rPr lang="ru-RU" dirty="0" smtClean="0"/>
              <a:t> </a:t>
            </a:r>
            <a:r>
              <a:rPr lang="ru-RU" dirty="0" err="1" smtClean="0"/>
              <a:t>збитки</a:t>
            </a:r>
            <a:r>
              <a:rPr lang="ru-RU" dirty="0" smtClean="0"/>
              <a:t> </a:t>
            </a:r>
            <a:r>
              <a:rPr lang="ru-RU" dirty="0" err="1" smtClean="0"/>
              <a:t>здоров’ю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11256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3200" b="1" dirty="0" err="1" smtClean="0"/>
              <a:t>Глобальний</a:t>
            </a:r>
            <a:r>
              <a:rPr lang="ru-RU" sz="3200" b="1" dirty="0" smtClean="0"/>
              <a:t> (</a:t>
            </a:r>
            <a:r>
              <a:rPr lang="ru-RU" sz="3200" i="1" dirty="0" smtClean="0"/>
              <a:t>франц. </a:t>
            </a:r>
            <a:r>
              <a:rPr lang="ru-RU" sz="3200" i="1" dirty="0" err="1" smtClean="0"/>
              <a:t>global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всесвітній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загальний</a:t>
            </a:r>
            <a:r>
              <a:rPr lang="ru-RU" sz="3200" b="1" dirty="0" smtClean="0"/>
              <a:t>) </a:t>
            </a:r>
            <a:r>
              <a:rPr lang="ru-RU" sz="3200" b="1" dirty="0" err="1" smtClean="0"/>
              <a:t>моніторинг</a:t>
            </a:r>
            <a:r>
              <a:rPr lang="ru-RU" sz="3200" dirty="0" smtClean="0"/>
              <a:t> 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система </a:t>
            </a:r>
            <a:r>
              <a:rPr lang="ru-RU" sz="3200" dirty="0" err="1" smtClean="0"/>
              <a:t>спостережень</a:t>
            </a:r>
            <a:r>
              <a:rPr lang="ru-RU" sz="3200" dirty="0" smtClean="0"/>
              <a:t> за </a:t>
            </a:r>
            <a:r>
              <a:rPr lang="ru-RU" sz="3200" dirty="0" err="1" smtClean="0"/>
              <a:t>планетарними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явищами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відбуваються</a:t>
            </a:r>
            <a:r>
              <a:rPr lang="ru-RU" sz="3200" dirty="0" smtClean="0"/>
              <a:t> у </a:t>
            </a:r>
            <a:r>
              <a:rPr lang="ru-RU" sz="3200" dirty="0" err="1" smtClean="0"/>
              <a:t>біосфері</a:t>
            </a:r>
            <a:r>
              <a:rPr lang="ru-RU" sz="3200" dirty="0" smtClean="0"/>
              <a:t>, </a:t>
            </a:r>
            <a:r>
              <a:rPr lang="ru-RU" sz="3200" dirty="0" err="1" smtClean="0"/>
              <a:t>з</a:t>
            </a:r>
            <a:r>
              <a:rPr lang="ru-RU" sz="3200" dirty="0" smtClean="0"/>
              <a:t> метою </a:t>
            </a:r>
            <a:r>
              <a:rPr lang="ru-RU" sz="3200" dirty="0" err="1" smtClean="0"/>
              <a:t>оцінювання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прогнозування</a:t>
            </a:r>
            <a:r>
              <a:rPr lang="ru-RU" sz="3200" dirty="0" smtClean="0"/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глобальних</a:t>
            </a:r>
            <a:r>
              <a:rPr lang="ru-RU" sz="3200" dirty="0" smtClean="0"/>
              <a:t> проблем </a:t>
            </a:r>
            <a:r>
              <a:rPr lang="ru-RU" sz="3200" dirty="0" err="1" smtClean="0"/>
              <a:t>охорони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навколишнього</a:t>
            </a:r>
            <a:r>
              <a:rPr lang="ru-RU" sz="3200" dirty="0" smtClean="0"/>
              <a:t> природного </a:t>
            </a:r>
            <a:r>
              <a:rPr lang="ru-RU" sz="3200" dirty="0" err="1" smtClean="0"/>
              <a:t>середовища</a:t>
            </a:r>
            <a:r>
              <a:rPr lang="ru-RU" sz="32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272808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результатами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міждержавної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наради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відбулася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Найробі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1974 р.),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сформульовано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глобального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розширеної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попереджень</a:t>
            </a:r>
            <a:r>
              <a:rPr lang="ru-RU" dirty="0" smtClean="0"/>
              <a:t> про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здоров’ю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оцінювання</a:t>
            </a:r>
            <a:r>
              <a:rPr lang="ru-RU" dirty="0" smtClean="0"/>
              <a:t> глобального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клімат</a:t>
            </a:r>
            <a:r>
              <a:rPr lang="ru-RU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і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систем, особливо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Лекція №</a:t>
            </a:r>
            <a:r>
              <a:rPr lang="en-US" b="1" dirty="0" smtClean="0"/>
              <a:t> 7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sz="6600" b="1" dirty="0" err="1" smtClean="0"/>
              <a:t>Фоновий</a:t>
            </a:r>
            <a:r>
              <a:rPr lang="ru-RU" sz="6600" b="1" dirty="0" smtClean="0"/>
              <a:t> </a:t>
            </a:r>
            <a:r>
              <a:rPr lang="ru-RU" sz="6600" b="1" dirty="0" err="1" smtClean="0"/>
              <a:t>моніторинг</a:t>
            </a:r>
            <a:r>
              <a:rPr lang="ru-RU" sz="6600" b="1" dirty="0" smtClean="0"/>
              <a:t> </a:t>
            </a:r>
            <a:r>
              <a:rPr lang="ru-RU" sz="6600" b="1" dirty="0" err="1" smtClean="0"/>
              <a:t>і</a:t>
            </a:r>
            <a:r>
              <a:rPr lang="ru-RU" sz="6600" b="1" dirty="0" smtClean="0"/>
              <a:t> глобальна система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0325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критичних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й </a:t>
            </a:r>
            <a:r>
              <a:rPr lang="ru-RU" dirty="0" err="1"/>
              <a:t>землекористування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наземних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на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океану і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на </a:t>
            </a:r>
            <a:r>
              <a:rPr lang="ru-RU" dirty="0" err="1"/>
              <a:t>морські</a:t>
            </a:r>
            <a:r>
              <a:rPr lang="ru-RU" dirty="0"/>
              <a:t> </a:t>
            </a:r>
            <a:r>
              <a:rPr lang="ru-RU" dirty="0" err="1"/>
              <a:t>екосистеми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попереджень</a:t>
            </a:r>
            <a:r>
              <a:rPr lang="ru-RU" dirty="0"/>
              <a:t> про </a:t>
            </a:r>
            <a:r>
              <a:rPr lang="ru-RU" dirty="0" err="1"/>
              <a:t>стихійні</a:t>
            </a:r>
            <a:r>
              <a:rPr lang="ru-RU" dirty="0"/>
              <a:t> лиха.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64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632848" cy="4176464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B050"/>
                </a:solidFill>
              </a:rPr>
              <a:t>глобального </a:t>
            </a:r>
            <a:r>
              <a:rPr lang="ru-RU" sz="4000" b="1" dirty="0" err="1" smtClean="0">
                <a:solidFill>
                  <a:srgbClr val="00B050"/>
                </a:solidFill>
              </a:rPr>
              <a:t>моніторингу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за </a:t>
            </a:r>
            <a:r>
              <a:rPr lang="ru-RU" b="1" dirty="0" err="1" smtClean="0">
                <a:solidFill>
                  <a:srgbClr val="FF0000"/>
                </a:solidFill>
              </a:rPr>
              <a:t>єдиними</a:t>
            </a:r>
            <a:r>
              <a:rPr lang="ru-RU" b="1" dirty="0" smtClean="0">
                <a:solidFill>
                  <a:srgbClr val="FF0000"/>
                </a:solidFill>
              </a:rPr>
              <a:t> правилами та </a:t>
            </a:r>
            <a:r>
              <a:rPr lang="ru-RU" b="1" dirty="0" err="1" smtClean="0">
                <a:solidFill>
                  <a:srgbClr val="FF0000"/>
                </a:solidFill>
              </a:rPr>
              <a:t>уніфікованими</a:t>
            </a:r>
            <a:r>
              <a:rPr lang="ru-RU" b="1" dirty="0" smtClean="0">
                <a:solidFill>
                  <a:srgbClr val="FF0000"/>
                </a:solidFill>
              </a:rPr>
              <a:t> методиками </a:t>
            </a:r>
            <a:r>
              <a:rPr lang="ru-RU" b="1" dirty="0" smtClean="0">
                <a:solidFill>
                  <a:srgbClr val="FF0000"/>
                </a:solidFill>
              </a:rPr>
              <a:t>на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8 </a:t>
            </a:r>
            <a:r>
              <a:rPr lang="ru-RU" sz="4400" b="1" dirty="0" err="1" smtClean="0">
                <a:solidFill>
                  <a:srgbClr val="FFC000"/>
                </a:solidFill>
              </a:rPr>
              <a:t>континентальних</a:t>
            </a:r>
            <a:r>
              <a:rPr lang="ru-RU" b="1" dirty="0" smtClean="0">
                <a:solidFill>
                  <a:srgbClr val="FFC000"/>
                </a:solidFill>
              </a:rPr>
              <a:t>, </a:t>
            </a:r>
          </a:p>
          <a:p>
            <a:pPr marL="68580" indent="0" algn="just">
              <a:buNone/>
            </a:pP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77 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базових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</a:p>
          <a:p>
            <a:pPr marL="68580" indent="0" algn="just">
              <a:buNone/>
            </a:pPr>
            <a:r>
              <a:rPr lang="ru-RU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біосферних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регіональних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станціях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точках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7311"/>
            <a:ext cx="6048790" cy="11430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Вона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охоплює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 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201" cy="405981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спостереження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контролювання</a:t>
            </a:r>
            <a:r>
              <a:rPr lang="ru-RU" dirty="0" smtClean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і теплового балансу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радіації</a:t>
            </a:r>
            <a:r>
              <a:rPr lang="ru-RU" dirty="0"/>
              <a:t>, </a:t>
            </a:r>
            <a:r>
              <a:rPr lang="ru-RU" dirty="0" err="1"/>
              <a:t>вуглекислого</a:t>
            </a:r>
            <a:r>
              <a:rPr lang="ru-RU" dirty="0"/>
              <a:t> газу, </a:t>
            </a:r>
            <a:r>
              <a:rPr lang="ru-RU" dirty="0" err="1"/>
              <a:t>кисню</a:t>
            </a:r>
            <a:r>
              <a:rPr lang="ru-RU" dirty="0"/>
              <a:t> в </a:t>
            </a:r>
            <a:r>
              <a:rPr lang="ru-RU" dirty="0" err="1"/>
              <a:t>тропосфері</a:t>
            </a:r>
            <a:r>
              <a:rPr lang="ru-RU" dirty="0"/>
              <a:t> (</a:t>
            </a:r>
            <a:r>
              <a:rPr lang="ru-RU" dirty="0" err="1"/>
              <a:t>частково</a:t>
            </a:r>
            <a:r>
              <a:rPr lang="ru-RU" dirty="0"/>
              <a:t> в </a:t>
            </a:r>
            <a:r>
              <a:rPr lang="ru-RU" dirty="0" err="1"/>
              <a:t>гідросфері</a:t>
            </a:r>
            <a:r>
              <a:rPr lang="ru-RU" dirty="0"/>
              <a:t>), </a:t>
            </a:r>
            <a:endParaRPr lang="ru-RU" dirty="0" smtClean="0"/>
          </a:p>
          <a:p>
            <a:pPr algn="just"/>
            <a:r>
              <a:rPr lang="ru-RU" dirty="0" err="1" smtClean="0"/>
              <a:t>глобальним</a:t>
            </a:r>
            <a:r>
              <a:rPr lang="ru-RU" dirty="0" smtClean="0"/>
              <a:t> </a:t>
            </a:r>
            <a:r>
              <a:rPr lang="ru-RU" dirty="0" err="1"/>
              <a:t>збільшенням</a:t>
            </a:r>
            <a:r>
              <a:rPr lang="ru-RU" dirty="0"/>
              <a:t> фонового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станом </a:t>
            </a:r>
            <a:r>
              <a:rPr lang="ru-RU" dirty="0" err="1"/>
              <a:t>Світового</a:t>
            </a:r>
            <a:r>
              <a:rPr lang="ru-RU" dirty="0"/>
              <a:t> океану, </a:t>
            </a:r>
            <a:endParaRPr lang="ru-RU" dirty="0" smtClean="0"/>
          </a:p>
          <a:p>
            <a:pPr algn="just"/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міграційними</a:t>
            </a:r>
            <a:r>
              <a:rPr lang="ru-RU" dirty="0" smtClean="0"/>
              <a:t> </a:t>
            </a:r>
            <a:r>
              <a:rPr lang="ru-RU" dirty="0"/>
              <a:t>шляхами </a:t>
            </a:r>
            <a:r>
              <a:rPr lang="ru-RU" dirty="0" err="1"/>
              <a:t>тварин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801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3600400" cy="468052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	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Сучасна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глобальна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система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моніторингу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навколишнього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середовища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охоплює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всі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природні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зони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а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також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потенційно-небезпечні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щодо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 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забруднення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райони</a:t>
            </a:r>
            <a:r>
              <a:rPr lang="ru-RU" b="1" dirty="0">
                <a:ln/>
                <a:solidFill>
                  <a:schemeClr val="accent3"/>
                </a:solidFill>
              </a:rPr>
              <a:t>.</a:t>
            </a:r>
            <a:endParaRPr lang="ru-RU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39663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Сучасна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глобальна 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система,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виконуює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завдання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b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128792" cy="40324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sz="3100" b="1" dirty="0" err="1"/>
              <a:t>критичних</a:t>
            </a:r>
            <a:r>
              <a:rPr lang="ru-RU" sz="3100" b="1" dirty="0"/>
              <a:t> </a:t>
            </a:r>
            <a:r>
              <a:rPr lang="ru-RU" sz="3100" b="1" dirty="0" err="1"/>
              <a:t>забруднювачів</a:t>
            </a:r>
            <a:r>
              <a:rPr lang="ru-RU" sz="3100" b="1" dirty="0"/>
              <a:t> </a:t>
            </a:r>
            <a:r>
              <a:rPr lang="ru-RU" dirty="0"/>
              <a:t>у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</a:p>
          <a:p>
            <a:pPr algn="just"/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розподілу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просторі</a:t>
            </a:r>
            <a:r>
              <a:rPr lang="ru-RU" dirty="0"/>
              <a:t> та </a:t>
            </a:r>
            <a:r>
              <a:rPr lang="ru-RU" b="1" dirty="0" err="1"/>
              <a:t>змінюваності</a:t>
            </a:r>
            <a:r>
              <a:rPr lang="ru-RU" b="1" dirty="0"/>
              <a:t> в </a:t>
            </a:r>
            <a:r>
              <a:rPr lang="ru-RU" b="1" dirty="0" err="1"/>
              <a:t>часі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sz="5100" b="1" dirty="0" err="1">
                <a:solidFill>
                  <a:srgbClr val="00B050"/>
                </a:solidFill>
              </a:rPr>
              <a:t>розмірів</a:t>
            </a:r>
            <a:r>
              <a:rPr lang="ru-RU" sz="5100" b="1" dirty="0">
                <a:solidFill>
                  <a:srgbClr val="00B050"/>
                </a:solidFill>
              </a:rPr>
              <a:t> і </a:t>
            </a:r>
            <a:r>
              <a:rPr lang="ru-RU" sz="5100" b="1" dirty="0" err="1">
                <a:solidFill>
                  <a:srgbClr val="00B050"/>
                </a:solidFill>
              </a:rPr>
              <a:t>швидкості</a:t>
            </a:r>
            <a:r>
              <a:rPr lang="ru-RU" sz="5100" b="1" dirty="0">
                <a:solidFill>
                  <a:srgbClr val="00B050"/>
                </a:solidFill>
              </a:rPr>
              <a:t> </a:t>
            </a:r>
            <a:r>
              <a:rPr lang="ru-RU" sz="5100" b="1" dirty="0" err="1">
                <a:solidFill>
                  <a:srgbClr val="00B050"/>
                </a:solidFill>
              </a:rPr>
              <a:t>потоків</a:t>
            </a:r>
            <a:r>
              <a:rPr lang="ru-RU" sz="5100" b="1" dirty="0">
                <a:solidFill>
                  <a:srgbClr val="00B050"/>
                </a:solidFill>
              </a:rPr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 і </a:t>
            </a:r>
            <a:r>
              <a:rPr lang="ru-RU" dirty="0" err="1"/>
              <a:t>сполук</a:t>
            </a:r>
            <a:r>
              <a:rPr lang="ru-RU" dirty="0"/>
              <a:t>;</a:t>
            </a:r>
          </a:p>
          <a:p>
            <a:pPr algn="just"/>
            <a:r>
              <a:rPr lang="ru-RU" b="1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та </a:t>
            </a:r>
            <a:r>
              <a:rPr lang="ru-RU" b="1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;</a:t>
            </a:r>
          </a:p>
          <a:p>
            <a:pPr algn="just"/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глобальною і </a:t>
            </a:r>
            <a:r>
              <a:rPr lang="ru-RU" dirty="0" err="1"/>
              <a:t>регіональною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;</a:t>
            </a:r>
          </a:p>
          <a:p>
            <a:pPr algn="just"/>
            <a:r>
              <a:rPr lang="ru-RU" b="1" dirty="0" err="1"/>
              <a:t>попередження</a:t>
            </a:r>
            <a:r>
              <a:rPr lang="ru-RU" dirty="0"/>
              <a:t> про </a:t>
            </a:r>
            <a:r>
              <a:rPr lang="ru-RU" i="1" dirty="0" err="1">
                <a:solidFill>
                  <a:srgbClr val="00B050"/>
                </a:solidFill>
              </a:rPr>
              <a:t>можливі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dirty="0" err="1"/>
              <a:t>природні</a:t>
            </a:r>
            <a:r>
              <a:rPr lang="ru-RU" dirty="0"/>
              <a:t> й </a:t>
            </a:r>
            <a:r>
              <a:rPr lang="ru-RU" dirty="0" err="1"/>
              <a:t>антропогенні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84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4"/>
            <a:ext cx="7344816" cy="561662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ru-RU" sz="3100" b="1" dirty="0" smtClean="0">
                <a:solidFill>
                  <a:srgbClr val="FF0000"/>
                </a:solidFill>
              </a:rPr>
              <a:t>Система глобального </a:t>
            </a:r>
            <a:r>
              <a:rPr lang="ru-RU" sz="3100" b="1" dirty="0" err="1" smtClean="0">
                <a:solidFill>
                  <a:srgbClr val="FF0000"/>
                </a:solidFill>
              </a:rPr>
              <a:t>моніторингу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dirty="0" err="1" smtClean="0"/>
              <a:t>реалізується</a:t>
            </a:r>
            <a:r>
              <a:rPr lang="ru-RU" sz="3100" dirty="0" smtClean="0"/>
              <a:t> на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err="1" smtClean="0"/>
              <a:t>імпактному</a:t>
            </a:r>
            <a:r>
              <a:rPr lang="ru-RU" sz="1900" dirty="0" smtClean="0"/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err="1" smtClean="0"/>
              <a:t>регіональному</a:t>
            </a:r>
            <a:r>
              <a:rPr lang="ru-RU" sz="1900" dirty="0" smtClean="0"/>
              <a:t>,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900" dirty="0" smtClean="0"/>
              <a:t>фоновому </a:t>
            </a:r>
          </a:p>
          <a:p>
            <a:pPr marL="68580" indent="0">
              <a:buNone/>
            </a:pPr>
            <a:r>
              <a:rPr lang="ru-RU" sz="3000" dirty="0" err="1"/>
              <a:t>р</a:t>
            </a:r>
            <a:r>
              <a:rPr lang="ru-RU" sz="3000" dirty="0" err="1" smtClean="0"/>
              <a:t>івнях</a:t>
            </a:r>
            <a:r>
              <a:rPr lang="ru-RU" sz="3000" dirty="0" smtClean="0"/>
              <a:t> </a:t>
            </a:r>
            <a:r>
              <a:rPr lang="ru-RU" sz="3100" dirty="0" smtClean="0"/>
              <a:t>для </a:t>
            </a:r>
            <a:r>
              <a:rPr lang="ru-RU" sz="3100" dirty="0" err="1" smtClean="0"/>
              <a:t>яких</a:t>
            </a:r>
            <a:r>
              <a:rPr lang="ru-RU" sz="3100" dirty="0" smtClean="0"/>
              <a:t> </a:t>
            </a:r>
            <a:r>
              <a:rPr lang="ru-RU" sz="3100" dirty="0" err="1" smtClean="0"/>
              <a:t>розроблені</a:t>
            </a:r>
            <a:r>
              <a:rPr lang="ru-RU" sz="3100" dirty="0" smtClean="0"/>
              <a:t> </a:t>
            </a:r>
            <a:r>
              <a:rPr lang="ru-RU" sz="3100" u="sng" dirty="0" err="1" smtClean="0"/>
              <a:t>спеціальні</a:t>
            </a:r>
            <a:r>
              <a:rPr lang="ru-RU" sz="3100" u="sng" dirty="0" smtClean="0"/>
              <a:t> </a:t>
            </a:r>
            <a:r>
              <a:rPr lang="ru-RU" sz="3100" u="sng" dirty="0" err="1" smtClean="0"/>
              <a:t>програми</a:t>
            </a:r>
            <a:r>
              <a:rPr lang="ru-RU" sz="3100" u="sng" dirty="0" smtClean="0"/>
              <a:t>.</a:t>
            </a:r>
          </a:p>
          <a:p>
            <a:pPr marL="68580" indent="0" algn="just">
              <a:buNone/>
            </a:pPr>
            <a:r>
              <a:rPr lang="ru-RU" sz="39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Імпактний</a:t>
            </a:r>
            <a:r>
              <a:rPr lang="ru-RU" sz="3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9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рівень</a:t>
            </a:r>
            <a:r>
              <a:rPr lang="ru-RU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/>
              <a:t>глобального </a:t>
            </a:r>
            <a:r>
              <a:rPr lang="ru-RU" sz="2700" dirty="0" err="1" smtClean="0"/>
              <a:t>моніторингу</a:t>
            </a:r>
            <a:r>
              <a:rPr lang="ru-RU" sz="2700" dirty="0" smtClean="0"/>
              <a:t> </a:t>
            </a:r>
            <a:r>
              <a:rPr lang="ru-RU" sz="2700" dirty="0" err="1" smtClean="0"/>
              <a:t>полягає</a:t>
            </a:r>
            <a:r>
              <a:rPr lang="ru-RU" sz="2700" dirty="0" smtClean="0"/>
              <a:t> у </a:t>
            </a:r>
            <a:r>
              <a:rPr lang="ru-RU" sz="2700" dirty="0" err="1" smtClean="0"/>
              <a:t>вивченні</a:t>
            </a:r>
            <a:r>
              <a:rPr lang="ru-RU" sz="2700" dirty="0" smtClean="0"/>
              <a:t> на </a:t>
            </a:r>
            <a:r>
              <a:rPr lang="ru-RU" sz="2700" dirty="0" err="1" smtClean="0"/>
              <a:t>локальних</a:t>
            </a:r>
            <a:r>
              <a:rPr lang="ru-RU" sz="2700" dirty="0" smtClean="0"/>
              <a:t> </a:t>
            </a:r>
            <a:r>
              <a:rPr lang="ru-RU" sz="2700" dirty="0" err="1" smtClean="0"/>
              <a:t>територіях</a:t>
            </a:r>
            <a:r>
              <a:rPr lang="ru-RU" sz="2700" dirty="0" smtClean="0"/>
              <a:t> </a:t>
            </a:r>
            <a:r>
              <a:rPr lang="ru-RU" sz="2700" dirty="0" err="1" smtClean="0"/>
              <a:t>критичних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забруднень</a:t>
            </a:r>
            <a:r>
              <a:rPr lang="ru-RU" sz="2700" dirty="0" smtClean="0"/>
              <a:t>, </a:t>
            </a:r>
            <a:r>
              <a:rPr lang="ru-RU" sz="2700" dirty="0" err="1" smtClean="0"/>
              <a:t>спричинених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00B050"/>
                </a:solidFill>
              </a:rPr>
              <a:t>одним</a:t>
            </a:r>
            <a:r>
              <a:rPr lang="ru-RU" sz="2700" dirty="0" smtClean="0"/>
              <a:t>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>
                <a:solidFill>
                  <a:srgbClr val="00B050"/>
                </a:solidFill>
              </a:rPr>
              <a:t>кількома</a:t>
            </a:r>
            <a:r>
              <a:rPr lang="ru-RU" sz="2700" dirty="0" smtClean="0">
                <a:solidFill>
                  <a:srgbClr val="00B050"/>
                </a:solidFill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</a:rPr>
              <a:t>джерелами</a:t>
            </a:r>
            <a:r>
              <a:rPr lang="ru-RU" sz="2700" dirty="0" smtClean="0">
                <a:solidFill>
                  <a:srgbClr val="00B050"/>
                </a:solidFill>
              </a:rPr>
              <a:t> </a:t>
            </a:r>
            <a:r>
              <a:rPr lang="ru-RU" sz="2700" dirty="0" err="1" smtClean="0">
                <a:solidFill>
                  <a:srgbClr val="00B050"/>
                </a:solidFill>
              </a:rPr>
              <a:t>викидів</a:t>
            </a:r>
            <a:r>
              <a:rPr lang="ru-RU" sz="2700" dirty="0" smtClean="0">
                <a:solidFill>
                  <a:srgbClr val="00B050"/>
                </a:solidFill>
              </a:rPr>
              <a:t>. </a:t>
            </a:r>
            <a:endParaRPr lang="ru-RU" sz="2700" dirty="0" smtClean="0">
              <a:solidFill>
                <a:srgbClr val="00B050"/>
              </a:solidFill>
            </a:endParaRPr>
          </a:p>
          <a:p>
            <a:pPr marL="68580" indent="0" algn="just">
              <a:buNone/>
            </a:pPr>
            <a:r>
              <a:rPr lang="ru-RU" sz="2200" u="sng" dirty="0" err="1" smtClean="0"/>
              <a:t>Об’єктом</a:t>
            </a:r>
            <a:r>
              <a:rPr lang="ru-RU" sz="2200" u="sng" dirty="0" smtClean="0"/>
              <a:t> </a:t>
            </a:r>
            <a:r>
              <a:rPr lang="ru-RU" sz="2200" u="sng" dirty="0" err="1" smtClean="0"/>
              <a:t>спостереження</a:t>
            </a:r>
            <a:r>
              <a:rPr lang="ru-RU" sz="2200" u="sng" dirty="0" smtClean="0"/>
              <a:t> </a:t>
            </a:r>
            <a:r>
              <a:rPr lang="ru-RU" sz="2700" dirty="0" err="1" smtClean="0"/>
              <a:t>може</a:t>
            </a:r>
            <a:r>
              <a:rPr lang="ru-RU" sz="2700" dirty="0" smtClean="0"/>
              <a:t> бути </a:t>
            </a:r>
            <a:r>
              <a:rPr lang="ru-RU" sz="1900" b="1" dirty="0" err="1" smtClean="0">
                <a:solidFill>
                  <a:srgbClr val="00B050"/>
                </a:solidFill>
              </a:rPr>
              <a:t>потенційно</a:t>
            </a:r>
            <a:r>
              <a:rPr lang="ru-RU" sz="1900" b="1" dirty="0" smtClean="0">
                <a:solidFill>
                  <a:srgbClr val="00B050"/>
                </a:solidFill>
              </a:rPr>
              <a:t> </a:t>
            </a:r>
            <a:r>
              <a:rPr lang="ru-RU" sz="1900" b="1" dirty="0" err="1" smtClean="0">
                <a:solidFill>
                  <a:srgbClr val="00B050"/>
                </a:solidFill>
              </a:rPr>
              <a:t>небезпечне</a:t>
            </a:r>
            <a:r>
              <a:rPr lang="ru-RU" sz="1900" b="1" dirty="0" smtClean="0">
                <a:solidFill>
                  <a:srgbClr val="00B050"/>
                </a:solidFill>
              </a:rPr>
              <a:t> </a:t>
            </a:r>
            <a:r>
              <a:rPr lang="ru-RU" sz="1900" b="1" dirty="0" err="1" smtClean="0">
                <a:solidFill>
                  <a:srgbClr val="00B050"/>
                </a:solidFill>
              </a:rPr>
              <a:t>підприємство</a:t>
            </a:r>
            <a:r>
              <a:rPr lang="ru-RU" sz="1900" b="1" dirty="0" smtClean="0">
                <a:solidFill>
                  <a:srgbClr val="00B050"/>
                </a:solidFill>
              </a:rPr>
              <a:t> </a:t>
            </a:r>
            <a:r>
              <a:rPr lang="ru-RU" sz="2700" dirty="0" smtClean="0"/>
              <a:t>(</a:t>
            </a:r>
            <a:r>
              <a:rPr lang="ru-RU" sz="2700" dirty="0" err="1" smtClean="0"/>
              <a:t>група</a:t>
            </a:r>
            <a:r>
              <a:rPr lang="ru-RU" sz="2700" dirty="0" smtClean="0"/>
              <a:t> </a:t>
            </a:r>
            <a:r>
              <a:rPr lang="ru-RU" sz="2700" dirty="0" err="1" smtClean="0"/>
              <a:t>підприємств</a:t>
            </a:r>
            <a:r>
              <a:rPr lang="ru-RU" sz="2700" dirty="0" smtClean="0"/>
              <a:t>), </a:t>
            </a:r>
            <a:r>
              <a:rPr lang="ru-RU" sz="2200" dirty="0" err="1" smtClean="0"/>
              <a:t>скиди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викиди</a:t>
            </a:r>
            <a:r>
              <a:rPr lang="ru-RU" sz="2200" dirty="0" smtClean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можуть</a:t>
            </a:r>
            <a:r>
              <a:rPr lang="ru-RU" sz="2200" dirty="0" smtClean="0"/>
              <a:t> </a:t>
            </a:r>
            <a:r>
              <a:rPr lang="ru-RU" sz="2200" dirty="0" err="1" smtClean="0"/>
              <a:t>спричинити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глобальне</a:t>
            </a:r>
            <a:r>
              <a:rPr lang="ru-RU" sz="2200" dirty="0" smtClean="0"/>
              <a:t> </a:t>
            </a:r>
            <a:r>
              <a:rPr lang="ru-RU" sz="2200" dirty="0" err="1" smtClean="0"/>
              <a:t>забруднення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довкілля</a:t>
            </a:r>
            <a:r>
              <a:rPr lang="ru-RU" sz="2200" dirty="0" smtClean="0"/>
              <a:t>.</a:t>
            </a:r>
            <a:endParaRPr lang="ru-RU" sz="22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Регіональний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рівень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глобального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моніторингу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міграції</a:t>
            </a:r>
            <a:r>
              <a:rPr lang="ru-RU" sz="3600" b="1" dirty="0">
                <a:solidFill>
                  <a:srgbClr val="00B050"/>
                </a:solidFill>
              </a:rPr>
              <a:t> і </a:t>
            </a:r>
            <a:r>
              <a:rPr lang="ru-RU" sz="3600" b="1" dirty="0" err="1">
                <a:solidFill>
                  <a:srgbClr val="00B050"/>
                </a:solidFill>
              </a:rPr>
              <a:t>трансформації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забруднюючих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речовин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сукупної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характерних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b="1" dirty="0" err="1" smtClean="0"/>
              <a:t>Об’єктом</a:t>
            </a:r>
            <a:r>
              <a:rPr lang="ru-RU" b="1" dirty="0" smtClean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довкілля</a:t>
            </a:r>
            <a:r>
              <a:rPr lang="ru-RU" dirty="0"/>
              <a:t> в межах </a:t>
            </a:r>
            <a:r>
              <a:rPr lang="ru-RU" i="1" dirty="0">
                <a:solidFill>
                  <a:srgbClr val="00B050"/>
                </a:solidFill>
              </a:rPr>
              <a:t>конкретного </a:t>
            </a:r>
            <a:r>
              <a:rPr lang="ru-RU" i="1" dirty="0" err="1">
                <a:solidFill>
                  <a:srgbClr val="00B050"/>
                </a:solidFill>
              </a:rPr>
              <a:t>регіону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економічного</a:t>
            </a:r>
            <a:r>
              <a:rPr lang="ru-RU" dirty="0"/>
              <a:t> району,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країни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868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7311"/>
            <a:ext cx="7024744" cy="1143000"/>
          </a:xfrm>
        </p:spPr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Фоновий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рівень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5400716" cy="3508977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dirty="0" smtClean="0"/>
              <a:t>глобального </a:t>
            </a:r>
            <a:r>
              <a:rPr lang="ru-RU" dirty="0" err="1"/>
              <a:t>моніторингу</a:t>
            </a:r>
            <a:r>
              <a:rPr lang="ru-RU" dirty="0"/>
              <a:t> 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b="1" dirty="0" err="1"/>
              <a:t>фіксацію</a:t>
            </a:r>
            <a:r>
              <a:rPr lang="ru-RU" b="1" dirty="0"/>
              <a:t> фонового стану </a:t>
            </a:r>
            <a:r>
              <a:rPr lang="ru-RU" dirty="0" err="1"/>
              <a:t>довкілля</a:t>
            </a:r>
            <a:r>
              <a:rPr lang="ru-RU" dirty="0"/>
              <a:t> з метою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оцінювання</a:t>
            </a:r>
            <a:r>
              <a:rPr lang="ru-RU" b="1" u="sng" dirty="0">
                <a:solidFill>
                  <a:srgbClr val="00B050"/>
                </a:solidFill>
              </a:rPr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рівня</a:t>
            </a:r>
            <a:r>
              <a:rPr lang="ru-RU" b="1" u="sng" dirty="0">
                <a:solidFill>
                  <a:srgbClr val="00B050"/>
                </a:solidFill>
              </a:rPr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антропогенної</a:t>
            </a:r>
            <a:r>
              <a:rPr lang="ru-RU" b="1" u="sng" dirty="0">
                <a:solidFill>
                  <a:srgbClr val="00B050"/>
                </a:solidFill>
              </a:rPr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дії</a:t>
            </a:r>
            <a:r>
              <a:rPr lang="ru-RU" b="1" u="sng" dirty="0">
                <a:solidFill>
                  <a:srgbClr val="00B050"/>
                </a:solidFill>
              </a:rPr>
              <a:t>. </a:t>
            </a:r>
            <a:endParaRPr lang="ru-RU" b="1" u="sng" dirty="0" smtClean="0">
              <a:solidFill>
                <a:srgbClr val="00B050"/>
              </a:solidFill>
            </a:endParaRPr>
          </a:p>
          <a:p>
            <a:pPr marL="68580" indent="0" algn="just">
              <a:buNone/>
            </a:pP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/>
              <a:t>проводять</a:t>
            </a:r>
            <a:r>
              <a:rPr lang="ru-RU" dirty="0"/>
              <a:t> на </a:t>
            </a:r>
            <a:r>
              <a:rPr lang="ru-RU" sz="2000" b="1" dirty="0" err="1"/>
              <a:t>базі</a:t>
            </a:r>
            <a:r>
              <a:rPr lang="ru-RU" sz="2000" b="1" dirty="0"/>
              <a:t> </a:t>
            </a:r>
            <a:r>
              <a:rPr lang="ru-RU" sz="2000" b="1" dirty="0" err="1"/>
              <a:t>біосферних</a:t>
            </a:r>
            <a:r>
              <a:rPr lang="ru-RU" sz="2000" b="1" dirty="0"/>
              <a:t> </a:t>
            </a:r>
            <a:r>
              <a:rPr lang="ru-RU" sz="2000" b="1" dirty="0" err="1"/>
              <a:t>заповідників</a:t>
            </a:r>
            <a:r>
              <a:rPr lang="ru-RU" sz="2000" b="1" dirty="0"/>
              <a:t>, де заборонена будь-яка </a:t>
            </a:r>
            <a:r>
              <a:rPr lang="ru-RU" sz="2000" b="1" dirty="0" err="1"/>
              <a:t>господарсько-виробнича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і </a:t>
            </a:r>
            <a:r>
              <a:rPr lang="ru-RU" sz="2000" b="1" dirty="0" err="1"/>
              <a:t>обмежений</a:t>
            </a:r>
            <a:r>
              <a:rPr lang="ru-RU" sz="2000" b="1" dirty="0"/>
              <a:t> </a:t>
            </a:r>
            <a:r>
              <a:rPr lang="ru-RU" sz="2000" b="1" dirty="0" err="1"/>
              <a:t>антропогенний</a:t>
            </a:r>
            <a:r>
              <a:rPr lang="ru-RU" sz="2000" b="1" dirty="0"/>
              <a:t> </a:t>
            </a:r>
            <a:r>
              <a:rPr lang="ru-RU" sz="2000" b="1" dirty="0" err="1"/>
              <a:t>вплив</a:t>
            </a:r>
            <a:r>
              <a:rPr lang="ru-RU" sz="2000" b="1" dirty="0"/>
              <a:t> </a:t>
            </a:r>
            <a:r>
              <a:rPr lang="ru-RU" sz="2000" b="1" dirty="0" err="1"/>
              <a:t>сусідніх</a:t>
            </a:r>
            <a:r>
              <a:rPr lang="ru-RU" sz="2000" b="1" dirty="0"/>
              <a:t> </a:t>
            </a:r>
            <a:r>
              <a:rPr lang="ru-RU" sz="2000" b="1" dirty="0" err="1"/>
              <a:t>територій</a:t>
            </a:r>
            <a:r>
              <a:rPr lang="ru-RU" sz="20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00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544616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sz="2800" b="1" dirty="0" err="1" smtClean="0"/>
              <a:t>Програми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спостережень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формують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пріоритетних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забруднюючих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інтегральних</a:t>
            </a:r>
            <a:r>
              <a:rPr lang="ru-RU" sz="2800" dirty="0" smtClean="0"/>
              <a:t> характеристик, </a:t>
            </a:r>
            <a:r>
              <a:rPr lang="ru-RU" sz="2800" dirty="0" err="1" smtClean="0"/>
              <a:t>використовуючи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сукупність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критеріїв</a:t>
            </a:r>
            <a:r>
              <a:rPr lang="ru-RU" sz="2800" dirty="0" smtClean="0"/>
              <a:t>. </a:t>
            </a:r>
            <a:r>
              <a:rPr lang="ru-RU" sz="2800" u="sng" dirty="0" smtClean="0">
                <a:solidFill>
                  <a:srgbClr val="00B050"/>
                </a:solidFill>
              </a:rPr>
              <a:t>Ними </a:t>
            </a:r>
            <a:r>
              <a:rPr lang="ru-RU" sz="2800" u="sng" dirty="0" err="1" smtClean="0">
                <a:solidFill>
                  <a:srgbClr val="00B050"/>
                </a:solidFill>
              </a:rPr>
              <a:t>можуть</a:t>
            </a:r>
            <a:r>
              <a:rPr lang="ru-RU" sz="2800" u="sng" dirty="0" smtClean="0">
                <a:solidFill>
                  <a:srgbClr val="00B050"/>
                </a:solidFill>
              </a:rPr>
              <a:t> </a:t>
            </a:r>
            <a:r>
              <a:rPr lang="ru-RU" sz="2800" u="sng" dirty="0" smtClean="0">
                <a:solidFill>
                  <a:srgbClr val="00B050"/>
                </a:solidFill>
              </a:rPr>
              <a:t>бути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 err="1" smtClean="0"/>
              <a:t>величини</a:t>
            </a:r>
            <a:r>
              <a:rPr lang="ru-RU" sz="2800" dirty="0" smtClean="0"/>
              <a:t> фактичного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потенційно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забруднюючих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здоров’я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 algn="just"/>
            <a:r>
              <a:rPr lang="ru-RU" sz="2800" dirty="0" smtClean="0"/>
              <a:t>стан </a:t>
            </a:r>
            <a:r>
              <a:rPr lang="ru-RU" sz="2800" dirty="0" err="1" smtClean="0"/>
              <a:t>екосистеми</a:t>
            </a:r>
            <a:r>
              <a:rPr lang="ru-RU" sz="2800" dirty="0" smtClean="0"/>
              <a:t>,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клімат</a:t>
            </a:r>
            <a:r>
              <a:rPr lang="ru-RU" sz="2800" dirty="0" smtClean="0"/>
              <a:t>;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забруднюючих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</a:t>
            </a:r>
            <a:r>
              <a:rPr lang="ru-RU" sz="2800" dirty="0" err="1" smtClean="0"/>
              <a:t>зумовлювати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деградацію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,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 err="1" smtClean="0"/>
              <a:t>накопичення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і </a:t>
            </a:r>
            <a:r>
              <a:rPr lang="ru-RU" sz="2800" dirty="0" err="1" smtClean="0"/>
              <a:t>харчових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ланцюгах</a:t>
            </a:r>
            <a:r>
              <a:rPr lang="ru-RU" sz="2800" dirty="0" smtClean="0"/>
              <a:t>;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забруднюючих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шкідливі</a:t>
            </a:r>
            <a:r>
              <a:rPr lang="ru-RU" sz="2800" dirty="0" smtClean="0"/>
              <a:t> і </a:t>
            </a:r>
            <a:r>
              <a:rPr lang="ru-RU" sz="2800" dirty="0" err="1" smtClean="0"/>
              <a:t>токсичні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сполуки</a:t>
            </a:r>
            <a:r>
              <a:rPr lang="ru-RU" sz="2800" dirty="0" smtClean="0"/>
              <a:t>;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міграційна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;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фактичні</a:t>
            </a:r>
            <a:r>
              <a:rPr lang="ru-RU" sz="2800" dirty="0" smtClean="0"/>
              <a:t> </a:t>
            </a:r>
            <a:r>
              <a:rPr lang="ru-RU" sz="2800" dirty="0" smtClean="0"/>
              <a:t>і </a:t>
            </a:r>
            <a:r>
              <a:rPr lang="ru-RU" sz="2800" dirty="0" err="1" smtClean="0"/>
              <a:t>можливі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забруднювачів</a:t>
            </a:r>
            <a:r>
              <a:rPr lang="ru-RU" sz="2800" dirty="0" smtClean="0"/>
              <a:t> у </a:t>
            </a:r>
            <a:r>
              <a:rPr lang="ru-RU" sz="2800" dirty="0" err="1" smtClean="0"/>
              <a:t>довкіллі</a:t>
            </a:r>
            <a:r>
              <a:rPr lang="ru-RU" sz="2800" dirty="0" smtClean="0"/>
              <a:t> </a:t>
            </a:r>
            <a:r>
              <a:rPr lang="ru-RU" sz="2800" dirty="0" smtClean="0"/>
              <a:t>й </a:t>
            </a:r>
            <a:r>
              <a:rPr lang="ru-RU" sz="2800" dirty="0" smtClean="0"/>
              <a:t>в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68580" indent="0" algn="ctr">
              <a:buNone/>
            </a:pPr>
            <a:r>
              <a:rPr lang="ru-RU" sz="2800" cap="all" dirty="0" err="1" smtClean="0"/>
              <a:t>Визначення</a:t>
            </a:r>
            <a:r>
              <a:rPr lang="ru-RU" sz="2800" cap="all" dirty="0" smtClean="0"/>
              <a:t> </a:t>
            </a:r>
            <a:r>
              <a:rPr lang="ru-RU" sz="2800" cap="all" dirty="0" err="1" smtClean="0"/>
              <a:t>пріоритетних</a:t>
            </a:r>
            <a:r>
              <a:rPr lang="ru-RU" sz="2800" cap="all" dirty="0" smtClean="0"/>
              <a:t> </a:t>
            </a:r>
            <a:r>
              <a:rPr lang="ru-RU" sz="2800" cap="all" dirty="0" err="1" smtClean="0"/>
              <a:t>об’єктів</a:t>
            </a:r>
            <a:r>
              <a:rPr lang="ru-RU" sz="2800" cap="all" dirty="0" smtClean="0"/>
              <a:t> </a:t>
            </a:r>
            <a:r>
              <a:rPr lang="ru-RU" sz="2800" cap="all" dirty="0" err="1" smtClean="0"/>
              <a:t>під</a:t>
            </a:r>
            <a:r>
              <a:rPr lang="ru-RU" sz="2800" cap="all" dirty="0" smtClean="0"/>
              <a:t> час </a:t>
            </a:r>
            <a:r>
              <a:rPr lang="ru-RU" sz="2800" cap="all" dirty="0" err="1" smtClean="0"/>
              <a:t>організації</a:t>
            </a:r>
            <a:r>
              <a:rPr lang="ru-RU" sz="2800" cap="all" dirty="0" smtClean="0"/>
              <a:t> систем </a:t>
            </a:r>
            <a:r>
              <a:rPr lang="ru-RU" sz="2800" cap="all" dirty="0" err="1" smtClean="0"/>
              <a:t>моніторингу</a:t>
            </a:r>
            <a:r>
              <a:rPr lang="ru-RU" sz="2800" cap="all" dirty="0" smtClean="0"/>
              <a:t> </a:t>
            </a:r>
            <a:r>
              <a:rPr lang="ru-RU" sz="2800" cap="all" dirty="0" err="1" smtClean="0"/>
              <a:t>залежить</a:t>
            </a:r>
            <a:r>
              <a:rPr lang="ru-RU" sz="2800" cap="all" dirty="0" smtClean="0"/>
              <a:t> </a:t>
            </a:r>
            <a:r>
              <a:rPr lang="ru-RU" sz="2800" cap="all" dirty="0" err="1" smtClean="0"/>
              <a:t>від</a:t>
            </a:r>
            <a:r>
              <a:rPr lang="ru-RU" sz="2800" cap="all" dirty="0" smtClean="0"/>
              <a:t> </a:t>
            </a:r>
            <a:r>
              <a:rPr lang="ru-RU" sz="2800" cap="all" dirty="0" err="1" smtClean="0"/>
              <a:t>його</a:t>
            </a:r>
            <a:r>
              <a:rPr lang="ru-RU" sz="2800" cap="all" dirty="0" smtClean="0"/>
              <a:t> мети та </a:t>
            </a:r>
            <a:r>
              <a:rPr lang="ru-RU" sz="2800" cap="all" dirty="0" err="1" smtClean="0"/>
              <a:t>завдань</a:t>
            </a:r>
            <a:r>
              <a:rPr lang="ru-RU" sz="2800" cap="all" dirty="0" smtClean="0"/>
              <a:t>.</a:t>
            </a:r>
            <a:endParaRPr lang="ru-RU" sz="2800" cap="al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/>
              <a:t>Міжнародна</a:t>
            </a:r>
            <a:r>
              <a:rPr lang="ru-RU" sz="2800" b="1" dirty="0"/>
              <a:t> </a:t>
            </a:r>
            <a:r>
              <a:rPr lang="ru-RU" sz="2800" b="1" dirty="0" err="1"/>
              <a:t>програма</a:t>
            </a:r>
            <a:r>
              <a:rPr lang="ru-RU" sz="2800" b="1" dirty="0"/>
              <a:t>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системи</a:t>
            </a:r>
            <a:r>
              <a:rPr lang="ru-RU" sz="2800" b="1" dirty="0"/>
              <a:t> систем </a:t>
            </a:r>
            <a:r>
              <a:rPr lang="ru-RU" sz="2800" b="1" dirty="0" err="1"/>
              <a:t>спостереження</a:t>
            </a:r>
            <a:r>
              <a:rPr lang="ru-RU" sz="2800" b="1" dirty="0"/>
              <a:t> за </a:t>
            </a:r>
            <a:r>
              <a:rPr lang="ru-RU" sz="2800" b="1" dirty="0" smtClean="0"/>
              <a:t>Землею GEOSS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024742" cy="3841652"/>
          </a:xfrm>
        </p:spPr>
        <p:txBody>
          <a:bodyPr>
            <a:normAutofit fontScale="62500" lnSpcReduction="20000"/>
          </a:bodyPr>
          <a:lstStyle/>
          <a:p>
            <a:pPr marL="68580" indent="0" algn="just">
              <a:buNone/>
            </a:pP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динамічний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низку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проблем,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сформульованих</a:t>
            </a:r>
            <a:r>
              <a:rPr lang="ru-RU" dirty="0"/>
              <a:t> ООН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, </a:t>
            </a:r>
            <a:r>
              <a:rPr lang="ru-RU" dirty="0" err="1"/>
              <a:t>катастрофічних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Досягнутий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світовою</a:t>
            </a:r>
            <a:r>
              <a:rPr lang="ru-RU" dirty="0"/>
              <a:t> </a:t>
            </a:r>
            <a:r>
              <a:rPr lang="ru-RU" dirty="0" err="1"/>
              <a:t>спільнотою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нового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основ </a:t>
            </a:r>
            <a:r>
              <a:rPr lang="ru-RU" dirty="0" err="1"/>
              <a:t>цифрової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dirty="0" err="1"/>
              <a:t>оброблення</a:t>
            </a:r>
            <a:r>
              <a:rPr lang="ru-RU" dirty="0"/>
              <a:t> великих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sz="5100" b="1" dirty="0"/>
              <a:t>(</a:t>
            </a:r>
            <a:r>
              <a:rPr lang="en-US" sz="5100" b="1" dirty="0"/>
              <a:t>Big Data) </a:t>
            </a:r>
            <a:r>
              <a:rPr lang="ru-RU" dirty="0"/>
              <a:t>та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супутникової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Система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є </a:t>
            </a:r>
            <a:r>
              <a:rPr lang="ru-RU" dirty="0" err="1"/>
              <a:t>підґрунтям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яка </a:t>
            </a:r>
            <a:r>
              <a:rPr lang="ru-RU" dirty="0" err="1"/>
              <a:t>вимагатиме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наборів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sz="4500" dirty="0" err="1"/>
              <a:t>істотної</a:t>
            </a:r>
            <a:r>
              <a:rPr lang="ru-RU" sz="4500" dirty="0"/>
              <a:t> </a:t>
            </a:r>
            <a:r>
              <a:rPr lang="ru-RU" sz="4500" dirty="0" err="1"/>
              <a:t>модернізації</a:t>
            </a:r>
            <a:r>
              <a:rPr lang="ru-RU" sz="4500" dirty="0"/>
              <a:t> </a:t>
            </a:r>
            <a:r>
              <a:rPr lang="ru-RU" sz="4500" dirty="0" err="1"/>
              <a:t>національних</a:t>
            </a:r>
            <a:r>
              <a:rPr lang="ru-RU" sz="4500" dirty="0"/>
              <a:t> </a:t>
            </a:r>
            <a:r>
              <a:rPr lang="ru-RU" sz="4500" dirty="0" err="1"/>
              <a:t>статистичних</a:t>
            </a:r>
            <a:r>
              <a:rPr lang="ru-RU" sz="4500" dirty="0"/>
              <a:t> і </a:t>
            </a:r>
            <a:r>
              <a:rPr lang="ru-RU" sz="4500" dirty="0" err="1"/>
              <a:t>геопросторових</a:t>
            </a:r>
            <a:r>
              <a:rPr lang="ru-RU" sz="4500" dirty="0"/>
              <a:t> систем. </a:t>
            </a:r>
          </a:p>
        </p:txBody>
      </p:sp>
    </p:spTree>
    <p:extLst>
      <p:ext uri="{BB962C8B-B14F-4D97-AF65-F5344CB8AC3E}">
        <p14:creationId xmlns:p14="http://schemas.microsoft.com/office/powerpoint/2010/main" val="429273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pPr algn="ctr"/>
            <a:r>
              <a:rPr lang="uk-UA" b="1" dirty="0" smtClean="0"/>
              <a:t>ПЛАН ЛЕКЦІЇ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170664"/>
            <a:ext cx="3096344" cy="3706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Фоновий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роль в </a:t>
            </a:r>
            <a:r>
              <a:rPr lang="ru-RU" dirty="0" err="1"/>
              <a:t>оцінюванні</a:t>
            </a:r>
            <a:r>
              <a:rPr lang="ru-RU" dirty="0"/>
              <a:t> та </a:t>
            </a:r>
            <a:r>
              <a:rPr lang="ru-RU" dirty="0" err="1"/>
              <a:t>прогнозуванні</a:t>
            </a:r>
            <a:r>
              <a:rPr lang="ru-RU" dirty="0"/>
              <a:t> глобального стану </a:t>
            </a:r>
            <a:r>
              <a:rPr lang="ru-RU" dirty="0" err="1"/>
              <a:t>біосфери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2195559"/>
            <a:ext cx="3280328" cy="3706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Глобальна система моніторингу навколишнього середовища</a:t>
            </a:r>
          </a:p>
        </p:txBody>
      </p:sp>
    </p:spTree>
    <p:extLst>
      <p:ext uri="{BB962C8B-B14F-4D97-AF65-F5344CB8AC3E}">
        <p14:creationId xmlns:p14="http://schemas.microsoft.com/office/powerpoint/2010/main" val="281644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44934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Для </a:t>
            </a:r>
            <a:r>
              <a:rPr lang="ru-RU" sz="2800" b="1" dirty="0" err="1"/>
              <a:t>України</a:t>
            </a:r>
            <a:r>
              <a:rPr lang="ru-RU" sz="2800" b="1" dirty="0"/>
              <a:t> </a:t>
            </a:r>
            <a:r>
              <a:rPr lang="ru-RU" sz="2800" b="1" dirty="0" err="1"/>
              <a:t>залучення</a:t>
            </a:r>
            <a:r>
              <a:rPr lang="ru-RU" sz="2800" b="1" dirty="0"/>
              <a:t> до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/>
              <a:t>зусиль</a:t>
            </a:r>
            <a:r>
              <a:rPr lang="ru-RU" sz="2800" b="1" dirty="0"/>
              <a:t> </a:t>
            </a:r>
            <a:r>
              <a:rPr lang="ru-RU" sz="2800" b="1" dirty="0" err="1"/>
              <a:t>відповідно</a:t>
            </a:r>
            <a:r>
              <a:rPr lang="ru-RU" sz="2800" b="1" dirty="0"/>
              <a:t> до «Порядку денного – 2030»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/>
              <a:t>принципове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як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, так і в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євроінтеграційних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кроки на шляху широкомасштабного </a:t>
            </a:r>
            <a:r>
              <a:rPr lang="ru-RU" dirty="0" err="1"/>
              <a:t>запровадження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систем </a:t>
            </a:r>
            <a:r>
              <a:rPr lang="en-US" sz="2900" b="1" dirty="0"/>
              <a:t>GEOSS </a:t>
            </a:r>
            <a:r>
              <a:rPr lang="ru-RU" dirty="0"/>
              <a:t>та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sz="4000" b="1" dirty="0"/>
              <a:t>COPEERNICUS.</a:t>
            </a:r>
            <a:r>
              <a:rPr lang="en-US" dirty="0"/>
              <a:t> </a:t>
            </a:r>
            <a:endParaRPr lang="uk-UA" dirty="0" smtClean="0"/>
          </a:p>
          <a:p>
            <a:pPr marL="68580" indent="0" algn="just">
              <a:buNone/>
            </a:pP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/>
              <a:t>2018- 2020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започатковано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сегменту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дослідницького</a:t>
            </a:r>
            <a:r>
              <a:rPr lang="ru-RU" dirty="0"/>
              <a:t> простору </a:t>
            </a:r>
            <a:r>
              <a:rPr lang="ru-RU" sz="4600" b="1" dirty="0">
                <a:solidFill>
                  <a:srgbClr val="C00000"/>
                </a:solidFill>
              </a:rPr>
              <a:t>(</a:t>
            </a:r>
            <a:r>
              <a:rPr lang="en-US" sz="4600" b="1" dirty="0">
                <a:solidFill>
                  <a:srgbClr val="C00000"/>
                </a:solidFill>
              </a:rPr>
              <a:t>ERA) </a:t>
            </a:r>
            <a:r>
              <a:rPr lang="ru-RU" dirty="0"/>
              <a:t>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, з 2018 року </a:t>
            </a:r>
            <a:r>
              <a:rPr lang="ru-RU" dirty="0" err="1"/>
              <a:t>започатковано</a:t>
            </a:r>
            <a:r>
              <a:rPr lang="ru-RU" dirty="0"/>
              <a:t> структуру </a:t>
            </a:r>
            <a:r>
              <a:rPr lang="en-US" dirty="0" err="1"/>
              <a:t>EuroGEOS</a:t>
            </a:r>
            <a:r>
              <a:rPr lang="en-US" dirty="0"/>
              <a:t>, </a:t>
            </a:r>
            <a:r>
              <a:rPr lang="ru-RU" dirty="0"/>
              <a:t>в яку </a:t>
            </a:r>
            <a:r>
              <a:rPr lang="ru-RU" dirty="0" err="1"/>
              <a:t>входять</a:t>
            </a:r>
            <a:r>
              <a:rPr lang="ru-RU" dirty="0"/>
              <a:t> і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виконано</a:t>
            </a:r>
            <a:r>
              <a:rPr lang="ru-RU" dirty="0"/>
              <a:t> низку </a:t>
            </a:r>
            <a:r>
              <a:rPr lang="ru-RU" dirty="0" err="1"/>
              <a:t>пілотних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у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міжнародними</a:t>
            </a:r>
            <a:r>
              <a:rPr lang="ru-RU" dirty="0"/>
              <a:t> центрами, </a:t>
            </a:r>
            <a:r>
              <a:rPr lang="ru-RU" dirty="0" err="1"/>
              <a:t>зокрема</a:t>
            </a:r>
            <a:r>
              <a:rPr lang="ru-RU" dirty="0"/>
              <a:t> з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індикаторів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926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Набутий</a:t>
            </a:r>
            <a:r>
              <a:rPr lang="ru-RU" sz="2800" dirty="0"/>
              <a:t> </a:t>
            </a:r>
            <a:r>
              <a:rPr lang="ru-RU" sz="2800" dirty="0" err="1"/>
              <a:t>досвід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/>
              <a:t>запропонувати</a:t>
            </a:r>
            <a:r>
              <a:rPr lang="ru-RU" sz="2800" dirty="0"/>
              <a:t> </a:t>
            </a:r>
            <a:r>
              <a:rPr lang="ru-RU" sz="2800" dirty="0" err="1"/>
              <a:t>ідеологію</a:t>
            </a:r>
            <a:r>
              <a:rPr lang="ru-RU" sz="2800" dirty="0"/>
              <a:t> </a:t>
            </a:r>
            <a:r>
              <a:rPr lang="ru-RU" sz="2800" dirty="0" err="1"/>
              <a:t>українського</a:t>
            </a:r>
            <a:r>
              <a:rPr lang="ru-RU" sz="2800" dirty="0"/>
              <a:t> сегменту </a:t>
            </a:r>
            <a:r>
              <a:rPr lang="en-US" sz="2800" dirty="0"/>
              <a:t>GEOSS – </a:t>
            </a:r>
            <a:r>
              <a:rPr lang="ru-RU" sz="2800" dirty="0" err="1"/>
              <a:t>інформаційної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UkrGEO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984892" cy="3913660"/>
          </a:xfrm>
        </p:spPr>
        <p:txBody>
          <a:bodyPr>
            <a:normAutofit fontScale="55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яка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індикаторів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сталого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розвитку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соціально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значимих</a:t>
            </a:r>
            <a:r>
              <a:rPr lang="ru-RU" b="1" dirty="0">
                <a:solidFill>
                  <a:srgbClr val="C00000"/>
                </a:solidFill>
              </a:rPr>
              <a:t> областях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продовольчої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енергетичної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endParaRPr lang="ru-RU" dirty="0" smtClean="0"/>
          </a:p>
          <a:p>
            <a:pPr marL="68580" indent="0" algn="just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Моніторингу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лісних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/>
              <a:t>агломерацій</a:t>
            </a:r>
            <a:r>
              <a:rPr lang="ru-RU" dirty="0"/>
              <a:t>,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забруднень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.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</a:t>
            </a:r>
            <a:r>
              <a:rPr lang="ru-RU" sz="4400" b="1" dirty="0">
                <a:solidFill>
                  <a:srgbClr val="C00000"/>
                </a:solidFill>
              </a:rPr>
              <a:t>(</a:t>
            </a:r>
            <a:r>
              <a:rPr lang="en-US" sz="4400" b="1" dirty="0">
                <a:solidFill>
                  <a:srgbClr val="C00000"/>
                </a:solidFill>
              </a:rPr>
              <a:t>Essential Variables) </a:t>
            </a:r>
            <a:r>
              <a:rPr lang="ru-RU" dirty="0"/>
              <a:t>для </a:t>
            </a:r>
            <a:r>
              <a:rPr lang="ru-RU" dirty="0" err="1"/>
              <a:t>оцінки</a:t>
            </a:r>
            <a:r>
              <a:rPr lang="ru-RU" dirty="0"/>
              <a:t>, </a:t>
            </a:r>
            <a:r>
              <a:rPr lang="ru-RU" dirty="0" err="1"/>
              <a:t>прогнозування</a:t>
            </a:r>
            <a:r>
              <a:rPr lang="ru-RU" dirty="0"/>
              <a:t> та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шляхом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сприятиме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до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координацію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 межах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предметних</a:t>
            </a:r>
            <a:r>
              <a:rPr lang="ru-RU" dirty="0"/>
              <a:t> областей на новому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9754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20091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Міжнародною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організаційною</a:t>
            </a:r>
            <a:r>
              <a:rPr lang="ru-RU" b="1" dirty="0">
                <a:solidFill>
                  <a:srgbClr val="7030A0"/>
                </a:solidFill>
              </a:rPr>
              <a:t> структурою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057676"/>
          </a:xfrm>
        </p:spPr>
        <p:txBody>
          <a:bodyPr>
            <a:normAutofit fontScale="625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r>
              <a:rPr lang="ru-RU" dirty="0"/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нову</a:t>
            </a: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b="1" dirty="0" err="1">
                <a:solidFill>
                  <a:schemeClr val="accent6">
                    <a:lumMod val="50000"/>
                  </a:schemeClr>
                </a:solidFill>
              </a:rPr>
              <a:t>ідеологію</a:t>
            </a:r>
            <a:r>
              <a:rPr lang="ru-RU" dirty="0"/>
              <a:t>,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sz="4600" b="1" dirty="0" err="1">
                <a:solidFill>
                  <a:schemeClr val="accent6">
                    <a:lumMod val="50000"/>
                  </a:schemeClr>
                </a:solidFill>
              </a:rPr>
              <a:t>Міжурядова</a:t>
            </a: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600" b="1" dirty="0" err="1">
                <a:solidFill>
                  <a:schemeClr val="accent6">
                    <a:lumMod val="50000"/>
                  </a:schemeClr>
                </a:solidFill>
              </a:rPr>
              <a:t>група</a:t>
            </a: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600" b="1" dirty="0">
                <a:solidFill>
                  <a:schemeClr val="accent6">
                    <a:lumMod val="50000"/>
                  </a:schemeClr>
                </a:solidFill>
              </a:rPr>
              <a:t>GEO</a:t>
            </a:r>
            <a:r>
              <a:rPr lang="en-US" dirty="0"/>
              <a:t>, </a:t>
            </a:r>
            <a:r>
              <a:rPr lang="ru-RU" dirty="0"/>
              <a:t>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та </a:t>
            </a:r>
            <a:r>
              <a:rPr lang="ru-RU" dirty="0" err="1"/>
              <a:t>установ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. </a:t>
            </a:r>
            <a:endParaRPr lang="ru-RU" dirty="0" smtClean="0"/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Стратегічна</a:t>
            </a:r>
            <a:r>
              <a:rPr lang="ru-RU" dirty="0" smtClean="0"/>
              <a:t> </a:t>
            </a:r>
            <a:r>
              <a:rPr lang="ru-RU" dirty="0"/>
              <a:t>мета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– </a:t>
            </a:r>
            <a:r>
              <a:rPr lang="ru-RU" b="1" dirty="0" err="1">
                <a:solidFill>
                  <a:srgbClr val="0070C0"/>
                </a:solidFill>
              </a:rPr>
              <a:t>забезпечити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скоординовані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спостереження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Землі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 smtClean="0"/>
              <a:t>включаючи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супутникові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повітряні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наземні</a:t>
            </a:r>
            <a:r>
              <a:rPr lang="ru-RU" dirty="0" smtClean="0"/>
              <a:t> </a:t>
            </a:r>
            <a:r>
              <a:rPr lang="ru-RU" dirty="0" err="1"/>
              <a:t>платформи</a:t>
            </a:r>
            <a:r>
              <a:rPr lang="ru-RU" dirty="0"/>
              <a:t> та </a:t>
            </a:r>
            <a:r>
              <a:rPr lang="ru-RU" dirty="0" err="1"/>
              <a:t>обсерваторії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нові</a:t>
            </a:r>
            <a:r>
              <a:rPr lang="ru-RU" dirty="0"/>
              <a:t> </a:t>
            </a:r>
            <a:r>
              <a:rPr lang="ru-RU" dirty="0" err="1"/>
              <a:t>потужні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і </a:t>
            </a:r>
            <a:r>
              <a:rPr lang="ru-RU" dirty="0" err="1"/>
              <a:t>нинішнього</a:t>
            </a:r>
            <a:r>
              <a:rPr lang="ru-RU" dirty="0"/>
              <a:t> стану </a:t>
            </a:r>
            <a:r>
              <a:rPr lang="ru-RU" dirty="0" err="1"/>
              <a:t>земних</a:t>
            </a:r>
            <a:r>
              <a:rPr lang="ru-RU" dirty="0"/>
              <a:t> систем,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інструменти</a:t>
            </a:r>
            <a:r>
              <a:rPr lang="ru-RU" dirty="0"/>
              <a:t> та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надають</a:t>
            </a:r>
            <a:r>
              <a:rPr lang="ru-RU" dirty="0"/>
              <a:t>, разом з </a:t>
            </a:r>
            <a:r>
              <a:rPr lang="ru-RU" dirty="0" err="1"/>
              <a:t>соціально-економічними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фактор в глобальному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є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умовою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вирішення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проблем,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усунення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пом'якшення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ризиків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і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вироблення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кваліфікованих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прогнозів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майбутньої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поведінки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земних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систем. </a:t>
            </a:r>
          </a:p>
        </p:txBody>
      </p:sp>
    </p:spTree>
    <p:extLst>
      <p:ext uri="{BB962C8B-B14F-4D97-AF65-F5344CB8AC3E}">
        <p14:creationId xmlns:p14="http://schemas.microsoft.com/office/powerpoint/2010/main" val="1177940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846" y="908720"/>
            <a:ext cx="5056634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8112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sz="3600" dirty="0" err="1"/>
              <a:t>Загальна</a:t>
            </a:r>
            <a:r>
              <a:rPr lang="ru-RU" sz="3600" dirty="0"/>
              <a:t> структура «</a:t>
            </a:r>
            <a:r>
              <a:rPr lang="ru-RU" sz="3600" b="1" dirty="0">
                <a:solidFill>
                  <a:srgbClr val="7030A0"/>
                </a:solidFill>
              </a:rPr>
              <a:t>потоку </a:t>
            </a:r>
            <a:r>
              <a:rPr lang="ru-RU" sz="3600" b="1" dirty="0" err="1">
                <a:solidFill>
                  <a:srgbClr val="7030A0"/>
                </a:solidFill>
              </a:rPr>
              <a:t>даних</a:t>
            </a:r>
            <a:r>
              <a:rPr lang="ru-RU" sz="3600" dirty="0"/>
              <a:t>» про </a:t>
            </a:r>
            <a:r>
              <a:rPr lang="ru-RU" sz="3600" dirty="0" err="1"/>
              <a:t>сталий</a:t>
            </a:r>
            <a:r>
              <a:rPr lang="ru-RU" sz="3600" dirty="0"/>
              <a:t> </a:t>
            </a:r>
            <a:r>
              <a:rPr lang="ru-RU" sz="3600" dirty="0" err="1"/>
              <a:t>розвиток</a:t>
            </a:r>
            <a:r>
              <a:rPr lang="ru-RU" sz="3600" dirty="0"/>
              <a:t>, яка </a:t>
            </a:r>
            <a:r>
              <a:rPr lang="ru-RU" sz="3600" dirty="0" err="1"/>
              <a:t>забезпечує</a:t>
            </a:r>
            <a:r>
              <a:rPr lang="ru-RU" sz="3600" dirty="0"/>
              <a:t> для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dirty="0" err="1">
                <a:solidFill>
                  <a:srgbClr val="C00000"/>
                </a:solidFill>
              </a:rPr>
              <a:t>кожної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країни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dirty="0" err="1"/>
              <a:t>вимірювання</a:t>
            </a:r>
            <a:r>
              <a:rPr lang="ru-RU" sz="2700" dirty="0"/>
              <a:t> </a:t>
            </a:r>
            <a:r>
              <a:rPr lang="ru-RU" sz="2700" dirty="0" err="1"/>
              <a:t>індикаторів</a:t>
            </a:r>
            <a:r>
              <a:rPr lang="ru-RU" sz="2700" dirty="0"/>
              <a:t> та </a:t>
            </a:r>
            <a:r>
              <a:rPr lang="ru-RU" sz="2700" dirty="0" err="1"/>
              <a:t>моніторинг</a:t>
            </a:r>
            <a:r>
              <a:rPr lang="ru-RU" sz="2700" dirty="0"/>
              <a:t> ЦСР шляхом </a:t>
            </a:r>
            <a:r>
              <a:rPr lang="ru-RU" sz="2700" dirty="0" err="1"/>
              <a:t>узгодження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/>
              <a:t>глобальної</a:t>
            </a:r>
            <a:r>
              <a:rPr lang="ru-RU" sz="2700" dirty="0"/>
              <a:t> </a:t>
            </a:r>
            <a:r>
              <a:rPr lang="ru-RU" sz="2700" dirty="0" err="1"/>
              <a:t>звітності</a:t>
            </a:r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846" y="5805264"/>
            <a:ext cx="4439387" cy="51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0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34076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Стратегічним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є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всесвітньої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Системи</a:t>
            </a:r>
            <a:r>
              <a:rPr lang="ru-RU" b="1" dirty="0">
                <a:solidFill>
                  <a:srgbClr val="0070C0"/>
                </a:solidFill>
              </a:rPr>
              <a:t> систем </a:t>
            </a:r>
            <a:r>
              <a:rPr lang="ru-RU" b="1" dirty="0" err="1">
                <a:solidFill>
                  <a:srgbClr val="0070C0"/>
                </a:solidFill>
              </a:rPr>
              <a:t>зі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спостереження</a:t>
            </a:r>
            <a:r>
              <a:rPr lang="ru-RU" b="1" dirty="0">
                <a:solidFill>
                  <a:srgbClr val="0070C0"/>
                </a:solidFill>
              </a:rPr>
              <a:t> за Землею </a:t>
            </a:r>
            <a:r>
              <a:rPr lang="en-US" sz="2000" b="1" dirty="0">
                <a:solidFill>
                  <a:srgbClr val="0070C0"/>
                </a:solidFill>
              </a:rPr>
              <a:t>GEOSS</a:t>
            </a:r>
            <a:r>
              <a:rPr lang="en-US" dirty="0"/>
              <a:t>, </a:t>
            </a:r>
            <a:r>
              <a:rPr lang="ru-RU" dirty="0"/>
              <a:t>яка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політиками</a:t>
            </a:r>
            <a:r>
              <a:rPr lang="ru-RU" dirty="0"/>
              <a:t>, і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en-US" sz="2000" b="1" dirty="0" smtClean="0">
                <a:solidFill>
                  <a:srgbClr val="0070C0"/>
                </a:solidFill>
              </a:rPr>
              <a:t>GEOSS</a:t>
            </a:r>
            <a:r>
              <a:rPr lang="en-US" dirty="0" smtClean="0"/>
              <a:t> </a:t>
            </a:r>
            <a:r>
              <a:rPr lang="ru-RU" dirty="0" err="1"/>
              <a:t>являє</a:t>
            </a:r>
            <a:r>
              <a:rPr lang="ru-RU" dirty="0"/>
              <a:t> собою комплекс </a:t>
            </a:r>
            <a:r>
              <a:rPr lang="ru-RU" dirty="0" err="1"/>
              <a:t>скоординованих</a:t>
            </a:r>
            <a:r>
              <a:rPr lang="ru-RU" dirty="0"/>
              <a:t>, </a:t>
            </a:r>
            <a:r>
              <a:rPr lang="ru-RU" dirty="0" err="1"/>
              <a:t>незалежних</a:t>
            </a:r>
            <a:r>
              <a:rPr lang="ru-RU" dirty="0"/>
              <a:t> систем </a:t>
            </a:r>
            <a:endParaRPr lang="ru-RU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 smtClean="0"/>
              <a:t>спостереження</a:t>
            </a:r>
            <a:r>
              <a:rPr lang="ru-RU" sz="2800" dirty="0" smtClean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 smtClean="0"/>
              <a:t>інформації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err="1" smtClean="0"/>
              <a:t>обробки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взаємодіють</a:t>
            </a:r>
            <a:r>
              <a:rPr lang="ru-RU" sz="2800" dirty="0"/>
              <a:t> і </a:t>
            </a:r>
            <a:r>
              <a:rPr lang="ru-RU" sz="2800" dirty="0" err="1"/>
              <a:t>забезпечують</a:t>
            </a:r>
            <a:r>
              <a:rPr lang="ru-RU" sz="2800" dirty="0"/>
              <a:t> </a:t>
            </a:r>
            <a:r>
              <a:rPr lang="ru-RU" sz="2000" dirty="0"/>
              <a:t>доступ</a:t>
            </a:r>
            <a:r>
              <a:rPr lang="ru-RU" sz="2800" dirty="0"/>
              <a:t> до </a:t>
            </a:r>
            <a:r>
              <a:rPr lang="ru-RU" sz="2000" b="1" dirty="0" err="1">
                <a:solidFill>
                  <a:srgbClr val="92D050"/>
                </a:solidFill>
              </a:rPr>
              <a:t>різноманітної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інформації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dirty="0"/>
              <a:t>для широкого кола </a:t>
            </a:r>
            <a:r>
              <a:rPr lang="ru-RU" sz="2000" dirty="0" err="1"/>
              <a:t>користувачів</a:t>
            </a:r>
            <a:r>
              <a:rPr lang="ru-RU" sz="2000" dirty="0"/>
              <a:t> як в державному, так і в приватному секторах.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143101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en-US" dirty="0"/>
              <a:t>GEO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14" y="2060848"/>
            <a:ext cx="7218578" cy="38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7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08720"/>
            <a:ext cx="70567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Наразі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потужні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інструменти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 smtClean="0"/>
              <a:t>,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забезпечено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smtClean="0"/>
              <a:t>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зондування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як </a:t>
            </a:r>
            <a:r>
              <a:rPr lang="ru-RU" b="1" dirty="0">
                <a:solidFill>
                  <a:srgbClr val="002060"/>
                </a:solidFill>
              </a:rPr>
              <a:t>структурна </a:t>
            </a:r>
            <a:r>
              <a:rPr lang="ru-RU" b="1" dirty="0" err="1">
                <a:solidFill>
                  <a:srgbClr val="002060"/>
                </a:solidFill>
              </a:rPr>
              <a:t>перебудова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геоінформаційного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економіки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/>
              <a:t>В основу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суттєве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50"/>
                </a:solidFill>
              </a:rPr>
              <a:t>покращення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точності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оцінок</a:t>
            </a:r>
            <a:r>
              <a:rPr lang="ru-RU" b="1" dirty="0">
                <a:solidFill>
                  <a:srgbClr val="00B050"/>
                </a:solidFill>
              </a:rPr>
              <a:t> стану </a:t>
            </a:r>
            <a:r>
              <a:rPr lang="ru-RU" b="1" dirty="0" err="1">
                <a:solidFill>
                  <a:srgbClr val="00B050"/>
                </a:solidFill>
              </a:rPr>
              <a:t>довкілля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та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загроз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методології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прогнозних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оцінок</a:t>
            </a:r>
            <a:r>
              <a:rPr lang="ru-RU" b="1" dirty="0">
                <a:solidFill>
                  <a:srgbClr val="FF0000"/>
                </a:solidFill>
              </a:rPr>
              <a:t>, яка </a:t>
            </a:r>
            <a:r>
              <a:rPr lang="ru-RU" b="1" dirty="0" err="1">
                <a:solidFill>
                  <a:srgbClr val="FF0000"/>
                </a:solidFill>
              </a:rPr>
              <a:t>використовує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великі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масиви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спостережних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аерокосмічних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наземних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даних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854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69847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rgbClr val="FF0000"/>
                </a:solidFill>
              </a:rPr>
              <a:t>Саміт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GEO </a:t>
            </a:r>
            <a:r>
              <a:rPr lang="ru-RU" sz="4000" b="1" dirty="0">
                <a:solidFill>
                  <a:srgbClr val="FF0000"/>
                </a:solidFill>
              </a:rPr>
              <a:t>в </a:t>
            </a:r>
            <a:r>
              <a:rPr lang="ru-RU" sz="4000" b="1" dirty="0" err="1">
                <a:solidFill>
                  <a:srgbClr val="FF0000"/>
                </a:solidFill>
              </a:rPr>
              <a:t>Канберрі</a:t>
            </a:r>
            <a:r>
              <a:rPr lang="ru-RU" sz="4000" b="1" dirty="0">
                <a:solidFill>
                  <a:srgbClr val="FF0000"/>
                </a:solidFill>
              </a:rPr>
              <a:t> (2019 р.)</a:t>
            </a:r>
            <a:r>
              <a:rPr lang="ru-RU" dirty="0"/>
              <a:t> </a:t>
            </a:r>
            <a:r>
              <a:rPr lang="ru-RU" dirty="0" err="1"/>
              <a:t>зафіксував</a:t>
            </a:r>
            <a:r>
              <a:rPr lang="ru-RU" dirty="0"/>
              <a:t> </a:t>
            </a:r>
            <a:r>
              <a:rPr lang="ru-RU" dirty="0" err="1"/>
              <a:t>сучасну</a:t>
            </a:r>
            <a:r>
              <a:rPr lang="ru-RU" dirty="0"/>
              <a:t> роль та </a:t>
            </a:r>
            <a:r>
              <a:rPr lang="ru-RU" dirty="0" err="1"/>
              <a:t>пріоритетні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супутникової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супутникові</a:t>
            </a:r>
            <a:r>
              <a:rPr lang="ru-RU" dirty="0" smtClean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50"/>
                </a:solidFill>
              </a:rPr>
              <a:t>важливим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інструментом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індикаторів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сталого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розвитку</a:t>
            </a:r>
            <a:r>
              <a:rPr lang="ru-RU" b="1" dirty="0">
                <a:solidFill>
                  <a:srgbClr val="FF0000"/>
                </a:solidFill>
              </a:rPr>
              <a:t>;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u="sng" dirty="0" smtClean="0"/>
              <a:t>приватно-</a:t>
            </a:r>
            <a:r>
              <a:rPr lang="ru-RU" u="sng" dirty="0" err="1" smtClean="0"/>
              <a:t>публічне</a:t>
            </a:r>
            <a:r>
              <a:rPr lang="ru-RU" u="sng" dirty="0" smtClean="0"/>
              <a:t> </a:t>
            </a:r>
            <a:r>
              <a:rPr lang="ru-RU" u="sng" dirty="0"/>
              <a:t>партнерство та </a:t>
            </a:r>
            <a:r>
              <a:rPr lang="ru-RU" u="sng" dirty="0" err="1"/>
              <a:t>залучення</a:t>
            </a:r>
            <a:r>
              <a:rPr lang="ru-RU" u="sng" dirty="0"/>
              <a:t> приватного сектору </a:t>
            </a:r>
            <a:r>
              <a:rPr lang="ru-RU" dirty="0"/>
              <a:t>є </a:t>
            </a:r>
            <a:r>
              <a:rPr lang="ru-RU" dirty="0" err="1"/>
              <a:t>актуальним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систем </a:t>
            </a:r>
            <a:r>
              <a:rPr lang="en-US" b="1" dirty="0">
                <a:solidFill>
                  <a:srgbClr val="FF0000"/>
                </a:solidFill>
              </a:rPr>
              <a:t>GEOSS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до </a:t>
            </a:r>
            <a:r>
              <a:rPr lang="ru-RU" sz="2400" b="1" dirty="0" err="1">
                <a:solidFill>
                  <a:srgbClr val="00B050"/>
                </a:solidFill>
              </a:rPr>
              <a:t>системи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знань</a:t>
            </a:r>
            <a:r>
              <a:rPr lang="ru-RU" sz="2400" b="1" dirty="0">
                <a:solidFill>
                  <a:srgbClr val="00B050"/>
                </a:solidFill>
              </a:rPr>
              <a:t> як </a:t>
            </a:r>
            <a:r>
              <a:rPr lang="ru-RU" sz="2400" b="1" dirty="0" err="1">
                <a:solidFill>
                  <a:srgbClr val="00B050"/>
                </a:solidFill>
              </a:rPr>
              <a:t>підґрунтя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u="sng" dirty="0" err="1">
                <a:solidFill>
                  <a:srgbClr val="00B050"/>
                </a:solidFill>
              </a:rPr>
              <a:t>впровадження</a:t>
            </a:r>
            <a:r>
              <a:rPr lang="ru-RU" sz="2400" b="1" u="sng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управлінських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заходів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3683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7" y="764704"/>
            <a:ext cx="679949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створюваній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систем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супутникових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не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u="sng" dirty="0" smtClean="0"/>
              <a:t>як </a:t>
            </a:r>
            <a:r>
              <a:rPr lang="ru-RU" u="sng" dirty="0" err="1" smtClean="0"/>
              <a:t>суто</a:t>
            </a:r>
            <a:r>
              <a:rPr lang="ru-RU" u="sng" dirty="0" smtClean="0"/>
              <a:t> </a:t>
            </a:r>
            <a:r>
              <a:rPr lang="ru-RU" u="sng" dirty="0" err="1"/>
              <a:t>засіб</a:t>
            </a:r>
            <a:r>
              <a:rPr lang="ru-RU" u="sng" dirty="0"/>
              <a:t> </a:t>
            </a:r>
            <a:r>
              <a:rPr lang="ru-RU" u="sng" dirty="0" err="1"/>
              <a:t>покращення</a:t>
            </a:r>
            <a:r>
              <a:rPr lang="ru-RU" u="sng" dirty="0"/>
              <a:t> </a:t>
            </a:r>
            <a:r>
              <a:rPr lang="ru-RU" u="sng" dirty="0" err="1"/>
              <a:t>існуючих</a:t>
            </a:r>
            <a:r>
              <a:rPr lang="ru-RU" u="sng" dirty="0"/>
              <a:t> </a:t>
            </a:r>
            <a:r>
              <a:rPr lang="ru-RU" u="sng" dirty="0" err="1"/>
              <a:t>методів</a:t>
            </a:r>
            <a:r>
              <a:rPr lang="ru-RU" u="sng" dirty="0"/>
              <a:t>,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sz="2400" b="1" dirty="0" err="1">
                <a:solidFill>
                  <a:srgbClr val="00B050"/>
                </a:solidFill>
              </a:rPr>
              <a:t>інноваційний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підхід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dirty="0"/>
              <a:t>оснований</a:t>
            </a:r>
          </a:p>
          <a:p>
            <a:pPr algn="just"/>
            <a:r>
              <a:rPr lang="ru-RU" dirty="0"/>
              <a:t>на </a:t>
            </a:r>
            <a:r>
              <a:rPr lang="ru-RU" b="1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наземних</a:t>
            </a:r>
            <a:r>
              <a:rPr lang="ru-RU" dirty="0"/>
              <a:t> та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b="1" dirty="0">
                <a:solidFill>
                  <a:srgbClr val="FF0000"/>
                </a:solidFill>
              </a:rPr>
              <a:t>моделях </a:t>
            </a:r>
            <a:r>
              <a:rPr lang="ru-RU" b="1" dirty="0" err="1">
                <a:solidFill>
                  <a:srgbClr val="FF0000"/>
                </a:solidFill>
              </a:rPr>
              <a:t>природних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 smtClean="0">
                <a:solidFill>
                  <a:srgbClr val="FF0000"/>
                </a:solidFill>
              </a:rPr>
              <a:t>техногенних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процесів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забезпечить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задач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/>
              <a:t>і, в </a:t>
            </a:r>
            <a:r>
              <a:rPr lang="ru-RU" dirty="0" err="1"/>
              <a:t>цілому</a:t>
            </a:r>
            <a:r>
              <a:rPr lang="ru-RU" dirty="0"/>
              <a:t> – </a:t>
            </a:r>
            <a:r>
              <a:rPr lang="ru-RU" b="1" dirty="0" err="1">
                <a:solidFill>
                  <a:srgbClr val="FF0000"/>
                </a:solidFill>
              </a:rPr>
              <a:t>інформаційної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підтримки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управлінських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рішень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ініційовано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розроблюються</a:t>
            </a:r>
            <a:r>
              <a:rPr lang="ru-RU" dirty="0"/>
              <a:t> </a:t>
            </a:r>
            <a:r>
              <a:rPr lang="ru-RU" dirty="0" err="1" smtClean="0"/>
              <a:t>методологічні</a:t>
            </a:r>
            <a:r>
              <a:rPr lang="ru-RU" dirty="0" smtClean="0"/>
              <a:t> </a:t>
            </a:r>
            <a:r>
              <a:rPr lang="ru-RU" dirty="0" err="1" smtClean="0"/>
              <a:t>підходи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створення</a:t>
            </a:r>
            <a:r>
              <a:rPr lang="ru-RU" dirty="0"/>
              <a:t> практично </a:t>
            </a:r>
            <a:r>
              <a:rPr lang="ru-RU" dirty="0" err="1"/>
              <a:t>працюючих</a:t>
            </a:r>
            <a:r>
              <a:rPr lang="ru-RU" dirty="0"/>
              <a:t> </a:t>
            </a:r>
            <a:r>
              <a:rPr lang="ru-RU" b="1" i="1" dirty="0" err="1"/>
              <a:t>інформаційних</a:t>
            </a:r>
            <a:r>
              <a:rPr lang="ru-RU" b="1" i="1" dirty="0"/>
              <a:t> </a:t>
            </a:r>
            <a:r>
              <a:rPr lang="ru-RU" b="1" i="1" dirty="0" err="1"/>
              <a:t>сервісів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 smtClean="0"/>
              <a:t>реалізують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ланцюг</a:t>
            </a:r>
            <a:r>
              <a:rPr lang="ru-RU" b="1" i="1" dirty="0" smtClean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спостережної</a:t>
            </a:r>
            <a:r>
              <a:rPr lang="ru-RU" b="1" i="1" dirty="0"/>
              <a:t> </a:t>
            </a:r>
            <a:r>
              <a:rPr lang="ru-RU" b="1" i="1" dirty="0" err="1"/>
              <a:t>інформації</a:t>
            </a:r>
            <a:r>
              <a:rPr lang="ru-RU" b="1" i="1" dirty="0"/>
              <a:t> до </a:t>
            </a:r>
            <a:r>
              <a:rPr lang="ru-RU" b="1" i="1" dirty="0" err="1"/>
              <a:t>істотних</a:t>
            </a:r>
            <a:r>
              <a:rPr lang="ru-RU" b="1" i="1" dirty="0"/>
              <a:t> </a:t>
            </a:r>
            <a:r>
              <a:rPr lang="ru-RU" b="1" i="1" dirty="0" err="1"/>
              <a:t>змінних</a:t>
            </a:r>
            <a:r>
              <a:rPr lang="ru-RU" b="1" i="1" dirty="0"/>
              <a:t> </a:t>
            </a:r>
            <a:r>
              <a:rPr lang="ru-RU" b="1" i="1" dirty="0" err="1"/>
              <a:t>відповідних</a:t>
            </a:r>
            <a:r>
              <a:rPr lang="ru-RU" b="1" i="1" dirty="0"/>
              <a:t> моделей і </a:t>
            </a:r>
            <a:r>
              <a:rPr lang="ru-RU" b="1" i="1" dirty="0" smtClean="0"/>
              <a:t>до </a:t>
            </a:r>
            <a:r>
              <a:rPr lang="ru-RU" b="1" i="1" dirty="0" err="1" smtClean="0"/>
              <a:t>індикаторів</a:t>
            </a:r>
            <a:r>
              <a:rPr lang="ru-RU" b="1" i="1" dirty="0" smtClean="0"/>
              <a:t> </a:t>
            </a:r>
            <a:r>
              <a:rPr lang="ru-RU" b="1" i="1" dirty="0"/>
              <a:t>СР. </a:t>
            </a:r>
            <a:endParaRPr lang="ru-RU" b="1" i="1" dirty="0" smtClean="0"/>
          </a:p>
          <a:p>
            <a:pPr algn="just"/>
            <a:endParaRPr lang="ru-RU" b="1" i="1" dirty="0"/>
          </a:p>
          <a:p>
            <a:pPr algn="just"/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досягнуто</a:t>
            </a:r>
            <a:r>
              <a:rPr lang="ru-RU" dirty="0"/>
              <a:t> у сферах </a:t>
            </a:r>
            <a:r>
              <a:rPr lang="ru-RU" dirty="0" err="1"/>
              <a:t>кліматичних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та </a:t>
            </a:r>
            <a:r>
              <a:rPr lang="ru-RU" dirty="0" smtClean="0"/>
              <a:t>погоди,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/>
              <a:t>океану,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біорізноманіття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217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572" y="162880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НАНУ та ДКАУ одержали </a:t>
            </a:r>
            <a:r>
              <a:rPr lang="ru-RU" dirty="0" err="1"/>
              <a:t>систематичні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 err="1" smtClean="0">
                <a:solidFill>
                  <a:srgbClr val="00B050"/>
                </a:solidFill>
              </a:rPr>
              <a:t>впливу</a:t>
            </a:r>
            <a:r>
              <a:rPr lang="ru-RU" b="1" u="sng" dirty="0" smtClean="0">
                <a:solidFill>
                  <a:srgbClr val="00B050"/>
                </a:solidFill>
              </a:rPr>
              <a:t> </a:t>
            </a:r>
            <a:r>
              <a:rPr lang="ru-RU" b="1" u="sng" dirty="0" err="1">
                <a:solidFill>
                  <a:srgbClr val="00B050"/>
                </a:solidFill>
              </a:rPr>
              <a:t>агротехнологій</a:t>
            </a:r>
            <a:r>
              <a:rPr lang="ru-RU" b="1" u="sng" dirty="0">
                <a:solidFill>
                  <a:srgbClr val="00B050"/>
                </a:solidFill>
              </a:rPr>
              <a:t> на </a:t>
            </a:r>
            <a:r>
              <a:rPr lang="ru-RU" b="1" u="sng" dirty="0" err="1">
                <a:solidFill>
                  <a:srgbClr val="00B050"/>
                </a:solidFill>
              </a:rPr>
              <a:t>довкілля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в рамках </a:t>
            </a:r>
            <a:r>
              <a:rPr lang="ru-RU" dirty="0" err="1"/>
              <a:t>проєкту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FP-7 «SIGMA» </a:t>
            </a:r>
            <a:r>
              <a:rPr lang="en-US" dirty="0"/>
              <a:t>(2013-2017 </a:t>
            </a:r>
            <a:r>
              <a:rPr lang="ru-RU" dirty="0"/>
              <a:t>роки),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B050"/>
                </a:solidFill>
              </a:rPr>
              <a:t>побудовано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карти</a:t>
            </a:r>
            <a:r>
              <a:rPr lang="ru-RU" b="1" dirty="0">
                <a:solidFill>
                  <a:srgbClr val="00B050"/>
                </a:solidFill>
              </a:rPr>
              <a:t> земного </a:t>
            </a:r>
            <a:r>
              <a:rPr lang="ru-RU" b="1" dirty="0" err="1">
                <a:solidFill>
                  <a:srgbClr val="00B050"/>
                </a:solidFill>
              </a:rPr>
              <a:t>покриву</a:t>
            </a:r>
            <a:r>
              <a:rPr lang="ru-RU" b="1" dirty="0">
                <a:solidFill>
                  <a:srgbClr val="00B050"/>
                </a:solidFill>
              </a:rPr>
              <a:t> та маски </a:t>
            </a:r>
            <a:r>
              <a:rPr lang="ru-RU" b="1" dirty="0" err="1">
                <a:solidFill>
                  <a:srgbClr val="00B050"/>
                </a:solidFill>
              </a:rPr>
              <a:t>посівних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площ</a:t>
            </a:r>
            <a:r>
              <a:rPr lang="ru-RU" b="1" dirty="0">
                <a:solidFill>
                  <a:srgbClr val="00B050"/>
                </a:solidFill>
              </a:rPr>
              <a:t> на </a:t>
            </a:r>
            <a:r>
              <a:rPr lang="ru-RU" b="1" dirty="0" err="1">
                <a:solidFill>
                  <a:srgbClr val="00B050"/>
                </a:solidFill>
              </a:rPr>
              <a:t>території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України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в рамках </a:t>
            </a:r>
            <a:r>
              <a:rPr lang="ru-RU" dirty="0" err="1"/>
              <a:t>проєкту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Sen2-Agri</a:t>
            </a:r>
            <a:r>
              <a:rPr lang="en-US" dirty="0"/>
              <a:t> </a:t>
            </a:r>
            <a:r>
              <a:rPr lang="ru-RU" dirty="0"/>
              <a:t>з </a:t>
            </a:r>
            <a:r>
              <a:rPr lang="ru-RU" dirty="0" err="1"/>
              <a:t>Європейським</a:t>
            </a:r>
            <a:r>
              <a:rPr lang="ru-RU" dirty="0"/>
              <a:t> </a:t>
            </a:r>
            <a:r>
              <a:rPr lang="ru-RU" dirty="0" err="1"/>
              <a:t>космічним</a:t>
            </a:r>
            <a:r>
              <a:rPr lang="ru-RU" dirty="0"/>
              <a:t> агентством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проєкті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банку (2018-2020) </a:t>
            </a:r>
            <a:r>
              <a:rPr lang="ru-RU" dirty="0" err="1"/>
              <a:t>продемонстровано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en-US" dirty="0"/>
              <a:t>Copernicus </a:t>
            </a:r>
            <a:r>
              <a:rPr lang="ru-RU" dirty="0"/>
              <a:t>для </a:t>
            </a:r>
            <a:r>
              <a:rPr lang="ru-RU" b="1" dirty="0" err="1">
                <a:solidFill>
                  <a:srgbClr val="00B050"/>
                </a:solidFill>
              </a:rPr>
              <a:t>моніторингу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деградації</a:t>
            </a:r>
            <a:r>
              <a:rPr lang="ru-RU" b="1" dirty="0">
                <a:solidFill>
                  <a:srgbClr val="00B050"/>
                </a:solidFill>
              </a:rPr>
              <a:t> земель та </a:t>
            </a:r>
            <a:r>
              <a:rPr lang="ru-RU" b="1" dirty="0" err="1">
                <a:solidFill>
                  <a:srgbClr val="00B050"/>
                </a:solidFill>
              </a:rPr>
              <a:t>наслідків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посух</a:t>
            </a:r>
            <a:r>
              <a:rPr lang="ru-RU" b="1" dirty="0">
                <a:solidFill>
                  <a:srgbClr val="00B050"/>
                </a:solidFill>
              </a:rPr>
              <a:t>.</a:t>
            </a:r>
            <a:r>
              <a:rPr lang="ru-RU" dirty="0">
                <a:solidFill>
                  <a:srgbClr val="00B050"/>
                </a:solidFill>
              </a:rPr>
              <a:t> </a:t>
            </a:r>
            <a:endParaRPr lang="ru-RU" dirty="0" smtClean="0">
              <a:solidFill>
                <a:srgbClr val="00B05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Великий </a:t>
            </a:r>
            <a:r>
              <a:rPr lang="ru-RU" dirty="0" err="1"/>
              <a:t>проєкт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en-US" b="1" dirty="0" smtClean="0"/>
              <a:t>(</a:t>
            </a:r>
            <a:r>
              <a:rPr lang="en-US" b="1" dirty="0"/>
              <a:t>The European Network for Observing our Changing Planet) </a:t>
            </a:r>
            <a:r>
              <a:rPr lang="ru-RU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ERA-PLANET</a:t>
            </a:r>
            <a:r>
              <a:rPr lang="en-US" dirty="0"/>
              <a:t> </a:t>
            </a:r>
            <a:r>
              <a:rPr lang="ru-RU" dirty="0" smtClean="0"/>
              <a:t>в </a:t>
            </a:r>
            <a:r>
              <a:rPr lang="ru-RU" dirty="0"/>
              <a:t>рамках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HORIZON-2020,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дослідницького</a:t>
            </a:r>
            <a:r>
              <a:rPr lang="ru-RU" dirty="0"/>
              <a:t> простору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планується</a:t>
            </a:r>
            <a:r>
              <a:rPr lang="ru-RU" dirty="0"/>
              <a:t> в рамках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en-US" dirty="0" err="1">
                <a:solidFill>
                  <a:srgbClr val="FF0000"/>
                </a:solidFill>
              </a:rPr>
              <a:t>EuroGEOS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3572" y="51101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РЕАЛІЗОВАНІ</a:t>
            </a:r>
            <a:b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 Україні </a:t>
            </a:r>
            <a:r>
              <a:rPr lang="uk-UA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проєкти</a:t>
            </a: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031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88" y="1052736"/>
            <a:ext cx="7416824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Фоновий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моніторинг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роль в </a:t>
            </a:r>
            <a:r>
              <a:rPr lang="ru-RU" sz="3200" b="1" dirty="0" err="1" smtClean="0"/>
              <a:t>оцінюванні</a:t>
            </a:r>
            <a:r>
              <a:rPr lang="en-US" sz="3200" b="1" dirty="0" smtClean="0"/>
              <a:t>  </a:t>
            </a:r>
            <a:r>
              <a:rPr lang="ru-RU" sz="3200" b="1" dirty="0" smtClean="0"/>
              <a:t>та </a:t>
            </a:r>
            <a:r>
              <a:rPr lang="ru-RU" sz="3200" b="1" dirty="0" err="1" smtClean="0"/>
              <a:t>прогнозуванні</a:t>
            </a:r>
            <a:r>
              <a:rPr lang="ru-RU" sz="3200" b="1" dirty="0" smtClean="0"/>
              <a:t> глобального стану </a:t>
            </a:r>
            <a:r>
              <a:rPr lang="ru-RU" sz="3200" b="1" dirty="0" err="1" smtClean="0"/>
              <a:t>біосфери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291" y="2422688"/>
            <a:ext cx="7797149" cy="3886631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і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екологічного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на фоновому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uk-UA" sz="3200" b="1" dirty="0"/>
              <a:t>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віддалених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локальних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джерел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забруднення</a:t>
            </a:r>
            <a:r>
              <a:rPr lang="ru-RU" sz="3200" b="1" dirty="0" smtClean="0"/>
              <a:t> зонах,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фонові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,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відслідковуванні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стану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атмосфери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ґрунту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природних</a:t>
            </a:r>
            <a:r>
              <a:rPr lang="ru-RU" dirty="0" smtClean="0"/>
              <a:t> вод,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на </a:t>
            </a:r>
            <a:r>
              <a:rPr lang="ru-RU" dirty="0" err="1" smtClean="0"/>
              <a:t>територіях</a:t>
            </a:r>
            <a:r>
              <a:rPr lang="ru-RU" dirty="0" smtClean="0"/>
              <a:t>, 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sz="4200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антропогенні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фактори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167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800" y="692696"/>
            <a:ext cx="7560840" cy="1143000"/>
          </a:xfrm>
        </p:spPr>
        <p:txBody>
          <a:bodyPr>
            <a:noAutofit/>
          </a:bodyPr>
          <a:lstStyle/>
          <a:p>
            <a:r>
              <a:rPr lang="ru-RU" sz="2000" dirty="0" err="1"/>
              <a:t>Унікальний</a:t>
            </a:r>
            <a:r>
              <a:rPr lang="ru-RU" sz="2000" dirty="0"/>
              <a:t> для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гірничо-металургійного</a:t>
            </a:r>
            <a:r>
              <a:rPr lang="ru-RU" sz="2000" dirty="0"/>
              <a:t> комплексу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моніторинговий</a:t>
            </a:r>
            <a:r>
              <a:rPr lang="ru-RU" sz="2000" dirty="0"/>
              <a:t> </a:t>
            </a:r>
            <a:r>
              <a:rPr lang="ru-RU" sz="2000" dirty="0" err="1"/>
              <a:t>інформаційно-диспетчерський</a:t>
            </a:r>
            <a:r>
              <a:rPr lang="ru-RU" sz="2000" dirty="0"/>
              <a:t> центр </a:t>
            </a:r>
            <a:r>
              <a:rPr lang="ru-RU" sz="2000" dirty="0" err="1"/>
              <a:t>створений</a:t>
            </a:r>
            <a:r>
              <a:rPr lang="ru-RU" sz="2000" dirty="0"/>
              <a:t> на </a:t>
            </a:r>
            <a:r>
              <a:rPr lang="ru-RU" sz="2000" dirty="0" err="1"/>
              <a:t>комбінаті</a:t>
            </a:r>
            <a:r>
              <a:rPr lang="ru-RU" sz="2000" dirty="0"/>
              <a:t> «</a:t>
            </a:r>
            <a:r>
              <a:rPr lang="ru-RU" sz="2000" dirty="0" err="1"/>
              <a:t>Запоріжсталь</a:t>
            </a:r>
            <a:r>
              <a:rPr lang="ru-RU" sz="2000" dirty="0"/>
              <a:t>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1988840"/>
            <a:ext cx="5153025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252348"/>
            <a:ext cx="78173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 – </a:t>
            </a:r>
            <a:r>
              <a:rPr lang="ru-RU" sz="1400" dirty="0" err="1"/>
              <a:t>найпрогресивніші</a:t>
            </a:r>
            <a:r>
              <a:rPr lang="ru-RU" sz="1400" dirty="0"/>
              <a:t> ІТ-</a:t>
            </a:r>
            <a:r>
              <a:rPr lang="ru-RU" sz="1400" dirty="0" err="1"/>
              <a:t>технології</a:t>
            </a:r>
            <a:r>
              <a:rPr lang="ru-RU" sz="1400" dirty="0"/>
              <a:t>. Центральна </a:t>
            </a:r>
            <a:r>
              <a:rPr lang="ru-RU" sz="1400" dirty="0" err="1"/>
              <a:t>диспетчерська</a:t>
            </a:r>
            <a:r>
              <a:rPr lang="ru-RU" sz="1400" dirty="0"/>
              <a:t> оснащена </a:t>
            </a:r>
            <a:r>
              <a:rPr lang="ru-RU" sz="1400" dirty="0" err="1"/>
              <a:t>сучасною</a:t>
            </a:r>
            <a:r>
              <a:rPr lang="ru-RU" sz="1400" dirty="0"/>
              <a:t> </a:t>
            </a:r>
            <a:r>
              <a:rPr lang="ru-RU" sz="1400" dirty="0" err="1"/>
              <a:t>відеостіною</a:t>
            </a:r>
            <a:r>
              <a:rPr lang="ru-RU" sz="1400" dirty="0"/>
              <a:t>, на </a:t>
            </a:r>
            <a:r>
              <a:rPr lang="ru-RU" sz="1400" dirty="0" err="1"/>
              <a:t>якій</a:t>
            </a:r>
            <a:r>
              <a:rPr lang="ru-RU" sz="1400" dirty="0"/>
              <a:t>, як на </a:t>
            </a:r>
            <a:r>
              <a:rPr lang="ru-RU" sz="1400" dirty="0" err="1"/>
              <a:t>долоні</a:t>
            </a:r>
            <a:r>
              <a:rPr lang="ru-RU" sz="1400" dirty="0"/>
              <a:t>, – все </a:t>
            </a:r>
            <a:r>
              <a:rPr lang="ru-RU" sz="1400" dirty="0" err="1"/>
              <a:t>виробничі</a:t>
            </a:r>
            <a:r>
              <a:rPr lang="ru-RU" sz="1400" dirty="0"/>
              <a:t> </a:t>
            </a:r>
            <a:r>
              <a:rPr lang="ru-RU" sz="1400" dirty="0" err="1"/>
              <a:t>процеси</a:t>
            </a:r>
            <a:r>
              <a:rPr lang="ru-RU" sz="1400" dirty="0"/>
              <a:t> </a:t>
            </a:r>
            <a:r>
              <a:rPr lang="ru-RU" sz="1400" dirty="0" err="1"/>
              <a:t>комбінату</a:t>
            </a:r>
            <a:r>
              <a:rPr lang="ru-RU" sz="1400" dirty="0"/>
              <a:t>, система </a:t>
            </a:r>
            <a:r>
              <a:rPr lang="ru-RU" sz="1400" dirty="0" err="1"/>
              <a:t>відображення</a:t>
            </a:r>
            <a:r>
              <a:rPr lang="ru-RU" sz="1400" dirty="0"/>
              <a:t> </a:t>
            </a:r>
            <a:r>
              <a:rPr lang="ru-RU" sz="1400" dirty="0" err="1"/>
              <a:t>працює</a:t>
            </a:r>
            <a:r>
              <a:rPr lang="ru-RU" sz="1400" dirty="0"/>
              <a:t> в </a:t>
            </a:r>
            <a:r>
              <a:rPr lang="ru-RU" sz="1400" dirty="0" err="1"/>
              <a:t>цілодобовому</a:t>
            </a:r>
            <a:r>
              <a:rPr lang="ru-RU" sz="1400" dirty="0"/>
              <a:t> </a:t>
            </a:r>
            <a:r>
              <a:rPr lang="ru-RU" sz="1400" dirty="0" err="1"/>
              <a:t>режимі</a:t>
            </a:r>
            <a:r>
              <a:rPr lang="ru-RU" sz="1400" dirty="0"/>
              <a:t>, а </a:t>
            </a:r>
            <a:r>
              <a:rPr lang="ru-RU" sz="1400" dirty="0" err="1"/>
              <a:t>швидкість</a:t>
            </a:r>
            <a:r>
              <a:rPr lang="ru-RU" sz="1400" dirty="0"/>
              <a:t> </a:t>
            </a:r>
            <a:r>
              <a:rPr lang="ru-RU" sz="1400" dirty="0" err="1"/>
              <a:t>обробки</a:t>
            </a:r>
            <a:r>
              <a:rPr lang="ru-RU" sz="1400" dirty="0"/>
              <a:t> </a:t>
            </a:r>
            <a:r>
              <a:rPr lang="ru-RU" sz="1400" dirty="0" err="1"/>
              <a:t>отриманих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r>
              <a:rPr lang="ru-RU" sz="1400" dirty="0"/>
              <a:t> – </a:t>
            </a:r>
            <a:r>
              <a:rPr lang="ru-RU" sz="1400" dirty="0" err="1"/>
              <a:t>лічені</a:t>
            </a:r>
            <a:r>
              <a:rPr lang="ru-RU" sz="1400" dirty="0"/>
              <a:t> </a:t>
            </a:r>
            <a:r>
              <a:rPr lang="ru-RU" sz="1400" dirty="0" err="1"/>
              <a:t>секунди</a:t>
            </a:r>
            <a:r>
              <a:rPr lang="ru-RU" sz="1400" dirty="0"/>
              <a:t>. Центр </a:t>
            </a:r>
            <a:r>
              <a:rPr lang="ru-RU" sz="1400" dirty="0" err="1"/>
              <a:t>повністю</a:t>
            </a:r>
            <a:r>
              <a:rPr lang="ru-RU" sz="1400" dirty="0"/>
              <a:t> </a:t>
            </a:r>
            <a:r>
              <a:rPr lang="ru-RU" sz="1400" dirty="0" err="1"/>
              <a:t>спроектований</a:t>
            </a:r>
            <a:r>
              <a:rPr lang="ru-RU" sz="1400" dirty="0"/>
              <a:t> і </a:t>
            </a:r>
            <a:r>
              <a:rPr lang="ru-RU" sz="1400" dirty="0" err="1"/>
              <a:t>реалізований</a:t>
            </a:r>
            <a:r>
              <a:rPr lang="ru-RU" sz="1400" dirty="0"/>
              <a:t> </a:t>
            </a:r>
            <a:r>
              <a:rPr lang="ru-RU" sz="1400" dirty="0" err="1"/>
              <a:t>запоріжсталівським</a:t>
            </a:r>
            <a:r>
              <a:rPr lang="ru-RU" sz="1400" dirty="0"/>
              <a:t> </a:t>
            </a:r>
            <a:r>
              <a:rPr lang="ru-RU" sz="1400" dirty="0" err="1"/>
              <a:t>фахівцями</a:t>
            </a:r>
            <a:r>
              <a:rPr lang="ru-RU" sz="1400" dirty="0"/>
              <a:t> ІТ-</a:t>
            </a:r>
            <a:r>
              <a:rPr lang="ru-RU" sz="1400" dirty="0" err="1"/>
              <a:t>служби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183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комбінаті</a:t>
            </a:r>
            <a:r>
              <a:rPr lang="ru-RU" sz="2400" dirty="0"/>
              <a:t> завершено перший проект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автоматизованої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моніторингу</a:t>
            </a:r>
            <a:r>
              <a:rPr lang="ru-RU" sz="2400" dirty="0"/>
              <a:t> </a:t>
            </a:r>
            <a:r>
              <a:rPr lang="ru-RU" sz="2400" dirty="0" err="1"/>
              <a:t>газоаналітичного</a:t>
            </a:r>
            <a:r>
              <a:rPr lang="ru-RU" sz="2400" dirty="0"/>
              <a:t> </a:t>
            </a:r>
            <a:r>
              <a:rPr lang="ru-RU" sz="2400" dirty="0" err="1"/>
              <a:t>обладнання</a:t>
            </a:r>
            <a:r>
              <a:rPr lang="ru-RU" sz="2400" dirty="0"/>
              <a:t> </a:t>
            </a:r>
            <a:r>
              <a:rPr lang="ru-RU" sz="2400" dirty="0" smtClean="0"/>
              <a:t>I</a:t>
            </a:r>
            <a:r>
              <a:rPr lang="en-US" sz="2400" dirty="0" smtClean="0"/>
              <a:t>n</a:t>
            </a:r>
            <a:r>
              <a:rPr lang="ru-RU" sz="2400" dirty="0" err="1" smtClean="0"/>
              <a:t>et</a:t>
            </a:r>
            <a:r>
              <a:rPr lang="ru-RU" sz="2400" dirty="0" smtClean="0"/>
              <a:t> в 2018 </a:t>
            </a:r>
            <a:r>
              <a:rPr lang="ru-RU" sz="2400" dirty="0" err="1" smtClean="0"/>
              <a:t>роц</a:t>
            </a:r>
            <a:r>
              <a:rPr lang="uk-UA" sz="2400" dirty="0" smtClean="0"/>
              <a:t>і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7776864" cy="4282672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і без </a:t>
            </a:r>
            <a:r>
              <a:rPr lang="ru-RU" dirty="0" err="1"/>
              <a:t>зайвих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провести </a:t>
            </a:r>
            <a:r>
              <a:rPr lang="ru-RU" dirty="0" err="1"/>
              <a:t>діагностику</a:t>
            </a:r>
            <a:r>
              <a:rPr lang="ru-RU" dirty="0"/>
              <a:t>, </a:t>
            </a:r>
            <a:r>
              <a:rPr lang="ru-RU" dirty="0" err="1"/>
              <a:t>калібрування</a:t>
            </a:r>
            <a:r>
              <a:rPr lang="ru-RU" dirty="0"/>
              <a:t> і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газоаналізаторів</a:t>
            </a:r>
            <a:r>
              <a:rPr lang="ru-RU" dirty="0"/>
              <a:t> на </a:t>
            </a:r>
            <a:r>
              <a:rPr lang="ru-RU" dirty="0" err="1"/>
              <a:t>комбінаті</a:t>
            </a:r>
            <a:r>
              <a:rPr lang="ru-RU" dirty="0"/>
              <a:t> </a:t>
            </a:r>
            <a:r>
              <a:rPr lang="ru-RU" dirty="0" err="1"/>
              <a:t>впроваджується</a:t>
            </a:r>
            <a:r>
              <a:rPr lang="ru-RU" dirty="0"/>
              <a:t> </a:t>
            </a:r>
            <a:r>
              <a:rPr lang="ru-RU" dirty="0" err="1"/>
              <a:t>автоматизована</a:t>
            </a:r>
            <a:r>
              <a:rPr lang="ru-RU" dirty="0"/>
              <a:t> система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газоаналітичного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en-US" dirty="0" err="1"/>
              <a:t>INet</a:t>
            </a:r>
            <a:r>
              <a:rPr lang="en-US" dirty="0"/>
              <a:t>. </a:t>
            </a:r>
            <a:endParaRPr lang="uk-UA" dirty="0" smtClean="0"/>
          </a:p>
          <a:p>
            <a:pPr marL="68580" indent="0" algn="just">
              <a:buNone/>
            </a:pPr>
            <a:r>
              <a:rPr lang="ru-RU" dirty="0" smtClean="0"/>
              <a:t>Перший </a:t>
            </a:r>
            <a:r>
              <a:rPr lang="ru-RU" dirty="0"/>
              <a:t>проект завершений в газовому цеху і </a:t>
            </a:r>
            <a:r>
              <a:rPr lang="ru-RU" dirty="0" err="1"/>
              <a:t>теплоелектроцентралі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Три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диспетчерський</a:t>
            </a:r>
            <a:r>
              <a:rPr lang="ru-RU" dirty="0"/>
              <a:t> ТЕЦ, </a:t>
            </a:r>
            <a:r>
              <a:rPr lang="ru-RU" dirty="0" err="1"/>
              <a:t>ще</a:t>
            </a:r>
            <a:r>
              <a:rPr lang="ru-RU" dirty="0"/>
              <a:t> три – в </a:t>
            </a:r>
            <a:r>
              <a:rPr lang="ru-RU" dirty="0" err="1"/>
              <a:t>диспетчерській</a:t>
            </a:r>
            <a:r>
              <a:rPr lang="ru-RU" dirty="0"/>
              <a:t> газового цеху, і по одному </a:t>
            </a:r>
            <a:r>
              <a:rPr lang="ru-RU" dirty="0" err="1"/>
              <a:t>приладу</a:t>
            </a:r>
            <a:r>
              <a:rPr lang="ru-RU" dirty="0"/>
              <a:t> в </a:t>
            </a:r>
            <a:r>
              <a:rPr lang="ru-RU" dirty="0" err="1"/>
              <a:t>газоповишувальній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і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захисного</a:t>
            </a:r>
            <a:r>
              <a:rPr lang="ru-RU" dirty="0"/>
              <a:t> газу.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газоаналітичного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стан,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ремонту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газоаналітичного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одна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–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одержуваних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зчитує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приладів</a:t>
            </a:r>
            <a:r>
              <a:rPr lang="ru-RU" dirty="0"/>
              <a:t>, і в </a:t>
            </a:r>
            <a:r>
              <a:rPr lang="ru-RU" dirty="0" err="1"/>
              <a:t>разі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газоаналізатор</a:t>
            </a:r>
            <a:r>
              <a:rPr lang="ru-RU" dirty="0"/>
              <a:t> </a:t>
            </a:r>
            <a:r>
              <a:rPr lang="ru-RU" dirty="0" err="1"/>
              <a:t>спрацював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буде </a:t>
            </a:r>
            <a:r>
              <a:rPr lang="ru-RU" dirty="0" err="1"/>
              <a:t>відображено</a:t>
            </a:r>
            <a:r>
              <a:rPr lang="ru-RU" dirty="0"/>
              <a:t>.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одержуваних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дозволить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проблемні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і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70080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млн </a:t>
            </a:r>
            <a:r>
              <a:rPr lang="ru-RU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грн</a:t>
            </a: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направив </a:t>
            </a:r>
            <a:r>
              <a:rPr lang="ru-RU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комбінат</a:t>
            </a: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реалізацію</a:t>
            </a: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першого</a:t>
            </a: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проекту установка </a:t>
            </a:r>
            <a:r>
              <a:rPr lang="ru-RU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системи</a:t>
            </a: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INet</a:t>
            </a:r>
            <a:endParaRPr 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21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723" y="908720"/>
            <a:ext cx="7024744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Запоріжсталь</a:t>
            </a:r>
            <a:r>
              <a:rPr lang="ru-RU" sz="2400" b="1" dirty="0">
                <a:solidFill>
                  <a:srgbClr val="002060"/>
                </a:solidFill>
              </a:rPr>
              <a:t>» з 2012 року </a:t>
            </a:r>
            <a:r>
              <a:rPr lang="ru-RU" sz="2400" b="1" dirty="0" err="1">
                <a:solidFill>
                  <a:srgbClr val="002060"/>
                </a:solidFill>
              </a:rPr>
              <a:t>веде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модернізацію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газоочисних</a:t>
            </a:r>
            <a:r>
              <a:rPr lang="ru-RU" sz="2400" b="1" dirty="0">
                <a:solidFill>
                  <a:srgbClr val="002060"/>
                </a:solidFill>
              </a:rPr>
              <a:t> систем </a:t>
            </a:r>
            <a:r>
              <a:rPr lang="ru-RU" sz="2400" b="1" dirty="0" err="1">
                <a:solidFill>
                  <a:srgbClr val="002060"/>
                </a:solidFill>
              </a:rPr>
              <a:t>всіх</a:t>
            </a:r>
            <a:r>
              <a:rPr lang="ru-RU" sz="2400" b="1" dirty="0">
                <a:solidFill>
                  <a:srgbClr val="002060"/>
                </a:solidFill>
              </a:rPr>
              <a:t> шести </a:t>
            </a:r>
            <a:r>
              <a:rPr lang="ru-RU" sz="2400" b="1" dirty="0" err="1">
                <a:solidFill>
                  <a:srgbClr val="002060"/>
                </a:solidFill>
              </a:rPr>
              <a:t>агломашин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70664"/>
            <a:ext cx="7240650" cy="44177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пилу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аглофабрики</a:t>
            </a:r>
            <a:r>
              <a:rPr lang="ru-RU" dirty="0"/>
              <a:t> на 70%.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практик на «</a:t>
            </a:r>
            <a:r>
              <a:rPr lang="ru-RU" dirty="0" err="1"/>
              <a:t>Запоріжсталі</a:t>
            </a:r>
            <a:r>
              <a:rPr lang="ru-RU" dirty="0"/>
              <a:t>»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пилу – до 30 мг / м3.</a:t>
            </a:r>
          </a:p>
          <a:p>
            <a:pPr algn="just"/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агломашина</a:t>
            </a:r>
            <a:r>
              <a:rPr lang="ru-RU" dirty="0"/>
              <a:t> оснащена датчиками контролю </a:t>
            </a:r>
            <a:r>
              <a:rPr lang="ru-RU" dirty="0" err="1"/>
              <a:t>викидів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онлайн-</a:t>
            </a:r>
            <a:r>
              <a:rPr lang="ru-RU" dirty="0" err="1"/>
              <a:t>режимі</a:t>
            </a:r>
            <a:r>
              <a:rPr lang="ru-RU" dirty="0"/>
              <a:t> з </a:t>
            </a:r>
            <a:r>
              <a:rPr lang="ru-RU" dirty="0" err="1"/>
              <a:t>дискретністю</a:t>
            </a:r>
            <a:r>
              <a:rPr lang="ru-RU" dirty="0"/>
              <a:t> в </a:t>
            </a:r>
            <a:r>
              <a:rPr lang="ru-RU" dirty="0" err="1"/>
              <a:t>мілісекунди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газоочисного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Система </a:t>
            </a:r>
            <a:r>
              <a:rPr lang="ru-RU" dirty="0"/>
              <a:t>онлайн-</a:t>
            </a:r>
            <a:r>
              <a:rPr lang="ru-RU" dirty="0" err="1"/>
              <a:t>моніторингу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контроль </a:t>
            </a:r>
            <a:r>
              <a:rPr lang="ru-RU" dirty="0" err="1"/>
              <a:t>кінцевої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 </a:t>
            </a:r>
            <a:r>
              <a:rPr lang="ru-RU" dirty="0" err="1"/>
              <a:t>виході</a:t>
            </a:r>
            <a:r>
              <a:rPr lang="ru-RU" dirty="0"/>
              <a:t> в атмосферу, а й </a:t>
            </a:r>
            <a:r>
              <a:rPr lang="ru-RU" dirty="0" err="1"/>
              <a:t>можливість</a:t>
            </a:r>
            <a:r>
              <a:rPr lang="ru-RU" dirty="0"/>
              <a:t> оперативного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надійність</a:t>
            </a:r>
            <a:r>
              <a:rPr lang="ru-RU" dirty="0"/>
              <a:t> і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газоочисного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013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5688748" cy="3508977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та онлайн-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для контролю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аспіраційної</a:t>
            </a:r>
            <a:r>
              <a:rPr lang="ru-RU" dirty="0"/>
              <a:t> установки </a:t>
            </a:r>
            <a:r>
              <a:rPr lang="ru-RU" dirty="0" err="1"/>
              <a:t>хвостових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агломашин</a:t>
            </a:r>
            <a:r>
              <a:rPr lang="ru-RU" dirty="0"/>
              <a:t>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один оператор.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На </a:t>
            </a:r>
            <a:r>
              <a:rPr lang="ru-RU" dirty="0" err="1"/>
              <a:t>моніторах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роботу </a:t>
            </a:r>
            <a:r>
              <a:rPr lang="ru-RU" dirty="0" err="1"/>
              <a:t>тягодуттьових</a:t>
            </a:r>
            <a:r>
              <a:rPr lang="ru-RU" dirty="0"/>
              <a:t> машин, </a:t>
            </a:r>
            <a:r>
              <a:rPr lang="ru-RU" dirty="0" err="1"/>
              <a:t>фільтрів</a:t>
            </a:r>
            <a:r>
              <a:rPr lang="ru-RU" dirty="0"/>
              <a:t>, </a:t>
            </a:r>
            <a:r>
              <a:rPr lang="ru-RU" dirty="0" err="1"/>
              <a:t>конвеєрів</a:t>
            </a:r>
            <a:r>
              <a:rPr lang="ru-RU" dirty="0"/>
              <a:t> </a:t>
            </a:r>
            <a:r>
              <a:rPr lang="ru-RU" dirty="0" err="1"/>
              <a:t>пилоприбирання</a:t>
            </a:r>
            <a:r>
              <a:rPr lang="ru-RU" dirty="0"/>
              <a:t>, </a:t>
            </a:r>
            <a:r>
              <a:rPr lang="ru-RU" dirty="0" err="1"/>
              <a:t>агломашини</a:t>
            </a:r>
            <a:r>
              <a:rPr lang="ru-RU" dirty="0"/>
              <a:t>,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клапанів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150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датчиків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888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7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3744416" cy="576064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3600" b="1" dirty="0" err="1" smtClean="0"/>
              <a:t>Фоновий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моніторинг</a:t>
            </a:r>
            <a:r>
              <a:rPr lang="ru-RU" dirty="0" smtClean="0"/>
              <a:t> – </a:t>
            </a:r>
            <a:r>
              <a:rPr lang="ru-RU" i="1" dirty="0" err="1" smtClean="0">
                <a:solidFill>
                  <a:srgbClr val="FF0000"/>
                </a:solidFill>
              </a:rPr>
              <a:t>багаторічні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комплексні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спостереження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визначеними</a:t>
            </a:r>
            <a:r>
              <a:rPr lang="ru-RU" dirty="0" smtClean="0"/>
              <a:t> </a:t>
            </a:r>
            <a:r>
              <a:rPr lang="ru-RU" dirty="0" err="1" smtClean="0"/>
              <a:t>об’єктами</a:t>
            </a:r>
            <a:r>
              <a:rPr lang="ru-RU" dirty="0" smtClean="0"/>
              <a:t> </a:t>
            </a:r>
            <a:r>
              <a:rPr lang="ru-RU" dirty="0" err="1" smtClean="0"/>
              <a:t>природоохоронних</a:t>
            </a:r>
            <a:r>
              <a:rPr lang="ru-RU" dirty="0" smtClean="0"/>
              <a:t> зон для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прогнозування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стану </a:t>
            </a:r>
            <a:r>
              <a:rPr lang="ru-RU" dirty="0" err="1" smtClean="0"/>
              <a:t>екосистем</a:t>
            </a:r>
            <a:r>
              <a:rPr lang="ru-RU" dirty="0" smtClean="0"/>
              <a:t>, </a:t>
            </a:r>
            <a:r>
              <a:rPr lang="ru-RU" b="1" dirty="0" err="1" smtClean="0"/>
              <a:t>віддалених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об’єктів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.</a:t>
            </a:r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212976"/>
            <a:ext cx="2958729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завданням</a:t>
            </a:r>
            <a:r>
              <a:rPr lang="ru-RU" b="1" dirty="0" smtClean="0"/>
              <a:t> </a:t>
            </a:r>
            <a:r>
              <a:rPr lang="ru-RU" sz="4400" dirty="0" smtClean="0">
                <a:solidFill>
                  <a:srgbClr val="00B050"/>
                </a:solidFill>
              </a:rPr>
              <a:t>фонового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моніторингу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30650"/>
            <a:ext cx="4248472" cy="381642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є </a:t>
            </a:r>
            <a:r>
              <a:rPr lang="ru-RU" b="1" dirty="0" err="1"/>
              <a:t>з’ясування</a:t>
            </a:r>
            <a:r>
              <a:rPr lang="ru-RU" dirty="0"/>
              <a:t> і </a:t>
            </a:r>
            <a:r>
              <a:rPr lang="ru-RU" b="1" dirty="0" err="1"/>
              <a:t>фіксація</a:t>
            </a:r>
            <a:r>
              <a:rPr lang="ru-RU" b="1" dirty="0"/>
              <a:t> </a:t>
            </a:r>
            <a:r>
              <a:rPr lang="ru-RU" b="1" dirty="0" err="1"/>
              <a:t>показників</a:t>
            </a:r>
            <a:r>
              <a:rPr lang="ru-RU" b="1" dirty="0"/>
              <a:t>,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фон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стан природного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зазнав</a:t>
            </a:r>
            <a:r>
              <a:rPr lang="ru-RU" dirty="0"/>
              <a:t> прямого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),</a:t>
            </a:r>
          </a:p>
          <a:p>
            <a:pPr marL="6858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b="1" dirty="0" err="1"/>
              <a:t>глобальних</a:t>
            </a:r>
            <a:r>
              <a:rPr lang="ru-RU" dirty="0"/>
              <a:t> і </a:t>
            </a:r>
            <a:r>
              <a:rPr lang="ru-RU" b="1" dirty="0" err="1"/>
              <a:t>регіональних</a:t>
            </a:r>
            <a:r>
              <a:rPr lang="ru-RU" dirty="0"/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змін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. </a:t>
            </a:r>
            <a:endParaRPr lang="ru-RU" dirty="0" smtClean="0"/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/>
              <a:t>організовують</a:t>
            </a:r>
            <a:r>
              <a:rPr lang="ru-RU" dirty="0"/>
              <a:t> у </a:t>
            </a:r>
            <a:r>
              <a:rPr lang="ru-RU" b="1" dirty="0" err="1">
                <a:solidFill>
                  <a:srgbClr val="00B050"/>
                </a:solidFill>
              </a:rPr>
              <a:t>біосферних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заповідниках</a:t>
            </a:r>
            <a:r>
              <a:rPr lang="ru-RU" b="1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861048"/>
            <a:ext cx="2856638" cy="2139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74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7768"/>
            <a:ext cx="7024744" cy="1143000"/>
          </a:xfrm>
        </p:spPr>
        <p:txBody>
          <a:bodyPr/>
          <a:lstStyle/>
          <a:p>
            <a:r>
              <a:rPr lang="ru-RU" b="1" dirty="0" err="1"/>
              <a:t>Біосферний</a:t>
            </a:r>
            <a:r>
              <a:rPr lang="ru-RU" b="1" dirty="0"/>
              <a:t> </a:t>
            </a:r>
            <a:r>
              <a:rPr lang="ru-RU" b="1" dirty="0" err="1"/>
              <a:t>заповідник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852936"/>
            <a:ext cx="7488832" cy="352839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800" dirty="0" err="1" smtClean="0"/>
              <a:t>територія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міжнародного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> </a:t>
            </a:r>
            <a:r>
              <a:rPr lang="ru-RU" sz="2800" dirty="0" err="1" smtClean="0"/>
              <a:t>відокремлена</a:t>
            </a:r>
            <a:r>
              <a:rPr lang="ru-RU" sz="2800" dirty="0" smtClean="0"/>
              <a:t> з метою </a:t>
            </a:r>
            <a:r>
              <a:rPr lang="ru-RU" sz="3600" b="1" dirty="0" err="1" smtClean="0"/>
              <a:t>збереження</a:t>
            </a:r>
            <a:r>
              <a:rPr lang="ru-RU" sz="3600" b="1" dirty="0" smtClean="0"/>
              <a:t> </a:t>
            </a:r>
            <a:r>
              <a:rPr lang="ru-RU" sz="2800" dirty="0" err="1" smtClean="0"/>
              <a:t>різноманітності</a:t>
            </a:r>
            <a:r>
              <a:rPr lang="ru-RU" sz="2800" dirty="0" smtClean="0"/>
              <a:t> </a:t>
            </a:r>
            <a:r>
              <a:rPr lang="ru-RU" dirty="0" smtClean="0"/>
              <a:t>природно-</a:t>
            </a:r>
            <a:r>
              <a:rPr lang="ru-RU" dirty="0" err="1" smtClean="0"/>
              <a:t>територіальних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</a:t>
            </a:r>
            <a:r>
              <a:rPr lang="ru-RU" sz="2800" dirty="0" smtClean="0"/>
              <a:t>і </a:t>
            </a:r>
            <a:r>
              <a:rPr lang="ru-RU" b="1" dirty="0" err="1" smtClean="0"/>
              <a:t>генетичних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sz="2800" dirty="0" err="1" smtClean="0"/>
              <a:t>рослинного</a:t>
            </a:r>
            <a:r>
              <a:rPr lang="ru-RU" sz="2800" dirty="0" smtClean="0"/>
              <a:t> і </a:t>
            </a:r>
            <a:r>
              <a:rPr lang="ru-RU" sz="2800" dirty="0" err="1" smtClean="0"/>
              <a:t>тваринного</a:t>
            </a:r>
            <a:r>
              <a:rPr lang="ru-RU" sz="2800" dirty="0" smtClean="0"/>
              <a:t> 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</a:t>
            </a:r>
            <a:r>
              <a:rPr lang="ru-RU" sz="2000" dirty="0" err="1" smtClean="0"/>
              <a:t>проведення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, фонового </a:t>
            </a:r>
            <a:r>
              <a:rPr lang="ru-RU" sz="2000" dirty="0" err="1" smtClean="0"/>
              <a:t>моніторингу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вивчення</a:t>
            </a:r>
            <a:r>
              <a:rPr lang="ru-RU" sz="2000" dirty="0" smtClean="0"/>
              <a:t> стану </a:t>
            </a:r>
            <a:r>
              <a:rPr lang="ru-RU" sz="2000" dirty="0" err="1" smtClean="0"/>
              <a:t>довкілля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38436"/>
            <a:ext cx="30480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1399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у </a:t>
            </a:r>
            <a:r>
              <a:rPr lang="ru-RU" b="1" dirty="0" smtClean="0"/>
              <a:t>76 </a:t>
            </a:r>
            <a:r>
              <a:rPr lang="ru-RU" b="1" dirty="0" err="1" smtClean="0"/>
              <a:t>країнах</a:t>
            </a:r>
            <a:r>
              <a:rPr lang="ru-RU" b="1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до </a:t>
            </a:r>
            <a:r>
              <a:rPr lang="ru-RU" sz="4800" b="1" i="1" dirty="0" smtClean="0">
                <a:solidFill>
                  <a:srgbClr val="FF0000"/>
                </a:solidFill>
              </a:rPr>
              <a:t>300</a:t>
            </a:r>
            <a:r>
              <a:rPr lang="ru-RU" i="1" dirty="0" smtClean="0"/>
              <a:t> </a:t>
            </a:r>
            <a:r>
              <a:rPr lang="ru-RU" i="1" dirty="0" err="1" smtClean="0"/>
              <a:t>біосферних</a:t>
            </a:r>
            <a:r>
              <a:rPr lang="ru-RU" i="1" dirty="0" smtClean="0"/>
              <a:t> </a:t>
            </a:r>
            <a:r>
              <a:rPr lang="ru-RU" i="1" dirty="0" err="1" smtClean="0"/>
              <a:t>заповідників</a:t>
            </a:r>
            <a:r>
              <a:rPr lang="ru-RU" dirty="0" smtClean="0"/>
              <a:t>. </a:t>
            </a:r>
            <a:endParaRPr lang="en-US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В </a:t>
            </a:r>
            <a:r>
              <a:rPr lang="ru-RU" b="1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біосферними</a:t>
            </a:r>
            <a:r>
              <a:rPr lang="ru-RU" dirty="0" smtClean="0"/>
              <a:t> </a:t>
            </a:r>
            <a:r>
              <a:rPr lang="ru-RU" dirty="0" err="1" smtClean="0"/>
              <a:t>заповідниками</a:t>
            </a:r>
            <a:r>
              <a:rPr lang="ru-RU" dirty="0" smtClean="0"/>
              <a:t>, де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фонові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, є: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Асканія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-Нова;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Чорноморський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Карпатський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Дунайський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заповідник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біосферних</a:t>
            </a:r>
            <a:r>
              <a:rPr lang="ru-RU" dirty="0" smtClean="0"/>
              <a:t> </a:t>
            </a:r>
            <a:r>
              <a:rPr lang="ru-RU" dirty="0" err="1" smtClean="0"/>
              <a:t>заповідників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заборонена </a:t>
            </a:r>
            <a:r>
              <a:rPr lang="ru-RU" dirty="0" err="1" smtClean="0">
                <a:solidFill>
                  <a:srgbClr val="FF0000"/>
                </a:solidFill>
              </a:rPr>
              <a:t>будь-яка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господарська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діяльність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територіях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</a:t>
            </a:r>
            <a:r>
              <a:rPr lang="ru-RU" dirty="0" err="1" smtClean="0"/>
              <a:t>фонові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, де </a:t>
            </a:r>
            <a:r>
              <a:rPr lang="ru-RU" dirty="0" err="1" smtClean="0"/>
              <a:t>вивчають</a:t>
            </a:r>
            <a:r>
              <a:rPr lang="ru-RU" dirty="0" smtClean="0"/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фоновий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біосфери</a:t>
            </a:r>
            <a:r>
              <a:rPr lang="ru-RU" dirty="0" smtClean="0"/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" y="764704"/>
            <a:ext cx="532859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919" y="4077072"/>
            <a:ext cx="2636981" cy="19777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9893" y="1124744"/>
            <a:ext cx="2915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bing.com/videos/search?q=%D0%91%D0%86%D0%9E%D0%A1%D0%A4%D0%95%D0%A0%D0%9D%D0%86+%D0%97%D0%90%D0%9F%D0%9E%D0%92%D0%86%D0%94%D0%9D%D0%98%D0%9A%D0%98+%D0%A3%D0%9A%D0%A0%D0%90%D0%87%D0%9D%D0%98&amp;&amp;view=detail&amp;mid=BF6A27A7580FBEF7BB33BF6A27A7580FBEF7BB33&amp;&amp;FORM=VRDGAR&amp;ru=%</a:t>
            </a:r>
            <a:r>
              <a:rPr lang="en-US" sz="900" dirty="0" smtClean="0"/>
              <a:t>2Fvideos%2Fsearch%3Fq%3D%25d0%2591%25d0%2586%25d0%259e%25d0%25a1%25d0%25a4%25d0%2595%25d0%25a0%25d0%259d%25d0%2586%2B%25d0%2597%25d0%2590%25d0%259f%25d0%259e%25d0%2592%25d0%2586%25d0%2594%25d0%259d%25d0%2598%25d0%259a%25d0%2598%2B%25d0%25a3%25d0%259a%25d0%25a0%25d0%2590%25d0%2587%25d0%259d%25d0%2598%26FORM%3DHDRSC3</a:t>
            </a:r>
            <a:r>
              <a:rPr lang="uk-UA" sz="900" dirty="0" smtClean="0"/>
              <a:t> – </a:t>
            </a:r>
            <a:r>
              <a:rPr lang="uk-UA" sz="900" dirty="0" smtClean="0">
                <a:solidFill>
                  <a:srgbClr val="FF0000"/>
                </a:solidFill>
              </a:rPr>
              <a:t>6 ХВИЛИН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8797" y="19075"/>
            <a:ext cx="2520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ВІДЕО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878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775</TotalTime>
  <Words>2082</Words>
  <Application>Microsoft Office PowerPoint</Application>
  <PresentationFormat>Экран (4:3)</PresentationFormat>
  <Paragraphs>221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Century Gothic</vt:lpstr>
      <vt:lpstr>Courier New</vt:lpstr>
      <vt:lpstr>Wingdings</vt:lpstr>
      <vt:lpstr>Wingdings 2</vt:lpstr>
      <vt:lpstr>Остин</vt:lpstr>
      <vt:lpstr>Моніторинг довкілля</vt:lpstr>
      <vt:lpstr>Лекція № 7</vt:lpstr>
      <vt:lpstr>ПЛАН ЛЕКЦІЇ</vt:lpstr>
      <vt:lpstr>Фоновий моніторинг, його роль в оцінюванні  та прогнозуванні глобального стану біосфери</vt:lpstr>
      <vt:lpstr>Презентация PowerPoint</vt:lpstr>
      <vt:lpstr>Основним  завданням фонового моніторингу </vt:lpstr>
      <vt:lpstr>Біосферний заповідник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Міжнародні фонові моніторингові станції </vt:lpstr>
      <vt:lpstr>Програма фонового екологічного моніторингу на основі біосферних заповідників охоплює такі напрями:  </vt:lpstr>
      <vt:lpstr>Програма фонового моніторингу формується з абіотичної та біотичної складових.</vt:lpstr>
      <vt:lpstr>При цьому вимірюють </vt:lpstr>
      <vt:lpstr>Презентация PowerPoint</vt:lpstr>
      <vt:lpstr>Глобальна система моніторингу навколишнього середовища (ГСМНС)</vt:lpstr>
      <vt:lpstr>Презентация PowerPoint</vt:lpstr>
      <vt:lpstr>Презентация PowerPoint</vt:lpstr>
      <vt:lpstr>Презентация PowerPoint</vt:lpstr>
      <vt:lpstr>Презентация PowerPoint</vt:lpstr>
      <vt:lpstr>Вона охоплює: </vt:lpstr>
      <vt:lpstr>Презентация PowerPoint</vt:lpstr>
      <vt:lpstr>Сучасна глобальна система, виконуює завдання: </vt:lpstr>
      <vt:lpstr>Презентация PowerPoint</vt:lpstr>
      <vt:lpstr>Регіональний рівень глобального моніторингу</vt:lpstr>
      <vt:lpstr>Фоновий рівень </vt:lpstr>
      <vt:lpstr>Презентация PowerPoint</vt:lpstr>
      <vt:lpstr>Міжнародна програма створення системи систем спостереження за Землею GEOSS</vt:lpstr>
      <vt:lpstr>Для України залучення до міжнародних зусиль відповідно до «Порядку денного – 2030» </vt:lpstr>
      <vt:lpstr>Набутий досвід  дозволяє запропонувати ідеологію українського сегменту GEOSS – інформаційної системи UkrGEO</vt:lpstr>
      <vt:lpstr>Міжнародною організаційною структурою</vt:lpstr>
      <vt:lpstr>Загальна структура «потоку даних» про сталий розвиток, яка забезпечує для кожної країни вимірювання індикаторів та моніторинг ЦСР шляхом узгодження глобальної звітності</vt:lpstr>
      <vt:lpstr>Презентация PowerPoint</vt:lpstr>
      <vt:lpstr> Чотири механізми впровадження GEO </vt:lpstr>
      <vt:lpstr>Презентация PowerPoint</vt:lpstr>
      <vt:lpstr>Презентация PowerPoint</vt:lpstr>
      <vt:lpstr>Презентация PowerPoint</vt:lpstr>
      <vt:lpstr>РЕАЛІЗОВАНІ  В Україні проєкти:</vt:lpstr>
      <vt:lpstr>Унікальний для всього гірничо-металургійного комплексу України моніторинговий інформаційно-диспетчерський центр створений на комбінаті «Запоріжсталь».</vt:lpstr>
      <vt:lpstr>На комбінаті завершено перший проект впровадження автоматизованої системи моніторингу газоаналітичного обладнання Inet в 2018 році</vt:lpstr>
      <vt:lpstr>«Запоріжсталь» з 2012 року веде модернізацію газоочисних систем всіх шести агломашин, 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довкілля</dc:title>
  <dc:creator>user</dc:creator>
  <cp:lastModifiedBy>RePack by Diakov</cp:lastModifiedBy>
  <cp:revision>102</cp:revision>
  <dcterms:modified xsi:type="dcterms:W3CDTF">2021-03-24T12:49:18Z</dcterms:modified>
</cp:coreProperties>
</file>