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2" r:id="rId3"/>
    <p:sldId id="263" r:id="rId4"/>
    <p:sldId id="257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3645024"/>
            <a:ext cx="7772400" cy="1542033"/>
          </a:xfrm>
        </p:spPr>
        <p:txBody>
          <a:bodyPr>
            <a:normAutofit/>
          </a:bodyPr>
          <a:lstStyle/>
          <a:p>
            <a:pPr algn="ctr"/>
            <a:r>
              <a:rPr lang="uk-UA" b="1" dirty="0" smtClean="0">
                <a:solidFill>
                  <a:schemeClr val="tx1"/>
                </a:solidFill>
              </a:rPr>
              <a:t>Комплексна оцінка якості </a:t>
            </a:r>
            <a:br>
              <a:rPr lang="uk-UA" b="1" dirty="0" smtClean="0">
                <a:solidFill>
                  <a:schemeClr val="tx1"/>
                </a:solidFill>
              </a:rPr>
            </a:br>
            <a:r>
              <a:rPr lang="uk-UA" b="1" dirty="0" smtClean="0">
                <a:solidFill>
                  <a:schemeClr val="tx1"/>
                </a:solidFill>
              </a:rPr>
              <a:t>навколишнього середовища</a:t>
            </a:r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1026" name="Picture 2" descr="Экология - красивые картинки (40 фото) • Прикольные картинки и позитив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76672"/>
            <a:ext cx="3998943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5084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07704" y="1556792"/>
            <a:ext cx="5328592" cy="4824536"/>
          </a:xfrm>
        </p:spPr>
        <p:txBody>
          <a:bodyPr>
            <a:normAutofit lnSpcReduction="10000"/>
          </a:bodyPr>
          <a:lstStyle/>
          <a:p>
            <a:pPr algn="ctr"/>
            <a:r>
              <a:rPr lang="uk-UA" sz="1800" dirty="0" smtClean="0"/>
              <a:t>Кандидат технічних наук, доцент кафедри прикладної екології та охорони праці</a:t>
            </a:r>
            <a:endParaRPr lang="uk-UA" sz="1800" dirty="0"/>
          </a:p>
          <a:p>
            <a:pPr algn="ctr"/>
            <a:r>
              <a:rPr lang="uk-UA" sz="1800" dirty="0" err="1" smtClean="0"/>
              <a:t>Манідіна</a:t>
            </a:r>
            <a:r>
              <a:rPr lang="uk-UA" sz="1800" dirty="0" smtClean="0"/>
              <a:t> Євгенія Анатоліївна</a:t>
            </a:r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uk-UA" sz="1800" dirty="0" smtClean="0"/>
          </a:p>
          <a:p>
            <a:endParaRPr lang="uk-UA" sz="1800" dirty="0" smtClean="0"/>
          </a:p>
          <a:p>
            <a:endParaRPr lang="uk-UA" sz="1800" dirty="0"/>
          </a:p>
          <a:p>
            <a:endParaRPr lang="uk-UA" sz="1800" dirty="0" smtClean="0"/>
          </a:p>
          <a:p>
            <a:r>
              <a:rPr lang="uk-UA" sz="1800" dirty="0" smtClean="0"/>
              <a:t>                           (097)8814692</a:t>
            </a:r>
          </a:p>
          <a:p>
            <a:r>
              <a:rPr lang="uk-UA" sz="1800" dirty="0" smtClean="0"/>
              <a:t>                  </a:t>
            </a:r>
            <a:r>
              <a:rPr lang="en-US" sz="1800" dirty="0" smtClean="0"/>
              <a:t>Manidina_ZGIA@ukr.net</a:t>
            </a:r>
            <a:endParaRPr lang="ru-RU" sz="1800" dirty="0"/>
          </a:p>
        </p:txBody>
      </p:sp>
      <p:sp>
        <p:nvSpPr>
          <p:cNvPr id="6" name="TextBox 5"/>
          <p:cNvSpPr txBox="1"/>
          <p:nvPr/>
        </p:nvSpPr>
        <p:spPr>
          <a:xfrm>
            <a:off x="3049193" y="770801"/>
            <a:ext cx="25893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000" b="1" dirty="0" smtClean="0"/>
              <a:t>ВИКЛАДАЧ</a:t>
            </a:r>
            <a:endParaRPr lang="ru-RU" sz="4000" b="1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852936"/>
            <a:ext cx="2506716" cy="2546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0509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916832"/>
            <a:ext cx="7408333" cy="3450696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uk-UA" i="1" dirty="0" smtClean="0"/>
              <a:t>Комплексна оцінка якості навколишнього середовища – </a:t>
            </a:r>
            <a:r>
              <a:rPr lang="uk-UA" i="1" dirty="0"/>
              <a:t>це </a:t>
            </a:r>
            <a:r>
              <a:rPr lang="ru-RU" dirty="0" err="1" smtClean="0"/>
              <a:t>аналіз</a:t>
            </a:r>
            <a:r>
              <a:rPr lang="ru-RU" dirty="0" smtClean="0"/>
              <a:t> </a:t>
            </a:r>
            <a:r>
              <a:rPr lang="ru-RU" dirty="0" err="1"/>
              <a:t>існуючої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показників</a:t>
            </a:r>
            <a:r>
              <a:rPr lang="ru-RU" dirty="0"/>
              <a:t> </a:t>
            </a:r>
            <a:r>
              <a:rPr lang="ru-RU" dirty="0" err="1"/>
              <a:t>комплексної</a:t>
            </a:r>
            <a:r>
              <a:rPr lang="ru-RU" dirty="0"/>
              <a:t> </a:t>
            </a:r>
            <a:r>
              <a:rPr lang="ru-RU" dirty="0" err="1"/>
              <a:t>екологічної</a:t>
            </a:r>
            <a:r>
              <a:rPr lang="ru-RU" dirty="0"/>
              <a:t> </a:t>
            </a:r>
            <a:r>
              <a:rPr lang="ru-RU" dirty="0" err="1"/>
              <a:t>оцінки</a:t>
            </a:r>
            <a:r>
              <a:rPr lang="ru-RU" dirty="0"/>
              <a:t> природно-</a:t>
            </a:r>
            <a:r>
              <a:rPr lang="ru-RU" dirty="0" err="1"/>
              <a:t>техногенних</a:t>
            </a:r>
            <a:r>
              <a:rPr lang="ru-RU" dirty="0"/>
              <a:t> </a:t>
            </a:r>
            <a:r>
              <a:rPr lang="ru-RU" dirty="0" err="1" smtClean="0"/>
              <a:t>комплексів</a:t>
            </a:r>
            <a:r>
              <a:rPr lang="ru-RU" dirty="0" smtClean="0"/>
              <a:t>, </a:t>
            </a:r>
            <a:r>
              <a:rPr lang="ru-RU" dirty="0" err="1" smtClean="0"/>
              <a:t>встановлення</a:t>
            </a:r>
            <a:r>
              <a:rPr lang="ru-RU" dirty="0" smtClean="0"/>
              <a:t> </a:t>
            </a:r>
            <a:r>
              <a:rPr lang="ru-RU" dirty="0" err="1"/>
              <a:t>узагальнювальної</a:t>
            </a:r>
            <a:r>
              <a:rPr lang="ru-RU" dirty="0"/>
              <a:t> характеристики </a:t>
            </a:r>
            <a:r>
              <a:rPr lang="ru-RU" dirty="0" err="1"/>
              <a:t>об’єкта</a:t>
            </a:r>
            <a:r>
              <a:rPr lang="ru-RU" dirty="0"/>
              <a:t> для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зваженого</a:t>
            </a:r>
            <a:r>
              <a:rPr lang="ru-RU" dirty="0"/>
              <a:t> </a:t>
            </a:r>
            <a:r>
              <a:rPr lang="ru-RU" dirty="0" err="1"/>
              <a:t>обґрунтованого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врегулювання</a:t>
            </a:r>
            <a:r>
              <a:rPr lang="ru-RU" dirty="0"/>
              <a:t> </a:t>
            </a:r>
            <a:r>
              <a:rPr lang="ru-RU" dirty="0" err="1"/>
              <a:t>екологічної</a:t>
            </a:r>
            <a:r>
              <a:rPr lang="ru-RU" dirty="0"/>
              <a:t> </a:t>
            </a:r>
            <a:r>
              <a:rPr lang="ru-RU" dirty="0" err="1" smtClean="0"/>
              <a:t>ситуації</a:t>
            </a:r>
            <a:r>
              <a:rPr lang="ru-RU" dirty="0" smtClean="0"/>
              <a:t> </a:t>
            </a:r>
            <a:r>
              <a:rPr lang="ru-RU" i="1" dirty="0" smtClean="0"/>
              <a:t>та </a:t>
            </a:r>
            <a:r>
              <a:rPr lang="ru-RU" i="1" dirty="0" err="1"/>
              <a:t>охорони</a:t>
            </a:r>
            <a:r>
              <a:rPr lang="ru-RU" i="1" dirty="0"/>
              <a:t> </a:t>
            </a:r>
            <a:r>
              <a:rPr lang="ru-RU" i="1" dirty="0" err="1"/>
              <a:t>здоров'я</a:t>
            </a:r>
            <a:r>
              <a:rPr lang="ru-RU" i="1" dirty="0"/>
              <a:t> </a:t>
            </a:r>
            <a:r>
              <a:rPr lang="ru-RU" i="1" dirty="0" err="1" smtClean="0"/>
              <a:t>населення</a:t>
            </a:r>
            <a:r>
              <a:rPr lang="ru-RU" i="1" dirty="0" smtClean="0"/>
              <a:t> </a:t>
            </a:r>
            <a:r>
              <a:rPr lang="ru-RU" i="1" dirty="0" err="1" smtClean="0"/>
              <a:t>від</a:t>
            </a:r>
            <a:r>
              <a:rPr lang="ru-RU" i="1" dirty="0" smtClean="0"/>
              <a:t> </a:t>
            </a:r>
            <a:r>
              <a:rPr lang="ru-RU" i="1" dirty="0"/>
              <a:t>негативного </a:t>
            </a:r>
            <a:r>
              <a:rPr lang="ru-RU" i="1" dirty="0" err="1"/>
              <a:t>впливу</a:t>
            </a:r>
            <a:r>
              <a:rPr lang="ru-RU" i="1" dirty="0"/>
              <a:t> </a:t>
            </a:r>
            <a:r>
              <a:rPr lang="ru-RU" i="1" dirty="0" err="1"/>
              <a:t>його</a:t>
            </a:r>
            <a:r>
              <a:rPr lang="ru-RU" i="1" dirty="0"/>
              <a:t> </a:t>
            </a:r>
            <a:r>
              <a:rPr lang="ru-RU" i="1" dirty="0" err="1"/>
              <a:t>забруднення</a:t>
            </a:r>
            <a:r>
              <a:rPr lang="ru-RU" i="1" dirty="0"/>
              <a:t>.</a:t>
            </a:r>
            <a:endParaRPr lang="ru-RU" dirty="0"/>
          </a:p>
          <a:p>
            <a:pPr algn="just"/>
            <a:r>
              <a:rPr lang="ru-RU" dirty="0" err="1"/>
              <a:t>Однією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основних</a:t>
            </a:r>
            <a:r>
              <a:rPr lang="ru-RU" dirty="0"/>
              <a:t> засад </a:t>
            </a:r>
            <a:r>
              <a:rPr lang="ru-RU" dirty="0" err="1"/>
              <a:t>внутрішньої</a:t>
            </a:r>
            <a:r>
              <a:rPr lang="ru-RU" dirty="0"/>
              <a:t> та </a:t>
            </a:r>
            <a:r>
              <a:rPr lang="ru-RU" dirty="0" err="1"/>
              <a:t>зовнішньої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є </a:t>
            </a:r>
            <a:r>
              <a:rPr lang="ru-RU" dirty="0" err="1"/>
              <a:t>збереження</a:t>
            </a:r>
            <a:r>
              <a:rPr lang="ru-RU" dirty="0"/>
              <a:t> </a:t>
            </a:r>
            <a:r>
              <a:rPr lang="ru-RU" dirty="0" err="1"/>
              <a:t>навколишнього</a:t>
            </a:r>
            <a:r>
              <a:rPr lang="ru-RU" dirty="0"/>
              <a:t> </a:t>
            </a:r>
            <a:r>
              <a:rPr lang="ru-RU" dirty="0" err="1"/>
              <a:t>середовища</a:t>
            </a:r>
            <a:r>
              <a:rPr lang="ru-RU" dirty="0"/>
              <a:t> та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складових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є </a:t>
            </a:r>
            <a:r>
              <a:rPr lang="ru-RU" dirty="0" err="1"/>
              <a:t>життєвонеобхідним</a:t>
            </a:r>
            <a:r>
              <a:rPr lang="ru-RU" dirty="0"/>
              <a:t> для </a:t>
            </a:r>
            <a:r>
              <a:rPr lang="ru-RU" dirty="0" err="1"/>
              <a:t>існування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,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нинішнього</a:t>
            </a:r>
            <a:r>
              <a:rPr lang="ru-RU" dirty="0"/>
              <a:t> й </a:t>
            </a:r>
            <a:r>
              <a:rPr lang="ru-RU" dirty="0" err="1"/>
              <a:t>прийдешніх</a:t>
            </a:r>
            <a:r>
              <a:rPr lang="ru-RU" dirty="0"/>
              <a:t> </a:t>
            </a:r>
            <a:r>
              <a:rPr lang="ru-RU" dirty="0" err="1"/>
              <a:t>поколінь</a:t>
            </a:r>
            <a:r>
              <a:rPr lang="ru-RU" dirty="0"/>
              <a:t> </a:t>
            </a:r>
            <a:r>
              <a:rPr lang="ru-RU" dirty="0" smtClean="0"/>
              <a:t>. Тому  </a:t>
            </a:r>
            <a:r>
              <a:rPr lang="ru-RU" dirty="0" err="1" smtClean="0"/>
              <a:t>вивчення</a:t>
            </a:r>
            <a:r>
              <a:rPr lang="ru-RU" dirty="0" smtClean="0"/>
              <a:t> </a:t>
            </a:r>
            <a:r>
              <a:rPr lang="ru-RU" dirty="0" err="1" smtClean="0"/>
              <a:t>дисципліни</a:t>
            </a:r>
            <a:r>
              <a:rPr lang="ru-RU" dirty="0" smtClean="0"/>
              <a:t> «</a:t>
            </a:r>
            <a:r>
              <a:rPr lang="uk-UA" i="1" dirty="0" smtClean="0"/>
              <a:t>Комплексна оцінка якості навколишнього середовища»  є  </a:t>
            </a:r>
            <a:r>
              <a:rPr lang="uk-UA" i="1" dirty="0"/>
              <a:t>актуальною для майбутніх </a:t>
            </a:r>
            <a:r>
              <a:rPr lang="uk-UA" i="1" dirty="0" smtClean="0"/>
              <a:t>фахівців-екологів</a:t>
            </a:r>
            <a:r>
              <a:rPr lang="uk-UA" i="1" dirty="0"/>
              <a:t>.</a:t>
            </a:r>
            <a:endParaRPr lang="ru-RU" dirty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200" dirty="0" smtClean="0">
                <a:solidFill>
                  <a:schemeClr val="tx1"/>
                </a:solidFill>
              </a:rPr>
              <a:t>ЧОМУ НЕОБХІДНО ВИВЧАТИ ДИСЦИПЛІНУ </a:t>
            </a:r>
            <a:r>
              <a:rPr lang="uk-UA" sz="3200" dirty="0" smtClean="0">
                <a:solidFill>
                  <a:schemeClr val="tx1"/>
                </a:solidFill>
              </a:rPr>
              <a:t>«</a:t>
            </a:r>
            <a:r>
              <a:rPr lang="uk-UA" sz="2800" b="1" dirty="0">
                <a:solidFill>
                  <a:schemeClr val="tx1"/>
                </a:solidFill>
              </a:rPr>
              <a:t>Комплексна оцінка якості </a:t>
            </a:r>
            <a:br>
              <a:rPr lang="uk-UA" sz="2800" b="1" dirty="0">
                <a:solidFill>
                  <a:schemeClr val="tx1"/>
                </a:solidFill>
              </a:rPr>
            </a:br>
            <a:r>
              <a:rPr lang="uk-UA" sz="2800" b="1" dirty="0">
                <a:solidFill>
                  <a:schemeClr val="tx1"/>
                </a:solidFill>
              </a:rPr>
              <a:t>навколишнього середовища</a:t>
            </a:r>
            <a:r>
              <a:rPr lang="uk-UA" sz="3200" dirty="0" smtClean="0">
                <a:solidFill>
                  <a:schemeClr val="tx1"/>
                </a:solidFill>
              </a:rPr>
              <a:t>»</a:t>
            </a:r>
            <a:endParaRPr lang="ru-RU" sz="3200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3112" y="5354388"/>
            <a:ext cx="1503611" cy="15036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0250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2798" y="2412131"/>
            <a:ext cx="8229600" cy="1252728"/>
          </a:xfrm>
        </p:spPr>
        <p:txBody>
          <a:bodyPr/>
          <a:lstStyle/>
          <a:p>
            <a:pPr algn="ctr"/>
            <a:r>
              <a:rPr lang="uk-UA" dirty="0" smtClean="0"/>
              <a:t>МЕТА ДИСЦИПЛІНИ: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899592" y="378904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dirty="0" smtClean="0"/>
              <a:t>завдання </a:t>
            </a:r>
            <a:r>
              <a:rPr lang="uk-UA" dirty="0"/>
              <a:t>вивчення </a:t>
            </a:r>
            <a:r>
              <a:rPr lang="uk-UA" dirty="0" smtClean="0"/>
              <a:t>дисципліни: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879" y="5282381"/>
            <a:ext cx="1575619" cy="1575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539552" y="4437112"/>
            <a:ext cx="7408333" cy="2010536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умінь</a:t>
            </a:r>
            <a:r>
              <a:rPr lang="ru-RU" dirty="0"/>
              <a:t> та </a:t>
            </a:r>
            <a:r>
              <a:rPr lang="ru-RU" dirty="0" err="1"/>
              <a:t>практичних</a:t>
            </a:r>
            <a:r>
              <a:rPr lang="ru-RU" dirty="0"/>
              <a:t> </a:t>
            </a:r>
            <a:r>
              <a:rPr lang="ru-RU" dirty="0" err="1"/>
              <a:t>навичок</a:t>
            </a:r>
            <a:r>
              <a:rPr lang="ru-RU" dirty="0"/>
              <a:t> у </a:t>
            </a:r>
            <a:r>
              <a:rPr lang="ru-RU" dirty="0" err="1" smtClean="0"/>
              <a:t>галузі</a:t>
            </a:r>
            <a:r>
              <a:rPr lang="ru-RU" dirty="0"/>
              <a:t> </a:t>
            </a:r>
            <a:r>
              <a:rPr lang="ru-RU" dirty="0" err="1"/>
              <a:t>одержання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поточного стану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компонентів</a:t>
            </a:r>
            <a:r>
              <a:rPr lang="ru-RU" dirty="0"/>
              <a:t> </a:t>
            </a:r>
            <a:r>
              <a:rPr lang="ru-RU" dirty="0" err="1"/>
              <a:t>довкілля</a:t>
            </a:r>
            <a:r>
              <a:rPr lang="ru-RU" dirty="0"/>
              <a:t>(</a:t>
            </a:r>
            <a:r>
              <a:rPr lang="ru-RU" dirty="0" err="1"/>
              <a:t>поверхневих</a:t>
            </a:r>
            <a:r>
              <a:rPr lang="ru-RU" dirty="0"/>
              <a:t>, </a:t>
            </a:r>
            <a:r>
              <a:rPr lang="ru-RU" dirty="0" err="1"/>
              <a:t>підземних</a:t>
            </a:r>
            <a:r>
              <a:rPr lang="ru-RU" dirty="0"/>
              <a:t>, </a:t>
            </a:r>
            <a:r>
              <a:rPr lang="ru-RU" dirty="0" err="1"/>
              <a:t>питних</a:t>
            </a:r>
            <a:r>
              <a:rPr lang="ru-RU" dirty="0"/>
              <a:t> вод, атмосферного </a:t>
            </a:r>
            <a:r>
              <a:rPr lang="ru-RU" dirty="0" err="1"/>
              <a:t>повітря</a:t>
            </a:r>
            <a:r>
              <a:rPr lang="ru-RU" dirty="0"/>
              <a:t>, </a:t>
            </a:r>
            <a:r>
              <a:rPr lang="ru-RU" dirty="0" err="1"/>
              <a:t>ґрунтів</a:t>
            </a:r>
            <a:r>
              <a:rPr lang="ru-RU" dirty="0"/>
              <a:t> і </a:t>
            </a:r>
            <a:r>
              <a:rPr lang="ru-RU" dirty="0" err="1"/>
              <a:t>ін</a:t>
            </a:r>
            <a:r>
              <a:rPr lang="ru-RU" dirty="0"/>
              <a:t>.), </a:t>
            </a:r>
            <a:r>
              <a:rPr lang="ru-RU" dirty="0" err="1"/>
              <a:t>оцінка</a:t>
            </a:r>
            <a:r>
              <a:rPr lang="ru-RU" dirty="0"/>
              <a:t> </a:t>
            </a:r>
            <a:r>
              <a:rPr lang="ru-RU" dirty="0" err="1"/>
              <a:t>рівнів</a:t>
            </a:r>
            <a:r>
              <a:rPr lang="ru-RU" dirty="0"/>
              <a:t> </a:t>
            </a:r>
            <a:r>
              <a:rPr lang="ru-RU" dirty="0" err="1"/>
              <a:t>шкідливого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r>
              <a:rPr lang="ru-RU" dirty="0"/>
              <a:t> на </a:t>
            </a:r>
            <a:r>
              <a:rPr lang="ru-RU" dirty="0" err="1"/>
              <a:t>компоненти</a:t>
            </a:r>
            <a:r>
              <a:rPr lang="ru-RU" dirty="0"/>
              <a:t> </a:t>
            </a:r>
            <a:r>
              <a:rPr lang="ru-RU" dirty="0" err="1"/>
              <a:t>довкілля</a:t>
            </a:r>
            <a:r>
              <a:rPr lang="ru-RU" dirty="0"/>
              <a:t> </a:t>
            </a:r>
            <a:r>
              <a:rPr lang="ru-RU" dirty="0" err="1"/>
              <a:t>техногенних</a:t>
            </a:r>
            <a:r>
              <a:rPr lang="ru-RU" dirty="0"/>
              <a:t> </a:t>
            </a:r>
            <a:r>
              <a:rPr lang="ru-RU" dirty="0" err="1"/>
              <a:t>навантажень</a:t>
            </a:r>
            <a:r>
              <a:rPr lang="ru-RU" dirty="0"/>
              <a:t>; </a:t>
            </a:r>
            <a:r>
              <a:rPr lang="ru-RU" dirty="0" err="1"/>
              <a:t>прогнозування</a:t>
            </a:r>
            <a:r>
              <a:rPr lang="ru-RU" dirty="0"/>
              <a:t> стану </a:t>
            </a:r>
            <a:r>
              <a:rPr lang="ru-RU" dirty="0" err="1"/>
              <a:t>довкілля</a:t>
            </a:r>
            <a:r>
              <a:rPr lang="ru-RU" dirty="0"/>
              <a:t> на перспективу, </a:t>
            </a:r>
            <a:r>
              <a:rPr lang="ru-RU" dirty="0" err="1"/>
              <a:t>розробка</a:t>
            </a:r>
            <a:r>
              <a:rPr lang="ru-RU" dirty="0"/>
              <a:t> </a:t>
            </a:r>
            <a:r>
              <a:rPr lang="ru-RU" dirty="0" err="1"/>
              <a:t>науково-обґрунтованих</a:t>
            </a:r>
            <a:r>
              <a:rPr lang="ru-RU" dirty="0"/>
              <a:t> </a:t>
            </a:r>
            <a:r>
              <a:rPr lang="ru-RU" dirty="0" err="1"/>
              <a:t>рекомендацій</a:t>
            </a:r>
            <a:r>
              <a:rPr lang="ru-RU" dirty="0"/>
              <a:t> для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природоохоронних</a:t>
            </a:r>
            <a:r>
              <a:rPr lang="ru-RU" dirty="0"/>
              <a:t> </a:t>
            </a:r>
            <a:r>
              <a:rPr lang="ru-RU" dirty="0" err="1" smtClean="0"/>
              <a:t>заходів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1115616" y="404664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dirty="0" smtClean="0"/>
              <a:t>мета </a:t>
            </a:r>
            <a:r>
              <a:rPr lang="uk-UA" dirty="0"/>
              <a:t>вивчення </a:t>
            </a:r>
            <a:r>
              <a:rPr lang="uk-UA" dirty="0" smtClean="0"/>
              <a:t>дисципліни: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251520" y="1196752"/>
            <a:ext cx="9020418" cy="21390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900" dirty="0" smtClean="0">
                <a:solidFill>
                  <a:schemeClr val="tx2"/>
                </a:solidFill>
              </a:rPr>
              <a:t>формування</a:t>
            </a:r>
            <a:r>
              <a:rPr lang="ru-RU" sz="1900" dirty="0" smtClean="0">
                <a:solidFill>
                  <a:schemeClr val="tx2"/>
                </a:solidFill>
              </a:rPr>
              <a:t> </a:t>
            </a:r>
            <a:r>
              <a:rPr lang="uk-UA" sz="1900" dirty="0" smtClean="0">
                <a:solidFill>
                  <a:schemeClr val="tx2"/>
                </a:solidFill>
              </a:rPr>
              <a:t>знань</a:t>
            </a:r>
            <a:r>
              <a:rPr lang="ru-RU" sz="1900" dirty="0" smtClean="0">
                <a:solidFill>
                  <a:schemeClr val="tx2"/>
                </a:solidFill>
              </a:rPr>
              <a:t>, </a:t>
            </a:r>
            <a:r>
              <a:rPr lang="uk-UA" sz="1900" dirty="0">
                <a:solidFill>
                  <a:schemeClr val="tx2"/>
                </a:solidFill>
              </a:rPr>
              <a:t>вироблення </a:t>
            </a:r>
            <a:r>
              <a:rPr lang="uk-UA" sz="1900" dirty="0">
                <a:solidFill>
                  <a:schemeClr val="tx2"/>
                </a:solidFill>
              </a:rPr>
              <a:t>умінь </a:t>
            </a:r>
            <a:r>
              <a:rPr lang="uk-UA" sz="1900" dirty="0">
                <a:solidFill>
                  <a:schemeClr val="tx2"/>
                </a:solidFill>
              </a:rPr>
              <a:t>та </a:t>
            </a:r>
            <a:r>
              <a:rPr lang="ru-RU" sz="1900" dirty="0">
                <a:solidFill>
                  <a:schemeClr val="tx2"/>
                </a:solidFill>
              </a:rPr>
              <a:t> і </a:t>
            </a:r>
            <a:r>
              <a:rPr lang="uk-UA" sz="1900" dirty="0" smtClean="0">
                <a:solidFill>
                  <a:schemeClr val="tx2"/>
                </a:solidFill>
              </a:rPr>
              <a:t>практичних навичок, спрямованих </a:t>
            </a:r>
          </a:p>
          <a:p>
            <a:r>
              <a:rPr lang="uk-UA" sz="1900" dirty="0" smtClean="0">
                <a:solidFill>
                  <a:schemeClr val="tx2"/>
                </a:solidFill>
              </a:rPr>
              <a:t>на засвоєння основних сучасних  концепцій здійснення комплексної оцінки </a:t>
            </a:r>
          </a:p>
          <a:p>
            <a:r>
              <a:rPr lang="uk-UA" sz="1900" dirty="0" smtClean="0">
                <a:solidFill>
                  <a:schemeClr val="tx2"/>
                </a:solidFill>
              </a:rPr>
              <a:t>якості навколишнього середовища </a:t>
            </a:r>
            <a:r>
              <a:rPr lang="ru-RU" sz="1900" dirty="0" smtClean="0">
                <a:solidFill>
                  <a:schemeClr val="tx2"/>
                </a:solidFill>
              </a:rPr>
              <a:t>з </a:t>
            </a:r>
            <a:r>
              <a:rPr lang="ru-RU" sz="1900" dirty="0">
                <a:solidFill>
                  <a:schemeClr val="tx2"/>
                </a:solidFill>
              </a:rPr>
              <a:t>метою </a:t>
            </a:r>
            <a:r>
              <a:rPr lang="ru-RU" sz="1900" dirty="0" err="1">
                <a:solidFill>
                  <a:schemeClr val="tx2"/>
                </a:solidFill>
              </a:rPr>
              <a:t>розробки</a:t>
            </a:r>
            <a:r>
              <a:rPr lang="ru-RU" sz="1900" dirty="0">
                <a:solidFill>
                  <a:schemeClr val="tx2"/>
                </a:solidFill>
              </a:rPr>
              <a:t> </a:t>
            </a:r>
            <a:r>
              <a:rPr lang="ru-RU" sz="1900" dirty="0" err="1">
                <a:solidFill>
                  <a:schemeClr val="tx2"/>
                </a:solidFill>
              </a:rPr>
              <a:t>природоохоронних</a:t>
            </a:r>
            <a:r>
              <a:rPr lang="ru-RU" sz="1900" dirty="0">
                <a:solidFill>
                  <a:schemeClr val="tx2"/>
                </a:solidFill>
              </a:rPr>
              <a:t> </a:t>
            </a:r>
            <a:r>
              <a:rPr lang="ru-RU" sz="1900" dirty="0" err="1">
                <a:solidFill>
                  <a:schemeClr val="tx2"/>
                </a:solidFill>
              </a:rPr>
              <a:t>заходів</a:t>
            </a:r>
            <a:r>
              <a:rPr lang="ru-RU" sz="1900" dirty="0">
                <a:solidFill>
                  <a:schemeClr val="tx2"/>
                </a:solidFill>
              </a:rPr>
              <a:t>,</a:t>
            </a:r>
          </a:p>
          <a:p>
            <a:r>
              <a:rPr lang="ru-RU" sz="1900" dirty="0">
                <a:solidFill>
                  <a:schemeClr val="tx2"/>
                </a:solidFill>
              </a:rPr>
              <a:t> </a:t>
            </a:r>
            <a:r>
              <a:rPr lang="ru-RU" sz="1900" dirty="0" err="1">
                <a:solidFill>
                  <a:schemeClr val="tx2"/>
                </a:solidFill>
              </a:rPr>
              <a:t>раціонального</a:t>
            </a:r>
            <a:r>
              <a:rPr lang="ru-RU" sz="1900" dirty="0">
                <a:solidFill>
                  <a:schemeClr val="tx2"/>
                </a:solidFill>
              </a:rPr>
              <a:t> </a:t>
            </a:r>
            <a:r>
              <a:rPr lang="ru-RU" sz="1900" dirty="0" err="1">
                <a:solidFill>
                  <a:schemeClr val="tx2"/>
                </a:solidFill>
              </a:rPr>
              <a:t>використання</a:t>
            </a:r>
            <a:r>
              <a:rPr lang="ru-RU" sz="1900" dirty="0">
                <a:solidFill>
                  <a:schemeClr val="tx2"/>
                </a:solidFill>
              </a:rPr>
              <a:t> </a:t>
            </a:r>
            <a:r>
              <a:rPr lang="ru-RU" sz="1900" dirty="0" err="1" smtClean="0">
                <a:solidFill>
                  <a:schemeClr val="tx2"/>
                </a:solidFill>
              </a:rPr>
              <a:t>природни</a:t>
            </a:r>
            <a:r>
              <a:rPr lang="uk-UA" sz="1900" dirty="0" smtClean="0">
                <a:solidFill>
                  <a:schemeClr val="tx2"/>
                </a:solidFill>
              </a:rPr>
              <a:t>х ресурсів і попередження кризових </a:t>
            </a:r>
          </a:p>
          <a:p>
            <a:r>
              <a:rPr lang="uk-UA" sz="1900" dirty="0" smtClean="0">
                <a:solidFill>
                  <a:schemeClr val="tx2"/>
                </a:solidFill>
              </a:rPr>
              <a:t>екологічних ситуацій, шкідливих або  загрозливих для здоров’я людей,  </a:t>
            </a:r>
          </a:p>
          <a:p>
            <a:r>
              <a:rPr lang="uk-UA" sz="1900" dirty="0" smtClean="0">
                <a:solidFill>
                  <a:schemeClr val="tx2"/>
                </a:solidFill>
              </a:rPr>
              <a:t>живих організмів і їх угрупувань, природних комплексів та об’єктів, оцінювання і </a:t>
            </a:r>
          </a:p>
          <a:p>
            <a:r>
              <a:rPr lang="uk-UA" sz="1900" dirty="0" smtClean="0">
                <a:solidFill>
                  <a:schemeClr val="tx2"/>
                </a:solidFill>
              </a:rPr>
              <a:t>прогнозування змін </a:t>
            </a:r>
            <a:r>
              <a:rPr lang="ru-RU" sz="1900" dirty="0" smtClean="0">
                <a:solidFill>
                  <a:schemeClr val="tx2"/>
                </a:solidFill>
              </a:rPr>
              <a:t>стану </a:t>
            </a:r>
            <a:r>
              <a:rPr lang="uk-UA" sz="1900" dirty="0" smtClean="0">
                <a:solidFill>
                  <a:schemeClr val="tx2"/>
                </a:solidFill>
              </a:rPr>
              <a:t>довкілля</a:t>
            </a:r>
            <a:r>
              <a:rPr lang="ru-RU" sz="1900" dirty="0" smtClean="0">
                <a:solidFill>
                  <a:schemeClr val="tx2"/>
                </a:solidFill>
              </a:rPr>
              <a:t>.</a:t>
            </a:r>
            <a:endParaRPr lang="ru-RU" sz="19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8361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43608" y="764704"/>
            <a:ext cx="7493456" cy="758984"/>
          </a:xfrm>
        </p:spPr>
        <p:txBody>
          <a:bodyPr>
            <a:noAutofit/>
          </a:bodyPr>
          <a:lstStyle/>
          <a:p>
            <a:pPr algn="ctr"/>
            <a:r>
              <a:rPr lang="uk-UA" sz="2400" dirty="0" smtClean="0">
                <a:solidFill>
                  <a:schemeClr val="tx1"/>
                </a:solidFill>
              </a:rPr>
              <a:t>Основні питання, які розглядаються під час вивчення дисципліни:</a:t>
            </a:r>
            <a:endParaRPr lang="ru-RU" sz="2400" dirty="0">
              <a:solidFill>
                <a:schemeClr val="tx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337275"/>
            <a:ext cx="1520725" cy="15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29570" y="1988840"/>
            <a:ext cx="7488832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Загальні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системного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Ознаки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навколишнього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середовища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як </a:t>
            </a:r>
            <a:r>
              <a:rPr lang="ru-RU" sz="16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основних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екологічних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проблем </a:t>
            </a:r>
            <a:r>
              <a:rPr lang="ru-RU" sz="16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базові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комплексні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стратегічні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документи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державної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екологічної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політики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endParaRPr lang="ru-RU" sz="1600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Взаємний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зв'язок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забруднення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повітря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води,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ґрунтів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нормування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ru-RU" sz="16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Оцінка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повітря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води й </a:t>
            </a:r>
            <a:r>
              <a:rPr lang="ru-RU" sz="16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ґрунтів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Оцінка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повітря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комплексних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показників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ru-RU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і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регулювання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атмосферного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повітря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водних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Оцінка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ґрунтів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рівнем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забруднення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хімічними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речовинами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uk-UA" sz="1600" dirty="0" smtClean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Поводження з відходами;</a:t>
            </a: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Методологічний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підхід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комплексного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оцінювання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впливу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техногенних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чинників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довкілля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компоненти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>
              <a:solidFill>
                <a:schemeClr val="accent2">
                  <a:lumMod val="75000"/>
                </a:schemeClr>
              </a:solidFill>
              <a:effectLst/>
              <a:latin typeface="Times New Roman" panose="02020603050405020304" pitchFamily="18" charset="0"/>
              <a:ea typeface="MS Mincho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2941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103</TotalTime>
  <Words>350</Words>
  <Application>Microsoft Office PowerPoint</Application>
  <PresentationFormat>Экран (4:3)</PresentationFormat>
  <Paragraphs>41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Волна</vt:lpstr>
      <vt:lpstr>Комплексна оцінка якості  навколишнього середовища</vt:lpstr>
      <vt:lpstr>Презентация PowerPoint</vt:lpstr>
      <vt:lpstr>ЧОМУ НЕОБХІДНО ВИВЧАТИ ДИСЦИПЛІНУ «Комплексна оцінка якості  навколишнього середовища»</vt:lpstr>
      <vt:lpstr>МЕТА ДИСЦИПЛІНИ:</vt:lpstr>
      <vt:lpstr>Основні питання, які розглядаються під час вивчення дисципліни: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Атестація робочих місць</dc:title>
  <dc:creator>user</dc:creator>
  <cp:lastModifiedBy>user</cp:lastModifiedBy>
  <cp:revision>12</cp:revision>
  <dcterms:created xsi:type="dcterms:W3CDTF">2020-09-02T17:48:05Z</dcterms:created>
  <dcterms:modified xsi:type="dcterms:W3CDTF">2021-02-08T07:49:58Z</dcterms:modified>
</cp:coreProperties>
</file>