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61" r:id="rId4"/>
    <p:sldId id="262" r:id="rId5"/>
    <p:sldId id="256" r:id="rId6"/>
    <p:sldId id="263" r:id="rId7"/>
    <p:sldId id="257" r:id="rId8"/>
    <p:sldId id="258" r:id="rId9"/>
    <p:sldId id="259" r:id="rId10"/>
    <p:sldId id="260" r:id="rId11"/>
    <p:sldId id="265" r:id="rId12"/>
    <p:sldId id="26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EAE7B81-1971-4C69-A728-08764F4F2983}" type="datetimeFigureOut">
              <a:rPr lang="en-US">
                <a:solidFill>
                  <a:srgbClr val="000000"/>
                </a:solidFill>
              </a:rPr>
              <a:pPr/>
              <a:t>11/11/2020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4EBB0F-19E2-4EF5-8A95-FCE219567FA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1930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81229D-7A23-4320-BE0E-9A1FDC5B6A18}" type="datetimeFigureOut">
              <a:rPr lang="en-US">
                <a:solidFill>
                  <a:srgbClr val="000000"/>
                </a:solidFill>
              </a:rPr>
              <a:pPr/>
              <a:t>11/11/2020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9A5BE9-793A-4E99-BCFE-11A907CA253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6780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D90FAE7-3CDF-4F74-925A-896284B6B622}" type="datetimeFigureOut">
              <a:rPr lang="en-US">
                <a:solidFill>
                  <a:srgbClr val="000000"/>
                </a:solidFill>
              </a:rPr>
              <a:pPr/>
              <a:t>11/11/2020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A5E926-9E1A-428D-B6B6-769884C44E0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3149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06F3CB6-EDC8-4C05-A556-944C9528320D}" type="datetimeFigureOut">
              <a:rPr lang="en-US">
                <a:solidFill>
                  <a:srgbClr val="000000"/>
                </a:solidFill>
              </a:rPr>
              <a:pPr/>
              <a:t>11/11/2020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3D1520-6F73-4D71-8D41-389B247DA6A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4097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E7942FD-644B-44A7-976E-0A5BA525A2A5}" type="datetimeFigureOut">
              <a:rPr lang="en-US">
                <a:solidFill>
                  <a:srgbClr val="000000"/>
                </a:solidFill>
              </a:rPr>
              <a:pPr/>
              <a:t>11/11/2020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F431D2-AF31-4CEA-8E13-C1731BEE52C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0121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930A613-2233-4596-BFFE-A275EC2E624A}" type="datetimeFigureOut">
              <a:rPr lang="en-US">
                <a:solidFill>
                  <a:srgbClr val="000000"/>
                </a:solidFill>
              </a:rPr>
              <a:pPr/>
              <a:t>11/11/2020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A294D9-1533-4D35-B612-0B3F322C94B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0113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8AE0F43-1166-4D83-83D8-C4830D39EE41}" type="datetimeFigureOut">
              <a:rPr lang="en-US">
                <a:solidFill>
                  <a:srgbClr val="000000"/>
                </a:solidFill>
              </a:rPr>
              <a:pPr/>
              <a:t>11/11/2020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F5D980-BA12-41FE-B8BC-C48AA398A19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7026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6A8E57A-0CC1-497F-B803-4476273CB4E9}" type="datetimeFigureOut">
              <a:rPr lang="en-US">
                <a:solidFill>
                  <a:srgbClr val="000000"/>
                </a:solidFill>
              </a:rPr>
              <a:pPr/>
              <a:t>11/11/2020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09037B-EDB7-4B07-8745-3DCCC09D388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748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BAF674-CCE7-4D9A-A414-901A7870AE17}" type="datetimeFigureOut">
              <a:rPr lang="en-US">
                <a:solidFill>
                  <a:srgbClr val="000000"/>
                </a:solidFill>
              </a:rPr>
              <a:pPr/>
              <a:t>11/11/2020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025530-4267-4532-B5E0-B83B3F900DE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5246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5423B2F-A2F8-4F07-A3F1-31445762C053}" type="datetimeFigureOut">
              <a:rPr lang="en-US">
                <a:solidFill>
                  <a:srgbClr val="000000"/>
                </a:solidFill>
              </a:rPr>
              <a:pPr/>
              <a:t>11/11/2020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4FA7F6-3BF4-4157-8873-F8F6A3DA154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9202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D614AD1-1DB5-4EE8-A184-BA9F3FC593EA}" type="datetimeFigureOut">
              <a:rPr lang="en-US">
                <a:solidFill>
                  <a:srgbClr val="000000"/>
                </a:solidFill>
              </a:rPr>
              <a:pPr/>
              <a:t>11/11/2020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0C1576-F576-4A5A-A54C-BA98FF766CF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7683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02C01A-5D26-4488-848B-F37D7EC30360}" type="datetimeFigureOut">
              <a:rPr lang="en-US">
                <a:solidFill>
                  <a:srgbClr val="000000"/>
                </a:solidFill>
              </a:rPr>
              <a:pPr/>
              <a:t>11/11/2020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41DC68-1739-4435-82EE-69F2D5AB738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4478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F709654-7819-48BC-B98A-2CF1BFDB646E}" type="datetimeFigureOut">
              <a:rPr lang="en-US">
                <a:solidFill>
                  <a:srgbClr val="000000"/>
                </a:solidFill>
              </a:rPr>
              <a:pPr/>
              <a:t>11/11/2020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8585F1-F1B3-45A2-9552-AE7F2E0149FC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158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6D83E5-B37C-4275-BFDE-09F68C6B0518}" type="datetimeFigureOut">
              <a:rPr lang="en-US">
                <a:solidFill>
                  <a:srgbClr val="000000"/>
                </a:solidFill>
              </a:rPr>
              <a:pPr/>
              <a:t>11/11/2020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3E45F1-50A5-4639-A494-8218787A784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3933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056B22-B676-467D-BECE-4675510271B3}" type="datetimeFigureOut">
              <a:rPr lang="en-US">
                <a:solidFill>
                  <a:srgbClr val="000000"/>
                </a:solidFill>
              </a:rPr>
              <a:pPr/>
              <a:t>11/11/2020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0F3B9B-A668-4525-B2A5-CBA9DA1B317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2174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AA4F417-53CE-47A9-B73C-CC9E2AC17234}" type="datetimeFigureOut">
              <a:rPr lang="en-US">
                <a:solidFill>
                  <a:srgbClr val="000000"/>
                </a:solidFill>
              </a:rPr>
              <a:pPr/>
              <a:t>11/11/2020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5078AD-7562-40B0-901F-65886CC2D59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4473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C93997-E50F-4C27-B331-3EB5F5580647}" type="datetimeFigureOut">
              <a:rPr lang="en-US">
                <a:solidFill>
                  <a:srgbClr val="000000"/>
                </a:solidFill>
              </a:rPr>
              <a:pPr/>
              <a:t>11/11/2020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B088D6-AEE1-409C-8923-D7746381E3A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3669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F52CF22-22F2-4683-93E7-35BA02AF8F7F}" type="datetimeFigureOut">
              <a:rPr lang="en-US">
                <a:solidFill>
                  <a:srgbClr val="000000"/>
                </a:solidFill>
              </a:rPr>
              <a:pPr/>
              <a:t>11/11/2020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1159F0-9C2E-4FA7-A3AA-92F6190667F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595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3AFB724-08C3-4109-B1F0-7A8038200366}" type="datetimeFigureOut">
              <a:rPr lang="en-US">
                <a:solidFill>
                  <a:srgbClr val="000000"/>
                </a:solidFill>
              </a:rPr>
              <a:pPr/>
              <a:t>11/11/2020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D49768-D423-4E9B-A3F7-1D2718F3F64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7022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C1DA5F5-CB0C-49A2-8A0E-FA021A07D82F}" type="datetimeFigureOut">
              <a:rPr lang="en-US">
                <a:solidFill>
                  <a:srgbClr val="000000"/>
                </a:solidFill>
              </a:rPr>
              <a:pPr/>
              <a:t>11/11/2020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9CE269-3E55-4BEC-93A3-A699FF6348EC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4973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CB3100D-12B8-4C26-B238-17382C055892}" type="datetimeFigureOut">
              <a:rPr lang="en-US">
                <a:solidFill>
                  <a:srgbClr val="000000"/>
                </a:solidFill>
              </a:rPr>
              <a:pPr/>
              <a:t>11/11/2020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1B9652-D78E-4BDA-878A-72F9D4A97FE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3233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8A0019A-0AA8-4106-920F-CB88C7BBCA32}" type="datetimeFigureOut">
              <a:rPr lang="en-US">
                <a:solidFill>
                  <a:srgbClr val="000000"/>
                </a:solidFill>
              </a:rPr>
              <a:pPr/>
              <a:t>11/11/2020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D4BE05-7C36-4FFD-94C1-C1E6367082B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483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126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939B194-467D-4EB5-9DA1-FA89AB259895}" type="datetimeFigureOut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11/11/2020</a:t>
            </a:fld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126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126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DF2A176-E9F9-4F99-974D-C42F31C627A7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239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116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1EB4074-F817-4D8A-9D68-A654DE434B5E}" type="datetimeFigureOut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11/11/2020</a:t>
            </a:fld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116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116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2F1D484-0770-423D-8EDD-B64C9DBF0FF4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096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259965" y="44624"/>
            <a:ext cx="4800534" cy="3600400"/>
          </a:xfrm>
        </p:spPr>
      </p:pic>
      <p:pic>
        <p:nvPicPr>
          <p:cNvPr id="21" name="Объект 20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7503" y="2996952"/>
            <a:ext cx="5088565" cy="3816424"/>
          </a:xfrm>
        </p:spPr>
      </p:pic>
    </p:spTree>
    <p:extLst>
      <p:ext uri="{BB962C8B-B14F-4D97-AF65-F5344CB8AC3E}">
        <p14:creationId xmlns:p14="http://schemas.microsoft.com/office/powerpoint/2010/main" val="30190933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3276600" cy="3001962"/>
          </a:xfrm>
        </p:spPr>
        <p:txBody>
          <a:bodyPr/>
          <a:lstStyle/>
          <a:p>
            <a:r>
              <a:rPr lang="ru-RU" sz="2200" b="1" i="1" dirty="0" smtClean="0">
                <a:solidFill>
                  <a:srgbClr val="FF0000"/>
                </a:solidFill>
              </a:rPr>
              <a:t>Схема циклу </a:t>
            </a:r>
            <a:r>
              <a:rPr lang="ru-RU" sz="2200" b="1" i="1" dirty="0" err="1" smtClean="0">
                <a:solidFill>
                  <a:srgbClr val="FF0000"/>
                </a:solidFill>
              </a:rPr>
              <a:t>розвитку</a:t>
            </a:r>
            <a:r>
              <a:rPr lang="ru-RU" sz="2200" b="1" i="1" dirty="0" smtClean="0">
                <a:solidFill>
                  <a:srgbClr val="FF0000"/>
                </a:solidFill>
              </a:rPr>
              <a:t> </a:t>
            </a:r>
            <a:r>
              <a:rPr lang="ru-RU" sz="2200" b="1" i="1" dirty="0" err="1" smtClean="0">
                <a:solidFill>
                  <a:srgbClr val="FF0000"/>
                </a:solidFill>
              </a:rPr>
              <a:t>іржі</a:t>
            </a:r>
            <a:r>
              <a:rPr lang="ru-RU" sz="2200" b="1" i="1" dirty="0" smtClean="0">
                <a:solidFill>
                  <a:srgbClr val="FF0000"/>
                </a:solidFill>
              </a:rPr>
              <a:t> </a:t>
            </a:r>
            <a:r>
              <a:rPr lang="ru-RU" sz="2200" b="1" i="1" dirty="0" err="1" smtClean="0">
                <a:solidFill>
                  <a:srgbClr val="FF0000"/>
                </a:solidFill>
              </a:rPr>
              <a:t>злаків</a:t>
            </a:r>
            <a:r>
              <a:rPr lang="ru-RU" sz="2200" b="1" i="1" dirty="0" smtClean="0">
                <a:solidFill>
                  <a:srgbClr val="FF0000"/>
                </a:solidFill>
              </a:rPr>
              <a:t> </a:t>
            </a:r>
            <a:r>
              <a:rPr lang="en-US" sz="2200" b="1" i="1" dirty="0" err="1" smtClean="0">
                <a:solidFill>
                  <a:srgbClr val="FF0000"/>
                </a:solidFill>
              </a:rPr>
              <a:t>Puccinia</a:t>
            </a:r>
            <a:r>
              <a:rPr lang="en-US" sz="2200" b="1" i="1" dirty="0" smtClean="0">
                <a:solidFill>
                  <a:srgbClr val="FF0000"/>
                </a:solidFill>
              </a:rPr>
              <a:t> </a:t>
            </a:r>
            <a:r>
              <a:rPr lang="en-US" sz="2200" b="1" i="1" dirty="0" err="1" smtClean="0">
                <a:solidFill>
                  <a:srgbClr val="FF0000"/>
                </a:solidFill>
              </a:rPr>
              <a:t>graminis</a:t>
            </a:r>
            <a:r>
              <a:rPr lang="en-US" sz="2200" b="1" i="1" dirty="0" smtClean="0">
                <a:solidFill>
                  <a:srgbClr val="FF0000"/>
                </a:solidFill>
              </a:rPr>
              <a:t/>
            </a:r>
            <a:br>
              <a:rPr lang="en-US" sz="2200" b="1" i="1" dirty="0" smtClean="0">
                <a:solidFill>
                  <a:srgbClr val="FF0000"/>
                </a:solidFill>
              </a:rPr>
            </a:br>
            <a:endParaRPr lang="ru-RU" sz="2200" dirty="0">
              <a:solidFill>
                <a:srgbClr val="FF0000"/>
              </a:solidFill>
            </a:endParaRPr>
          </a:p>
        </p:txBody>
      </p:sp>
      <p:pic>
        <p:nvPicPr>
          <p:cNvPr id="14950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7" b="5998"/>
          <a:stretch>
            <a:fillRect/>
          </a:stretch>
        </p:blipFill>
        <p:spPr bwMode="auto">
          <a:xfrm>
            <a:off x="3657600" y="152400"/>
            <a:ext cx="5160963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8744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7503" y="26074"/>
            <a:ext cx="5689363" cy="4267022"/>
          </a:xfrm>
        </p:spPr>
      </p:pic>
      <p:pic>
        <p:nvPicPr>
          <p:cNvPr id="11" name="Объект 10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105400" y="3717032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376414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512" y="332656"/>
            <a:ext cx="8856984" cy="1143000"/>
          </a:xfrm>
        </p:spPr>
        <p:txBody>
          <a:bodyPr>
            <a:normAutofit fontScale="90000"/>
          </a:bodyPr>
          <a:lstStyle/>
          <a:p>
            <a:r>
              <a:rPr lang="uk-UA" sz="3600" dirty="0" smtClean="0"/>
              <a:t>Будова </a:t>
            </a:r>
            <a:r>
              <a:rPr lang="uk-UA" sz="3600" dirty="0"/>
              <a:t>плодового тіла і </a:t>
            </a:r>
            <a:r>
              <a:rPr lang="uk-UA" sz="3600" dirty="0" err="1"/>
              <a:t>гіменофору</a:t>
            </a:r>
            <a:r>
              <a:rPr lang="uk-UA" sz="3600" dirty="0"/>
              <a:t> шапкового гриба печериці </a:t>
            </a:r>
            <a:r>
              <a:rPr lang="uk-UA" sz="3600" i="1" dirty="0" err="1"/>
              <a:t>Agaricus</a:t>
            </a:r>
            <a:r>
              <a:rPr lang="uk-UA" sz="3600" i="1" dirty="0"/>
              <a:t> </a:t>
            </a:r>
            <a:r>
              <a:rPr lang="uk-UA" sz="3600" i="1" dirty="0" err="1"/>
              <a:t>bisporus</a:t>
            </a:r>
            <a:endParaRPr lang="ru-RU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469"/>
          <a:stretch>
            <a:fillRect/>
          </a:stretch>
        </p:blipFill>
        <p:spPr bwMode="auto">
          <a:xfrm>
            <a:off x="-20813" y="1628800"/>
            <a:ext cx="9091910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54165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636579" y="1830868"/>
            <a:ext cx="5376598" cy="4032448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060848"/>
            <a:ext cx="4986017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39096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8856984" cy="1143000"/>
          </a:xfrm>
        </p:spPr>
        <p:txBody>
          <a:bodyPr>
            <a:noAutofit/>
          </a:bodyPr>
          <a:lstStyle/>
          <a:p>
            <a:r>
              <a:rPr lang="ru-RU" sz="3600" dirty="0" smtClean="0"/>
              <a:t>Будова </a:t>
            </a:r>
            <a:r>
              <a:rPr lang="ru-RU" sz="3600" dirty="0"/>
              <a:t>плодового </a:t>
            </a:r>
            <a:r>
              <a:rPr lang="ru-RU" sz="3600" dirty="0" err="1"/>
              <a:t>тіла</a:t>
            </a:r>
            <a:r>
              <a:rPr lang="ru-RU" sz="3600" dirty="0"/>
              <a:t> і </a:t>
            </a:r>
            <a:r>
              <a:rPr lang="ru-RU" sz="3600" dirty="0" err="1"/>
              <a:t>гіменофора</a:t>
            </a:r>
            <a:r>
              <a:rPr lang="ru-RU" sz="3600" dirty="0"/>
              <a:t> трутовика </a:t>
            </a:r>
            <a:r>
              <a:rPr lang="ru-RU" sz="3600" dirty="0" err="1"/>
              <a:t>справжнього</a:t>
            </a:r>
            <a:r>
              <a:rPr lang="ru-RU" sz="3600" dirty="0"/>
              <a:t> </a:t>
            </a:r>
            <a:r>
              <a:rPr lang="ru-RU" sz="3600" i="1" dirty="0" err="1"/>
              <a:t>Fomes</a:t>
            </a:r>
            <a:r>
              <a:rPr lang="ru-RU" sz="3600" i="1" dirty="0"/>
              <a:t> </a:t>
            </a:r>
            <a:r>
              <a:rPr lang="ru-RU" sz="3600" i="1" dirty="0" err="1"/>
              <a:t>fomentarius</a:t>
            </a:r>
            <a:endParaRPr lang="ru-RU" sz="3600" dirty="0"/>
          </a:p>
        </p:txBody>
      </p:sp>
      <p:pic>
        <p:nvPicPr>
          <p:cNvPr id="2050" name="Рисунок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539"/>
          <a:stretch>
            <a:fillRect/>
          </a:stretch>
        </p:blipFill>
        <p:spPr bwMode="auto">
          <a:xfrm>
            <a:off x="55059" y="1700808"/>
            <a:ext cx="9022644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51588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Схема </a:t>
            </a:r>
            <a:r>
              <a:rPr lang="uk-UA" dirty="0"/>
              <a:t>циклу розвитку летючої сажки пшениці </a:t>
            </a:r>
            <a:r>
              <a:rPr lang="uk-UA" i="1" dirty="0" err="1"/>
              <a:t>Ustilago</a:t>
            </a:r>
            <a:r>
              <a:rPr lang="uk-UA" i="1" dirty="0"/>
              <a:t> </a:t>
            </a:r>
            <a:r>
              <a:rPr lang="uk-UA" i="1" dirty="0" err="1"/>
              <a:t>tritici</a:t>
            </a:r>
            <a:endParaRPr lang="ru-RU" dirty="0"/>
          </a:p>
        </p:txBody>
      </p:sp>
      <p:pic>
        <p:nvPicPr>
          <p:cNvPr id="3074" name="Рисунок 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58"/>
          <a:stretch>
            <a:fillRect/>
          </a:stretch>
        </p:blipFill>
        <p:spPr bwMode="auto">
          <a:xfrm>
            <a:off x="1147887" y="1412776"/>
            <a:ext cx="7395872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32260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Схема </a:t>
            </a:r>
            <a:r>
              <a:rPr lang="uk-UA" dirty="0"/>
              <a:t>циклу розвитку твердої сажки пшениці </a:t>
            </a:r>
            <a:r>
              <a:rPr lang="uk-UA" i="1" dirty="0" err="1"/>
              <a:t>Tilletia</a:t>
            </a:r>
            <a:r>
              <a:rPr lang="uk-UA" i="1" dirty="0"/>
              <a:t> </a:t>
            </a:r>
            <a:r>
              <a:rPr lang="uk-UA" i="1" dirty="0" err="1"/>
              <a:t>caries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73" t="574" r="2919" b="536"/>
          <a:stretch>
            <a:fillRect/>
          </a:stretch>
        </p:blipFill>
        <p:spPr bwMode="auto">
          <a:xfrm>
            <a:off x="1547664" y="1479550"/>
            <a:ext cx="5544617" cy="533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41555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1944216"/>
          </a:xfrm>
        </p:spPr>
        <p:txBody>
          <a:bodyPr>
            <a:normAutofit/>
          </a:bodyPr>
          <a:lstStyle/>
          <a:p>
            <a:r>
              <a:rPr lang="uk-UA" sz="2200" dirty="0" smtClean="0"/>
              <a:t>Розглянути </a:t>
            </a:r>
            <a:r>
              <a:rPr lang="uk-UA" sz="2200" dirty="0" err="1"/>
              <a:t>пікностадію</a:t>
            </a:r>
            <a:r>
              <a:rPr lang="uk-UA" sz="2200" dirty="0"/>
              <a:t> з пікноспорами на верхній поверхні листа барбарису, </a:t>
            </a:r>
            <a:r>
              <a:rPr lang="uk-UA" sz="2200" dirty="0" err="1"/>
              <a:t>ецидіостадію</a:t>
            </a:r>
            <a:r>
              <a:rPr lang="uk-UA" sz="2200" dirty="0"/>
              <a:t> з </a:t>
            </a:r>
            <a:r>
              <a:rPr lang="uk-UA" sz="2200" dirty="0" err="1"/>
              <a:t>ецидіоспорами</a:t>
            </a:r>
            <a:r>
              <a:rPr lang="uk-UA" sz="2200" dirty="0"/>
              <a:t> на нижньому боці листа барбарису, </a:t>
            </a:r>
            <a:r>
              <a:rPr lang="uk-UA" sz="2200" dirty="0" err="1"/>
              <a:t>уредостадію</a:t>
            </a:r>
            <a:r>
              <a:rPr lang="uk-UA" sz="2200" dirty="0"/>
              <a:t> з </a:t>
            </a:r>
            <a:r>
              <a:rPr lang="uk-UA" sz="2200" dirty="0" err="1"/>
              <a:t>уредоспорами</a:t>
            </a:r>
            <a:r>
              <a:rPr lang="uk-UA" sz="2200" dirty="0"/>
              <a:t> на листках злаків, </a:t>
            </a:r>
            <a:r>
              <a:rPr lang="uk-UA" sz="2200" dirty="0" err="1"/>
              <a:t>двоклітинні</a:t>
            </a:r>
            <a:r>
              <a:rPr lang="uk-UA" sz="2200" dirty="0"/>
              <a:t> </a:t>
            </a:r>
            <a:r>
              <a:rPr lang="uk-UA" sz="2200" dirty="0" err="1"/>
              <a:t>телейтоспори</a:t>
            </a:r>
            <a:r>
              <a:rPr lang="uk-UA" sz="2200" dirty="0"/>
              <a:t>, які служать для перезимівлі грибів на сухих листках злаків.</a:t>
            </a:r>
            <a:endParaRPr lang="ru-RU" sz="2200" dirty="0"/>
          </a:p>
        </p:txBody>
      </p:sp>
      <p:pic>
        <p:nvPicPr>
          <p:cNvPr id="5122" name="Рисунок 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8" t="104" b="24854"/>
          <a:stretch>
            <a:fillRect/>
          </a:stretch>
        </p:blipFill>
        <p:spPr bwMode="auto">
          <a:xfrm>
            <a:off x="1043608" y="2132856"/>
            <a:ext cx="7370408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01147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18" t="1233" r="12962"/>
          <a:stretch>
            <a:fillRect/>
          </a:stretch>
        </p:blipFill>
        <p:spPr bwMode="auto">
          <a:xfrm>
            <a:off x="363538" y="838200"/>
            <a:ext cx="5427662" cy="5878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23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7" t="1219" r="14659" b="1219"/>
          <a:stretch>
            <a:fillRect/>
          </a:stretch>
        </p:blipFill>
        <p:spPr bwMode="auto">
          <a:xfrm>
            <a:off x="5618163" y="838200"/>
            <a:ext cx="3373437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5240" name="Rectangle 8"/>
          <p:cNvSpPr>
            <a:spLocks noChangeArrowheads="1"/>
          </p:cNvSpPr>
          <p:nvPr/>
        </p:nvSpPr>
        <p:spPr bwMode="auto">
          <a:xfrm>
            <a:off x="533400" y="79375"/>
            <a:ext cx="85121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smtClean="0">
                <a:solidFill>
                  <a:srgbClr val="FF0000"/>
                </a:solidFill>
              </a:rPr>
              <a:t>Линейная ржавчина пшеницы (Puccinia graminis) на барбарисе</a:t>
            </a:r>
            <a:endParaRPr lang="ru-RU" sz="240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63830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Оформление по умолчанию">
  <a:themeElements>
    <a:clrScheme name="2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Оформление по умолчанию">
  <a:themeElements>
    <a:clrScheme name="1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90</Words>
  <Application>Microsoft Office PowerPoint</Application>
  <PresentationFormat>Экран (4:3)</PresentationFormat>
  <Paragraphs>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Тема Office</vt:lpstr>
      <vt:lpstr>2_Оформление по умолчанию</vt:lpstr>
      <vt:lpstr>1_Оформление по умолчанию</vt:lpstr>
      <vt:lpstr>Презентация PowerPoint</vt:lpstr>
      <vt:lpstr>Презентация PowerPoint</vt:lpstr>
      <vt:lpstr>Будова плодового тіла і гіменофору шапкового гриба печериці Agaricus bisporus</vt:lpstr>
      <vt:lpstr>Презентация PowerPoint</vt:lpstr>
      <vt:lpstr>Будова плодового тіла і гіменофора трутовика справжнього Fomes fomentarius</vt:lpstr>
      <vt:lpstr>Схема циклу розвитку летючої сажки пшениці Ustilago tritici</vt:lpstr>
      <vt:lpstr>Схема циклу розвитку твердої сажки пшениці Tilletia caries</vt:lpstr>
      <vt:lpstr>Розглянути пікностадію з пікноспорами на верхній поверхні листа барбарису, ецидіостадію з ецидіоспорами на нижньому боці листа барбарису, уредостадію з уредоспорами на листках злаків, двоклітинні телейтоспори, які служать для перезимівлі грибів на сухих листках злаків.</vt:lpstr>
      <vt:lpstr>Презентация PowerPoint</vt:lpstr>
      <vt:lpstr>Схема циклу розвитку іржі злаків Puccinia graminis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Будова плодового тіла і гіменофору шапкового гриба печериці Agaricus bisporus</dc:title>
  <dc:creator>Gyrocopter_UA</dc:creator>
  <cp:lastModifiedBy>Gyrocopter_UA</cp:lastModifiedBy>
  <cp:revision>5</cp:revision>
  <dcterms:created xsi:type="dcterms:W3CDTF">2020-11-11T15:59:06Z</dcterms:created>
  <dcterms:modified xsi:type="dcterms:W3CDTF">2020-11-11T16:45:54Z</dcterms:modified>
</cp:coreProperties>
</file>