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ha Yasmo" initials="OY" lastIdx="1" clrIdx="0">
    <p:extLst>
      <p:ext uri="{19B8F6BF-5375-455C-9EA6-DF929625EA0E}">
        <p15:presenceInfo xmlns:p15="http://schemas.microsoft.com/office/powerpoint/2012/main" userId="7d580f6c1872c1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AF3961-6094-4E16-8B0D-F9C33EEAC3AB}" type="datetimeFigureOut">
              <a:rPr lang="uk-UA" smtClean="0"/>
              <a:t>21.10.23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6D00EE0-56F4-4B18-89A8-DD0FB63878B4}" type="slidenum">
              <a:rPr lang="uk-UA" smtClean="0"/>
              <a:t>‹#›</a:t>
            </a:fld>
            <a:endParaRPr lang="uk-UA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3061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3961-6094-4E16-8B0D-F9C33EEAC3AB}" type="datetimeFigureOut">
              <a:rPr lang="uk-UA" smtClean="0"/>
              <a:t>21.10.23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0EE0-56F4-4B18-89A8-DD0FB63878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78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3961-6094-4E16-8B0D-F9C33EEAC3AB}" type="datetimeFigureOut">
              <a:rPr lang="uk-UA" smtClean="0"/>
              <a:t>21.10.23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0EE0-56F4-4B18-89A8-DD0FB63878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3961-6094-4E16-8B0D-F9C33EEAC3AB}" type="datetimeFigureOut">
              <a:rPr lang="uk-UA" smtClean="0"/>
              <a:t>21.10.23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0EE0-56F4-4B18-89A8-DD0FB63878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159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F3961-6094-4E16-8B0D-F9C33EEAC3AB}" type="datetimeFigureOut">
              <a:rPr lang="uk-UA" smtClean="0"/>
              <a:t>21.10.23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D00EE0-56F4-4B18-89A8-DD0FB63878B4}" type="slidenum">
              <a:rPr lang="uk-UA" smtClean="0"/>
              <a:t>‹#›</a:t>
            </a:fld>
            <a:endParaRPr lang="uk-U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98573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3961-6094-4E16-8B0D-F9C33EEAC3AB}" type="datetimeFigureOut">
              <a:rPr lang="uk-UA" smtClean="0"/>
              <a:t>21.10.23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0EE0-56F4-4B18-89A8-DD0FB63878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644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3961-6094-4E16-8B0D-F9C33EEAC3AB}" type="datetimeFigureOut">
              <a:rPr lang="uk-UA" smtClean="0"/>
              <a:t>21.10.23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0EE0-56F4-4B18-89A8-DD0FB63878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805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3961-6094-4E16-8B0D-F9C33EEAC3AB}" type="datetimeFigureOut">
              <a:rPr lang="uk-UA" smtClean="0"/>
              <a:t>21.10.23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0EE0-56F4-4B18-89A8-DD0FB63878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8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3961-6094-4E16-8B0D-F9C33EEAC3AB}" type="datetimeFigureOut">
              <a:rPr lang="uk-UA" smtClean="0"/>
              <a:t>21.10.23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0EE0-56F4-4B18-89A8-DD0FB63878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996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F3961-6094-4E16-8B0D-F9C33EEAC3AB}" type="datetimeFigureOut">
              <a:rPr lang="uk-UA" smtClean="0"/>
              <a:t>21.10.23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D00EE0-56F4-4B18-89A8-DD0FB63878B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60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F3961-6094-4E16-8B0D-F9C33EEAC3AB}" type="datetimeFigureOut">
              <a:rPr lang="uk-UA" smtClean="0"/>
              <a:t>21.10.23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D00EE0-56F4-4B18-89A8-DD0FB63878B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16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CAF3961-6094-4E16-8B0D-F9C33EEAC3AB}" type="datetimeFigureOut">
              <a:rPr lang="uk-UA" smtClean="0"/>
              <a:t>21.10.23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6D00EE0-56F4-4B18-89A8-DD0FB63878B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126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2C28F-2BC0-4AD0-BBE2-63309F94B0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err="1"/>
              <a:t>Традиційна</a:t>
            </a:r>
            <a:r>
              <a:rPr lang="ru-RU" sz="4000" dirty="0"/>
              <a:t> і нова </a:t>
            </a:r>
            <a:r>
              <a:rPr lang="ru-RU" sz="4000" dirty="0" err="1"/>
              <a:t>дипломатія</a:t>
            </a:r>
            <a:r>
              <a:rPr lang="ru-RU" sz="4000" dirty="0"/>
              <a:t> та </a:t>
            </a:r>
            <a:r>
              <a:rPr lang="ru-RU" sz="4000" dirty="0" err="1"/>
              <a:t>дослідження</a:t>
            </a:r>
            <a:r>
              <a:rPr lang="ru-RU" sz="4000" dirty="0"/>
              <a:t> </a:t>
            </a:r>
            <a:r>
              <a:rPr lang="ru-RU" sz="4000" dirty="0" err="1"/>
              <a:t>її</a:t>
            </a:r>
            <a:r>
              <a:rPr lang="ru-RU" sz="4000" dirty="0"/>
              <a:t> ресурсу в </a:t>
            </a:r>
            <a:r>
              <a:rPr lang="ru-RU" sz="4000" dirty="0" err="1"/>
              <a:t>урегулюванні</a:t>
            </a:r>
            <a:r>
              <a:rPr lang="ru-RU" sz="4000" dirty="0"/>
              <a:t> </a:t>
            </a:r>
            <a:r>
              <a:rPr lang="ru-RU" sz="4000" dirty="0" err="1"/>
              <a:t>міжнародних</a:t>
            </a:r>
            <a:r>
              <a:rPr lang="ru-RU" sz="4000" dirty="0"/>
              <a:t> </a:t>
            </a:r>
            <a:r>
              <a:rPr lang="ru-RU" sz="4000" dirty="0" err="1"/>
              <a:t>конфліктів</a:t>
            </a:r>
            <a:endParaRPr lang="uk-UA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EA80C5-72FF-4E16-9E1B-A21A38641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599" y="4012840"/>
            <a:ext cx="6831673" cy="1596109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6400" dirty="0">
                <a:solidFill>
                  <a:schemeClr val="tx1"/>
                </a:solidFill>
              </a:rPr>
              <a:t>Виконала:</a:t>
            </a:r>
          </a:p>
          <a:p>
            <a:pPr algn="r"/>
            <a:r>
              <a:rPr lang="ru-RU" sz="6400" dirty="0">
                <a:solidFill>
                  <a:schemeClr val="tx1"/>
                </a:solidFill>
              </a:rPr>
              <a:t>Студентка 1 курсу </a:t>
            </a:r>
            <a:r>
              <a:rPr lang="ru-RU" sz="6400" dirty="0" err="1">
                <a:solidFill>
                  <a:schemeClr val="tx1"/>
                </a:solidFill>
              </a:rPr>
              <a:t>магістратури</a:t>
            </a:r>
            <a:endParaRPr lang="ru-RU" sz="6400" dirty="0">
              <a:solidFill>
                <a:schemeClr val="tx1"/>
              </a:solidFill>
            </a:endParaRPr>
          </a:p>
          <a:p>
            <a:pPr algn="r"/>
            <a:r>
              <a:rPr lang="ru-RU" sz="6400" dirty="0" err="1">
                <a:solidFill>
                  <a:schemeClr val="tx1"/>
                </a:solidFill>
              </a:rPr>
              <a:t>Кафедри</a:t>
            </a:r>
            <a:r>
              <a:rPr lang="ru-RU" sz="6400" dirty="0">
                <a:solidFill>
                  <a:schemeClr val="tx1"/>
                </a:solidFill>
              </a:rPr>
              <a:t> </a:t>
            </a:r>
            <a:r>
              <a:rPr lang="ru-RU" sz="6400" dirty="0" err="1">
                <a:solidFill>
                  <a:schemeClr val="tx1"/>
                </a:solidFill>
              </a:rPr>
              <a:t>політології</a:t>
            </a:r>
            <a:endParaRPr lang="ru-RU" sz="6400" dirty="0">
              <a:solidFill>
                <a:schemeClr val="tx1"/>
              </a:solidFill>
            </a:endParaRPr>
          </a:p>
          <a:p>
            <a:pPr algn="r"/>
            <a:r>
              <a:rPr lang="ru-RU" sz="6400" dirty="0" err="1">
                <a:solidFill>
                  <a:schemeClr val="tx1"/>
                </a:solidFill>
              </a:rPr>
              <a:t>Ясьмо</a:t>
            </a:r>
            <a:r>
              <a:rPr lang="ru-RU" sz="6400" dirty="0">
                <a:solidFill>
                  <a:schemeClr val="tx1"/>
                </a:solidFill>
              </a:rPr>
              <a:t> Ольга</a:t>
            </a:r>
          </a:p>
          <a:p>
            <a:pPr algn="r"/>
            <a:endParaRPr lang="ru-RU" sz="6400" dirty="0">
              <a:solidFill>
                <a:schemeClr val="tx1"/>
              </a:solidFill>
            </a:endParaRPr>
          </a:p>
          <a:p>
            <a:pPr algn="r"/>
            <a:r>
              <a:rPr lang="ru-RU" sz="6400" dirty="0" err="1">
                <a:solidFill>
                  <a:schemeClr val="tx1"/>
                </a:solidFill>
              </a:rPr>
              <a:t>Викладач</a:t>
            </a:r>
            <a:r>
              <a:rPr lang="ru-RU" sz="6400" dirty="0">
                <a:solidFill>
                  <a:schemeClr val="tx1"/>
                </a:solidFill>
              </a:rPr>
              <a:t>: </a:t>
            </a:r>
            <a:r>
              <a:rPr lang="ru-RU" sz="6400" dirty="0" err="1">
                <a:solidFill>
                  <a:schemeClr val="tx1"/>
                </a:solidFill>
              </a:rPr>
              <a:t>к.п.н</a:t>
            </a:r>
            <a:r>
              <a:rPr lang="ru-RU" sz="6400" dirty="0">
                <a:solidFill>
                  <a:schemeClr val="tx1"/>
                </a:solidFill>
              </a:rPr>
              <a:t>. доц. </a:t>
            </a:r>
            <a:r>
              <a:rPr lang="ru-RU" sz="6400" dirty="0" err="1">
                <a:solidFill>
                  <a:schemeClr val="tx1"/>
                </a:solidFill>
              </a:rPr>
              <a:t>Лепська</a:t>
            </a:r>
            <a:r>
              <a:rPr lang="ru-RU" sz="6400" dirty="0">
                <a:solidFill>
                  <a:schemeClr val="tx1"/>
                </a:solidFill>
              </a:rPr>
              <a:t> Н.В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60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C0861-5574-4DA8-9EAB-CA68AE66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76" y="453406"/>
            <a:ext cx="9601200" cy="1485900"/>
          </a:xfrm>
        </p:spPr>
        <p:txBody>
          <a:bodyPr/>
          <a:lstStyle/>
          <a:p>
            <a:pPr algn="ctr"/>
            <a:r>
              <a:rPr lang="uk-UA" b="1" dirty="0"/>
              <a:t>Експертна дипломатія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E18EAF-EA41-45C1-947F-2CE5C194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917" y="1443872"/>
            <a:ext cx="10820400" cy="3581400"/>
          </a:xfrm>
        </p:spPr>
        <p:txBody>
          <a:bodyPr/>
          <a:lstStyle/>
          <a:p>
            <a:pPr marL="0" indent="0" algn="just">
              <a:buNone/>
            </a:pPr>
            <a:r>
              <a:rPr lang="uk-UA" i="1" dirty="0">
                <a:solidFill>
                  <a:schemeClr val="tx1"/>
                </a:solidFill>
              </a:rPr>
              <a:t>Цілеспрямована робота офіційних інституцій, пов’язаних з виробленням та реалізацією зовнішньої політики, з представниками експертного середовища через формальні та неформальні канали всередині країни та закордоном з метою досягнення зовнішньополітичних цілей країни.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C80D4-F3C3-46E7-AC2E-85B3822F8EBD}"/>
              </a:ext>
            </a:extLst>
          </p:cNvPr>
          <p:cNvSpPr/>
          <p:nvPr/>
        </p:nvSpPr>
        <p:spPr>
          <a:xfrm>
            <a:off x="725077" y="2783987"/>
            <a:ext cx="5802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Деталі:</a:t>
            </a:r>
          </a:p>
          <a:p>
            <a:endParaRPr lang="uk-UA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Експертна дипломатія не залежить від рівня відносин країни з іншими суб’єктами міжнародних відносин, тим більше, не має причинно-наслідкового зв’язку з неспроможністю офіційного діалогу.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Експерти, які беруть участь у побудові експертної дипломатії чи є її адресатами, не обов’язково повинні мати прямі контакти з офіційними представниками урядових структур інших країн та впливати на їх рішення.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Спектр задач, які можуть стояти перед експертною дипломатією, значно виходить за проблемну орієнтованість порядку денного «</a:t>
            </a:r>
            <a:r>
              <a:rPr lang="en-US" dirty="0"/>
              <a:t>track II diplomacy».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99DAF7-85AB-4F43-8F0B-BC3BB002B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801" y="3234572"/>
            <a:ext cx="537419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1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8FCA8B-EAEC-4519-9D68-104C64B29FBA}"/>
              </a:ext>
            </a:extLst>
          </p:cNvPr>
          <p:cNvSpPr/>
          <p:nvPr/>
        </p:nvSpPr>
        <p:spPr>
          <a:xfrm>
            <a:off x="3289079" y="2561982"/>
            <a:ext cx="66319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Дякую</a:t>
            </a:r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увагу</a:t>
            </a:r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10149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6F955-12EF-4A21-B352-E247F8B5D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69032" y="4585737"/>
            <a:ext cx="7022968" cy="1493649"/>
          </a:xfrm>
          <a:prstGeom prst="rect">
            <a:avLst/>
          </a:prstGeom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A4C68CC8-AFEB-4520-9F2C-E563474C74A5}"/>
              </a:ext>
            </a:extLst>
          </p:cNvPr>
          <p:cNvSpPr/>
          <p:nvPr/>
        </p:nvSpPr>
        <p:spPr>
          <a:xfrm>
            <a:off x="1753386" y="829559"/>
            <a:ext cx="6096000" cy="1291472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610BD4-F304-4110-9D27-00669D67E6B3}"/>
              </a:ext>
            </a:extLst>
          </p:cNvPr>
          <p:cNvSpPr/>
          <p:nvPr/>
        </p:nvSpPr>
        <p:spPr>
          <a:xfrm>
            <a:off x="1753387" y="1081142"/>
            <a:ext cx="6096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err="1">
                <a:latin typeface="Bookman Old Style" panose="02050604050505020204" pitchFamily="18" charset="0"/>
              </a:rPr>
              <a:t>Дипломатія</a:t>
            </a:r>
            <a:r>
              <a:rPr lang="ru-RU" sz="2400" i="1" dirty="0">
                <a:latin typeface="Bookman Old Style" panose="02050604050505020204" pitchFamily="18" charset="0"/>
              </a:rPr>
              <a:t> є </a:t>
            </a:r>
            <a:r>
              <a:rPr lang="ru-RU" sz="2400" i="1" dirty="0" err="1">
                <a:latin typeface="Bookman Old Style" panose="02050604050505020204" pitchFamily="18" charset="0"/>
              </a:rPr>
              <a:t>мистецтво</a:t>
            </a:r>
            <a:r>
              <a:rPr lang="ru-RU" sz="2400" i="1" dirty="0"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latin typeface="Bookman Old Style" panose="02050604050505020204" pitchFamily="18" charset="0"/>
              </a:rPr>
              <a:t>приборкувати</a:t>
            </a:r>
            <a:r>
              <a:rPr lang="ru-RU" sz="2400" i="1" dirty="0">
                <a:latin typeface="Bookman Old Style" panose="02050604050505020204" pitchFamily="18" charset="0"/>
              </a:rPr>
              <a:t> силу.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000" dirty="0">
                <a:latin typeface="Bahnschrift" panose="020B0502040204020203" pitchFamily="34" charset="0"/>
              </a:rPr>
              <a:t>Генрі </a:t>
            </a:r>
            <a:r>
              <a:rPr lang="ru-RU" sz="2000" dirty="0" err="1">
                <a:latin typeface="Bahnschrift" panose="020B0502040204020203" pitchFamily="34" charset="0"/>
              </a:rPr>
              <a:t>Кіссінджер</a:t>
            </a:r>
            <a:endParaRPr lang="ru-RU" sz="2000" dirty="0"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FED122-4393-4E2E-B264-D913481B8842}"/>
              </a:ext>
            </a:extLst>
          </p:cNvPr>
          <p:cNvSpPr/>
          <p:nvPr/>
        </p:nvSpPr>
        <p:spPr>
          <a:xfrm>
            <a:off x="5436125" y="4807732"/>
            <a:ext cx="675587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Bookman Old Style" panose="02050604050505020204" pitchFamily="18" charset="0"/>
              </a:rPr>
              <a:t>Дипломатія</a:t>
            </a:r>
            <a:r>
              <a:rPr lang="ru-RU" sz="2400" i="1" dirty="0">
                <a:latin typeface="Bookman Old Style" panose="02050604050505020204" pitchFamily="18" charset="0"/>
              </a:rPr>
              <a:t> - </a:t>
            </a:r>
            <a:r>
              <a:rPr lang="ru-RU" sz="2400" i="1" dirty="0" err="1">
                <a:latin typeface="Bookman Old Style" panose="02050604050505020204" pitchFamily="18" charset="0"/>
              </a:rPr>
              <a:t>патріотичне</a:t>
            </a:r>
            <a:r>
              <a:rPr lang="ru-RU" sz="2400" i="1" dirty="0"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latin typeface="Bookman Old Style" panose="02050604050505020204" pitchFamily="18" charset="0"/>
              </a:rPr>
              <a:t>мистецтво</a:t>
            </a:r>
            <a:r>
              <a:rPr lang="ru-RU" sz="2400" i="1" dirty="0"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latin typeface="Bookman Old Style" panose="02050604050505020204" pitchFamily="18" charset="0"/>
              </a:rPr>
              <a:t>брехати</a:t>
            </a:r>
            <a:r>
              <a:rPr lang="ru-RU" sz="2400" i="1" dirty="0"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latin typeface="Bookman Old Style" panose="02050604050505020204" pitchFamily="18" charset="0"/>
              </a:rPr>
              <a:t>заради</a:t>
            </a:r>
            <a:r>
              <a:rPr lang="ru-RU" sz="2400" i="1" dirty="0">
                <a:latin typeface="Bookman Old Style" panose="02050604050505020204" pitchFamily="18" charset="0"/>
              </a:rPr>
              <a:t> блага </a:t>
            </a:r>
            <a:r>
              <a:rPr lang="ru-RU" sz="2400" i="1" dirty="0" err="1">
                <a:latin typeface="Bookman Old Style" panose="02050604050505020204" pitchFamily="18" charset="0"/>
              </a:rPr>
              <a:t>своєї</a:t>
            </a:r>
            <a:r>
              <a:rPr lang="ru-RU" sz="2400" i="1" dirty="0"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latin typeface="Bookman Old Style" panose="02050604050505020204" pitchFamily="18" charset="0"/>
              </a:rPr>
              <a:t>батьківщини</a:t>
            </a:r>
            <a:r>
              <a:rPr lang="ru-RU" sz="2400" i="1" dirty="0">
                <a:latin typeface="Bookman Old Style" panose="02050604050505020204" pitchFamily="18" charset="0"/>
              </a:rPr>
              <a:t>. </a:t>
            </a:r>
          </a:p>
          <a:p>
            <a:endParaRPr lang="ru-RU" dirty="0"/>
          </a:p>
          <a:p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sz="2000" dirty="0">
                <a:latin typeface="Bahnschrift" panose="020B0502040204020203" pitchFamily="34" charset="0"/>
              </a:rPr>
              <a:t>Амброз </a:t>
            </a:r>
            <a:r>
              <a:rPr lang="ru-RU" sz="2000" dirty="0" err="1">
                <a:latin typeface="Bahnschrift" panose="020B0502040204020203" pitchFamily="34" charset="0"/>
              </a:rPr>
              <a:t>Бірс</a:t>
            </a:r>
            <a:endParaRPr lang="ru-RU" sz="2000" dirty="0">
              <a:latin typeface="Bahnschrift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CC48F4-12D1-4DC2-9C30-26C6617BF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639" y="698698"/>
            <a:ext cx="3729432" cy="24782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3AA5E8-CB8F-4307-AC7A-AFACCFE55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13" y="3577471"/>
            <a:ext cx="3280529" cy="32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9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5ABF2-508F-4BD7-B572-3CBF0C26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ПЛАН</a:t>
            </a:r>
            <a:endParaRPr lang="uk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06B4C-092C-4CD6-A680-D59923363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069184"/>
            <a:ext cx="9601200" cy="3581400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ru-RU" sz="2400" dirty="0"/>
              <a:t>Поняття, </a:t>
            </a:r>
            <a:r>
              <a:rPr lang="ru-RU" sz="2400" dirty="0" err="1"/>
              <a:t>історія</a:t>
            </a:r>
            <a:r>
              <a:rPr lang="ru-RU" sz="2400" dirty="0"/>
              <a:t> та </a:t>
            </a:r>
            <a:r>
              <a:rPr lang="ru-RU" sz="2400" dirty="0" err="1"/>
              <a:t>функції</a:t>
            </a:r>
            <a:r>
              <a:rPr lang="ru-RU" sz="2400" dirty="0"/>
              <a:t> </a:t>
            </a:r>
            <a:r>
              <a:rPr lang="ru-RU" sz="2400" dirty="0" err="1"/>
              <a:t>дипломатії</a:t>
            </a:r>
            <a:r>
              <a:rPr lang="ru-RU" sz="2400" dirty="0"/>
              <a:t>.</a:t>
            </a:r>
          </a:p>
          <a:p>
            <a:pPr marL="457200" indent="-457200" algn="just">
              <a:buAutoNum type="arabicPeriod"/>
            </a:pPr>
            <a:r>
              <a:rPr lang="ru-RU" sz="2400" dirty="0"/>
              <a:t>Радикальний та поміркований </a:t>
            </a:r>
            <a:r>
              <a:rPr lang="ru-RU" sz="2400" dirty="0" err="1"/>
              <a:t>підхід</a:t>
            </a:r>
            <a:r>
              <a:rPr lang="ru-RU" sz="2400" dirty="0"/>
              <a:t> до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дипломатії</a:t>
            </a:r>
            <a:r>
              <a:rPr lang="ru-RU" sz="2400" dirty="0"/>
              <a:t>. </a:t>
            </a:r>
            <a:r>
              <a:rPr lang="ru-RU" sz="2400" dirty="0" err="1"/>
              <a:t>Поділ</a:t>
            </a:r>
            <a:r>
              <a:rPr lang="ru-RU" sz="2400" dirty="0"/>
              <a:t> на </a:t>
            </a:r>
            <a:r>
              <a:rPr lang="ru-RU" sz="2400" dirty="0" err="1"/>
              <a:t>традиційну</a:t>
            </a:r>
            <a:r>
              <a:rPr lang="ru-RU" sz="2400" dirty="0"/>
              <a:t> та </a:t>
            </a:r>
            <a:r>
              <a:rPr lang="ru-RU" sz="2400" dirty="0" err="1"/>
              <a:t>нову</a:t>
            </a:r>
            <a:r>
              <a:rPr lang="ru-RU" sz="2400" dirty="0"/>
              <a:t> </a:t>
            </a:r>
            <a:r>
              <a:rPr lang="ru-RU" sz="2400" dirty="0" err="1"/>
              <a:t>дипломатію</a:t>
            </a:r>
            <a:r>
              <a:rPr lang="ru-RU" sz="2400" dirty="0"/>
              <a:t>.  «</a:t>
            </a:r>
            <a:r>
              <a:rPr lang="ru-RU" sz="2400" dirty="0" err="1"/>
              <a:t>Полілатералізм</a:t>
            </a:r>
            <a:r>
              <a:rPr lang="ru-RU" sz="2400" dirty="0"/>
              <a:t>», «</a:t>
            </a:r>
            <a:r>
              <a:rPr lang="ru-RU" sz="2400" dirty="0" err="1"/>
              <a:t>плюрілатералізм</a:t>
            </a:r>
            <a:r>
              <a:rPr lang="ru-RU" sz="2400" dirty="0"/>
              <a:t>», «нова </a:t>
            </a:r>
            <a:r>
              <a:rPr lang="ru-RU" sz="2400" dirty="0" err="1"/>
              <a:t>дипломатія</a:t>
            </a:r>
            <a:r>
              <a:rPr lang="ru-RU" sz="2400" dirty="0"/>
              <a:t>», «</a:t>
            </a:r>
            <a:r>
              <a:rPr lang="en-US" sz="2400" dirty="0"/>
              <a:t>multi-</a:t>
            </a:r>
            <a:r>
              <a:rPr lang="en-US" sz="2400" dirty="0" err="1"/>
              <a:t>trackdiplomacy</a:t>
            </a:r>
            <a:r>
              <a:rPr lang="en-US" sz="2400" dirty="0"/>
              <a:t>»</a:t>
            </a:r>
            <a:r>
              <a:rPr lang="ru-RU" sz="2400" dirty="0"/>
              <a:t>.</a:t>
            </a:r>
          </a:p>
          <a:p>
            <a:pPr marL="457200" indent="-457200" algn="just">
              <a:buAutoNum type="arabicPeriod"/>
            </a:pPr>
            <a:r>
              <a:rPr lang="ru-RU" sz="2400" dirty="0"/>
              <a:t>Напрямки </a:t>
            </a:r>
            <a:r>
              <a:rPr lang="ru-RU" sz="2400" dirty="0" err="1"/>
              <a:t>сучасної</a:t>
            </a:r>
            <a:r>
              <a:rPr lang="ru-RU" sz="2400" dirty="0"/>
              <a:t> </a:t>
            </a:r>
            <a:r>
              <a:rPr lang="ru-RU" sz="2400" dirty="0" err="1"/>
              <a:t>дипломатії</a:t>
            </a:r>
            <a:r>
              <a:rPr lang="ru-RU" sz="2400" dirty="0"/>
              <a:t>.</a:t>
            </a:r>
          </a:p>
          <a:p>
            <a:pPr marL="457200" indent="-457200" algn="just">
              <a:buAutoNum type="arabicPeriod"/>
            </a:pPr>
            <a:r>
              <a:rPr lang="uk-UA" sz="2400" dirty="0"/>
              <a:t>Шляхи розв'язування конфлікту.</a:t>
            </a:r>
          </a:p>
          <a:p>
            <a:pPr marL="457200" indent="-457200" algn="just">
              <a:buAutoNum type="arabicPeriod"/>
            </a:pPr>
            <a:r>
              <a:rPr lang="uk-UA" sz="2400" dirty="0"/>
              <a:t>Стратегії розв’язку конфліктів.</a:t>
            </a:r>
          </a:p>
          <a:p>
            <a:pPr marL="457200" indent="-457200" algn="just">
              <a:buAutoNum type="arabicPeriod"/>
            </a:pPr>
            <a:r>
              <a:rPr lang="uk-UA" sz="2400" dirty="0"/>
              <a:t>Експертна дипломатія.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6347BA-D38F-4065-9342-DC1529FBA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38100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1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0478B-604B-4863-9BC8-CC27501A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Поняття, історія та функції дипломатії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B8EFEB-C0A3-40A8-977A-AC08611BB95E}"/>
              </a:ext>
            </a:extLst>
          </p:cNvPr>
          <p:cNvSpPr/>
          <p:nvPr/>
        </p:nvSpPr>
        <p:spPr>
          <a:xfrm>
            <a:off x="794994" y="17541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rgbClr val="FF0000"/>
                </a:solidFill>
              </a:rPr>
              <a:t>Дипломатія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практична </a:t>
            </a:r>
            <a:r>
              <a:rPr lang="ru-RU" dirty="0" err="1"/>
              <a:t>діяльність</a:t>
            </a:r>
            <a:r>
              <a:rPr lang="ru-RU" dirty="0"/>
              <a:t> держав через МЗС, яке проводить </a:t>
            </a:r>
            <a:r>
              <a:rPr lang="ru-RU" dirty="0" err="1"/>
              <a:t>оперативну</a:t>
            </a:r>
            <a:r>
              <a:rPr lang="ru-RU" dirty="0"/>
              <a:t> роботу через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послів</a:t>
            </a:r>
            <a:r>
              <a:rPr lang="ru-RU" dirty="0"/>
              <a:t> </a:t>
            </a:r>
            <a:r>
              <a:rPr lang="ru-RU" dirty="0" err="1"/>
              <a:t>закордоном</a:t>
            </a:r>
            <a:r>
              <a:rPr lang="ru-RU" dirty="0"/>
              <a:t> шляхом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 і </a:t>
            </a:r>
            <a:r>
              <a:rPr lang="ru-RU" dirty="0" err="1"/>
              <a:t>підготовкою</a:t>
            </a:r>
            <a:r>
              <a:rPr lang="ru-RU" dirty="0"/>
              <a:t>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державами. </a:t>
            </a:r>
            <a:endParaRPr lang="uk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832C19-CD7F-48B2-8479-08289A55C9F0}"/>
              </a:ext>
            </a:extLst>
          </p:cNvPr>
          <p:cNvSpPr/>
          <p:nvPr/>
        </p:nvSpPr>
        <p:spPr>
          <a:xfrm>
            <a:off x="794994" y="386387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Функції</a:t>
            </a:r>
            <a:r>
              <a:rPr lang="uk-UA" dirty="0"/>
              <a:t> дипломатії:</a:t>
            </a:r>
          </a:p>
          <a:p>
            <a:r>
              <a:rPr lang="uk-UA" dirty="0"/>
              <a:t> </a:t>
            </a:r>
          </a:p>
          <a:p>
            <a:r>
              <a:rPr lang="uk-UA" dirty="0"/>
              <a:t>- розробка дипломатичної політики</a:t>
            </a:r>
          </a:p>
          <a:p>
            <a:r>
              <a:rPr lang="uk-UA" dirty="0"/>
              <a:t>- захист інтересів своєї держави лише мирним способом </a:t>
            </a:r>
          </a:p>
          <a:p>
            <a:r>
              <a:rPr lang="uk-UA" dirty="0"/>
              <a:t>- пропагандистська </a:t>
            </a:r>
          </a:p>
          <a:p>
            <a:r>
              <a:rPr lang="uk-UA" dirty="0"/>
              <a:t>- постійний контакт з урядами інших держав</a:t>
            </a:r>
          </a:p>
          <a:p>
            <a:r>
              <a:rPr lang="uk-UA" dirty="0"/>
              <a:t>- вивчення обстановки в іншій державі й регулярні звіти своїй державі.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557ED3-8C23-4835-B175-C4A8B98E5980}"/>
              </a:ext>
            </a:extLst>
          </p:cNvPr>
          <p:cNvSpPr/>
          <p:nvPr/>
        </p:nvSpPr>
        <p:spPr>
          <a:xfrm>
            <a:off x="8748443" y="5883839"/>
            <a:ext cx="3291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Віденський конгрес 1815 року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4015F1-71CD-43E7-83BA-E4E8FA1EB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769" y="2409088"/>
            <a:ext cx="4864231" cy="33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7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D7B6784-B86A-4750-8750-DCACF80B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27" y="389629"/>
            <a:ext cx="9601200" cy="1485900"/>
          </a:xfrm>
        </p:spPr>
        <p:txBody>
          <a:bodyPr/>
          <a:lstStyle/>
          <a:p>
            <a:pPr algn="ctr"/>
            <a:r>
              <a:rPr lang="ru-RU" dirty="0"/>
              <a:t>Радикальний та поміркований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дипломатії</a:t>
            </a:r>
            <a:endParaRPr lang="uk-UA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A75BAD-F0F9-4E17-9FEC-7B9070B9BB9C}"/>
              </a:ext>
            </a:extLst>
          </p:cNvPr>
          <p:cNvSpPr/>
          <p:nvPr/>
        </p:nvSpPr>
        <p:spPr>
          <a:xfrm>
            <a:off x="813296" y="1758256"/>
            <a:ext cx="11111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Радикальний підхід</a:t>
            </a:r>
            <a:r>
              <a:rPr lang="uk-UA" dirty="0"/>
              <a:t>: дипломатія у своїй теперішній формі наближається до краху, а замість неї повстає новий вид дипломатичних відносин, що апелює до «акторів», котрі беруть в ній участь, та проблем, котрі лежать в полі її застосування, а також способів її організації.</a:t>
            </a:r>
            <a:endParaRPr lang="uk-UA" b="1" i="1" dirty="0"/>
          </a:p>
          <a:p>
            <a:pPr algn="just"/>
            <a:r>
              <a:rPr lang="uk-UA" b="1" i="1" dirty="0"/>
              <a:t>Аргументи: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домінуючу позицію держави, закріплену на світовій дипломатичній арені, ставлять під сумніви, значна увага приділяється ролі недержавних осіб;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традиційна</a:t>
            </a:r>
            <a:r>
              <a:rPr lang="ru-RU" dirty="0"/>
              <a:t> </a:t>
            </a:r>
            <a:r>
              <a:rPr lang="ru-RU" dirty="0" err="1"/>
              <a:t>дипломатія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анархічною</a:t>
            </a:r>
            <a:r>
              <a:rPr lang="ru-RU" dirty="0"/>
              <a:t>, мало адаптивною і </a:t>
            </a:r>
            <a:r>
              <a:rPr lang="ru-RU" dirty="0" err="1"/>
              <a:t>здатною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до </a:t>
            </a:r>
            <a:r>
              <a:rPr lang="ru-RU" dirty="0" err="1"/>
              <a:t>генерування</a:t>
            </a:r>
            <a:r>
              <a:rPr lang="ru-RU" dirty="0"/>
              <a:t> </a:t>
            </a:r>
            <a:r>
              <a:rPr lang="ru-RU" dirty="0" err="1"/>
              <a:t>застарілих</a:t>
            </a:r>
            <a:r>
              <a:rPr lang="ru-RU" dirty="0"/>
              <a:t> </a:t>
            </a:r>
            <a:r>
              <a:rPr lang="ru-RU" dirty="0" err="1"/>
              <a:t>розв’язок</a:t>
            </a:r>
            <a:r>
              <a:rPr lang="ru-RU" dirty="0"/>
              <a:t> </a:t>
            </a:r>
            <a:r>
              <a:rPr lang="ru-RU" dirty="0" err="1"/>
              <a:t>неактуальних</a:t>
            </a:r>
            <a:r>
              <a:rPr lang="ru-RU" dirty="0"/>
              <a:t> проблем. 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9F457E-1A39-48E0-93DD-0B9539D6FC78}"/>
              </a:ext>
            </a:extLst>
          </p:cNvPr>
          <p:cNvSpPr/>
          <p:nvPr/>
        </p:nvSpPr>
        <p:spPr>
          <a:xfrm>
            <a:off x="813296" y="430812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err="1"/>
              <a:t>Полілатералізм</a:t>
            </a:r>
            <a:r>
              <a:rPr lang="uk-UA" b="1" dirty="0"/>
              <a:t>:</a:t>
            </a:r>
            <a:r>
              <a:rPr lang="uk-UA" dirty="0"/>
              <a:t> країни прагнуть спільно вирішувати питання, які стосуються всієї міжнародної спільноти, і розвивати загальні стандарти та правила.</a:t>
            </a:r>
          </a:p>
          <a:p>
            <a:endParaRPr lang="uk-UA" dirty="0"/>
          </a:p>
          <a:p>
            <a:r>
              <a:rPr lang="uk-UA" b="1" dirty="0" err="1"/>
              <a:t>Плюрілатералізм</a:t>
            </a:r>
            <a:r>
              <a:rPr lang="uk-UA" b="1" dirty="0"/>
              <a:t>: </a:t>
            </a:r>
            <a:r>
              <a:rPr lang="uk-UA" dirty="0"/>
              <a:t> угоди або ініціативи включають групу країн, які поділяють спільні інтереси або мають спільні цілі у певних сферах або на певних питаннях. Ці угоди обмежені конкретною групою країн і не включають всі країни світу.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D287F0-5732-4F45-966D-DEDC8B471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498" y="3923999"/>
            <a:ext cx="5134502" cy="29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0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9DC81-7114-4254-8464-4A859643D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581" y="649554"/>
            <a:ext cx="4517959" cy="33851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BF69A2-4544-48A1-A3AB-FBC0B0EB78B4}"/>
              </a:ext>
            </a:extLst>
          </p:cNvPr>
          <p:cNvSpPr/>
          <p:nvPr/>
        </p:nvSpPr>
        <p:spPr>
          <a:xfrm>
            <a:off x="823273" y="569878"/>
            <a:ext cx="60677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Поміркований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підхід</a:t>
            </a:r>
            <a:r>
              <a:rPr lang="ru-RU" dirty="0"/>
              <a:t>: як в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співіснують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старого і нового </a:t>
            </a:r>
            <a:r>
              <a:rPr lang="ru-RU" dirty="0" err="1"/>
              <a:t>міжнародного</a:t>
            </a:r>
            <a:r>
              <a:rPr lang="ru-RU" dirty="0"/>
              <a:t> порядку, так і в </a:t>
            </a:r>
            <a:r>
              <a:rPr lang="ru-RU" dirty="0" err="1"/>
              <a:t>дипломатії</a:t>
            </a:r>
            <a:r>
              <a:rPr lang="ru-RU" dirty="0"/>
              <a:t>, і до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існуючі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структури</a:t>
            </a:r>
            <a:r>
              <a:rPr lang="ru-RU" dirty="0"/>
              <a:t> і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доповнюються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вимірами</a:t>
            </a:r>
            <a:r>
              <a:rPr lang="ru-RU" dirty="0"/>
              <a:t>-рамками.</a:t>
            </a:r>
          </a:p>
          <a:p>
            <a:pPr algn="just"/>
            <a:r>
              <a:rPr lang="ru-RU" dirty="0"/>
              <a:t> </a:t>
            </a:r>
          </a:p>
          <a:p>
            <a:pPr algn="just"/>
            <a:r>
              <a:rPr lang="ru-RU" b="1" i="1" dirty="0" err="1"/>
              <a:t>Аргументи</a:t>
            </a:r>
            <a:r>
              <a:rPr lang="ru-RU" dirty="0"/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недержавні</a:t>
            </a:r>
            <a:r>
              <a:rPr lang="ru-RU" dirty="0"/>
              <a:t> </a:t>
            </a:r>
            <a:r>
              <a:rPr lang="ru-RU" dirty="0" err="1"/>
              <a:t>дипломатичні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дипломатичних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як і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, і </a:t>
            </a:r>
            <a:r>
              <a:rPr lang="ru-RU" dirty="0" err="1"/>
              <a:t>цей</a:t>
            </a:r>
            <a:r>
              <a:rPr lang="ru-RU" dirty="0"/>
              <a:t> факт повинен бути </a:t>
            </a:r>
            <a:r>
              <a:rPr lang="ru-RU" dirty="0" err="1"/>
              <a:t>утвердженим</a:t>
            </a:r>
            <a:r>
              <a:rPr lang="ru-RU" dirty="0"/>
              <a:t>, як з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теоретиків</a:t>
            </a:r>
            <a:r>
              <a:rPr lang="ru-RU" dirty="0"/>
              <a:t>, так і </a:t>
            </a:r>
            <a:r>
              <a:rPr lang="ru-RU" dirty="0" err="1"/>
              <a:t>практиків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з’являється</a:t>
            </a:r>
            <a:r>
              <a:rPr lang="ru-RU" dirty="0"/>
              <a:t> </a:t>
            </a:r>
            <a:r>
              <a:rPr lang="ru-RU" dirty="0" err="1"/>
              <a:t>щоразу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(напр. </a:t>
            </a:r>
            <a:r>
              <a:rPr lang="ru-RU" dirty="0" err="1"/>
              <a:t>екологічний</a:t>
            </a:r>
            <a:r>
              <a:rPr lang="ru-RU" dirty="0"/>
              <a:t>, </a:t>
            </a:r>
            <a:r>
              <a:rPr lang="ru-RU" dirty="0" err="1"/>
              <a:t>гуманітарний</a:t>
            </a:r>
            <a:r>
              <a:rPr lang="ru-RU" dirty="0"/>
              <a:t>, </a:t>
            </a:r>
            <a:r>
              <a:rPr lang="ru-RU" dirty="0" err="1"/>
              <a:t>правний</a:t>
            </a:r>
            <a:r>
              <a:rPr lang="ru-RU" dirty="0"/>
              <a:t>), в </a:t>
            </a:r>
            <a:r>
              <a:rPr lang="ru-RU" dirty="0" err="1"/>
              <a:t>яких</a:t>
            </a:r>
            <a:r>
              <a:rPr lang="ru-RU" dirty="0"/>
              <a:t> партнерство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світів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необхідністю</a:t>
            </a:r>
            <a:r>
              <a:rPr lang="ru-RU" dirty="0"/>
              <a:t>.</a:t>
            </a:r>
          </a:p>
          <a:p>
            <a:pPr algn="just"/>
            <a:endParaRPr lang="uk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E41304-8F9E-4FB6-A9E9-7E8CFB176320}"/>
              </a:ext>
            </a:extLst>
          </p:cNvPr>
          <p:cNvSpPr/>
          <p:nvPr/>
        </p:nvSpPr>
        <p:spPr>
          <a:xfrm>
            <a:off x="2958445" y="4764877"/>
            <a:ext cx="7695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>
                <a:latin typeface="Consolas" panose="020B0609020204030204" pitchFamily="49" charset="0"/>
              </a:rPr>
              <a:t>Дипломатія не є більше виключно традиційним веденням справ поміж державами, а цілою низкою </a:t>
            </a:r>
            <a:r>
              <a:rPr lang="uk-UA" sz="2000" i="1" dirty="0" err="1">
                <a:latin typeface="Consolas" panose="020B0609020204030204" pitchFamily="49" charset="0"/>
              </a:rPr>
              <a:t>зв’язків</a:t>
            </a:r>
            <a:r>
              <a:rPr lang="uk-UA" sz="2000" i="1" dirty="0">
                <a:latin typeface="Consolas" panose="020B0609020204030204" pitchFamily="49" charset="0"/>
              </a:rPr>
              <a:t> між державами та недержавними учасниками у переговорах та побудові інституції.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F9EBFC-26E6-4581-B9E3-86C6FF6BB4AA}"/>
              </a:ext>
            </a:extLst>
          </p:cNvPr>
          <p:cNvSpPr/>
          <p:nvPr/>
        </p:nvSpPr>
        <p:spPr>
          <a:xfrm>
            <a:off x="8345047" y="6312997"/>
            <a:ext cx="1713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Томас </a:t>
            </a:r>
            <a:r>
              <a:rPr lang="uk-UA" dirty="0" err="1"/>
              <a:t>Прінцен</a:t>
            </a:r>
            <a:r>
              <a:rPr lang="uk-UA" dirty="0"/>
              <a:t> </a:t>
            </a: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BAD4E9D6-904E-4000-B956-21DC77B88D83}"/>
              </a:ext>
            </a:extLst>
          </p:cNvPr>
          <p:cNvSpPr/>
          <p:nvPr/>
        </p:nvSpPr>
        <p:spPr>
          <a:xfrm flipH="1">
            <a:off x="2686639" y="4764877"/>
            <a:ext cx="8050491" cy="1323439"/>
          </a:xfrm>
          <a:prstGeom prst="wedgeRoundRectCallou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873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6C87C-C428-4A75-A250-92FDB201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24206"/>
            <a:ext cx="9601200" cy="1747494"/>
          </a:xfrm>
        </p:spPr>
        <p:txBody>
          <a:bodyPr/>
          <a:lstStyle/>
          <a:p>
            <a:pPr algn="ctr"/>
            <a:r>
              <a:rPr lang="uk-UA" b="1" dirty="0"/>
              <a:t>Напрямки сучасної дипломатії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1A6B2-E11A-44CD-921B-689CA95EC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24" y="1776951"/>
            <a:ext cx="6235832" cy="491136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«Антикризова дипломатія»: </a:t>
            </a:r>
            <a:r>
              <a:rPr lang="uk-UA" dirty="0"/>
              <a:t>спрямована на зниження напруженості в умовах конфлікту й кризи.</a:t>
            </a:r>
          </a:p>
          <a:p>
            <a:pPr algn="just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«Превентивна дипломатія»: </a:t>
            </a:r>
            <a:r>
              <a:rPr lang="uk-UA" dirty="0"/>
              <a:t>метою </a:t>
            </a:r>
            <a:r>
              <a:rPr lang="ru-RU" dirty="0"/>
              <a:t>є</a:t>
            </a:r>
            <a:r>
              <a:rPr lang="uk-UA" dirty="0"/>
              <a:t> запобігання розвитку конфліктних ситуацій. </a:t>
            </a:r>
          </a:p>
          <a:p>
            <a:pPr algn="just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«Офіційна дипломатія»: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дипломатичних</a:t>
            </a:r>
            <a:r>
              <a:rPr lang="ru-RU" dirty="0"/>
              <a:t> </a:t>
            </a:r>
            <a:r>
              <a:rPr lang="ru-RU" dirty="0" err="1"/>
              <a:t>місій</a:t>
            </a:r>
            <a:r>
              <a:rPr lang="ru-RU" dirty="0"/>
              <a:t>, посольств та консульств,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за кордоном.</a:t>
            </a:r>
            <a:endParaRPr lang="uk-UA" dirty="0"/>
          </a:p>
          <a:p>
            <a:pPr algn="just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«Економічна дипломатія»</a:t>
            </a:r>
            <a:r>
              <a:rPr lang="uk-UA" dirty="0"/>
              <a:t>: мета полягає в сприянні підтримці економічних відносин з іншими країнами та створенні сприятливих умов для міжнародної торгівлі, інвестицій та економічного співробітництва.</a:t>
            </a:r>
          </a:p>
          <a:p>
            <a:pPr algn="just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«Човникова» дипломатія</a:t>
            </a:r>
            <a:r>
              <a:rPr lang="uk-UA" dirty="0"/>
              <a:t>: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конфліктних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за </a:t>
            </a:r>
            <a:r>
              <a:rPr lang="ru-RU" dirty="0" err="1"/>
              <a:t>посередництвом</a:t>
            </a:r>
            <a:r>
              <a:rPr lang="ru-RU" dirty="0"/>
              <a:t>, де  </a:t>
            </a:r>
            <a:r>
              <a:rPr lang="ru-RU" dirty="0" err="1"/>
              <a:t>посередник</a:t>
            </a:r>
            <a:r>
              <a:rPr lang="ru-RU" dirty="0"/>
              <a:t> повинен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перебувати</a:t>
            </a:r>
            <a:r>
              <a:rPr lang="ru-RU" dirty="0"/>
              <a:t> в </a:t>
            </a:r>
            <a:r>
              <a:rPr lang="ru-RU" dirty="0" err="1"/>
              <a:t>епіцентрі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сторонами.</a:t>
            </a:r>
            <a:endParaRPr lang="uk-UA" dirty="0"/>
          </a:p>
          <a:p>
            <a:pPr algn="just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«Зустрічі на вищому рівні»: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дипломатичних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 в рамках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візитів</a:t>
            </a:r>
            <a:r>
              <a:rPr lang="ru-RU" dirty="0"/>
              <a:t>,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кореспонденцією</a:t>
            </a:r>
            <a:r>
              <a:rPr lang="ru-RU" dirty="0"/>
              <a:t>, </a:t>
            </a:r>
            <a:r>
              <a:rPr lang="ru-RU" dirty="0" err="1"/>
              <a:t>телефонних</a:t>
            </a:r>
            <a:r>
              <a:rPr lang="ru-RU" dirty="0"/>
              <a:t> </a:t>
            </a:r>
            <a:r>
              <a:rPr lang="ru-RU" dirty="0" err="1"/>
              <a:t>розмов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7A8D79-03E2-4CF5-8AF1-50EA26B48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150" y="1193080"/>
            <a:ext cx="4550633" cy="26253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66F0C1-BAD4-47A7-8A37-FEF3ADB68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150" y="3935934"/>
            <a:ext cx="4919850" cy="29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0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AA0B8-821D-436F-A964-B88E9EA7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Шляхи розв'язування конфлікту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64DBEF-238A-416D-BFDF-8F693573A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37" y="2003194"/>
            <a:ext cx="6132136" cy="45578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Уникнення конфлікту: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відхід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політичної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арени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того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чи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іншого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діяча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;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звільнення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власним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бажанням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ігнорування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супротивника,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уникання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зустрічі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з ним.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Відкладання: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відхід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від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політичної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боротьби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позицій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Мирне протистояння сторін: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наближення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їхніх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позицій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інтересів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через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посередника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Арбітраж: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сторони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конфлікту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добровільних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засадах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передають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свої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суперечності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розгляду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третій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стороні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рішення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якої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обов'язковим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Арбітри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повинні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дотримуватись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норма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міжнародного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права,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конституцій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конфліктуючих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сторін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норм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договорів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Переговори: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дають можливість дійти згоди, відкривають шлях до співробітництва конфліктуючих сторін.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2513B-1831-4B17-BD87-D8C487077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608" y="1497898"/>
            <a:ext cx="4185666" cy="21985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0F0FDF-C5F7-4A09-B16D-5C1ECCF9F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151" y="3847057"/>
            <a:ext cx="4518581" cy="30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8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08123-E112-448D-9BF1-0F32845A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Стратегії розв’язку конфліктів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534A74-4F8F-43E5-9808-22624F4B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57" y="1901858"/>
            <a:ext cx="7121951" cy="47393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1. Стратегія домінування </a:t>
            </a:r>
            <a:r>
              <a:rPr lang="uk-UA" dirty="0"/>
              <a:t>- коли одна із сторін намагається досягти поставлених цілей будь-якою ціною, застосовуючи засаду.</a:t>
            </a:r>
          </a:p>
          <a:p>
            <a:pPr marL="0" indent="0" algn="just"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2. Стратегія відкликання </a:t>
            </a:r>
            <a:r>
              <a:rPr lang="uk-UA" dirty="0"/>
              <a:t>- відмова від своїх цілей та приймання перемоги супротивника.</a:t>
            </a:r>
          </a:p>
          <a:p>
            <a:pPr marL="0" indent="0" algn="just"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3. Стратегія пасивності </a:t>
            </a:r>
            <a:r>
              <a:rPr lang="uk-UA" dirty="0"/>
              <a:t>- уникання прийняття будь-якої дії, рішення, мотивуючи тим, що конфлікт вирішиться сам по собі завдяки зовнішньому впливу, </a:t>
            </a:r>
          </a:p>
          <a:p>
            <a:pPr marL="0" indent="0" algn="just"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4. Стратегія компромісу </a:t>
            </a:r>
            <a:r>
              <a:rPr lang="uk-UA" dirty="0"/>
              <a:t>означає відмову від «частини власних амбіцій в обмін на подібну відмову другої сторони». </a:t>
            </a:r>
          </a:p>
          <a:p>
            <a:pPr marL="0" indent="0" algn="just"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5. Стратегія спільного розв’язку конфлікту </a:t>
            </a:r>
            <a:r>
              <a:rPr lang="uk-UA" dirty="0"/>
              <a:t>передбачає, що сторони шукатимуть спільні точки бачення розв’язань конфлікту, а основою такої співпраці є реалізація найважливіших інтересів обох сторін.</a:t>
            </a:r>
          </a:p>
          <a:p>
            <a:pPr algn="just"/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DF4E7E-8EB4-4B9B-B7E4-C35D96D51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23" y="1689214"/>
            <a:ext cx="4017277" cy="22930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49BED0-EAA6-4BFD-9ECC-457C8431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74" y="4157860"/>
            <a:ext cx="3627194" cy="24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89988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219</TotalTime>
  <Words>900</Words>
  <Application>Microsoft Macintosh PowerPoint</Application>
  <PresentationFormat>Широкоэкранный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Bahnschrift</vt:lpstr>
      <vt:lpstr>Bookman Old Style</vt:lpstr>
      <vt:lpstr>Consolas</vt:lpstr>
      <vt:lpstr>Franklin Gothic Book</vt:lpstr>
      <vt:lpstr>Уголки</vt:lpstr>
      <vt:lpstr>Традиційна і нова дипломатія та дослідження її ресурсу в урегулюванні міжнародних конфліктів</vt:lpstr>
      <vt:lpstr>Презентация PowerPoint</vt:lpstr>
      <vt:lpstr>ПЛАН</vt:lpstr>
      <vt:lpstr>Поняття, історія та функції дипломатії</vt:lpstr>
      <vt:lpstr>Радикальний та поміркований підхід до вивчення дипломатії</vt:lpstr>
      <vt:lpstr>Презентация PowerPoint</vt:lpstr>
      <vt:lpstr>Напрямки сучасної дипломатії</vt:lpstr>
      <vt:lpstr>Шляхи розв'язування конфлікту</vt:lpstr>
      <vt:lpstr>Стратегії розв’язку конфліктів</vt:lpstr>
      <vt:lpstr>Експертна дипломатія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Традиційна і нова дипломатія та дослідження її ресурсу в урегулюванні міжнародних конфліктів</dc:title>
  <dc:creator>Olha Yasmo</dc:creator>
  <cp:lastModifiedBy>Microsoft Office User</cp:lastModifiedBy>
  <cp:revision>3</cp:revision>
  <dcterms:created xsi:type="dcterms:W3CDTF">2023-10-18T09:32:38Z</dcterms:created>
  <dcterms:modified xsi:type="dcterms:W3CDTF">2023-10-21T14:56:19Z</dcterms:modified>
</cp:coreProperties>
</file>