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4"/>
  </p:notesMasterIdLst>
  <p:sldIdLst>
    <p:sldId id="258" r:id="rId2"/>
    <p:sldId id="259" r:id="rId3"/>
    <p:sldId id="299" r:id="rId4"/>
    <p:sldId id="263" r:id="rId5"/>
    <p:sldId id="298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4" r:id="rId16"/>
    <p:sldId id="275" r:id="rId17"/>
    <p:sldId id="277" r:id="rId18"/>
    <p:sldId id="278" r:id="rId19"/>
    <p:sldId id="279" r:id="rId20"/>
    <p:sldId id="280" r:id="rId21"/>
    <p:sldId id="282" r:id="rId22"/>
    <p:sldId id="281" r:id="rId23"/>
    <p:sldId id="283" r:id="rId24"/>
    <p:sldId id="284" r:id="rId25"/>
    <p:sldId id="286" r:id="rId26"/>
    <p:sldId id="288" r:id="rId27"/>
    <p:sldId id="290" r:id="rId28"/>
    <p:sldId id="292" r:id="rId29"/>
    <p:sldId id="293" r:id="rId30"/>
    <p:sldId id="294" r:id="rId31"/>
    <p:sldId id="295" r:id="rId32"/>
    <p:sldId id="296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300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01.11.2023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01.11.2023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01.11.2023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01.11.2023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01.11.2023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01.11.2023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01.11.2023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01.11.2023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01.11.2023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01.11.2023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01.11.2023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01.11.2023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01.11.2023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3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6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ИСТЕМНИЙ АНАЛІЗ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9" name="Rectangle 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1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1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1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0" name="Rectangle 1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2" name="Rectangle 1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4" name="Rectangle 1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6" name="Rectangle 2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8" name="Rectangle 2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0" name="Rectangle 2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2" name="Rectangle 2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24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247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6" name="Rectangle 252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8" name="Rectangle 253"/>
          <p:cNvSpPr>
            <a:spLocks noChangeArrowheads="1"/>
          </p:cNvSpPr>
          <p:nvPr/>
        </p:nvSpPr>
        <p:spPr bwMode="auto">
          <a:xfrm>
            <a:off x="304800" y="762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2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2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323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324"/>
          <p:cNvSpPr>
            <a:spLocks noChangeArrowheads="1"/>
          </p:cNvSpPr>
          <p:nvPr/>
        </p:nvSpPr>
        <p:spPr bwMode="auto">
          <a:xfrm>
            <a:off x="45720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6" name="Rectangle 3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8" name="Rectangle 328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" name="Rectangle 3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3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3" name="Rectangle 4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5" name="Rectangle 4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49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9" name="Rectangle 49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1" name="Rectangle 4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3" name="Rectangle 5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6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3" name="Rectangle 6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654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65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4" name="Rectangle 657"/>
          <p:cNvSpPr>
            <a:spLocks noChangeArrowheads="1"/>
          </p:cNvSpPr>
          <p:nvPr/>
        </p:nvSpPr>
        <p:spPr bwMode="auto">
          <a:xfrm>
            <a:off x="15240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4" name="Rectangle 6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6" name="Rectangle 662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8" name="Rectangle 663"/>
          <p:cNvSpPr>
            <a:spLocks noChangeArrowheads="1"/>
          </p:cNvSpPr>
          <p:nvPr/>
        </p:nvSpPr>
        <p:spPr bwMode="auto">
          <a:xfrm>
            <a:off x="304800" y="542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9" name="Rectangle 6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1" name="Rectangle 7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3" name="Rectangle 70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5" name="Rectangle 7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7" name="Rectangle 755"/>
          <p:cNvSpPr>
            <a:spLocks noChangeArrowheads="1"/>
          </p:cNvSpPr>
          <p:nvPr/>
        </p:nvSpPr>
        <p:spPr bwMode="auto">
          <a:xfrm>
            <a:off x="6096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9" name="Rectangle 756"/>
          <p:cNvSpPr>
            <a:spLocks noChangeArrowheads="1"/>
          </p:cNvSpPr>
          <p:nvPr/>
        </p:nvSpPr>
        <p:spPr bwMode="auto">
          <a:xfrm>
            <a:off x="6096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0" name="Rectangle 7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8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8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8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8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8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" name="Rectangle 8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3" name="Rectangle 8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8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8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2" name="Rectangle 8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6" name="Rectangle 90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0" name="Rectangle 9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4" name="Rectangle 9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7" name="Rectangle 9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2" name="Rectangle 9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6" name="Rectangle 9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4" name="Rectangle 9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6" name="Rectangle 9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0" name="Rectangle 10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0" name="Rectangle 1020"/>
          <p:cNvSpPr>
            <a:spLocks noChangeArrowheads="1"/>
          </p:cNvSpPr>
          <p:nvPr/>
        </p:nvSpPr>
        <p:spPr bwMode="auto">
          <a:xfrm>
            <a:off x="0" y="542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4" name="Rectangle 10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8" name="Rectangle 1073"/>
          <p:cNvSpPr>
            <a:spLocks noChangeArrowheads="1"/>
          </p:cNvSpPr>
          <p:nvPr/>
        </p:nvSpPr>
        <p:spPr bwMode="auto">
          <a:xfrm>
            <a:off x="0" y="504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9" name="Rectangle 1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1" name="Rectangle 11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3" name="Rectangle 1131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4" name="Rectangle 113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6" name="Rectangle 1134"/>
          <p:cNvSpPr>
            <a:spLocks noChangeArrowheads="1"/>
          </p:cNvSpPr>
          <p:nvPr/>
        </p:nvSpPr>
        <p:spPr bwMode="auto">
          <a:xfrm>
            <a:off x="152400" y="428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7" name="Rectangle 11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9" name="Rectangle 1137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0" name="Rectangle 11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4" name="Rectangle 12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0" name="Rectangle 12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3" name="Rectangle 12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5" name="Rectangle 12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7" name="Rectangle 13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9" name="Rectangle 13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1" name="Rectangle 13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3" name="Rectangle 13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5" name="Rectangle 14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7" name="Rectangle 14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9" name="Rectangle 14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1" name="Rectangle 15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3" name="Rectangle 15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5" name="Rectangle 15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7" name="Rectangle 16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9" name="Rectangle 18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5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7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5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1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4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8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2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6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0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4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8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1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3" name="Rectangle 1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5" name="Rectangle 1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7" name="Rectangle 1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0" name="Rectangle 1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2" name="Rectangle 1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5" name="Rectangle 1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7" name="Rectangle 1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4" name="Rectangle 9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Виробничий коефіцієнт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Випадок </a:t>
            </a:r>
            <a:r>
              <a:rPr lang="uk-UA" altLang="x-none" b="1" i="1" dirty="0">
                <a:solidFill>
                  <a:schemeClr val="bg1"/>
                </a:solidFill>
              </a:rPr>
              <a:t>а&lt;1</a:t>
            </a:r>
            <a:r>
              <a:rPr lang="uk-UA" altLang="x-none" dirty="0">
                <a:solidFill>
                  <a:schemeClr val="bg1"/>
                </a:solidFill>
              </a:rPr>
              <a:t> відповідає </a:t>
            </a:r>
            <a:r>
              <a:rPr lang="uk-UA" altLang="x-none" b="1" dirty="0">
                <a:solidFill>
                  <a:schemeClr val="bg1"/>
                </a:solidFill>
              </a:rPr>
              <a:t>рентабельній економічній системі</a:t>
            </a:r>
            <a:r>
              <a:rPr lang="uk-UA" altLang="x-none" dirty="0">
                <a:solidFill>
                  <a:schemeClr val="bg1"/>
                </a:solidFill>
              </a:rPr>
              <a:t>, у якій доходи більше виробничих витрат.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Однак існують і </a:t>
            </a:r>
            <a:r>
              <a:rPr lang="uk-UA" altLang="x-none" b="1" dirty="0">
                <a:solidFill>
                  <a:schemeClr val="bg1"/>
                </a:solidFill>
              </a:rPr>
              <a:t>нерентабельні системи</a:t>
            </a:r>
            <a:r>
              <a:rPr lang="uk-UA" altLang="x-none" dirty="0">
                <a:solidFill>
                  <a:schemeClr val="bg1"/>
                </a:solidFill>
              </a:rPr>
              <a:t>, у яких </a:t>
            </a:r>
            <a:r>
              <a:rPr lang="uk-UA" altLang="x-none" b="1" i="1" dirty="0">
                <a:solidFill>
                  <a:schemeClr val="bg1"/>
                </a:solidFill>
              </a:rPr>
              <a:t>а&gt;1</a:t>
            </a:r>
            <a:r>
              <a:rPr lang="uk-UA" altLang="x-none" dirty="0">
                <a:solidFill>
                  <a:schemeClr val="bg1"/>
                </a:solidFill>
              </a:rPr>
              <a:t> , тобто виробничі витрати перевищують доходи.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Наприклад, це військово-промисловий комплекс країни в тих випадках, коли основна частина його продукції йде не на експорт, а надходить на озброєння власної армії.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Менш відомий інший факт – збитковість сільського господарства більшості розвинених країн світу.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7986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Нерентабельні економічні системи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x-none" dirty="0">
                <a:solidFill>
                  <a:schemeClr val="bg1"/>
                </a:solidFill>
              </a:rPr>
              <a:t>У подібних випадках </a:t>
            </a:r>
            <a:r>
              <a:rPr lang="uk-UA" altLang="x-none" b="1" dirty="0">
                <a:solidFill>
                  <a:schemeClr val="bg1"/>
                </a:solidFill>
              </a:rPr>
              <a:t>нерентабельної економічної системи</a:t>
            </a:r>
            <a:r>
              <a:rPr lang="uk-UA" altLang="x-none" dirty="0">
                <a:solidFill>
                  <a:schemeClr val="bg1"/>
                </a:solidFill>
              </a:rPr>
              <a:t> одержуємо </a:t>
            </a:r>
            <a:r>
              <a:rPr lang="uk-UA" altLang="x-none" b="1" i="1" dirty="0">
                <a:solidFill>
                  <a:schemeClr val="bg1"/>
                </a:solidFill>
              </a:rPr>
              <a:t>1-</a:t>
            </a:r>
            <a:r>
              <a:rPr lang="en-US" altLang="x-none" b="1" i="1" dirty="0">
                <a:solidFill>
                  <a:schemeClr val="bg1"/>
                </a:solidFill>
              </a:rPr>
              <a:t>a&lt;0</a:t>
            </a:r>
            <a:r>
              <a:rPr lang="en-US" altLang="x-none" dirty="0">
                <a:solidFill>
                  <a:schemeClr val="bg1"/>
                </a:solidFill>
              </a:rPr>
              <a:t>  </a:t>
            </a:r>
            <a:r>
              <a:rPr lang="uk-UA" altLang="x-none" dirty="0">
                <a:solidFill>
                  <a:schemeClr val="bg1"/>
                </a:solidFill>
              </a:rPr>
              <a:t>і, як наслідок, при додатному обсязі виробництва </a:t>
            </a:r>
            <a:r>
              <a:rPr lang="en-US" altLang="x-none" dirty="0">
                <a:solidFill>
                  <a:schemeClr val="bg1"/>
                </a:solidFill>
              </a:rPr>
              <a:t>x&gt;0 </a:t>
            </a:r>
            <a:r>
              <a:rPr lang="uk-UA" altLang="x-none" dirty="0">
                <a:solidFill>
                  <a:schemeClr val="bg1"/>
                </a:solidFill>
              </a:rPr>
              <a:t>одержуємо від’ємний вільний залишок:</a:t>
            </a:r>
          </a:p>
          <a:p>
            <a:endParaRPr lang="uk-UA" altLang="x-none" dirty="0">
              <a:solidFill>
                <a:schemeClr val="bg1"/>
              </a:solidFill>
            </a:endParaRPr>
          </a:p>
          <a:p>
            <a:endParaRPr lang="uk-UA" altLang="x-none" dirty="0">
              <a:solidFill>
                <a:schemeClr val="bg1"/>
              </a:solidFill>
            </a:endParaRPr>
          </a:p>
          <a:p>
            <a:r>
              <a:rPr lang="uk-UA" altLang="x-none" dirty="0">
                <a:solidFill>
                  <a:schemeClr val="bg1"/>
                </a:solidFill>
              </a:rPr>
              <a:t>Такий від’ємний залишок дорівнює обсягу дотацій, необхідних для підтримки системи в працездатному стані. </a:t>
            </a:r>
          </a:p>
          <a:p>
            <a:r>
              <a:rPr lang="uk-UA" altLang="x-none" dirty="0">
                <a:solidFill>
                  <a:schemeClr val="bg1"/>
                </a:solidFill>
              </a:rPr>
              <a:t>Без дотацій неможливе функціонування ВПК і сільського господарства.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506850"/>
              </p:ext>
            </p:extLst>
          </p:nvPr>
        </p:nvGraphicFramePr>
        <p:xfrm>
          <a:off x="3131840" y="2924944"/>
          <a:ext cx="22383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r:id="rId3" imgW="1104900" imgH="241300" progId="Equation.3">
                  <p:embed/>
                </p:oleObj>
              </mc:Choice>
              <mc:Fallback>
                <p:oleObj r:id="rId3" imgW="1104900" imgH="241300" progId="Equation.3">
                  <p:embed/>
                  <p:pic>
                    <p:nvPicPr>
                      <p:cNvPr id="0" name="Object 880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924944"/>
                        <a:ext cx="223837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8681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altLang="x-none" sz="32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Статичні моделі Леонтьєва для двохсекторної економіки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930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Вибір секторів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Питання про кількість секторів носить багато в чому суб'єктивний характер.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Наприклад, можна розглядати всю економіку країни з позицій ВВП (внутрішнього валового продукту), а можна розділити єдину економіку на промисловість і сільське господарство. 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У свою чергу, промисловість буває легка і важка; у сільському господарстві можна виділити сектора рослинництва і тваринництва і т.д.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169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Основні визначення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Розглянемо систему, умовно розбиту на два сектори. 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Позначимо обсяги випуску продукції в цих двох секторах, виражені в однаковому грошовому еквіваленті, через </a:t>
            </a:r>
            <a:r>
              <a:rPr lang="ru-RU" altLang="x-none" b="1" i="1" dirty="0">
                <a:solidFill>
                  <a:schemeClr val="bg1"/>
                </a:solidFill>
              </a:rPr>
              <a:t>х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1</a:t>
            </a:r>
            <a:r>
              <a:rPr lang="ru-RU" altLang="x-none" dirty="0">
                <a:solidFill>
                  <a:schemeClr val="bg1"/>
                </a:solidFill>
              </a:rPr>
              <a:t> і </a:t>
            </a:r>
            <a:r>
              <a:rPr lang="ru-RU" altLang="x-none" b="1" i="1" dirty="0">
                <a:solidFill>
                  <a:schemeClr val="bg1"/>
                </a:solidFill>
              </a:rPr>
              <a:t>х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2</a:t>
            </a:r>
            <a:r>
              <a:rPr lang="ru-RU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Частину валового продукту необхідно повертати назад у систему для задоволення виробничих потреб.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Причому кожний із секторів повинен забезпечувати нормальне існування не тільки собі, але і сусідньому сектору.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4614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Коефіцієнти виробничої матриці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Частина величини </a:t>
            </a:r>
            <a:r>
              <a:rPr lang="uk-UA" altLang="x-none" b="1" i="1" dirty="0">
                <a:solidFill>
                  <a:schemeClr val="bg1"/>
                </a:solidFill>
              </a:rPr>
              <a:t>х</a:t>
            </a:r>
            <a:r>
              <a:rPr lang="uk-UA" altLang="x-none" b="1" i="1" baseline="-25000" dirty="0">
                <a:solidFill>
                  <a:schemeClr val="bg1"/>
                </a:solidFill>
              </a:rPr>
              <a:t>1</a:t>
            </a:r>
            <a:r>
              <a:rPr lang="uk-UA" altLang="x-none" dirty="0">
                <a:solidFill>
                  <a:schemeClr val="bg1"/>
                </a:solidFill>
              </a:rPr>
              <a:t> йде на поновлення випуску продукції в першому секторі економіки.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Наприклад, промисловість витрачає засоби на закупівлю сировини, комплектуючі і т.д. Позначимо цю частину через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11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en-US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Припустимо, що цей обсяг виробничих витрат першого сектора пропорційний обсягу виробництва в цьому секторі:</a:t>
            </a: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11</a:t>
            </a:r>
            <a:r>
              <a:rPr lang="en-US" altLang="x-none" b="1" i="1" dirty="0">
                <a:solidFill>
                  <a:schemeClr val="bg1"/>
                </a:solidFill>
              </a:rPr>
              <a:t>=a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11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Коефіцієнт пропорційності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показує, яка кількість продукції першого сектора витрачається на виробництво одиниці продукції того ж сектора.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655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Коефіцієнти виробничої матриці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Також частина величини </a:t>
            </a:r>
            <a:r>
              <a:rPr lang="ru-RU" altLang="x-none" b="1" i="1" dirty="0">
                <a:solidFill>
                  <a:schemeClr val="bg1"/>
                </a:solidFill>
              </a:rPr>
              <a:t>x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1</a:t>
            </a:r>
            <a:r>
              <a:rPr lang="ru-RU" altLang="x-none" dirty="0">
                <a:solidFill>
                  <a:schemeClr val="bg1"/>
                </a:solidFill>
              </a:rPr>
              <a:t> йде на поновлення випуску продукції в другому секторі економіки.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У прикладі взаємодії промисловості і сільського господарства промисловість повинна поставляти сільському господарству відповідну техніку (трактори, комбайни). Позначимо зазначену частину через </a:t>
            </a:r>
            <a:r>
              <a:rPr lang="ru-RU" altLang="x-none" b="1" i="1" dirty="0">
                <a:solidFill>
                  <a:schemeClr val="bg1"/>
                </a:solidFill>
              </a:rPr>
              <a:t>w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12</a:t>
            </a:r>
            <a:r>
              <a:rPr lang="ru-RU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Якщо ці витрати пропорційні обсягу виробництва в другому секторі то будемо мати: 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altLang="x-none" b="1" i="1" dirty="0">
                <a:solidFill>
                  <a:schemeClr val="bg1"/>
                </a:solidFill>
              </a:rPr>
              <a:t>w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12</a:t>
            </a:r>
            <a:r>
              <a:rPr lang="ru-RU" altLang="x-none" b="1" i="1" dirty="0">
                <a:solidFill>
                  <a:schemeClr val="bg1"/>
                </a:solidFill>
              </a:rPr>
              <a:t>=a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12</a:t>
            </a:r>
            <a:r>
              <a:rPr lang="ru-RU" altLang="x-none" b="1" i="1" dirty="0">
                <a:solidFill>
                  <a:schemeClr val="bg1"/>
                </a:solidFill>
              </a:rPr>
              <a:t>x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2</a:t>
            </a:r>
            <a:r>
              <a:rPr lang="ru-RU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Коефіцієнт пропорційності </a:t>
            </a:r>
            <a:r>
              <a:rPr lang="ru-RU" altLang="x-none" b="1" i="1" dirty="0">
                <a:solidFill>
                  <a:schemeClr val="bg1"/>
                </a:solidFill>
              </a:rPr>
              <a:t>a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12</a:t>
            </a:r>
            <a:r>
              <a:rPr lang="ru-RU" altLang="x-none" dirty="0">
                <a:solidFill>
                  <a:schemeClr val="bg1"/>
                </a:solidFill>
              </a:rPr>
              <a:t> показує, яка кількість продукції першого сектора йде на виробництво одиниці продукції другого сектора.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3539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Коефіцієнти виробничої матриці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Аналогічно, частина величини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йде на виробництво продукції в першому секторі економіки.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Наприклад, сільське господарство поставляє промисловості продовольство і сировину. Позначимо цю частину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21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випадку її пропорційності обсягу виробництва в першому секторі маємо:</a:t>
            </a: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21</a:t>
            </a:r>
            <a:r>
              <a:rPr lang="en-US" altLang="x-none" b="1" i="1" dirty="0">
                <a:solidFill>
                  <a:schemeClr val="bg1"/>
                </a:solidFill>
              </a:rPr>
              <a:t>=a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21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Коефіцієнт пропорційності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показує, яка кількість продукції другого сектора йде на виробництво одиниці продукції першого сектора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795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Коефіцієнти виробничої матриці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4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Ще частина величини </a:t>
            </a:r>
            <a:r>
              <a:rPr lang="ru-RU" altLang="x-none" b="1" i="1" dirty="0">
                <a:solidFill>
                  <a:schemeClr val="bg1"/>
                </a:solidFill>
              </a:rPr>
              <a:t>x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2</a:t>
            </a:r>
            <a:r>
              <a:rPr lang="ru-RU" altLang="x-none" dirty="0">
                <a:solidFill>
                  <a:schemeClr val="bg1"/>
                </a:solidFill>
              </a:rPr>
              <a:t> йде на виробництво продукції в другому секторі економіки.</a:t>
            </a:r>
            <a:r>
              <a:rPr lang="ru-RU" dirty="0">
                <a:solidFill>
                  <a:schemeClr val="bg1"/>
                </a:solidFill>
              </a:rPr>
              <a:t> </a:t>
            </a:r>
            <a:endParaRPr lang="ru-RU" altLang="x-none" dirty="0">
              <a:solidFill>
                <a:schemeClr val="bg1"/>
              </a:solidFill>
            </a:endParaRPr>
          </a:p>
          <a:p>
            <a:pPr>
              <a:spcBef>
                <a:spcPct val="4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Наприклад, сільське господарство постачає себе продовольством, насінним матеріалом і т.д. Позначимо цю частину </a:t>
            </a:r>
            <a:r>
              <a:rPr lang="ru-RU" altLang="x-none" b="1" i="1" dirty="0">
                <a:solidFill>
                  <a:schemeClr val="bg1"/>
                </a:solidFill>
              </a:rPr>
              <a:t>w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22</a:t>
            </a:r>
            <a:r>
              <a:rPr lang="ru-RU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4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У випадку її пропорційності обсягу валового продукту другого сектора будемо мати: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altLang="x-none" b="1" i="1" dirty="0">
                <a:solidFill>
                  <a:schemeClr val="bg1"/>
                </a:solidFill>
              </a:rPr>
              <a:t>w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22</a:t>
            </a:r>
            <a:r>
              <a:rPr lang="ru-RU" altLang="x-none" b="1" i="1" dirty="0">
                <a:solidFill>
                  <a:schemeClr val="bg1"/>
                </a:solidFill>
              </a:rPr>
              <a:t>=a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22</a:t>
            </a:r>
            <a:r>
              <a:rPr lang="ru-RU" altLang="x-none" b="1" i="1" dirty="0">
                <a:solidFill>
                  <a:schemeClr val="bg1"/>
                </a:solidFill>
              </a:rPr>
              <a:t>x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2</a:t>
            </a:r>
            <a:r>
              <a:rPr lang="ru-RU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4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Коефіцієнт </a:t>
            </a:r>
            <a:r>
              <a:rPr lang="ru-RU" altLang="x-none" b="1" i="1" dirty="0">
                <a:solidFill>
                  <a:schemeClr val="bg1"/>
                </a:solidFill>
              </a:rPr>
              <a:t>a</a:t>
            </a:r>
            <a:r>
              <a:rPr lang="ru-RU" altLang="x-none" b="1" i="1" baseline="-25000" dirty="0">
                <a:solidFill>
                  <a:schemeClr val="bg1"/>
                </a:solidFill>
              </a:rPr>
              <a:t>22</a:t>
            </a:r>
            <a:r>
              <a:rPr lang="ru-RU" altLang="x-none" dirty="0">
                <a:solidFill>
                  <a:schemeClr val="bg1"/>
                </a:solidFill>
              </a:rPr>
              <a:t> показує кількість продукції другого сектора, що йде на виробництво одиниці продукції цього ж сектора.</a:t>
            </a:r>
          </a:p>
          <a:p>
            <a:pPr>
              <a:spcBef>
                <a:spcPct val="4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Таким чином, ми спостерігаємо взаємодію двох секторів. Кожний з них «піклується» не тільки про себе, але і про партнера.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074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Визначальні рівняння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x-none" dirty="0">
                <a:solidFill>
                  <a:schemeClr val="bg1"/>
                </a:solidFill>
              </a:rPr>
              <a:t>Віднімаючи з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величини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11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12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одержуємо вільний залишок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тобто обсяг тих засобів, що перший сектор може витрачати на невиробничі потреби. </a:t>
            </a:r>
          </a:p>
          <a:p>
            <a:r>
              <a:rPr lang="uk-UA" altLang="x-none" dirty="0">
                <a:solidFill>
                  <a:schemeClr val="bg1"/>
                </a:solidFill>
              </a:rPr>
              <a:t>Аналогічно, віднімаючи з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величини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21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22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одержуємо вільний залишок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який дорівнює обсягу засобів, що може витрачати на невиробничі потреби другий сектор.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uk-UA" altLang="x-none" dirty="0">
              <a:solidFill>
                <a:schemeClr val="bg1"/>
              </a:solidFill>
            </a:endParaRPr>
          </a:p>
          <a:p>
            <a:r>
              <a:rPr lang="uk-UA" altLang="x-none" dirty="0">
                <a:solidFill>
                  <a:schemeClr val="bg1"/>
                </a:solidFill>
              </a:rPr>
              <a:t>У підсумку приходимо до системи двох рівнянь: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uk-UA" altLang="x-none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124200" y="4876800"/>
          <a:ext cx="2763838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r:id="rId3" imgW="1599506" imgH="241195" progId="Equation.3">
                  <p:embed/>
                </p:oleObj>
              </mc:Choice>
              <mc:Fallback>
                <p:oleObj r:id="rId3" imgW="1599506" imgH="241195" progId="Equation.3">
                  <p:embed/>
                  <p:pic>
                    <p:nvPicPr>
                      <p:cNvPr id="0" name="Object 972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876800"/>
                        <a:ext cx="2763838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124200" y="5305425"/>
          <a:ext cx="284638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r:id="rId5" imgW="1650284" imgH="241195" progId="Equation.3">
                  <p:embed/>
                </p:oleObj>
              </mc:Choice>
              <mc:Fallback>
                <p:oleObj r:id="rId5" imgW="1650284" imgH="241195" progId="Equation.3">
                  <p:embed/>
                  <p:pic>
                    <p:nvPicPr>
                      <p:cNvPr id="0" name="Object 972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305425"/>
                        <a:ext cx="2846388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9170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9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altLang="x-none" b="1" dirty="0">
                <a:solidFill>
                  <a:schemeClr val="bg1"/>
                </a:solidFill>
              </a:rPr>
              <a:t>Лінійні статичні </a:t>
            </a:r>
            <a:r>
              <a:rPr lang="uk-UA" altLang="x-none" dirty="0">
                <a:solidFill>
                  <a:schemeClr val="bg1"/>
                </a:solidFill>
              </a:rPr>
              <a:t>моделі Леонтьєва:</a:t>
            </a:r>
          </a:p>
          <a:p>
            <a:pPr lvl="1"/>
            <a:r>
              <a:rPr lang="uk-UA" altLang="x-none" sz="2400" dirty="0">
                <a:solidFill>
                  <a:schemeClr val="bg1"/>
                </a:solidFill>
              </a:rPr>
              <a:t>для односекторної економіки</a:t>
            </a:r>
          </a:p>
          <a:p>
            <a:pPr lvl="1"/>
            <a:r>
              <a:rPr lang="uk-UA" altLang="x-none" sz="2400" dirty="0">
                <a:solidFill>
                  <a:schemeClr val="bg1"/>
                </a:solidFill>
              </a:rPr>
              <a:t>для багатосекторної економіки</a:t>
            </a:r>
          </a:p>
          <a:p>
            <a:r>
              <a:rPr lang="uk-UA" altLang="x-none" b="1" dirty="0">
                <a:solidFill>
                  <a:schemeClr val="bg1"/>
                </a:solidFill>
              </a:rPr>
              <a:t>Лінійні динамічні</a:t>
            </a:r>
            <a:r>
              <a:rPr lang="uk-UA" altLang="x-none" dirty="0">
                <a:solidFill>
                  <a:schemeClr val="bg1"/>
                </a:solidFill>
              </a:rPr>
              <a:t> моделі Леонтьєва:</a:t>
            </a:r>
          </a:p>
          <a:p>
            <a:pPr lvl="1"/>
            <a:r>
              <a:rPr lang="uk-UA" altLang="x-none" sz="2400" dirty="0">
                <a:solidFill>
                  <a:schemeClr val="bg1"/>
                </a:solidFill>
              </a:rPr>
              <a:t>для односекторної економіки</a:t>
            </a:r>
          </a:p>
          <a:p>
            <a:pPr lvl="1"/>
            <a:r>
              <a:rPr lang="uk-UA" altLang="x-none" sz="2400" dirty="0">
                <a:solidFill>
                  <a:schemeClr val="bg1"/>
                </a:solidFill>
              </a:rPr>
              <a:t>для багатосекторної економіки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Виробнича матриця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Матриця: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/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/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називається </a:t>
            </a:r>
            <a:r>
              <a:rPr lang="uk-UA" altLang="x-none" b="1" dirty="0">
                <a:solidFill>
                  <a:schemeClr val="bg1"/>
                </a:solidFill>
              </a:rPr>
              <a:t>виробничою матрицею</a:t>
            </a:r>
            <a:r>
              <a:rPr lang="uk-UA" altLang="x-none" dirty="0">
                <a:solidFill>
                  <a:schemeClr val="bg1"/>
                </a:solidFill>
              </a:rPr>
              <a:t> системи.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Приводячи подібні доданки, перепишемо визначальні рівняння у формі: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/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>							(2)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/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За допомогою цих рівнянь можна вирішити дві основні задачі.</a:t>
            </a:r>
            <a:r>
              <a:rPr lang="uk-UA" dirty="0">
                <a:solidFill>
                  <a:schemeClr val="bg1"/>
                </a:solidFill>
              </a:rPr>
              <a:t>  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124200" y="1676400"/>
          <a:ext cx="167005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r:id="rId3" imgW="1104421" imgH="545863" progId="Equation.3">
                  <p:embed/>
                </p:oleObj>
              </mc:Choice>
              <mc:Fallback>
                <p:oleObj r:id="rId3" imgW="1104421" imgH="545863" progId="Equation.3">
                  <p:embed/>
                  <p:pic>
                    <p:nvPicPr>
                      <p:cNvPr id="0" name="Object 983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676400"/>
                        <a:ext cx="1670050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581400" y="4114800"/>
          <a:ext cx="24606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r:id="rId5" imgW="1624895" imgH="241195" progId="Equation.3">
                  <p:embed/>
                </p:oleObj>
              </mc:Choice>
              <mc:Fallback>
                <p:oleObj r:id="rId5" imgW="1624895" imgH="241195" progId="Equation.3">
                  <p:embed/>
                  <p:pic>
                    <p:nvPicPr>
                      <p:cNvPr id="0" name="Object 983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114800"/>
                        <a:ext cx="246062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505200" y="4592638"/>
          <a:ext cx="272573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r:id="rId7" imgW="1802618" imgH="241195" progId="Equation.3">
                  <p:embed/>
                </p:oleObj>
              </mc:Choice>
              <mc:Fallback>
                <p:oleObj r:id="rId7" imgW="1802618" imgH="241195" progId="Equation.3">
                  <p:embed/>
                  <p:pic>
                    <p:nvPicPr>
                      <p:cNvPr id="0" name="Object 983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592638"/>
                        <a:ext cx="2725738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93147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Вирішувані задачі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5000"/>
              </a:spcBef>
            </a:pPr>
            <a:r>
              <a:rPr lang="ru-RU" altLang="x-none" sz="2200" b="1" dirty="0">
                <a:solidFill>
                  <a:schemeClr val="bg1"/>
                </a:solidFill>
              </a:rPr>
              <a:t>Перша.</a:t>
            </a:r>
            <a:r>
              <a:rPr lang="ru-RU" altLang="x-none" sz="2200" dirty="0">
                <a:solidFill>
                  <a:schemeClr val="bg1"/>
                </a:solidFill>
              </a:rPr>
              <a:t> При відомих обсягах валової продукції </a:t>
            </a:r>
            <a:r>
              <a:rPr lang="ru-RU" altLang="x-none" sz="2200" b="1" i="1" dirty="0">
                <a:solidFill>
                  <a:schemeClr val="bg1"/>
                </a:solidFill>
              </a:rPr>
              <a:t>х</a:t>
            </a:r>
            <a:r>
              <a:rPr lang="ru-RU" altLang="x-none" sz="2200" b="1" i="1" baseline="-25000" dirty="0">
                <a:solidFill>
                  <a:schemeClr val="bg1"/>
                </a:solidFill>
              </a:rPr>
              <a:t>1</a:t>
            </a:r>
            <a:r>
              <a:rPr lang="ru-RU" altLang="x-none" sz="2200" dirty="0">
                <a:solidFill>
                  <a:schemeClr val="bg1"/>
                </a:solidFill>
              </a:rPr>
              <a:t>, </a:t>
            </a:r>
            <a:r>
              <a:rPr lang="ru-RU" altLang="x-none" sz="2200" b="1" i="1" dirty="0">
                <a:solidFill>
                  <a:schemeClr val="bg1"/>
                </a:solidFill>
              </a:rPr>
              <a:t>х</a:t>
            </a:r>
            <a:r>
              <a:rPr lang="ru-RU" altLang="x-none" sz="2200" b="1" i="1" baseline="-25000" dirty="0">
                <a:solidFill>
                  <a:schemeClr val="bg1"/>
                </a:solidFill>
              </a:rPr>
              <a:t>2</a:t>
            </a:r>
            <a:r>
              <a:rPr lang="ru-RU" altLang="x-none" sz="2200" baseline="-25000" dirty="0">
                <a:solidFill>
                  <a:schemeClr val="bg1"/>
                </a:solidFill>
              </a:rPr>
              <a:t> </a:t>
            </a:r>
            <a:r>
              <a:rPr lang="ru-RU" altLang="x-none" sz="2200" dirty="0">
                <a:solidFill>
                  <a:schemeClr val="bg1"/>
                </a:solidFill>
              </a:rPr>
              <a:t>знайти вільні залишки </a:t>
            </a:r>
            <a:r>
              <a:rPr lang="ru-RU" altLang="x-none" sz="2200" b="1" i="1" dirty="0">
                <a:solidFill>
                  <a:schemeClr val="bg1"/>
                </a:solidFill>
              </a:rPr>
              <a:t>у</a:t>
            </a:r>
            <a:r>
              <a:rPr lang="ru-RU" altLang="x-none" sz="2200" b="1" i="1" baseline="-25000" dirty="0">
                <a:solidFill>
                  <a:schemeClr val="bg1"/>
                </a:solidFill>
              </a:rPr>
              <a:t>1</a:t>
            </a:r>
            <a:r>
              <a:rPr lang="ru-RU" altLang="x-none" sz="2200" dirty="0">
                <a:solidFill>
                  <a:schemeClr val="bg1"/>
                </a:solidFill>
              </a:rPr>
              <a:t>, </a:t>
            </a:r>
            <a:r>
              <a:rPr lang="ru-RU" altLang="x-none" sz="2200" b="1" i="1" dirty="0">
                <a:solidFill>
                  <a:schemeClr val="bg1"/>
                </a:solidFill>
              </a:rPr>
              <a:t>у</a:t>
            </a:r>
            <a:r>
              <a:rPr lang="ru-RU" altLang="x-none" sz="2200" b="1" i="1" baseline="-25000" dirty="0">
                <a:solidFill>
                  <a:schemeClr val="bg1"/>
                </a:solidFill>
              </a:rPr>
              <a:t>2</a:t>
            </a:r>
            <a:r>
              <a:rPr lang="ru-RU" altLang="x-none" sz="2200" dirty="0">
                <a:solidFill>
                  <a:schemeClr val="bg1"/>
                </a:solidFill>
              </a:rPr>
              <a:t>.</a:t>
            </a:r>
            <a:endParaRPr lang="ru-RU" sz="2200" dirty="0">
              <a:solidFill>
                <a:schemeClr val="bg1"/>
              </a:solidFill>
            </a:endParaRPr>
          </a:p>
          <a:p>
            <a:pPr>
              <a:spcBef>
                <a:spcPct val="25000"/>
              </a:spcBef>
            </a:pPr>
            <a:r>
              <a:rPr lang="ru-RU" altLang="x-none" sz="2200" b="1" dirty="0">
                <a:solidFill>
                  <a:schemeClr val="bg1"/>
                </a:solidFill>
              </a:rPr>
              <a:t>Друга.</a:t>
            </a:r>
            <a:r>
              <a:rPr lang="ru-RU" altLang="x-none" sz="2200" dirty="0">
                <a:solidFill>
                  <a:schemeClr val="bg1"/>
                </a:solidFill>
              </a:rPr>
              <a:t> За відомими значеннями вільних залишків </a:t>
            </a:r>
            <a:r>
              <a:rPr lang="ru-RU" altLang="x-none" sz="2200" b="1" i="1" dirty="0">
                <a:solidFill>
                  <a:schemeClr val="bg1"/>
                </a:solidFill>
              </a:rPr>
              <a:t>у</a:t>
            </a:r>
            <a:r>
              <a:rPr lang="ru-RU" altLang="x-none" sz="2200" b="1" i="1" baseline="-25000" dirty="0">
                <a:solidFill>
                  <a:schemeClr val="bg1"/>
                </a:solidFill>
              </a:rPr>
              <a:t>1</a:t>
            </a:r>
            <a:r>
              <a:rPr lang="ru-RU" altLang="x-none" sz="2200" dirty="0">
                <a:solidFill>
                  <a:schemeClr val="bg1"/>
                </a:solidFill>
              </a:rPr>
              <a:t>, </a:t>
            </a:r>
            <a:r>
              <a:rPr lang="ru-RU" altLang="x-none" sz="2200" b="1" i="1" dirty="0">
                <a:solidFill>
                  <a:schemeClr val="bg1"/>
                </a:solidFill>
              </a:rPr>
              <a:t>у</a:t>
            </a:r>
            <a:r>
              <a:rPr lang="ru-RU" altLang="x-none" sz="2200" b="1" i="1" baseline="-25000" dirty="0">
                <a:solidFill>
                  <a:schemeClr val="bg1"/>
                </a:solidFill>
              </a:rPr>
              <a:t>2</a:t>
            </a:r>
            <a:r>
              <a:rPr lang="ru-RU" altLang="x-none" sz="2200" dirty="0">
                <a:solidFill>
                  <a:schemeClr val="bg1"/>
                </a:solidFill>
              </a:rPr>
              <a:t> знайти обсяги валової продукції </a:t>
            </a:r>
            <a:r>
              <a:rPr lang="ru-RU" altLang="x-none" sz="2200" b="1" i="1" dirty="0">
                <a:solidFill>
                  <a:schemeClr val="bg1"/>
                </a:solidFill>
              </a:rPr>
              <a:t>х</a:t>
            </a:r>
            <a:r>
              <a:rPr lang="ru-RU" altLang="x-none" sz="2200" b="1" i="1" baseline="-25000" dirty="0">
                <a:solidFill>
                  <a:schemeClr val="bg1"/>
                </a:solidFill>
              </a:rPr>
              <a:t>1</a:t>
            </a:r>
            <a:r>
              <a:rPr lang="ru-RU" altLang="x-none" sz="2200" dirty="0">
                <a:solidFill>
                  <a:schemeClr val="bg1"/>
                </a:solidFill>
              </a:rPr>
              <a:t>,</a:t>
            </a:r>
            <a:r>
              <a:rPr lang="ru-RU" altLang="x-none" sz="2200" b="1" i="1" dirty="0">
                <a:solidFill>
                  <a:schemeClr val="bg1"/>
                </a:solidFill>
              </a:rPr>
              <a:t>х</a:t>
            </a:r>
            <a:r>
              <a:rPr lang="ru-RU" altLang="x-none" sz="2200" b="1" i="1" baseline="-25000" dirty="0">
                <a:solidFill>
                  <a:schemeClr val="bg1"/>
                </a:solidFill>
              </a:rPr>
              <a:t>2</a:t>
            </a:r>
            <a:r>
              <a:rPr lang="ru-RU" altLang="x-none" sz="2200" baseline="-25000" dirty="0">
                <a:solidFill>
                  <a:schemeClr val="bg1"/>
                </a:solidFill>
              </a:rPr>
              <a:t> </a:t>
            </a:r>
            <a:r>
              <a:rPr lang="ru-RU" altLang="x-none" sz="2200" dirty="0">
                <a:solidFill>
                  <a:schemeClr val="bg1"/>
                </a:solidFill>
              </a:rPr>
              <a:t>, що відповідають їм. </a:t>
            </a:r>
          </a:p>
          <a:p>
            <a:pPr>
              <a:spcBef>
                <a:spcPct val="25000"/>
              </a:spcBef>
            </a:pPr>
            <a:r>
              <a:rPr lang="ru-RU" altLang="x-none" sz="2200" dirty="0">
                <a:solidFill>
                  <a:schemeClr val="bg1"/>
                </a:solidFill>
              </a:rPr>
              <a:t>У цьому випадку необхідно вирішити систему двох лінійних алгебраїчних рівнянь (2) щодо невідомих </a:t>
            </a:r>
            <a:r>
              <a:rPr lang="ru-RU" altLang="x-none" sz="2200" b="1" i="1" dirty="0">
                <a:solidFill>
                  <a:schemeClr val="bg1"/>
                </a:solidFill>
              </a:rPr>
              <a:t>х</a:t>
            </a:r>
            <a:r>
              <a:rPr lang="ru-RU" altLang="x-none" sz="2200" b="1" i="1" baseline="-25000" dirty="0">
                <a:solidFill>
                  <a:schemeClr val="bg1"/>
                </a:solidFill>
              </a:rPr>
              <a:t>1</a:t>
            </a:r>
            <a:r>
              <a:rPr lang="ru-RU" altLang="x-none" sz="2200" dirty="0">
                <a:solidFill>
                  <a:schemeClr val="bg1"/>
                </a:solidFill>
              </a:rPr>
              <a:t>, </a:t>
            </a:r>
            <a:r>
              <a:rPr lang="ru-RU" altLang="x-none" sz="2200" b="1" i="1" dirty="0">
                <a:solidFill>
                  <a:schemeClr val="bg1"/>
                </a:solidFill>
              </a:rPr>
              <a:t>х</a:t>
            </a:r>
            <a:r>
              <a:rPr lang="ru-RU" altLang="x-none" sz="2200" b="1" i="1" baseline="-25000" dirty="0">
                <a:solidFill>
                  <a:schemeClr val="bg1"/>
                </a:solidFill>
              </a:rPr>
              <a:t>2</a:t>
            </a:r>
            <a:r>
              <a:rPr lang="ru-RU" altLang="x-none" sz="2200" baseline="-25000" dirty="0">
                <a:solidFill>
                  <a:schemeClr val="bg1"/>
                </a:solidFill>
              </a:rPr>
              <a:t> </a:t>
            </a:r>
            <a:r>
              <a:rPr lang="ru-RU" altLang="x-none" sz="2200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25000"/>
              </a:spcBef>
            </a:pPr>
            <a:r>
              <a:rPr lang="ru-RU" altLang="x-none" sz="2200" dirty="0">
                <a:solidFill>
                  <a:schemeClr val="bg1"/>
                </a:solidFill>
              </a:rPr>
              <a:t>Для цього можна скористатися </a:t>
            </a:r>
            <a:r>
              <a:rPr lang="ru-RU" altLang="x-none" sz="2200" dirty="0" smtClean="0">
                <a:solidFill>
                  <a:schemeClr val="bg1"/>
                </a:solidFill>
              </a:rPr>
              <a:t>формулами:</a:t>
            </a:r>
            <a:r>
              <a:rPr lang="ru-RU" altLang="x-none" sz="2200" dirty="0">
                <a:solidFill>
                  <a:schemeClr val="bg1"/>
                </a:solidFill>
              </a:rPr>
              <a:t/>
            </a:r>
            <a:br>
              <a:rPr lang="ru-RU" altLang="x-none" sz="2200" dirty="0">
                <a:solidFill>
                  <a:schemeClr val="bg1"/>
                </a:solidFill>
              </a:rPr>
            </a:br>
            <a:r>
              <a:rPr lang="ru-RU" altLang="x-none" dirty="0"/>
              <a:t>	</a:t>
            </a:r>
            <a:r>
              <a:rPr lang="uk-UA" altLang="x-none" dirty="0"/>
              <a:t> </a:t>
            </a:r>
            <a:r>
              <a:rPr lang="en-US" altLang="x-none" dirty="0" smtClean="0"/>
              <a:t>                                                      </a:t>
            </a:r>
            <a:r>
              <a:rPr lang="uk-UA" altLang="x-none" sz="2200" dirty="0" smtClean="0">
                <a:solidFill>
                  <a:schemeClr val="bg1"/>
                </a:solidFill>
              </a:rPr>
              <a:t>причому </a:t>
            </a:r>
            <a:r>
              <a:rPr lang="el-GR" altLang="x-none" sz="2200" dirty="0">
                <a:solidFill>
                  <a:schemeClr val="bg1"/>
                </a:solidFill>
              </a:rPr>
              <a:t>Δ≠</a:t>
            </a:r>
            <a:r>
              <a:rPr lang="uk-UA" altLang="x-none" sz="2200" dirty="0">
                <a:solidFill>
                  <a:schemeClr val="bg1"/>
                </a:solidFill>
              </a:rPr>
              <a:t>0,</a:t>
            </a:r>
            <a:r>
              <a:rPr lang="ru-RU" altLang="x-none" sz="2200" dirty="0">
                <a:solidFill>
                  <a:schemeClr val="bg1"/>
                </a:solidFill>
              </a:rPr>
              <a:t/>
            </a:r>
            <a:br>
              <a:rPr lang="ru-RU" altLang="x-none" sz="2200" dirty="0">
                <a:solidFill>
                  <a:schemeClr val="bg1"/>
                </a:solidFill>
              </a:rPr>
            </a:br>
            <a:r>
              <a:rPr lang="ru-RU" altLang="x-none" sz="2200" dirty="0">
                <a:solidFill>
                  <a:schemeClr val="bg1"/>
                </a:solidFill>
              </a:rPr>
              <a:t>де</a:t>
            </a:r>
            <a:endParaRPr lang="ru-RU" sz="22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9710273"/>
              </p:ext>
            </p:extLst>
          </p:nvPr>
        </p:nvGraphicFramePr>
        <p:xfrm>
          <a:off x="2195736" y="4293096"/>
          <a:ext cx="2803525" cy="337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r:id="rId3" imgW="1650284" imgH="241195" progId="Equation.3">
                  <p:embed/>
                </p:oleObj>
              </mc:Choice>
              <mc:Fallback>
                <p:oleObj r:id="rId3" imgW="1650284" imgH="241195" progId="Equation.3">
                  <p:embed/>
                  <p:pic>
                    <p:nvPicPr>
                      <p:cNvPr id="0" name="Object 993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293096"/>
                        <a:ext cx="2803525" cy="3375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3514963"/>
              </p:ext>
            </p:extLst>
          </p:nvPr>
        </p:nvGraphicFramePr>
        <p:xfrm>
          <a:off x="1331640" y="4653136"/>
          <a:ext cx="4351338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r:id="rId5" imgW="3325956" imgH="545863" progId="Equation.3">
                  <p:embed/>
                </p:oleObj>
              </mc:Choice>
              <mc:Fallback>
                <p:oleObj r:id="rId5" imgW="3325956" imgH="545863" progId="Equation.3">
                  <p:embed/>
                  <p:pic>
                    <p:nvPicPr>
                      <p:cNvPr id="0" name="Object 993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653136"/>
                        <a:ext cx="4351338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773412"/>
              </p:ext>
            </p:extLst>
          </p:nvPr>
        </p:nvGraphicFramePr>
        <p:xfrm>
          <a:off x="395536" y="5661248"/>
          <a:ext cx="7115175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r:id="rId7" imgW="5420547" imgH="545863" progId="Equation.3">
                  <p:embed/>
                </p:oleObj>
              </mc:Choice>
              <mc:Fallback>
                <p:oleObj r:id="rId7" imgW="5420547" imgH="545863" progId="Equation.3">
                  <p:embed/>
                  <p:pic>
                    <p:nvPicPr>
                      <p:cNvPr id="0" name="Object 993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661248"/>
                        <a:ext cx="7115175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0109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Приклад</a:t>
            </a:r>
            <a:r>
              <a:rPr lang="en-US" altLang="x-none" b="0" dirty="0">
                <a:solidFill>
                  <a:schemeClr val="bg1"/>
                </a:solidFill>
              </a:rPr>
              <a:t> </a:t>
            </a:r>
            <a:r>
              <a:rPr lang="en-US" altLang="x-none" b="0" dirty="0" smtClean="0">
                <a:solidFill>
                  <a:schemeClr val="bg1"/>
                </a:solidFill>
              </a:rPr>
              <a:t>1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altLang="x-none" dirty="0">
                <a:solidFill>
                  <a:schemeClr val="bg1"/>
                </a:solidFill>
              </a:rPr>
              <a:t>Нехай компоненти виробничої матриці будуть: </a:t>
            </a:r>
            <a:r>
              <a:rPr lang="en-US" altLang="x-none" dirty="0">
                <a:solidFill>
                  <a:schemeClr val="bg1"/>
                </a:solidFill>
              </a:rPr>
              <a:t>a</a:t>
            </a:r>
            <a:r>
              <a:rPr lang="en-US" altLang="x-none" baseline="-25000" dirty="0">
                <a:solidFill>
                  <a:schemeClr val="bg1"/>
                </a:solidFill>
              </a:rPr>
              <a:t>11</a:t>
            </a:r>
            <a:r>
              <a:rPr lang="en-US" altLang="x-none" dirty="0">
                <a:solidFill>
                  <a:schemeClr val="bg1"/>
                </a:solidFill>
              </a:rPr>
              <a:t>=0.3, a</a:t>
            </a:r>
            <a:r>
              <a:rPr lang="en-US" altLang="x-none" baseline="-25000" dirty="0">
                <a:solidFill>
                  <a:schemeClr val="bg1"/>
                </a:solidFill>
              </a:rPr>
              <a:t>12</a:t>
            </a:r>
            <a:r>
              <a:rPr lang="en-US" altLang="x-none" dirty="0">
                <a:solidFill>
                  <a:schemeClr val="bg1"/>
                </a:solidFill>
              </a:rPr>
              <a:t>=0.1, a</a:t>
            </a:r>
            <a:r>
              <a:rPr lang="en-US" altLang="x-none" baseline="-25000" dirty="0">
                <a:solidFill>
                  <a:schemeClr val="bg1"/>
                </a:solidFill>
              </a:rPr>
              <a:t>21</a:t>
            </a:r>
            <a:r>
              <a:rPr lang="en-US" altLang="x-none" dirty="0">
                <a:solidFill>
                  <a:schemeClr val="bg1"/>
                </a:solidFill>
              </a:rPr>
              <a:t>=0.2, a</a:t>
            </a:r>
            <a:r>
              <a:rPr lang="en-US" altLang="x-none" baseline="-25000" dirty="0">
                <a:solidFill>
                  <a:schemeClr val="bg1"/>
                </a:solidFill>
              </a:rPr>
              <a:t>22</a:t>
            </a:r>
            <a:r>
              <a:rPr lang="en-US" altLang="x-none" dirty="0">
                <a:solidFill>
                  <a:schemeClr val="bg1"/>
                </a:solidFill>
              </a:rPr>
              <a:t>=0.4, </a:t>
            </a:r>
            <a:r>
              <a:rPr lang="uk-UA" altLang="x-none" dirty="0">
                <a:solidFill>
                  <a:schemeClr val="bg1"/>
                </a:solidFill>
              </a:rPr>
              <a:t>тобто матриця має вид:</a:t>
            </a:r>
            <a:endParaRPr lang="en-US" altLang="x-none" dirty="0">
              <a:solidFill>
                <a:schemeClr val="bg1"/>
              </a:solidFill>
            </a:endParaRPr>
          </a:p>
          <a:p>
            <a:endParaRPr lang="en-US" altLang="x-none" dirty="0">
              <a:solidFill>
                <a:schemeClr val="bg1"/>
              </a:solidFill>
            </a:endParaRPr>
          </a:p>
          <a:p>
            <a:endParaRPr lang="en-US" altLang="x-none" dirty="0">
              <a:solidFill>
                <a:schemeClr val="bg1"/>
              </a:solidFill>
            </a:endParaRPr>
          </a:p>
          <a:p>
            <a:r>
              <a:rPr lang="uk-UA" altLang="x-none" dirty="0">
                <a:solidFill>
                  <a:schemeClr val="bg1"/>
                </a:solidFill>
              </a:rPr>
              <a:t>Нехай при цьому відомі обсяги валової продукції кожного сектора: </a:t>
            </a:r>
            <a:r>
              <a:rPr lang="en-US" altLang="x-none" dirty="0">
                <a:solidFill>
                  <a:schemeClr val="bg1"/>
                </a:solidFill>
              </a:rPr>
              <a:t>x</a:t>
            </a:r>
            <a:r>
              <a:rPr lang="en-US" altLang="x-none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=500, x</a:t>
            </a:r>
            <a:r>
              <a:rPr lang="en-US" altLang="x-none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=300</a:t>
            </a:r>
            <a:r>
              <a:rPr lang="uk-UA" altLang="x-none" dirty="0">
                <a:solidFill>
                  <a:schemeClr val="bg1"/>
                </a:solidFill>
              </a:rPr>
              <a:t>. </a:t>
            </a:r>
            <a:endParaRPr lang="en-US" altLang="x-none" dirty="0">
              <a:solidFill>
                <a:schemeClr val="bg1"/>
              </a:solidFill>
            </a:endParaRPr>
          </a:p>
          <a:p>
            <a:r>
              <a:rPr lang="uk-UA" altLang="x-none" dirty="0">
                <a:solidFill>
                  <a:schemeClr val="bg1"/>
                </a:solidFill>
              </a:rPr>
              <a:t>Тоді будемо мати: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/>
            </a:r>
            <a:br>
              <a:rPr lang="uk-UA" altLang="x-none" dirty="0">
                <a:solidFill>
                  <a:schemeClr val="bg1"/>
                </a:solidFill>
              </a:rPr>
            </a:br>
            <a:endParaRPr lang="uk-UA" altLang="x-none" dirty="0">
              <a:solidFill>
                <a:schemeClr val="bg1"/>
              </a:solidFill>
            </a:endParaRPr>
          </a:p>
          <a:p>
            <a:endParaRPr lang="uk-UA" altLang="x-none" dirty="0">
              <a:solidFill>
                <a:schemeClr val="bg1"/>
              </a:solidFill>
            </a:endParaRPr>
          </a:p>
          <a:p>
            <a:r>
              <a:rPr lang="uk-UA" altLang="x-none" dirty="0">
                <a:solidFill>
                  <a:schemeClr val="bg1"/>
                </a:solidFill>
              </a:rPr>
              <a:t>Таким чином, обсяг засобів, які можна використовувати на невиробничі потреби, у першому секторі дорівнює 320, а в другому дорівнює 80.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0715735"/>
              </p:ext>
            </p:extLst>
          </p:nvPr>
        </p:nvGraphicFramePr>
        <p:xfrm>
          <a:off x="3563888" y="2276872"/>
          <a:ext cx="169862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r:id="rId3" imgW="1142504" imgH="520474" progId="Equation.3">
                  <p:embed/>
                </p:oleObj>
              </mc:Choice>
              <mc:Fallback>
                <p:oleObj r:id="rId3" imgW="1142504" imgH="520474" progId="Equation.3">
                  <p:embed/>
                  <p:pic>
                    <p:nvPicPr>
                      <p:cNvPr id="0" name="Object 1003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276872"/>
                        <a:ext cx="1698625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145443"/>
              </p:ext>
            </p:extLst>
          </p:nvPr>
        </p:nvGraphicFramePr>
        <p:xfrm>
          <a:off x="3124200" y="4005064"/>
          <a:ext cx="372903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r:id="rId5" imgW="2462731" imgH="241195" progId="Equation.3">
                  <p:embed/>
                </p:oleObj>
              </mc:Choice>
              <mc:Fallback>
                <p:oleObj r:id="rId5" imgW="2462731" imgH="241195" progId="Equation.3">
                  <p:embed/>
                  <p:pic>
                    <p:nvPicPr>
                      <p:cNvPr id="0" name="Object 1003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005064"/>
                        <a:ext cx="3729038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3673278"/>
              </p:ext>
            </p:extLst>
          </p:nvPr>
        </p:nvGraphicFramePr>
        <p:xfrm>
          <a:off x="3124200" y="4437112"/>
          <a:ext cx="380047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r:id="rId7" imgW="2513509" imgH="241195" progId="Equation.3">
                  <p:embed/>
                </p:oleObj>
              </mc:Choice>
              <mc:Fallback>
                <p:oleObj r:id="rId7" imgW="2513509" imgH="241195" progId="Equation.3">
                  <p:embed/>
                  <p:pic>
                    <p:nvPicPr>
                      <p:cNvPr id="0" name="Object 1003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437112"/>
                        <a:ext cx="380047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026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Приклад</a:t>
            </a:r>
            <a:r>
              <a:rPr lang="en-US" altLang="x-none" b="0" dirty="0">
                <a:solidFill>
                  <a:schemeClr val="bg1"/>
                </a:solidFill>
              </a:rPr>
              <a:t> 2</a:t>
            </a:r>
            <a:r>
              <a:rPr lang="uk-UA" altLang="x-none" b="0" dirty="0">
                <a:solidFill>
                  <a:schemeClr val="bg1"/>
                </a:solidFill>
              </a:rPr>
              <a:t>. Продовження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altLang="x-none" dirty="0">
                <a:solidFill>
                  <a:schemeClr val="bg1"/>
                </a:solidFill>
              </a:rPr>
              <a:t>Цікавим буде також дослідження параметрів виробничої матриці, їхній вплив на результати діяльності економічної системи.</a:t>
            </a:r>
            <a:endParaRPr lang="uk-UA" dirty="0">
              <a:solidFill>
                <a:schemeClr val="bg1"/>
              </a:solidFill>
            </a:endParaRPr>
          </a:p>
          <a:p>
            <a:r>
              <a:rPr lang="uk-UA" altLang="x-none" dirty="0">
                <a:solidFill>
                  <a:schemeClr val="bg1"/>
                </a:solidFill>
              </a:rPr>
              <a:t>Зокрема, елементи виробничої матриці можуть бути відносно невеликими, але в сумі економічна система в цілому чи окремі її частини можуть бути збитковими.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r>
              <a:rPr lang="uk-UA" altLang="x-none" dirty="0">
                <a:solidFill>
                  <a:schemeClr val="bg1"/>
                </a:solidFill>
              </a:rPr>
              <a:t>Наприклад, якщо в розглянутому вище прикладі виробничу матрицю взяти у вигляді:</a:t>
            </a:r>
            <a:br>
              <a:rPr lang="uk-UA" altLang="x-none" dirty="0">
                <a:solidFill>
                  <a:schemeClr val="bg1"/>
                </a:solidFill>
              </a:rPr>
            </a:br>
            <a:r>
              <a:rPr lang="uk-UA" altLang="x-none" dirty="0">
                <a:solidFill>
                  <a:schemeClr val="bg1"/>
                </a:solidFill>
              </a:rPr>
              <a:t/>
            </a:r>
            <a:br>
              <a:rPr lang="uk-UA" altLang="x-none" dirty="0">
                <a:solidFill>
                  <a:schemeClr val="bg1"/>
                </a:solidFill>
              </a:rPr>
            </a:br>
            <a:endParaRPr lang="uk-UA" altLang="x-none" dirty="0">
              <a:solidFill>
                <a:schemeClr val="bg1"/>
              </a:solidFill>
            </a:endParaRPr>
          </a:p>
          <a:p>
            <a:endParaRPr lang="uk-UA" altLang="x-none" dirty="0">
              <a:solidFill>
                <a:schemeClr val="bg1"/>
              </a:solidFill>
            </a:endParaRPr>
          </a:p>
          <a:p>
            <a:r>
              <a:rPr lang="uk-UA" altLang="x-none" dirty="0">
                <a:solidFill>
                  <a:schemeClr val="bg1"/>
                </a:solidFill>
              </a:rPr>
              <a:t>Зростання величин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21</a:t>
            </a:r>
            <a:r>
              <a:rPr lang="en-US" altLang="x-none" dirty="0">
                <a:solidFill>
                  <a:schemeClr val="bg1"/>
                </a:solidFill>
              </a:rPr>
              <a:t>,</a:t>
            </a:r>
            <a:r>
              <a:rPr lang="en-US" altLang="x-none" b="1" i="1" dirty="0">
                <a:solidFill>
                  <a:schemeClr val="bg1"/>
                </a:solidFill>
              </a:rPr>
              <a:t> 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22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означає, що виросли витрати другого сектора як на підтримку виробництва в першому секторі, так і на самозабезпечення.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66255"/>
              </p:ext>
            </p:extLst>
          </p:nvPr>
        </p:nvGraphicFramePr>
        <p:xfrm>
          <a:off x="3810000" y="4005064"/>
          <a:ext cx="164147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Формула" r:id="rId3" imgW="1104900" imgH="520700" progId="Equation.3">
                  <p:embed/>
                </p:oleObj>
              </mc:Choice>
              <mc:Fallback>
                <p:oleObj name="Формула" r:id="rId3" imgW="1104900" imgH="520700" progId="Equation.3">
                  <p:embed/>
                  <p:pic>
                    <p:nvPicPr>
                      <p:cNvPr id="0" name="Object 1013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005064"/>
                        <a:ext cx="1641475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1702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Приклад</a:t>
            </a:r>
            <a:r>
              <a:rPr lang="en-US" altLang="x-none" b="0" dirty="0">
                <a:solidFill>
                  <a:schemeClr val="bg1"/>
                </a:solidFill>
              </a:rPr>
              <a:t> 2</a:t>
            </a:r>
            <a:r>
              <a:rPr lang="uk-UA" altLang="x-none" b="0" dirty="0">
                <a:solidFill>
                  <a:schemeClr val="bg1"/>
                </a:solidFill>
              </a:rPr>
              <a:t>. Продовження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Тепер другий вільний залишок буде: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endParaRPr lang="uk-UA" altLang="x-none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Таким чином, другий сектор у цьому випадку виявився збитковим.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Саме по собі це ще не означає поганої оцінки його роботи. Так, враховуючи, що вільний залишок першого сектора дорівнює 320, в сумі отримуємо прибуткову економічну систему.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Як уже говорилося, у сучасних розвинених країнах, як правило, збитковим є сільське господарство, що потребує дотацій з боку промисловості.</a:t>
            </a:r>
            <a:r>
              <a:rPr lang="uk-UA" dirty="0">
                <a:solidFill>
                  <a:schemeClr val="bg1"/>
                </a:solidFill>
              </a:rPr>
              <a:t> 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196067"/>
              </p:ext>
            </p:extLst>
          </p:nvPr>
        </p:nvGraphicFramePr>
        <p:xfrm>
          <a:off x="2267744" y="2132856"/>
          <a:ext cx="346868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r:id="rId3" imgW="2297703" imgH="241195" progId="Equation.3">
                  <p:embed/>
                </p:oleObj>
              </mc:Choice>
              <mc:Fallback>
                <p:oleObj r:id="rId3" imgW="2297703" imgH="241195" progId="Equation.3">
                  <p:embed/>
                  <p:pic>
                    <p:nvPicPr>
                      <p:cNvPr id="0" name="Object 1024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132856"/>
                        <a:ext cx="3468688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55663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altLang="x-none" sz="3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Довільна кількість секторів економічної системи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5237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Вибір секторів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Перейдемо тепер до випадку довільної кількості </a:t>
            </a:r>
            <a:r>
              <a:rPr lang="en-US" altLang="x-none" b="1" i="1" dirty="0">
                <a:solidFill>
                  <a:schemeClr val="bg1"/>
                </a:solidFill>
              </a:rPr>
              <a:t>n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секторів економічної системи.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Кількість секторів указується деякою мірою суб'єктивно, у залежності від того, які сектори представляються, у даних конкретних обставинах, найбільш важливими.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Позначимо обсяги виробництва в секторах економічної системи, виражені в єдиному грошовому еквіваленті, через </a:t>
            </a:r>
            <a:r>
              <a:rPr lang="uk-UA" altLang="x-none" b="1" i="1" dirty="0">
                <a:solidFill>
                  <a:schemeClr val="bg1"/>
                </a:solidFill>
              </a:rPr>
              <a:t>х</a:t>
            </a:r>
            <a:r>
              <a:rPr lang="uk-UA" altLang="x-none" b="1" i="1" baseline="-25000" dirty="0">
                <a:solidFill>
                  <a:schemeClr val="bg1"/>
                </a:solidFill>
              </a:rPr>
              <a:t>1</a:t>
            </a:r>
            <a:r>
              <a:rPr lang="uk-UA" altLang="x-none" dirty="0">
                <a:solidFill>
                  <a:schemeClr val="bg1"/>
                </a:solidFill>
              </a:rPr>
              <a:t>, </a:t>
            </a:r>
            <a:r>
              <a:rPr lang="uk-UA" altLang="x-none" b="1" i="1" dirty="0">
                <a:solidFill>
                  <a:schemeClr val="bg1"/>
                </a:solidFill>
              </a:rPr>
              <a:t>х</a:t>
            </a:r>
            <a:r>
              <a:rPr lang="uk-UA" altLang="x-none" b="1" i="1" baseline="-25000" dirty="0">
                <a:solidFill>
                  <a:schemeClr val="bg1"/>
                </a:solidFill>
              </a:rPr>
              <a:t>2</a:t>
            </a:r>
            <a:r>
              <a:rPr lang="uk-UA" altLang="x-none" dirty="0">
                <a:solidFill>
                  <a:schemeClr val="bg1"/>
                </a:solidFill>
              </a:rPr>
              <a:t>, </a:t>
            </a:r>
            <a:r>
              <a:rPr lang="uk-UA" altLang="x-none" b="1" i="1" dirty="0">
                <a:solidFill>
                  <a:schemeClr val="bg1"/>
                </a:solidFill>
              </a:rPr>
              <a:t>х</a:t>
            </a:r>
            <a:r>
              <a:rPr lang="uk-UA" altLang="x-none" b="1" i="1" baseline="-25000" dirty="0">
                <a:solidFill>
                  <a:schemeClr val="bg1"/>
                </a:solidFill>
              </a:rPr>
              <a:t>3</a:t>
            </a:r>
            <a:r>
              <a:rPr lang="uk-UA" altLang="x-none" dirty="0">
                <a:solidFill>
                  <a:schemeClr val="bg1"/>
                </a:solidFill>
              </a:rPr>
              <a:t>, …, </a:t>
            </a:r>
            <a:r>
              <a:rPr lang="uk-UA" altLang="x-none" b="1" i="1" dirty="0">
                <a:solidFill>
                  <a:schemeClr val="bg1"/>
                </a:solidFill>
              </a:rPr>
              <a:t>х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n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Для довільного сектора номер </a:t>
            </a:r>
            <a:r>
              <a:rPr lang="en-US" altLang="x-none" b="1" i="1" dirty="0">
                <a:solidFill>
                  <a:schemeClr val="bg1"/>
                </a:solidFill>
              </a:rPr>
              <a:t>i</a:t>
            </a:r>
            <a:r>
              <a:rPr lang="en-US" altLang="x-none" dirty="0">
                <a:solidFill>
                  <a:schemeClr val="bg1"/>
                </a:solidFill>
              </a:rPr>
              <a:t> (</a:t>
            </a:r>
            <a:r>
              <a:rPr lang="en-US" altLang="x-none" i="1" dirty="0">
                <a:solidFill>
                  <a:schemeClr val="bg1"/>
                </a:solidFill>
              </a:rPr>
              <a:t>i=1, …, n</a:t>
            </a:r>
            <a:r>
              <a:rPr lang="en-US" altLang="x-none" dirty="0">
                <a:solidFill>
                  <a:schemeClr val="bg1"/>
                </a:solidFill>
              </a:rPr>
              <a:t>) </a:t>
            </a:r>
            <a:r>
              <a:rPr lang="uk-UA" altLang="x-none" dirty="0">
                <a:solidFill>
                  <a:schemeClr val="bg1"/>
                </a:solidFill>
              </a:rPr>
              <a:t>частина валової продукції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цього сектора, витрачається для підтримки виробництва цього ж і інших секторів. 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7069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Коефіцієнти виробничої матриці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Ту частину продукції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що направляється в сектор номер </a:t>
            </a:r>
            <a:r>
              <a:rPr lang="en-US" altLang="x-none" b="1" i="1" dirty="0">
                <a:solidFill>
                  <a:schemeClr val="bg1"/>
                </a:solidFill>
              </a:rPr>
              <a:t>j</a:t>
            </a:r>
            <a:r>
              <a:rPr lang="en-US" altLang="x-none" dirty="0">
                <a:solidFill>
                  <a:schemeClr val="bg1"/>
                </a:solidFill>
              </a:rPr>
              <a:t> (</a:t>
            </a:r>
            <a:r>
              <a:rPr lang="en-US" altLang="x-none" i="1" dirty="0">
                <a:solidFill>
                  <a:schemeClr val="bg1"/>
                </a:solidFill>
              </a:rPr>
              <a:t>j=1, …, n</a:t>
            </a:r>
            <a:r>
              <a:rPr lang="en-US" altLang="x-none" dirty="0">
                <a:solidFill>
                  <a:schemeClr val="bg1"/>
                </a:solidFill>
              </a:rPr>
              <a:t>), </a:t>
            </a:r>
            <a:r>
              <a:rPr lang="uk-UA" altLang="x-none" dirty="0">
                <a:solidFill>
                  <a:schemeClr val="bg1"/>
                </a:solidFill>
              </a:rPr>
              <a:t>будемо позначати через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ij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Якщо вона пропорційна обсягу виробництва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j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в цьому секторі, то маємо:</a:t>
            </a: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ij</a:t>
            </a:r>
            <a:r>
              <a:rPr lang="en-US" altLang="x-none" b="1" i="1" dirty="0">
                <a:solidFill>
                  <a:schemeClr val="bg1"/>
                </a:solidFill>
              </a:rPr>
              <a:t>=a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ij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j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Коефіцієнт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ij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показує, яка кількість продукції </a:t>
            </a:r>
            <a:r>
              <a:rPr lang="en-US" altLang="x-none" i="1" dirty="0">
                <a:solidFill>
                  <a:schemeClr val="bg1"/>
                </a:solidFill>
              </a:rPr>
              <a:t>i</a:t>
            </a:r>
            <a:r>
              <a:rPr lang="en-US" altLang="x-none" dirty="0">
                <a:solidFill>
                  <a:schemeClr val="bg1"/>
                </a:solidFill>
              </a:rPr>
              <a:t>-</a:t>
            </a:r>
            <a:r>
              <a:rPr lang="uk-UA" altLang="x-none" dirty="0">
                <a:solidFill>
                  <a:schemeClr val="bg1"/>
                </a:solidFill>
              </a:rPr>
              <a:t>го сектора витрачається на виробництво одиниці продукції </a:t>
            </a:r>
            <a:r>
              <a:rPr lang="en-US" altLang="x-none" i="1" dirty="0">
                <a:solidFill>
                  <a:schemeClr val="bg1"/>
                </a:solidFill>
              </a:rPr>
              <a:t>j</a:t>
            </a:r>
            <a:r>
              <a:rPr lang="en-US" altLang="x-none" dirty="0">
                <a:solidFill>
                  <a:schemeClr val="bg1"/>
                </a:solidFill>
              </a:rPr>
              <a:t>-</a:t>
            </a:r>
            <a:r>
              <a:rPr lang="uk-UA" altLang="x-none" dirty="0">
                <a:solidFill>
                  <a:schemeClr val="bg1"/>
                </a:solidFill>
              </a:rPr>
              <a:t>го сектора.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Величини кінцевої продукції (вільні залишки), що виходять після задоволення усіх внутрішніх потреб даної економічної системи, позначимо через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2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3</a:t>
            </a:r>
            <a:r>
              <a:rPr lang="en-US" altLang="x-none" dirty="0">
                <a:solidFill>
                  <a:schemeClr val="bg1"/>
                </a:solidFill>
              </a:rPr>
              <a:t>, …,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n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04290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Визначальні рівняння Леонтьєва для багатосекторної економіки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altLang="x-none" dirty="0">
                <a:solidFill>
                  <a:schemeClr val="bg1"/>
                </a:solidFill>
              </a:rPr>
              <a:t>Усі зазначені величини поєднуються очевидними рівняннями:</a:t>
            </a:r>
            <a:r>
              <a:rPr lang="ru-RU" dirty="0">
                <a:solidFill>
                  <a:schemeClr val="bg1"/>
                </a:solidFill>
              </a:rPr>
              <a:t> 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altLang="x-none" dirty="0">
              <a:solidFill>
                <a:schemeClr val="bg1"/>
              </a:solidFill>
            </a:endParaRPr>
          </a:p>
          <a:p>
            <a:endParaRPr lang="ru-RU" altLang="x-none" dirty="0">
              <a:solidFill>
                <a:schemeClr val="bg1"/>
              </a:solidFill>
            </a:endParaRPr>
          </a:p>
          <a:p>
            <a:endParaRPr lang="ru-RU" altLang="x-none" dirty="0">
              <a:solidFill>
                <a:schemeClr val="bg1"/>
              </a:solidFill>
            </a:endParaRPr>
          </a:p>
          <a:p>
            <a:endParaRPr lang="ru-RU" altLang="x-none" dirty="0">
              <a:solidFill>
                <a:schemeClr val="bg1"/>
              </a:solidFill>
            </a:endParaRPr>
          </a:p>
          <a:p>
            <a:r>
              <a:rPr lang="ru-RU" altLang="x-none" dirty="0">
                <a:solidFill>
                  <a:schemeClr val="bg1"/>
                </a:solidFill>
              </a:rPr>
              <a:t>Введемо в розгляд такі матриці і вектори:</a:t>
            </a:r>
            <a:r>
              <a:rPr lang="ru-RU" dirty="0">
                <a:solidFill>
                  <a:schemeClr val="bg1"/>
                </a:solidFill>
              </a:rPr>
              <a:t> 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  <a:p>
            <a:endParaRPr lang="ru-RU" altLang="x-none" dirty="0">
              <a:solidFill>
                <a:schemeClr val="bg1"/>
              </a:solidFill>
            </a:endParaRPr>
          </a:p>
          <a:p>
            <a:endParaRPr lang="ru-RU" altLang="x-none" dirty="0">
              <a:solidFill>
                <a:schemeClr val="bg1"/>
              </a:solidFill>
            </a:endParaRPr>
          </a:p>
          <a:p>
            <a:endParaRPr lang="ru-RU" altLang="x-none" dirty="0">
              <a:solidFill>
                <a:schemeClr val="bg1"/>
              </a:solidFill>
            </a:endParaRPr>
          </a:p>
          <a:p>
            <a:endParaRPr lang="ru-RU" altLang="x-none" dirty="0" smtClean="0">
              <a:solidFill>
                <a:schemeClr val="bg1"/>
              </a:solidFill>
            </a:endParaRPr>
          </a:p>
          <a:p>
            <a:r>
              <a:rPr lang="ru-RU" altLang="x-none" dirty="0" smtClean="0">
                <a:solidFill>
                  <a:schemeClr val="bg1"/>
                </a:solidFill>
              </a:rPr>
              <a:t>Тут </a:t>
            </a:r>
            <a:r>
              <a:rPr lang="ru-RU" altLang="x-none" dirty="0">
                <a:solidFill>
                  <a:schemeClr val="bg1"/>
                </a:solidFill>
              </a:rPr>
              <a:t>матриця </a:t>
            </a:r>
            <a:r>
              <a:rPr lang="ru-RU" altLang="x-none" b="1" i="1" dirty="0">
                <a:solidFill>
                  <a:schemeClr val="bg1"/>
                </a:solidFill>
              </a:rPr>
              <a:t>А</a:t>
            </a:r>
            <a:r>
              <a:rPr lang="ru-RU" altLang="x-none" dirty="0">
                <a:solidFill>
                  <a:schemeClr val="bg1"/>
                </a:solidFill>
              </a:rPr>
              <a:t> зветься виробничою; зміст векторів </a:t>
            </a:r>
            <a:r>
              <a:rPr lang="ru-RU" altLang="x-none" b="1" i="1" dirty="0">
                <a:solidFill>
                  <a:schemeClr val="bg1"/>
                </a:solidFill>
              </a:rPr>
              <a:t>X</a:t>
            </a:r>
            <a:r>
              <a:rPr lang="ru-RU" altLang="x-none" dirty="0">
                <a:solidFill>
                  <a:schemeClr val="bg1"/>
                </a:solidFill>
              </a:rPr>
              <a:t> і </a:t>
            </a:r>
            <a:r>
              <a:rPr lang="ru-RU" altLang="x-none" b="1" i="1" dirty="0">
                <a:solidFill>
                  <a:schemeClr val="bg1"/>
                </a:solidFill>
              </a:rPr>
              <a:t>Y </a:t>
            </a:r>
            <a:r>
              <a:rPr lang="ru-RU" altLang="x-none" dirty="0">
                <a:solidFill>
                  <a:schemeClr val="bg1"/>
                </a:solidFill>
              </a:rPr>
              <a:t>очевидний.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3913847"/>
              </p:ext>
            </p:extLst>
          </p:nvPr>
        </p:nvGraphicFramePr>
        <p:xfrm>
          <a:off x="3081338" y="1988517"/>
          <a:ext cx="368617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r:id="rId3" imgW="2437342" imgH="241195" progId="Equation.3">
                  <p:embed/>
                </p:oleObj>
              </mc:Choice>
              <mc:Fallback>
                <p:oleObj r:id="rId3" imgW="2437342" imgH="241195" progId="Equation.3">
                  <p:embed/>
                  <p:pic>
                    <p:nvPicPr>
                      <p:cNvPr id="0" name="Object 1106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1338" y="1988517"/>
                        <a:ext cx="368617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244604"/>
              </p:ext>
            </p:extLst>
          </p:nvPr>
        </p:nvGraphicFramePr>
        <p:xfrm>
          <a:off x="3095625" y="2420888"/>
          <a:ext cx="4008438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r:id="rId5" imgW="2654300" imgH="469900" progId="Equation.3">
                  <p:embed/>
                </p:oleObj>
              </mc:Choice>
              <mc:Fallback>
                <p:oleObj r:id="rId5" imgW="2654300" imgH="469900" progId="Equation.3">
                  <p:embed/>
                  <p:pic>
                    <p:nvPicPr>
                      <p:cNvPr id="0" name="Object 1106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25" y="2420888"/>
                        <a:ext cx="4008438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086779"/>
              </p:ext>
            </p:extLst>
          </p:nvPr>
        </p:nvGraphicFramePr>
        <p:xfrm>
          <a:off x="3124200" y="3068638"/>
          <a:ext cx="398780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r:id="rId7" imgW="2640454" imgH="241195" progId="Equation.3">
                  <p:embed/>
                </p:oleObj>
              </mc:Choice>
              <mc:Fallback>
                <p:oleObj r:id="rId7" imgW="2640454" imgH="241195" progId="Equation.3">
                  <p:embed/>
                  <p:pic>
                    <p:nvPicPr>
                      <p:cNvPr id="0" name="Object 1106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068638"/>
                        <a:ext cx="3987800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8228021"/>
              </p:ext>
            </p:extLst>
          </p:nvPr>
        </p:nvGraphicFramePr>
        <p:xfrm>
          <a:off x="899592" y="3861048"/>
          <a:ext cx="6902450" cy="125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r:id="rId9" imgW="4925462" imgH="901309" progId="Equation.3">
                  <p:embed/>
                </p:oleObj>
              </mc:Choice>
              <mc:Fallback>
                <p:oleObj r:id="rId9" imgW="4925462" imgH="901309" progId="Equation.3">
                  <p:embed/>
                  <p:pic>
                    <p:nvPicPr>
                      <p:cNvPr id="0" name="Object 1106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861048"/>
                        <a:ext cx="6902450" cy="1258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36827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altLang="x-none" b="0" dirty="0">
                <a:solidFill>
                  <a:schemeClr val="bg1"/>
                </a:solidFill>
              </a:rPr>
              <a:t>Рівняння Леонтьєва у матричному вигляді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uk-UA" altLang="x-none" sz="2200" dirty="0">
                <a:solidFill>
                  <a:schemeClr val="bg1"/>
                </a:solidFill>
              </a:rPr>
              <a:t>За допомогою матриць </a:t>
            </a:r>
            <a:r>
              <a:rPr lang="uk-UA" altLang="x-none" sz="2200" b="1" i="1" dirty="0">
                <a:solidFill>
                  <a:schemeClr val="bg1"/>
                </a:solidFill>
              </a:rPr>
              <a:t>А</a:t>
            </a:r>
            <a:r>
              <a:rPr lang="uk-UA" altLang="x-none" sz="2200" dirty="0">
                <a:solidFill>
                  <a:schemeClr val="bg1"/>
                </a:solidFill>
              </a:rPr>
              <a:t>,</a:t>
            </a:r>
            <a:r>
              <a:rPr lang="uk-UA" altLang="x-none" sz="2200" b="1" i="1" dirty="0">
                <a:solidFill>
                  <a:schemeClr val="bg1"/>
                </a:solidFill>
              </a:rPr>
              <a:t> Е</a:t>
            </a:r>
            <a:r>
              <a:rPr lang="uk-UA" altLang="x-none" sz="2200" dirty="0">
                <a:solidFill>
                  <a:schemeClr val="bg1"/>
                </a:solidFill>
              </a:rPr>
              <a:t> і векторів </a:t>
            </a:r>
            <a:r>
              <a:rPr lang="uk-UA" altLang="x-none" sz="2200" b="1" i="1" dirty="0">
                <a:solidFill>
                  <a:schemeClr val="bg1"/>
                </a:solidFill>
              </a:rPr>
              <a:t>Х</a:t>
            </a:r>
            <a:r>
              <a:rPr lang="uk-UA" altLang="x-none" sz="2200" dirty="0">
                <a:solidFill>
                  <a:schemeClr val="bg1"/>
                </a:solidFill>
              </a:rPr>
              <a:t>, </a:t>
            </a:r>
            <a:r>
              <a:rPr lang="en-US" altLang="x-none" sz="2200" b="1" i="1" dirty="0">
                <a:solidFill>
                  <a:schemeClr val="bg1"/>
                </a:solidFill>
              </a:rPr>
              <a:t>Y</a:t>
            </a:r>
            <a:r>
              <a:rPr lang="en-US" altLang="x-none" sz="2200" dirty="0">
                <a:solidFill>
                  <a:schemeClr val="bg1"/>
                </a:solidFill>
              </a:rPr>
              <a:t> </a:t>
            </a:r>
            <a:r>
              <a:rPr lang="uk-UA" altLang="x-none" sz="2200" dirty="0">
                <a:solidFill>
                  <a:schemeClr val="bg1"/>
                </a:solidFill>
              </a:rPr>
              <a:t>систему рівнянь можна представити у вигляді єдиного матричного рівняння</a:t>
            </a:r>
            <a:r>
              <a:rPr lang="en-US" altLang="x-none" sz="2200" dirty="0">
                <a:solidFill>
                  <a:schemeClr val="bg1"/>
                </a:solidFill>
              </a:rPr>
              <a:t>:</a:t>
            </a:r>
            <a:r>
              <a:rPr lang="uk-UA" altLang="x-none" sz="2200" dirty="0">
                <a:solidFill>
                  <a:schemeClr val="bg1"/>
                </a:solidFill>
              </a:rPr>
              <a:t/>
            </a:r>
            <a:br>
              <a:rPr lang="uk-UA" altLang="x-none" sz="2200" dirty="0">
                <a:solidFill>
                  <a:schemeClr val="bg1"/>
                </a:solidFill>
              </a:rPr>
            </a:br>
            <a:r>
              <a:rPr lang="uk-UA" altLang="x-none" sz="2200" dirty="0">
                <a:solidFill>
                  <a:schemeClr val="bg1"/>
                </a:solidFill>
              </a:rPr>
              <a:t>							</a:t>
            </a:r>
          </a:p>
          <a:p>
            <a:pPr>
              <a:spcBef>
                <a:spcPct val="0"/>
              </a:spcBef>
            </a:pPr>
            <a:r>
              <a:rPr lang="uk-UA" altLang="x-none" sz="2200" dirty="0">
                <a:solidFill>
                  <a:schemeClr val="bg1"/>
                </a:solidFill>
              </a:rPr>
              <a:t>Отримані рівняння можуть застосовуватися для рішення двох задач.</a:t>
            </a:r>
          </a:p>
          <a:p>
            <a:pPr>
              <a:spcBef>
                <a:spcPct val="40000"/>
              </a:spcBef>
            </a:pPr>
            <a:r>
              <a:rPr lang="uk-UA" altLang="x-none" sz="2200" b="1" dirty="0">
                <a:solidFill>
                  <a:schemeClr val="bg1"/>
                </a:solidFill>
              </a:rPr>
              <a:t>По-перше,</a:t>
            </a:r>
            <a:r>
              <a:rPr lang="uk-UA" altLang="x-none" sz="2200" dirty="0">
                <a:solidFill>
                  <a:schemeClr val="bg1"/>
                </a:solidFill>
              </a:rPr>
              <a:t> по заданих обсягах валової продукції </a:t>
            </a:r>
            <a:r>
              <a:rPr lang="uk-UA" altLang="x-none" sz="2200" b="1" i="1" dirty="0">
                <a:solidFill>
                  <a:schemeClr val="bg1"/>
                </a:solidFill>
              </a:rPr>
              <a:t>х</a:t>
            </a:r>
            <a:r>
              <a:rPr lang="uk-UA" altLang="x-none" sz="2200" b="1" i="1" baseline="-25000" dirty="0">
                <a:solidFill>
                  <a:schemeClr val="bg1"/>
                </a:solidFill>
              </a:rPr>
              <a:t>1</a:t>
            </a:r>
            <a:r>
              <a:rPr lang="uk-UA" altLang="x-none" sz="2200" dirty="0">
                <a:solidFill>
                  <a:schemeClr val="bg1"/>
                </a:solidFill>
              </a:rPr>
              <a:t>, …, </a:t>
            </a:r>
            <a:r>
              <a:rPr lang="uk-UA" altLang="x-none" sz="2200" b="1" i="1" dirty="0">
                <a:solidFill>
                  <a:schemeClr val="bg1"/>
                </a:solidFill>
              </a:rPr>
              <a:t>х</a:t>
            </a:r>
            <a:r>
              <a:rPr lang="en-US" altLang="x-none" sz="2200" b="1" i="1" baseline="-25000" dirty="0">
                <a:solidFill>
                  <a:schemeClr val="bg1"/>
                </a:solidFill>
              </a:rPr>
              <a:t>n</a:t>
            </a:r>
            <a:r>
              <a:rPr lang="uk-UA" altLang="x-none" sz="2200" dirty="0">
                <a:solidFill>
                  <a:schemeClr val="bg1"/>
                </a:solidFill>
              </a:rPr>
              <a:t> можна обчислити обсяги кінцевої продукції </a:t>
            </a:r>
            <a:r>
              <a:rPr lang="en-US" altLang="x-none" sz="2200" b="1" i="1" dirty="0">
                <a:solidFill>
                  <a:schemeClr val="bg1"/>
                </a:solidFill>
              </a:rPr>
              <a:t>y</a:t>
            </a:r>
            <a:r>
              <a:rPr lang="en-US" altLang="x-none" sz="2200" b="1" i="1" baseline="-25000" dirty="0">
                <a:solidFill>
                  <a:schemeClr val="bg1"/>
                </a:solidFill>
              </a:rPr>
              <a:t>1</a:t>
            </a:r>
            <a:r>
              <a:rPr lang="en-US" altLang="x-none" sz="2200" dirty="0">
                <a:solidFill>
                  <a:schemeClr val="bg1"/>
                </a:solidFill>
              </a:rPr>
              <a:t>,</a:t>
            </a:r>
            <a:r>
              <a:rPr lang="uk-UA" altLang="x-none" sz="2200" dirty="0">
                <a:solidFill>
                  <a:schemeClr val="bg1"/>
                </a:solidFill>
              </a:rPr>
              <a:t> </a:t>
            </a:r>
            <a:r>
              <a:rPr lang="en-US" altLang="x-none" sz="2200" dirty="0">
                <a:solidFill>
                  <a:schemeClr val="bg1"/>
                </a:solidFill>
              </a:rPr>
              <a:t>…, </a:t>
            </a:r>
            <a:r>
              <a:rPr lang="en-US" altLang="x-none" sz="2200" b="1" i="1" dirty="0">
                <a:solidFill>
                  <a:schemeClr val="bg1"/>
                </a:solidFill>
              </a:rPr>
              <a:t>y</a:t>
            </a:r>
            <a:r>
              <a:rPr lang="en-US" altLang="x-none" sz="2200" b="1" i="1" baseline="-25000" dirty="0">
                <a:solidFill>
                  <a:schemeClr val="bg1"/>
                </a:solidFill>
              </a:rPr>
              <a:t>n</a:t>
            </a:r>
            <a:r>
              <a:rPr lang="uk-UA" altLang="x-none" sz="2200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40000"/>
              </a:spcBef>
            </a:pPr>
            <a:r>
              <a:rPr lang="uk-UA" altLang="x-none" sz="2200" b="1" dirty="0">
                <a:solidFill>
                  <a:schemeClr val="bg1"/>
                </a:solidFill>
              </a:rPr>
              <a:t>По-друге,</a:t>
            </a:r>
            <a:r>
              <a:rPr lang="uk-UA" altLang="x-none" sz="2200" dirty="0">
                <a:solidFill>
                  <a:schemeClr val="bg1"/>
                </a:solidFill>
              </a:rPr>
              <a:t> по заданих обсягах кінцевої продукції можна обчислити обсяги валової продукції </a:t>
            </a:r>
            <a:r>
              <a:rPr lang="uk-UA" altLang="x-none" sz="2200" b="1" i="1" dirty="0">
                <a:solidFill>
                  <a:schemeClr val="bg1"/>
                </a:solidFill>
              </a:rPr>
              <a:t>х</a:t>
            </a:r>
            <a:r>
              <a:rPr lang="uk-UA" altLang="x-none" sz="2200" b="1" i="1" baseline="-25000" dirty="0">
                <a:solidFill>
                  <a:schemeClr val="bg1"/>
                </a:solidFill>
              </a:rPr>
              <a:t>1</a:t>
            </a:r>
            <a:r>
              <a:rPr lang="uk-UA" altLang="x-none" sz="2200" dirty="0">
                <a:solidFill>
                  <a:schemeClr val="bg1"/>
                </a:solidFill>
              </a:rPr>
              <a:t>, …, </a:t>
            </a:r>
            <a:r>
              <a:rPr lang="uk-UA" altLang="x-none" sz="2200" b="1" i="1" dirty="0">
                <a:solidFill>
                  <a:schemeClr val="bg1"/>
                </a:solidFill>
              </a:rPr>
              <a:t>х</a:t>
            </a:r>
            <a:r>
              <a:rPr lang="en-US" altLang="x-none" sz="2200" b="1" i="1" baseline="-25000" dirty="0">
                <a:solidFill>
                  <a:schemeClr val="bg1"/>
                </a:solidFill>
              </a:rPr>
              <a:t>n</a:t>
            </a:r>
            <a:r>
              <a:rPr lang="uk-UA" altLang="x-none" sz="2200" dirty="0">
                <a:solidFill>
                  <a:schemeClr val="bg1"/>
                </a:solidFill>
              </a:rPr>
              <a:t>. Ця задача вимагає рішення системи рівнянь.</a:t>
            </a:r>
          </a:p>
          <a:p>
            <a:pPr>
              <a:spcBef>
                <a:spcPct val="40000"/>
              </a:spcBef>
            </a:pPr>
            <a:r>
              <a:rPr lang="uk-UA" altLang="x-none" sz="2200" dirty="0">
                <a:solidFill>
                  <a:schemeClr val="bg1"/>
                </a:solidFill>
              </a:rPr>
              <a:t>Найбільш зручно при цьому використовувати матричне рівняння (3), розв'язок якого відносно </a:t>
            </a:r>
            <a:r>
              <a:rPr lang="uk-UA" altLang="x-none" sz="2200" b="1" i="1" dirty="0">
                <a:solidFill>
                  <a:schemeClr val="bg1"/>
                </a:solidFill>
              </a:rPr>
              <a:t>х</a:t>
            </a:r>
            <a:r>
              <a:rPr lang="uk-UA" altLang="x-none" sz="2200" b="1" i="1" baseline="-25000" dirty="0">
                <a:solidFill>
                  <a:schemeClr val="bg1"/>
                </a:solidFill>
              </a:rPr>
              <a:t>1</a:t>
            </a:r>
            <a:r>
              <a:rPr lang="uk-UA" altLang="x-none" sz="2200" dirty="0">
                <a:solidFill>
                  <a:schemeClr val="bg1"/>
                </a:solidFill>
              </a:rPr>
              <a:t>, …, </a:t>
            </a:r>
            <a:r>
              <a:rPr lang="uk-UA" altLang="x-none" sz="2200" b="1" i="1" dirty="0">
                <a:solidFill>
                  <a:schemeClr val="bg1"/>
                </a:solidFill>
              </a:rPr>
              <a:t>х</a:t>
            </a:r>
            <a:r>
              <a:rPr lang="en-US" altLang="x-none" sz="2200" b="1" i="1" baseline="-25000" dirty="0">
                <a:solidFill>
                  <a:schemeClr val="bg1"/>
                </a:solidFill>
              </a:rPr>
              <a:t>n</a:t>
            </a:r>
            <a:r>
              <a:rPr lang="uk-UA" altLang="x-none" sz="2200" b="1" i="1" baseline="-25000" dirty="0">
                <a:solidFill>
                  <a:schemeClr val="bg1"/>
                </a:solidFill>
              </a:rPr>
              <a:t> </a:t>
            </a:r>
            <a:r>
              <a:rPr lang="uk-UA" altLang="x-none" sz="2200" dirty="0">
                <a:solidFill>
                  <a:schemeClr val="bg1"/>
                </a:solidFill>
              </a:rPr>
              <a:t>становить</a:t>
            </a:r>
            <a:r>
              <a:rPr lang="uk-UA" altLang="x-none" sz="2200" dirty="0" smtClean="0">
                <a:solidFill>
                  <a:schemeClr val="bg1"/>
                </a:solidFill>
              </a:rPr>
              <a:t>:</a:t>
            </a:r>
            <a:endParaRPr lang="en-US" altLang="x-none" sz="2200" dirty="0" smtClean="0">
              <a:solidFill>
                <a:schemeClr val="bg1"/>
              </a:solidFill>
            </a:endParaRPr>
          </a:p>
          <a:p>
            <a:pPr>
              <a:spcBef>
                <a:spcPct val="40000"/>
              </a:spcBef>
            </a:pPr>
            <a:endParaRPr lang="en-US" altLang="x-none" sz="2200" dirty="0" smtClean="0">
              <a:solidFill>
                <a:schemeClr val="bg1"/>
              </a:solidFill>
            </a:endParaRPr>
          </a:p>
          <a:p>
            <a:pPr>
              <a:spcBef>
                <a:spcPct val="40000"/>
              </a:spcBef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269222"/>
              </p:ext>
            </p:extLst>
          </p:nvPr>
        </p:nvGraphicFramePr>
        <p:xfrm>
          <a:off x="1763688" y="2348880"/>
          <a:ext cx="4824412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r:id="rId3" imgW="2843566" imgH="241195" progId="Equation.3">
                  <p:embed/>
                </p:oleObj>
              </mc:Choice>
              <mc:Fallback>
                <p:oleObj r:id="rId3" imgW="2843566" imgH="241195" progId="Equation.3">
                  <p:embed/>
                  <p:pic>
                    <p:nvPicPr>
                      <p:cNvPr id="0" name="Object 1116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348880"/>
                        <a:ext cx="4824412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995266"/>
              </p:ext>
            </p:extLst>
          </p:nvPr>
        </p:nvGraphicFramePr>
        <p:xfrm>
          <a:off x="1691680" y="6081713"/>
          <a:ext cx="4835525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r:id="rId5" imgW="2818177" imgH="291973" progId="Equation.3">
                  <p:embed/>
                </p:oleObj>
              </mc:Choice>
              <mc:Fallback>
                <p:oleObj r:id="rId5" imgW="2818177" imgH="291973" progId="Equation.3">
                  <p:embed/>
                  <p:pic>
                    <p:nvPicPr>
                      <p:cNvPr id="0" name="Object 1116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6081713"/>
                        <a:ext cx="4835525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2298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9217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lstStyle/>
          <a:p>
            <a:pPr algn="ctr"/>
            <a:r>
              <a:rPr lang="uk-UA" altLang="x-none" sz="3200" b="0" dirty="0">
                <a:solidFill>
                  <a:schemeClr val="bg1"/>
                </a:solidFill>
              </a:rPr>
              <a:t>Аналіз економічних систем</a:t>
            </a:r>
            <a:endParaRPr sz="3200" b="0" dirty="0">
              <a:solidFill>
                <a:schemeClr val="bg1"/>
              </a:solidFill>
            </a:endParaRPr>
          </a:p>
        </p:txBody>
      </p:sp>
      <p:sp>
        <p:nvSpPr>
          <p:cNvPr id="9219" name="Text Placeholder 921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uk-UA" altLang="x-none" sz="2500" dirty="0">
                <a:solidFill>
                  <a:schemeClr val="bg1"/>
                </a:solidFill>
              </a:rPr>
              <a:t>В основу покладений балансовий метод Леонтьєва «витрати-випуск». </a:t>
            </a:r>
          </a:p>
          <a:p>
            <a:endParaRPr lang="uk-UA" altLang="x-none" sz="2500" dirty="0">
              <a:solidFill>
                <a:schemeClr val="bg1"/>
              </a:solidFill>
            </a:endParaRPr>
          </a:p>
          <a:p>
            <a:r>
              <a:rPr lang="uk-UA" altLang="x-none" sz="2500" dirty="0">
                <a:solidFill>
                  <a:schemeClr val="bg1"/>
                </a:solidFill>
              </a:rPr>
              <a:t>Привабливість цього методу полягає в тому, що він по своїй природі заснований на строгих математичних співвідношеннях бухгалтерського балансу і, у той же час, дозволяє моделювати дуже складні й актуальні задачі економіки.  </a:t>
            </a:r>
            <a:endParaRPr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2722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Приклад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3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Нехай обсяги валової продукції в секторах становлять:</a:t>
            </a:r>
          </a:p>
          <a:p>
            <a:pPr>
              <a:spcBef>
                <a:spcPct val="30000"/>
              </a:spcBef>
            </a:pPr>
            <a:endParaRPr lang="ru-RU" altLang="x-none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Нехай виробнича матриця для цієї системи має вид: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30000"/>
              </a:spcBef>
            </a:pPr>
            <a:endParaRPr lang="ru-RU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endParaRPr lang="ru-RU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endParaRPr lang="ru-RU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endParaRPr lang="ru-RU" dirty="0">
              <a:solidFill>
                <a:schemeClr val="bg1"/>
              </a:solidFill>
            </a:endParaRPr>
          </a:p>
          <a:p>
            <a:pPr>
              <a:spcBef>
                <a:spcPct val="3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Тоді, за допомогою (3), знаходимо обсяги кінцевої продукції: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7394400"/>
              </p:ext>
            </p:extLst>
          </p:nvPr>
        </p:nvGraphicFramePr>
        <p:xfrm>
          <a:off x="2267744" y="2204864"/>
          <a:ext cx="42703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r:id="rId3" imgW="3044036" imgH="266353" progId="Equation.3">
                  <p:embed/>
                </p:oleObj>
              </mc:Choice>
              <mc:Fallback>
                <p:oleObj r:id="rId3" imgW="3044036" imgH="266353" progId="Equation.3">
                  <p:embed/>
                  <p:pic>
                    <p:nvPicPr>
                      <p:cNvPr id="0" name="Object 1126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204864"/>
                        <a:ext cx="4270375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497138" y="3068638"/>
          <a:ext cx="4530725" cy="184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r:id="rId5" imgW="3771900" imgH="1536700" progId="Equation.3">
                  <p:embed/>
                </p:oleObj>
              </mc:Choice>
              <mc:Fallback>
                <p:oleObj r:id="rId5" imgW="3771900" imgH="1536700" progId="Equation.3">
                  <p:embed/>
                  <p:pic>
                    <p:nvPicPr>
                      <p:cNvPr id="0" name="Object 1126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7138" y="3068638"/>
                        <a:ext cx="4530725" cy="184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594666"/>
              </p:ext>
            </p:extLst>
          </p:nvPr>
        </p:nvGraphicFramePr>
        <p:xfrm>
          <a:off x="1187624" y="5790654"/>
          <a:ext cx="561181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r:id="rId7" imgW="3995298" imgH="266353" progId="Equation.3">
                  <p:embed/>
                </p:oleObj>
              </mc:Choice>
              <mc:Fallback>
                <p:oleObj r:id="rId7" imgW="3995298" imgH="266353" progId="Equation.3">
                  <p:embed/>
                  <p:pic>
                    <p:nvPicPr>
                      <p:cNvPr id="0" name="Object 1126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5790654"/>
                        <a:ext cx="561181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57949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Приклад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Нехай тепер задані обсяги вільних залишків: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40000"/>
              </a:spcBef>
            </a:pPr>
            <a:endParaRPr lang="uk-UA" dirty="0">
              <a:solidFill>
                <a:schemeClr val="bg1"/>
              </a:solidFill>
            </a:endParaRP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Тоді, відповідно до формули (4), одержуємо необхідні обсяги валової продукції: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40000"/>
              </a:spcBef>
            </a:pPr>
            <a:endParaRPr lang="uk-UA" dirty="0">
              <a:solidFill>
                <a:schemeClr val="bg1"/>
              </a:solidFill>
            </a:endParaRP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Можливі і дослідження іншого роду. Наприклад, у розглянутому вище прикладі пошуку вільних залишків по заданих обсягах валової продукції знизимо обсяг виробництва в першому секторі з 200 до 100. У результаті буде: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40000"/>
              </a:spcBef>
            </a:pPr>
            <a:endParaRPr lang="uk-UA" dirty="0">
              <a:solidFill>
                <a:schemeClr val="bg1"/>
              </a:solidFill>
            </a:endParaRP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Перша галузь витратила більше, ніж зробила, тобто є збитковою.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916238" y="2133600"/>
          <a:ext cx="4078287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4" r:id="rId3" imgW="2908300" imgH="266700" progId="Equation.3">
                  <p:embed/>
                </p:oleObj>
              </mc:Choice>
              <mc:Fallback>
                <p:oleObj r:id="rId3" imgW="2908300" imgH="266700" progId="Equation.3">
                  <p:embed/>
                  <p:pic>
                    <p:nvPicPr>
                      <p:cNvPr id="0" name="Object 1136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2133600"/>
                        <a:ext cx="4078287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300263"/>
              </p:ext>
            </p:extLst>
          </p:nvPr>
        </p:nvGraphicFramePr>
        <p:xfrm>
          <a:off x="2035175" y="3212976"/>
          <a:ext cx="5957888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5" r:id="rId5" imgW="4591422" imgH="266353" progId="Equation.3">
                  <p:embed/>
                </p:oleObj>
              </mc:Choice>
              <mc:Fallback>
                <p:oleObj r:id="rId5" imgW="4591422" imgH="266353" progId="Equation.3">
                  <p:embed/>
                  <p:pic>
                    <p:nvPicPr>
                      <p:cNvPr id="0" name="Object 1136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3212976"/>
                        <a:ext cx="5957888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494446"/>
              </p:ext>
            </p:extLst>
          </p:nvPr>
        </p:nvGraphicFramePr>
        <p:xfrm>
          <a:off x="2079625" y="5013176"/>
          <a:ext cx="578643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r:id="rId7" imgW="4122133" imgH="266353" progId="Equation.3">
                  <p:embed/>
                </p:oleObj>
              </mc:Choice>
              <mc:Fallback>
                <p:oleObj r:id="rId7" imgW="4122133" imgH="266353" progId="Equation.3">
                  <p:embed/>
                  <p:pic>
                    <p:nvPicPr>
                      <p:cNvPr id="0" name="Object 1136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5013176"/>
                        <a:ext cx="578643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65470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Макроекономіка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Ті ж рівняння можна розглядати і як такі, що описують торгівлю ряду країн між собою.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цьому випадку величини </a:t>
            </a:r>
            <a:r>
              <a:rPr lang="uk-UA" altLang="x-none" b="1" i="1" dirty="0">
                <a:solidFill>
                  <a:schemeClr val="bg1"/>
                </a:solidFill>
              </a:rPr>
              <a:t>х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задають валові національні доходи країн; величини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задають національні витрати країн, а величини виду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ij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j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задають обсяги імпорту країни номер </a:t>
            </a:r>
            <a:r>
              <a:rPr lang="en-US" altLang="x-none" b="1" i="1" dirty="0">
                <a:solidFill>
                  <a:schemeClr val="bg1"/>
                </a:solidFill>
              </a:rPr>
              <a:t>j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із країни номер </a:t>
            </a:r>
            <a:r>
              <a:rPr lang="en-US" altLang="x-none" b="1" i="1" dirty="0">
                <a:solidFill>
                  <a:schemeClr val="bg1"/>
                </a:solidFill>
              </a:rPr>
              <a:t>i</a:t>
            </a:r>
            <a:r>
              <a:rPr lang="en-US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У цьому випадку величина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ij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називається </a:t>
            </a:r>
            <a:r>
              <a:rPr lang="uk-UA" altLang="x-none" b="1" dirty="0">
                <a:solidFill>
                  <a:schemeClr val="bg1"/>
                </a:solidFill>
              </a:rPr>
              <a:t>маргінальною схильністю</a:t>
            </a:r>
            <a:r>
              <a:rPr lang="uk-UA" altLang="x-none" dirty="0">
                <a:solidFill>
                  <a:schemeClr val="bg1"/>
                </a:solidFill>
              </a:rPr>
              <a:t> країни номер </a:t>
            </a:r>
            <a:r>
              <a:rPr lang="en-US" altLang="x-none" b="1" i="1" dirty="0">
                <a:solidFill>
                  <a:schemeClr val="bg1"/>
                </a:solidFill>
              </a:rPr>
              <a:t>j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до імпорту з країни з номером </a:t>
            </a:r>
            <a:r>
              <a:rPr lang="en-US" altLang="x-none" b="1" i="1" dirty="0">
                <a:solidFill>
                  <a:schemeClr val="bg1"/>
                </a:solidFill>
              </a:rPr>
              <a:t>i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а величина </a:t>
            </a:r>
            <a:r>
              <a:rPr lang="en-US" altLang="x-none" b="1" i="1" dirty="0">
                <a:solidFill>
                  <a:schemeClr val="bg1"/>
                </a:solidFill>
              </a:rPr>
              <a:t>a</a:t>
            </a:r>
            <a:r>
              <a:rPr lang="en-US" altLang="x-none" b="1" i="1" baseline="-25000" dirty="0">
                <a:solidFill>
                  <a:schemeClr val="bg1"/>
                </a:solidFill>
              </a:rPr>
              <a:t>ii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маргінальною схильністю країни номер </a:t>
            </a:r>
            <a:r>
              <a:rPr lang="en-US" altLang="x-none" b="1" i="1" dirty="0">
                <a:solidFill>
                  <a:schemeClr val="bg1"/>
                </a:solidFill>
              </a:rPr>
              <a:t>i</a:t>
            </a:r>
            <a:r>
              <a:rPr lang="en-US" altLang="x-none" dirty="0">
                <a:solidFill>
                  <a:schemeClr val="bg1"/>
                </a:solidFill>
              </a:rPr>
              <a:t> </a:t>
            </a:r>
            <a:r>
              <a:rPr lang="uk-UA" altLang="x-none" dirty="0">
                <a:solidFill>
                  <a:schemeClr val="bg1"/>
                </a:solidFill>
              </a:rPr>
              <a:t>до споживання власних товарів.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7749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Характерні</a:t>
            </a:r>
            <a:r>
              <a:rPr lang="ru-RU" altLang="x-none" b="0" dirty="0">
                <a:solidFill>
                  <a:schemeClr val="bg1"/>
                </a:solidFill>
              </a:rPr>
              <a:t> риси економічної теорії Леонтьєва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altLang="x-none" dirty="0">
                <a:solidFill>
                  <a:schemeClr val="bg1"/>
                </a:solidFill>
              </a:rPr>
              <a:t>Автору вдалося представити важливі економічні співвідношення у вигляді </a:t>
            </a:r>
            <a:r>
              <a:rPr lang="uk-UA" altLang="x-none" b="1" dirty="0">
                <a:solidFill>
                  <a:schemeClr val="bg1"/>
                </a:solidFill>
              </a:rPr>
              <a:t>добре оформлених </a:t>
            </a:r>
            <a:r>
              <a:rPr lang="uk-UA" altLang="x-none" sz="2800" b="1" dirty="0">
                <a:solidFill>
                  <a:schemeClr val="bg1"/>
                </a:solidFill>
              </a:rPr>
              <a:t>математичних</a:t>
            </a:r>
            <a:r>
              <a:rPr lang="uk-UA" altLang="x-none" b="1" dirty="0">
                <a:solidFill>
                  <a:schemeClr val="bg1"/>
                </a:solidFill>
              </a:rPr>
              <a:t> рівнянь</a:t>
            </a:r>
            <a:r>
              <a:rPr lang="uk-UA" altLang="x-none" dirty="0">
                <a:solidFill>
                  <a:schemeClr val="bg1"/>
                </a:solidFill>
              </a:rPr>
              <a:t>.</a:t>
            </a:r>
          </a:p>
          <a:p>
            <a:endParaRPr lang="uk-UA" altLang="x-none" dirty="0">
              <a:solidFill>
                <a:schemeClr val="bg1"/>
              </a:solidFill>
            </a:endParaRPr>
          </a:p>
          <a:p>
            <a:r>
              <a:rPr lang="uk-UA" altLang="x-none" dirty="0">
                <a:solidFill>
                  <a:schemeClr val="bg1"/>
                </a:solidFill>
              </a:rPr>
              <a:t>Він </a:t>
            </a:r>
            <a:r>
              <a:rPr lang="uk-UA" altLang="x-none" b="1" dirty="0">
                <a:solidFill>
                  <a:schemeClr val="bg1"/>
                </a:solidFill>
              </a:rPr>
              <a:t>на практиці показав</a:t>
            </a:r>
            <a:r>
              <a:rPr lang="uk-UA" altLang="x-none" dirty="0">
                <a:solidFill>
                  <a:schemeClr val="bg1"/>
                </a:solidFill>
              </a:rPr>
              <a:t>, як складати і вирішувати ці рівняння в конкретних економічних задачах. </a:t>
            </a:r>
          </a:p>
          <a:p>
            <a:endParaRPr lang="uk-UA" dirty="0">
              <a:solidFill>
                <a:schemeClr val="bg1"/>
              </a:solidFill>
            </a:endParaRPr>
          </a:p>
          <a:p>
            <a:r>
              <a:rPr lang="uk-UA" altLang="x-none" dirty="0">
                <a:solidFill>
                  <a:schemeClr val="bg1"/>
                </a:solidFill>
              </a:rPr>
              <a:t>В.В. Леонтьєв вважав, що математичні рівняння тільки тоді можуть бути корисні в економіці, коли відповідний </a:t>
            </a:r>
            <a:r>
              <a:rPr lang="uk-UA" altLang="x-none" b="1" dirty="0">
                <a:solidFill>
                  <a:schemeClr val="bg1"/>
                </a:solidFill>
              </a:rPr>
              <a:t>користувач – економіст може задати параметри, що входять у ці рівняння і вирішити рівняння</a:t>
            </a:r>
            <a:r>
              <a:rPr lang="uk-UA" altLang="x-none" dirty="0">
                <a:solidFill>
                  <a:schemeClr val="bg1"/>
                </a:solidFill>
              </a:rPr>
              <a:t> з метою одержання конкретного економічного результату.</a:t>
            </a:r>
            <a:r>
              <a:rPr lang="uk-UA" dirty="0">
                <a:solidFill>
                  <a:schemeClr val="bg1"/>
                </a:solidFill>
              </a:rPr>
              <a:t> 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456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altLang="x-none" sz="32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Статичні моделі Леонтьєва для односекторної економіки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3026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Поняття сектору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Розглянемо спочатку </a:t>
            </a:r>
            <a:r>
              <a:rPr lang="uk-UA" altLang="x-none" b="1" dirty="0">
                <a:solidFill>
                  <a:schemeClr val="bg1"/>
                </a:solidFill>
              </a:rPr>
              <a:t>односекторну економіки</a:t>
            </a:r>
            <a:r>
              <a:rPr lang="uk-UA" altLang="x-none" dirty="0">
                <a:solidFill>
                  <a:schemeClr val="bg1"/>
                </a:solidFill>
              </a:rPr>
              <a:t> в силу її найбільшої простоти.</a:t>
            </a:r>
            <a:endParaRPr lang="uk-UA" dirty="0">
              <a:solidFill>
                <a:schemeClr val="bg1"/>
              </a:solidFill>
            </a:endParaRPr>
          </a:p>
          <a:p>
            <a:pPr>
              <a:spcBef>
                <a:spcPct val="40000"/>
              </a:spcBef>
            </a:pPr>
            <a:r>
              <a:rPr lang="uk-UA" altLang="x-none" b="1" dirty="0">
                <a:solidFill>
                  <a:schemeClr val="bg1"/>
                </a:solidFill>
              </a:rPr>
              <a:t>Поняття сектору носить як об'єктивний, так і суб'єктивний характер</a:t>
            </a:r>
            <a:r>
              <a:rPr lang="uk-UA" altLang="x-none" dirty="0">
                <a:solidFill>
                  <a:schemeClr val="bg1"/>
                </a:solidFill>
              </a:rPr>
              <a:t>.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З об'єктивної точки зору </a:t>
            </a:r>
            <a:r>
              <a:rPr lang="uk-UA" altLang="x-none" b="1" dirty="0">
                <a:solidFill>
                  <a:schemeClr val="bg1"/>
                </a:solidFill>
              </a:rPr>
              <a:t>сектори</a:t>
            </a:r>
            <a:r>
              <a:rPr lang="uk-UA" altLang="x-none" dirty="0">
                <a:solidFill>
                  <a:schemeClr val="bg1"/>
                </a:solidFill>
              </a:rPr>
              <a:t> – </a:t>
            </a:r>
            <a:r>
              <a:rPr lang="uk-UA" altLang="x-none" b="1" dirty="0">
                <a:solidFill>
                  <a:schemeClr val="bg1"/>
                </a:solidFill>
              </a:rPr>
              <a:t>це якісь істотні і відносно самостійні частини</a:t>
            </a:r>
            <a:r>
              <a:rPr lang="uk-UA" altLang="x-none" dirty="0">
                <a:solidFill>
                  <a:schemeClr val="bg1"/>
                </a:solidFill>
              </a:rPr>
              <a:t> даної економічної системи (промисловість, сільське господарство, туризм і т.д.).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Але </a:t>
            </a:r>
            <a:r>
              <a:rPr lang="uk-UA" altLang="x-none" b="1" dirty="0">
                <a:solidFill>
                  <a:schemeClr val="bg1"/>
                </a:solidFill>
              </a:rPr>
              <a:t>можлива і більш дрібна розбивка</a:t>
            </a:r>
            <a:r>
              <a:rPr lang="uk-UA" altLang="x-none" dirty="0">
                <a:solidFill>
                  <a:schemeClr val="bg1"/>
                </a:solidFill>
              </a:rPr>
              <a:t> економічної системи на сектори (наприклад, промисловість можна розділити на важку і легку, сільське господарство на тваринництво і рослинництво і т.д.).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4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Тому розбивка цілісної економічної системи на ту чи іншу кількість секторів багато в чому носить суб'єктивний характер і залежить від розв'язуваної задачі.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6070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Основн</a:t>
            </a:r>
            <a:r>
              <a:rPr lang="ru-RU" altLang="x-none" b="0" dirty="0">
                <a:solidFill>
                  <a:schemeClr val="bg1"/>
                </a:solidFill>
              </a:rPr>
              <a:t>і залежності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Нехай економічна система випускає єдиний вид </a:t>
            </a:r>
            <a:r>
              <a:rPr lang="uk-UA" altLang="x-none" b="1" dirty="0">
                <a:solidFill>
                  <a:schemeClr val="bg1"/>
                </a:solidFill>
              </a:rPr>
              <a:t>продукції</a:t>
            </a:r>
            <a:r>
              <a:rPr lang="uk-UA" altLang="x-none" dirty="0">
                <a:solidFill>
                  <a:schemeClr val="bg1"/>
                </a:solidFill>
              </a:rPr>
              <a:t>, </a:t>
            </a:r>
            <a:r>
              <a:rPr lang="uk-UA" altLang="x-none" b="1" dirty="0">
                <a:solidFill>
                  <a:schemeClr val="bg1"/>
                </a:solidFill>
              </a:rPr>
              <a:t>сумарна вартість</a:t>
            </a:r>
            <a:r>
              <a:rPr lang="uk-UA" altLang="x-none" dirty="0">
                <a:solidFill>
                  <a:schemeClr val="bg1"/>
                </a:solidFill>
              </a:rPr>
              <a:t> якої за деякий проміжок часу (місяць, квартал, рік) дорівнює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Частина цієї вартості </a:t>
            </a:r>
            <a:r>
              <a:rPr lang="uk-UA" altLang="x-none" b="1" dirty="0">
                <a:solidFill>
                  <a:schemeClr val="bg1"/>
                </a:solidFill>
              </a:rPr>
              <a:t>залишається в системі</a:t>
            </a:r>
            <a:r>
              <a:rPr lang="uk-UA" altLang="x-none" dirty="0">
                <a:solidFill>
                  <a:schemeClr val="bg1"/>
                </a:solidFill>
              </a:rPr>
              <a:t> з метою поновлення її роботи (витрати на закупівлю сировини, амортизаційні витрати і т.п.).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Позначимо цю частину, що залишається, через </a:t>
            </a:r>
            <a:r>
              <a:rPr lang="en-US" altLang="x-none" b="1" i="1" dirty="0">
                <a:solidFill>
                  <a:schemeClr val="bg1"/>
                </a:solidFill>
              </a:rPr>
              <a:t>w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Припустимо, що вона пропорційна сумарній вартості продукції </a:t>
            </a:r>
            <a:r>
              <a:rPr lang="en-US" altLang="x-none" b="1" i="1" dirty="0">
                <a:solidFill>
                  <a:schemeClr val="bg1"/>
                </a:solidFill>
              </a:rPr>
              <a:t>x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тобто </a:t>
            </a:r>
            <a:r>
              <a:rPr lang="en-US" altLang="x-none" b="1" i="1" dirty="0">
                <a:solidFill>
                  <a:schemeClr val="bg1"/>
                </a:solidFill>
              </a:rPr>
              <a:t>w=ax</a:t>
            </a:r>
            <a:r>
              <a:rPr lang="en-US" altLang="x-none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Величину </a:t>
            </a:r>
            <a:r>
              <a:rPr lang="uk-UA" altLang="x-none" b="1" i="1" dirty="0">
                <a:solidFill>
                  <a:schemeClr val="bg1"/>
                </a:solidFill>
              </a:rPr>
              <a:t>а</a:t>
            </a:r>
            <a:r>
              <a:rPr lang="uk-UA" altLang="x-none" dirty="0">
                <a:solidFill>
                  <a:schemeClr val="bg1"/>
                </a:solidFill>
              </a:rPr>
              <a:t>, що показує частку продукції, що залишається у виробництві, називають </a:t>
            </a:r>
            <a:r>
              <a:rPr lang="uk-UA" altLang="x-none" b="1" dirty="0">
                <a:solidFill>
                  <a:schemeClr val="bg1"/>
                </a:solidFill>
              </a:rPr>
              <a:t>виробничим коефіцієнтом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0382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Рівняння лінійної моделі Леонтьєва для односекторної економіки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Конкретне значення виробничого коефіцієнта </a:t>
            </a:r>
            <a:r>
              <a:rPr lang="uk-UA" altLang="x-none" b="1" i="1" dirty="0">
                <a:solidFill>
                  <a:schemeClr val="bg1"/>
                </a:solidFill>
              </a:rPr>
              <a:t>а</a:t>
            </a:r>
            <a:r>
              <a:rPr lang="uk-UA" altLang="x-none" dirty="0">
                <a:solidFill>
                  <a:schemeClr val="bg1"/>
                </a:solidFill>
              </a:rPr>
              <a:t> залежить в першу чергу від рівня розвитку технологічних процесів.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Чим вище рівень технології, тим менша частка вартості випущеної продукції повинна повертатися в технологічний процес з метою його поновлення.</a:t>
            </a: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Для використання поза системою, тобто на невиробничі потреби, залишається </a:t>
            </a:r>
            <a:r>
              <a:rPr lang="uk-UA" altLang="x-none" b="1" dirty="0">
                <a:solidFill>
                  <a:schemeClr val="bg1"/>
                </a:solidFill>
              </a:rPr>
              <a:t>вільний залишок</a:t>
            </a:r>
            <a:r>
              <a:rPr lang="uk-UA" altLang="x-none" dirty="0">
                <a:solidFill>
                  <a:schemeClr val="bg1"/>
                </a:solidFill>
              </a:rPr>
              <a:t> </a:t>
            </a:r>
            <a:r>
              <a:rPr lang="en-US" altLang="x-none" b="1" i="1" dirty="0">
                <a:solidFill>
                  <a:schemeClr val="bg1"/>
                </a:solidFill>
              </a:rPr>
              <a:t>y</a:t>
            </a:r>
            <a:r>
              <a:rPr lang="en-US" altLang="x-none" dirty="0">
                <a:solidFill>
                  <a:schemeClr val="bg1"/>
                </a:solidFill>
              </a:rPr>
              <a:t>, </a:t>
            </a:r>
            <a:r>
              <a:rPr lang="uk-UA" altLang="x-none" dirty="0">
                <a:solidFill>
                  <a:schemeClr val="bg1"/>
                </a:solidFill>
              </a:rPr>
              <a:t>рівний: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</a:rPr>
              <a:t>x-ax=y</a:t>
            </a:r>
            <a:endParaRPr lang="uk-UA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uk-UA" altLang="x-none" dirty="0">
                <a:solidFill>
                  <a:schemeClr val="bg1"/>
                </a:solidFill>
              </a:rPr>
              <a:t>Це і є </a:t>
            </a:r>
            <a:r>
              <a:rPr lang="uk-UA" altLang="x-none" b="1" dirty="0">
                <a:solidFill>
                  <a:schemeClr val="bg1"/>
                </a:solidFill>
              </a:rPr>
              <a:t>рівняння Леонтьєва для односекторної економіки</a:t>
            </a:r>
            <a:r>
              <a:rPr lang="uk-UA" altLang="x-none" dirty="0">
                <a:solidFill>
                  <a:schemeClr val="bg1"/>
                </a:solidFill>
              </a:rPr>
              <a:t>.</a:t>
            </a:r>
            <a:r>
              <a:rPr lang="uk-UA" dirty="0">
                <a:solidFill>
                  <a:schemeClr val="bg1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1166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0" dirty="0">
                <a:solidFill>
                  <a:schemeClr val="bg1"/>
                </a:solidFill>
              </a:rPr>
              <a:t>Рівняння лінійної моделі Леонтьєва для односекторної економіки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ru-RU" altLang="x-none" dirty="0">
                <a:solidFill>
                  <a:schemeClr val="bg1"/>
                </a:solidFill>
              </a:rPr>
              <a:t>Переписуючи рівняння у вигляді:</a:t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/>
            </a:r>
            <a:br>
              <a:rPr lang="ru-RU" altLang="x-none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 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altLang="x-none" dirty="0">
                <a:solidFill>
                  <a:schemeClr val="bg1"/>
                </a:solidFill>
              </a:rPr>
              <a:t>бачимо, що при заданому виробничому коефіцієнті </a:t>
            </a:r>
            <a:r>
              <a:rPr lang="ru-RU" altLang="x-none" b="1" i="1" dirty="0">
                <a:solidFill>
                  <a:schemeClr val="bg1"/>
                </a:solidFill>
              </a:rPr>
              <a:t>а</a:t>
            </a:r>
            <a:r>
              <a:rPr lang="ru-RU" altLang="x-none" i="1" dirty="0">
                <a:solidFill>
                  <a:schemeClr val="bg1"/>
                </a:solidFill>
              </a:rPr>
              <a:t> </a:t>
            </a:r>
            <a:r>
              <a:rPr lang="ru-RU" altLang="x-none" dirty="0">
                <a:solidFill>
                  <a:schemeClr val="bg1"/>
                </a:solidFill>
              </a:rPr>
              <a:t>воно дозволяє:</a:t>
            </a:r>
          </a:p>
          <a:p>
            <a:pPr lvl="1">
              <a:spcBef>
                <a:spcPct val="50000"/>
              </a:spcBef>
            </a:pPr>
            <a:r>
              <a:rPr lang="ru-RU" altLang="x-none" sz="2400" dirty="0">
                <a:solidFill>
                  <a:schemeClr val="bg1"/>
                </a:solidFill>
              </a:rPr>
              <a:t>як знаходити залишок </a:t>
            </a:r>
            <a:r>
              <a:rPr lang="ru-RU" altLang="x-none" sz="2400" b="1" i="1" dirty="0">
                <a:solidFill>
                  <a:schemeClr val="bg1"/>
                </a:solidFill>
              </a:rPr>
              <a:t>y</a:t>
            </a:r>
            <a:r>
              <a:rPr lang="ru-RU" altLang="x-none" sz="2400" dirty="0">
                <a:solidFill>
                  <a:schemeClr val="bg1"/>
                </a:solidFill>
              </a:rPr>
              <a:t> по заданому </a:t>
            </a:r>
            <a:r>
              <a:rPr lang="ru-RU" altLang="x-none" sz="2400" b="1" i="1" dirty="0">
                <a:solidFill>
                  <a:schemeClr val="bg1"/>
                </a:solidFill>
              </a:rPr>
              <a:t>x</a:t>
            </a:r>
            <a:r>
              <a:rPr lang="ru-RU" altLang="x-none" sz="2400" dirty="0">
                <a:solidFill>
                  <a:schemeClr val="bg1"/>
                </a:solidFill>
              </a:rPr>
              <a:t>, так і, навпаки,</a:t>
            </a:r>
          </a:p>
          <a:p>
            <a:pPr lvl="1">
              <a:spcBef>
                <a:spcPct val="50000"/>
              </a:spcBef>
            </a:pPr>
            <a:r>
              <a:rPr lang="ru-RU" altLang="x-none" sz="2400" dirty="0">
                <a:solidFill>
                  <a:schemeClr val="bg1"/>
                </a:solidFill>
              </a:rPr>
              <a:t>обсяг (вартість) продукції </a:t>
            </a:r>
            <a:r>
              <a:rPr lang="ru-RU" altLang="x-none" sz="2400" b="1" i="1" dirty="0">
                <a:solidFill>
                  <a:schemeClr val="bg1"/>
                </a:solidFill>
              </a:rPr>
              <a:t>x</a:t>
            </a:r>
            <a:r>
              <a:rPr lang="ru-RU" altLang="x-none" sz="2400" dirty="0">
                <a:solidFill>
                  <a:schemeClr val="bg1"/>
                </a:solidFill>
              </a:rPr>
              <a:t>, що повинний бути вироблений для досягнення заданого залишку </a:t>
            </a:r>
            <a:r>
              <a:rPr lang="ru-RU" altLang="x-none" sz="2400" b="1" i="1" dirty="0">
                <a:solidFill>
                  <a:schemeClr val="bg1"/>
                </a:solidFill>
              </a:rPr>
              <a:t>y</a:t>
            </a:r>
            <a:r>
              <a:rPr lang="ru-RU" altLang="x-none" sz="2400" dirty="0">
                <a:solidFill>
                  <a:schemeClr val="bg1"/>
                </a:solidFill>
              </a:rPr>
              <a:t>: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endParaRPr lang="ru-RU" altLang="x-none" sz="20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594558"/>
              </p:ext>
            </p:extLst>
          </p:nvPr>
        </p:nvGraphicFramePr>
        <p:xfrm>
          <a:off x="3419872" y="5157192"/>
          <a:ext cx="118110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r:id="rId3" imgW="660400" imgH="457200" progId="Equation.3">
                  <p:embed/>
                </p:oleObj>
              </mc:Choice>
              <mc:Fallback>
                <p:oleObj r:id="rId3" imgW="660400" imgH="457200" progId="Equation.3">
                  <p:embed/>
                  <p:pic>
                    <p:nvPicPr>
                      <p:cNvPr id="0" name="Object 860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5157192"/>
                        <a:ext cx="1181100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1510963"/>
              </p:ext>
            </p:extLst>
          </p:nvPr>
        </p:nvGraphicFramePr>
        <p:xfrm>
          <a:off x="3657600" y="2132856"/>
          <a:ext cx="17160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r:id="rId5" imgW="850531" imgH="241195" progId="Equation.3">
                  <p:embed/>
                </p:oleObj>
              </mc:Choice>
              <mc:Fallback>
                <p:oleObj r:id="rId5" imgW="850531" imgH="241195" progId="Equation.3">
                  <p:embed/>
                  <p:pic>
                    <p:nvPicPr>
                      <p:cNvPr id="0" name="Object 860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132856"/>
                        <a:ext cx="1716088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881792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4325</TotalTime>
  <Words>1719</Words>
  <Application>Microsoft Office PowerPoint</Application>
  <PresentationFormat>Экран (4:3)</PresentationFormat>
  <Paragraphs>195</Paragraphs>
  <Slides>32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32</vt:i4>
      </vt:variant>
    </vt:vector>
  </HeadingPairs>
  <TitlesOfParts>
    <vt:vector size="35" baseType="lpstr">
      <vt:lpstr>Паркет</vt:lpstr>
      <vt:lpstr>Microsoft Equation 3.0</vt:lpstr>
      <vt:lpstr>Формула</vt:lpstr>
      <vt:lpstr>CИСТЕМНИЙ АНАЛІЗ</vt:lpstr>
      <vt:lpstr>ЛЕКЦІЯ 9</vt:lpstr>
      <vt:lpstr>Аналіз економічних систем</vt:lpstr>
      <vt:lpstr>Характерні риси економічної теорії Леонтьєва</vt:lpstr>
      <vt:lpstr>Презентация PowerPoint</vt:lpstr>
      <vt:lpstr>Поняття сектору</vt:lpstr>
      <vt:lpstr>Основні залежності</vt:lpstr>
      <vt:lpstr>Рівняння лінійної моделі Леонтьєва для односекторної економіки</vt:lpstr>
      <vt:lpstr>Рівняння лінійної моделі Леонтьєва для односекторної економіки</vt:lpstr>
      <vt:lpstr>Виробничий коефіцієнт</vt:lpstr>
      <vt:lpstr>Нерентабельні економічні системи</vt:lpstr>
      <vt:lpstr>Презентация PowerPoint</vt:lpstr>
      <vt:lpstr>Вибір секторів</vt:lpstr>
      <vt:lpstr>Основні визначення</vt:lpstr>
      <vt:lpstr>Коефіцієнти виробничої матриці</vt:lpstr>
      <vt:lpstr>Коефіцієнти виробничої матриці</vt:lpstr>
      <vt:lpstr>Коефіцієнти виробничої матриці</vt:lpstr>
      <vt:lpstr>Коефіцієнти виробничої матриці</vt:lpstr>
      <vt:lpstr>Визначальні рівняння</vt:lpstr>
      <vt:lpstr>Виробнича матриця</vt:lpstr>
      <vt:lpstr>Вирішувані задачі</vt:lpstr>
      <vt:lpstr>Приклад 1</vt:lpstr>
      <vt:lpstr>Приклад 2. Продовження</vt:lpstr>
      <vt:lpstr>Приклад 2. Продовження</vt:lpstr>
      <vt:lpstr>Презентация PowerPoint</vt:lpstr>
      <vt:lpstr>Вибір секторів</vt:lpstr>
      <vt:lpstr>Коефіцієнти виробничої матриці</vt:lpstr>
      <vt:lpstr>Визначальні рівняння Леонтьєва для багатосекторної економіки</vt:lpstr>
      <vt:lpstr>Рівняння Леонтьєва у матричному вигляді</vt:lpstr>
      <vt:lpstr>Приклад</vt:lpstr>
      <vt:lpstr>Приклад</vt:lpstr>
      <vt:lpstr>Макроекономіка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user</cp:lastModifiedBy>
  <cp:revision>329</cp:revision>
  <dcterms:created xsi:type="dcterms:W3CDTF">2018-09-10T07:12:08Z</dcterms:created>
  <dcterms:modified xsi:type="dcterms:W3CDTF">2023-11-01T19:00:00Z</dcterms:modified>
</cp:coreProperties>
</file>