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34"/>
  </p:notesMasterIdLst>
  <p:sldIdLst>
    <p:sldId id="258" r:id="rId2"/>
    <p:sldId id="259" r:id="rId3"/>
    <p:sldId id="299" r:id="rId4"/>
    <p:sldId id="263" r:id="rId5"/>
    <p:sldId id="298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3" r:id="rId15"/>
    <p:sldId id="274" r:id="rId16"/>
    <p:sldId id="275" r:id="rId17"/>
    <p:sldId id="277" r:id="rId18"/>
    <p:sldId id="278" r:id="rId19"/>
    <p:sldId id="279" r:id="rId20"/>
    <p:sldId id="280" r:id="rId21"/>
    <p:sldId id="282" r:id="rId22"/>
    <p:sldId id="281" r:id="rId23"/>
    <p:sldId id="283" r:id="rId24"/>
    <p:sldId id="284" r:id="rId25"/>
    <p:sldId id="286" r:id="rId26"/>
    <p:sldId id="288" r:id="rId27"/>
    <p:sldId id="290" r:id="rId28"/>
    <p:sldId id="292" r:id="rId29"/>
    <p:sldId id="293" r:id="rId30"/>
    <p:sldId id="294" r:id="rId31"/>
    <p:sldId id="295" r:id="rId32"/>
    <p:sldId id="296" r:id="rId3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99" autoAdjust="0"/>
    <p:restoredTop sz="94598" autoAdjust="0"/>
  </p:normalViewPr>
  <p:slideViewPr>
    <p:cSldViewPr>
      <p:cViewPr>
        <p:scale>
          <a:sx n="100" d="100"/>
          <a:sy n="100" d="100"/>
        </p:scale>
        <p:origin x="-300" y="-1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4" Type="http://schemas.openxmlformats.org/officeDocument/2006/relationships/image" Target="../media/image2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74D0F2-976F-418E-8410-9E5DDAA05E15}" type="datetimeFigureOut">
              <a:rPr lang="uk-UA" smtClean="0"/>
              <a:t>01.11.2023</a:t>
            </a:fld>
            <a:endParaRPr lang="uk-UA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A0E7B9-BBF7-48F4-87A6-B60852335D08}" type="slidenum">
              <a:rPr lang="uk-UA" smtClean="0"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524948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0681-B6B7-4CD5-B2C8-EE1D112C4D18}" type="datetime1">
              <a:rPr lang="ru-RU" smtClean="0"/>
              <a:t>01.11.2023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 dirty="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AD507-B0D6-4109-99AD-63BC6C3393ED}" type="datetime1">
              <a:rPr lang="ru-RU" smtClean="0"/>
              <a:t>01.11.2023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5E26C-4715-40BD-BE80-4A601E84E803}" type="datetime1">
              <a:rPr lang="ru-RU" smtClean="0"/>
              <a:t>01.11.2023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88419-0312-4D4D-BDB5-DDE864C8DB5A}" type="datetime1">
              <a:rPr lang="ru-RU" smtClean="0"/>
              <a:t>01.11.2023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 dirty="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37F61-448D-4EE4-A29C-186244813DA4}" type="datetime1">
              <a:rPr lang="ru-RU" smtClean="0"/>
              <a:t>01.11.2023</a:t>
            </a:fld>
            <a:endParaRPr lang="ru-RU" dirty="0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4A499-50F7-4DDE-8396-E2232FEE5759}" type="datetime1">
              <a:rPr lang="ru-RU" smtClean="0"/>
              <a:t>01.11.2023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D128E-A303-4E33-9CE5-DF54B859370A}" type="datetime1">
              <a:rPr lang="ru-RU" smtClean="0"/>
              <a:t>01.11.2023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90AF2-10F7-4A1D-95F5-D7196D7C5760}" type="datetime1">
              <a:rPr lang="ru-RU" smtClean="0"/>
              <a:t>01.11.2023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44843-09A7-4ED0-8ACE-82350FD19F71}" type="datetime1">
              <a:rPr lang="ru-RU" smtClean="0"/>
              <a:t>01.11.2023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097C4-C484-488E-8B93-A340EED0F10F}" type="datetime1">
              <a:rPr lang="ru-RU" smtClean="0"/>
              <a:t>01.11.2023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 dirty="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80C4C-88EB-4E1C-9156-3744B450C81F}" type="datetime1">
              <a:rPr lang="ru-RU" smtClean="0"/>
              <a:t>01.11.2023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 dirty="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 dirty="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53F2C201-20F0-4F13-AB0D-6AECD71FBD0A}" type="datetime1">
              <a:rPr lang="ru-RU" smtClean="0"/>
              <a:t>01.11.2023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w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4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6.wmf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9.wmf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oleObject" Target="../embeddings/oleObject12.bin"/><Relationship Id="rId7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13.bin"/><Relationship Id="rId4" Type="http://schemas.openxmlformats.org/officeDocument/2006/relationships/image" Target="../media/image12.w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5.w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6.wmf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3" Type="http://schemas.openxmlformats.org/officeDocument/2006/relationships/oleObject" Target="../embeddings/oleObject17.bin"/><Relationship Id="rId7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18.wmf"/><Relationship Id="rId5" Type="http://schemas.openxmlformats.org/officeDocument/2006/relationships/oleObject" Target="../embeddings/oleObject18.bin"/><Relationship Id="rId10" Type="http://schemas.openxmlformats.org/officeDocument/2006/relationships/image" Target="../media/image20.wmf"/><Relationship Id="rId4" Type="http://schemas.openxmlformats.org/officeDocument/2006/relationships/image" Target="../media/image17.wmf"/><Relationship Id="rId9" Type="http://schemas.openxmlformats.org/officeDocument/2006/relationships/oleObject" Target="../embeddings/oleObject20.bin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22.wmf"/><Relationship Id="rId5" Type="http://schemas.openxmlformats.org/officeDocument/2006/relationships/oleObject" Target="../embeddings/oleObject22.bin"/><Relationship Id="rId4" Type="http://schemas.openxmlformats.org/officeDocument/2006/relationships/image" Target="../media/image21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3" Type="http://schemas.openxmlformats.org/officeDocument/2006/relationships/oleObject" Target="../embeddings/oleObject23.bin"/><Relationship Id="rId7" Type="http://schemas.openxmlformats.org/officeDocument/2006/relationships/oleObject" Target="../embeddings/oleObject2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24.wmf"/><Relationship Id="rId5" Type="http://schemas.openxmlformats.org/officeDocument/2006/relationships/oleObject" Target="../embeddings/oleObject24.bin"/><Relationship Id="rId4" Type="http://schemas.openxmlformats.org/officeDocument/2006/relationships/image" Target="../media/image23.wmf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3" Type="http://schemas.openxmlformats.org/officeDocument/2006/relationships/oleObject" Target="../embeddings/oleObject26.bin"/><Relationship Id="rId7" Type="http://schemas.openxmlformats.org/officeDocument/2006/relationships/oleObject" Target="../embeddings/oleObject2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27.wmf"/><Relationship Id="rId5" Type="http://schemas.openxmlformats.org/officeDocument/2006/relationships/oleObject" Target="../embeddings/oleObject27.bin"/><Relationship Id="rId4" Type="http://schemas.openxmlformats.org/officeDocument/2006/relationships/image" Target="../media/image26.wmf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420888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en-US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uk-UA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ИСТЕМНИЙ АНАЛІЗ</a:t>
            </a:r>
            <a:endParaRPr lang="uk-UA" sz="4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9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1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3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5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7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9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21" name="Rectangle 2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23" name="Rectangle 3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25" name="Rectangle 4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27" name="Rectangle 5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29" name="Rectangle 9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32" name="Rectangle 12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34" name="Rectangle 13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36" name="Rectangle 13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38" name="Rectangle 15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0" name="Rectangle 15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2" name="Rectangle 15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4" name="Rectangle 16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6" name="Rectangle 2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8" name="Rectangle 2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50" name="Rectangle 2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52" name="Rectangle 223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53" name="Rectangle 246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55" name="Rectangle 247"/>
          <p:cNvSpPr>
            <a:spLocks noChangeArrowheads="1"/>
          </p:cNvSpPr>
          <p:nvPr/>
        </p:nvSpPr>
        <p:spPr bwMode="auto">
          <a:xfrm>
            <a:off x="152400" y="609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56" name="Rectangle 252"/>
          <p:cNvSpPr>
            <a:spLocks noChangeArrowheads="1"/>
          </p:cNvSpPr>
          <p:nvPr/>
        </p:nvSpPr>
        <p:spPr bwMode="auto">
          <a:xfrm>
            <a:off x="304800" y="3048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58" name="Rectangle 253"/>
          <p:cNvSpPr>
            <a:spLocks noChangeArrowheads="1"/>
          </p:cNvSpPr>
          <p:nvPr/>
        </p:nvSpPr>
        <p:spPr bwMode="auto">
          <a:xfrm>
            <a:off x="304800" y="7620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59" name="Rectangle 29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61" name="Rectangle 29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63" name="Rectangle 323"/>
          <p:cNvSpPr>
            <a:spLocks noChangeArrowheads="1"/>
          </p:cNvSpPr>
          <p:nvPr/>
        </p:nvSpPr>
        <p:spPr bwMode="auto">
          <a:xfrm>
            <a:off x="45720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65" name="Rectangle 324"/>
          <p:cNvSpPr>
            <a:spLocks noChangeArrowheads="1"/>
          </p:cNvSpPr>
          <p:nvPr/>
        </p:nvSpPr>
        <p:spPr bwMode="auto">
          <a:xfrm>
            <a:off x="457200" y="914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66" name="Rectangle 32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68" name="Rectangle 328"/>
          <p:cNvSpPr>
            <a:spLocks noChangeArrowheads="1"/>
          </p:cNvSpPr>
          <p:nvPr/>
        </p:nvSpPr>
        <p:spPr bwMode="auto">
          <a:xfrm>
            <a:off x="0" y="2095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69" name="Rectangle 35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71" name="Rectangle 35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73" name="Rectangle 40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75" name="Rectangle 43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77" name="Rectangle 49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79" name="Rectangle 49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81" name="Rectangle 49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83" name="Rectangle 52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8" name="Rectangle 65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33" name="Rectangle 65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7" name="Rectangle 654"/>
          <p:cNvSpPr>
            <a:spLocks noChangeArrowheads="1"/>
          </p:cNvSpPr>
          <p:nvPr/>
        </p:nvSpPr>
        <p:spPr bwMode="auto">
          <a:xfrm>
            <a:off x="0" y="2381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9" name="Rectangle 656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54" name="Rectangle 657"/>
          <p:cNvSpPr>
            <a:spLocks noChangeArrowheads="1"/>
          </p:cNvSpPr>
          <p:nvPr/>
        </p:nvSpPr>
        <p:spPr bwMode="auto">
          <a:xfrm>
            <a:off x="152400" y="3905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64" name="Rectangle 65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86" name="Rectangle 662"/>
          <p:cNvSpPr>
            <a:spLocks noChangeArrowheads="1"/>
          </p:cNvSpPr>
          <p:nvPr/>
        </p:nvSpPr>
        <p:spPr bwMode="auto">
          <a:xfrm>
            <a:off x="304800" y="3048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88" name="Rectangle 663"/>
          <p:cNvSpPr>
            <a:spLocks noChangeArrowheads="1"/>
          </p:cNvSpPr>
          <p:nvPr/>
        </p:nvSpPr>
        <p:spPr bwMode="auto">
          <a:xfrm>
            <a:off x="304800" y="5429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89" name="Rectangle 66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91" name="Rectangle 70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93" name="Rectangle 70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95" name="Rectangle 74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97" name="Rectangle 755"/>
          <p:cNvSpPr>
            <a:spLocks noChangeArrowheads="1"/>
          </p:cNvSpPr>
          <p:nvPr/>
        </p:nvSpPr>
        <p:spPr bwMode="auto">
          <a:xfrm>
            <a:off x="609600" y="609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99" name="Rectangle 756"/>
          <p:cNvSpPr>
            <a:spLocks noChangeArrowheads="1"/>
          </p:cNvSpPr>
          <p:nvPr/>
        </p:nvSpPr>
        <p:spPr bwMode="auto">
          <a:xfrm>
            <a:off x="609600" y="10668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00" name="Rectangle 75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8" name="Rectangle 80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2" name="Rectangle 80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6" name="Rectangle 80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22" name="Rectangle 80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26" name="Rectangle 8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35" name="Rectangle 8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3" name="Rectangle 8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57" name="Rectangle 85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67" name="Rectangle 86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72" name="Rectangle 88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76" name="Rectangle 90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80" name="Rectangle 90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84" name="Rectangle 90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87" name="Rectangle 93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92" name="Rectangle 93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96" name="Rectangle 93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04" name="Rectangle 96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06" name="Rectangle 96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70" name="Rectangle 10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90" name="Rectangle 1020"/>
          <p:cNvSpPr>
            <a:spLocks noChangeArrowheads="1"/>
          </p:cNvSpPr>
          <p:nvPr/>
        </p:nvSpPr>
        <p:spPr bwMode="auto">
          <a:xfrm>
            <a:off x="0" y="5429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94" name="Rectangle 107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08" name="Rectangle 1073"/>
          <p:cNvSpPr>
            <a:spLocks noChangeArrowheads="1"/>
          </p:cNvSpPr>
          <p:nvPr/>
        </p:nvSpPr>
        <p:spPr bwMode="auto">
          <a:xfrm>
            <a:off x="0" y="5048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09" name="Rectangle 110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11" name="Rectangle 113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13" name="Rectangle 1131"/>
          <p:cNvSpPr>
            <a:spLocks noChangeArrowheads="1"/>
          </p:cNvSpPr>
          <p:nvPr/>
        </p:nvSpPr>
        <p:spPr bwMode="auto">
          <a:xfrm>
            <a:off x="0" y="276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14" name="Rectangle 1133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16" name="Rectangle 1134"/>
          <p:cNvSpPr>
            <a:spLocks noChangeArrowheads="1"/>
          </p:cNvSpPr>
          <p:nvPr/>
        </p:nvSpPr>
        <p:spPr bwMode="auto">
          <a:xfrm>
            <a:off x="152400" y="4286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17" name="Rectangle 113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19" name="Rectangle 1137"/>
          <p:cNvSpPr>
            <a:spLocks noChangeArrowheads="1"/>
          </p:cNvSpPr>
          <p:nvPr/>
        </p:nvSpPr>
        <p:spPr bwMode="auto">
          <a:xfrm>
            <a:off x="0" y="228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20" name="Rectangle 113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74" name="Rectangle 122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10" name="Rectangle 123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23" name="Rectangle 123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25" name="Rectangle 126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27" name="Rectangle 133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29" name="Rectangle 133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31" name="Rectangle 133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33" name="Rectangle 137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35" name="Rectangle 144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37" name="Rectangle 145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39" name="Rectangle 148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41" name="Rectangle 153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43" name="Rectangle 153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45" name="Rectangle 157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47" name="Rectangle 16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49" name="Rectangle 183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2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2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31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39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45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60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78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85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101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103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107" name="Rectangle 2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115" name="Rectangle 2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121" name="Rectangle 3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124" name="Rectangle 4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128" name="Rectangle 4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132" name="Rectangle 5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136" name="Rectangle 5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140" name="Rectangle 5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144" name="Rectangle 5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148" name="Rectangle 5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151" name="Rectangle 6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153" name="Rectangle 15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155" name="Rectangle 15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157" name="Rectangle 16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160" name="Rectangle 16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162" name="Rectangle 16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165" name="Rectangle 17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167" name="Rectangle 17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154" name="Rectangle 9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891133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altLang="x-none" b="0" dirty="0">
                <a:solidFill>
                  <a:schemeClr val="bg1"/>
                </a:solidFill>
              </a:rPr>
              <a:t>Виробничий коефіцієнт</a:t>
            </a:r>
            <a:endParaRPr lang="ru-RU" b="0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50000"/>
              </a:spcBef>
            </a:pPr>
            <a:r>
              <a:rPr lang="uk-UA" altLang="x-none" dirty="0">
                <a:solidFill>
                  <a:schemeClr val="bg1"/>
                </a:solidFill>
              </a:rPr>
              <a:t>Випадок </a:t>
            </a:r>
            <a:r>
              <a:rPr lang="uk-UA" altLang="x-none" b="1" i="1" dirty="0">
                <a:solidFill>
                  <a:schemeClr val="bg1"/>
                </a:solidFill>
              </a:rPr>
              <a:t>а&lt;1</a:t>
            </a:r>
            <a:r>
              <a:rPr lang="uk-UA" altLang="x-none" dirty="0">
                <a:solidFill>
                  <a:schemeClr val="bg1"/>
                </a:solidFill>
              </a:rPr>
              <a:t> відповідає </a:t>
            </a:r>
            <a:r>
              <a:rPr lang="uk-UA" altLang="x-none" b="1" dirty="0">
                <a:solidFill>
                  <a:schemeClr val="bg1"/>
                </a:solidFill>
              </a:rPr>
              <a:t>рентабельній економічній системі</a:t>
            </a:r>
            <a:r>
              <a:rPr lang="uk-UA" altLang="x-none" dirty="0">
                <a:solidFill>
                  <a:schemeClr val="bg1"/>
                </a:solidFill>
              </a:rPr>
              <a:t>, у якій доходи більше виробничих витрат.</a:t>
            </a:r>
          </a:p>
          <a:p>
            <a:pPr>
              <a:spcBef>
                <a:spcPct val="50000"/>
              </a:spcBef>
            </a:pPr>
            <a:r>
              <a:rPr lang="uk-UA" altLang="x-none" dirty="0">
                <a:solidFill>
                  <a:schemeClr val="bg1"/>
                </a:solidFill>
              </a:rPr>
              <a:t>Однак існують і </a:t>
            </a:r>
            <a:r>
              <a:rPr lang="uk-UA" altLang="x-none" b="1" dirty="0">
                <a:solidFill>
                  <a:schemeClr val="bg1"/>
                </a:solidFill>
              </a:rPr>
              <a:t>нерентабельні системи</a:t>
            </a:r>
            <a:r>
              <a:rPr lang="uk-UA" altLang="x-none" dirty="0">
                <a:solidFill>
                  <a:schemeClr val="bg1"/>
                </a:solidFill>
              </a:rPr>
              <a:t>, у яких </a:t>
            </a:r>
            <a:r>
              <a:rPr lang="uk-UA" altLang="x-none" b="1" i="1" dirty="0">
                <a:solidFill>
                  <a:schemeClr val="bg1"/>
                </a:solidFill>
              </a:rPr>
              <a:t>а&gt;1</a:t>
            </a:r>
            <a:r>
              <a:rPr lang="uk-UA" altLang="x-none" dirty="0">
                <a:solidFill>
                  <a:schemeClr val="bg1"/>
                </a:solidFill>
              </a:rPr>
              <a:t> , тобто виробничі витрати перевищують доходи. </a:t>
            </a:r>
          </a:p>
          <a:p>
            <a:pPr>
              <a:spcBef>
                <a:spcPct val="50000"/>
              </a:spcBef>
            </a:pPr>
            <a:r>
              <a:rPr lang="uk-UA" altLang="x-none" dirty="0">
                <a:solidFill>
                  <a:schemeClr val="bg1"/>
                </a:solidFill>
              </a:rPr>
              <a:t>Наприклад, це військово-промисловий комплекс країни в тих випадках, коли основна частина його продукції йде не на експорт, а надходить на озброєння власної армії.</a:t>
            </a:r>
          </a:p>
          <a:p>
            <a:pPr>
              <a:spcBef>
                <a:spcPct val="50000"/>
              </a:spcBef>
            </a:pPr>
            <a:r>
              <a:rPr lang="uk-UA" altLang="x-none" dirty="0">
                <a:solidFill>
                  <a:schemeClr val="bg1"/>
                </a:solidFill>
              </a:rPr>
              <a:t>Менш відомий інший факт – збитковість сільського господарства більшості розвинених країн світу.</a:t>
            </a:r>
            <a:r>
              <a:rPr lang="uk-UA" dirty="0">
                <a:solidFill>
                  <a:schemeClr val="bg1"/>
                </a:solidFill>
              </a:rPr>
              <a:t> </a:t>
            </a:r>
          </a:p>
          <a:p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10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579863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altLang="x-none" b="0" dirty="0">
                <a:solidFill>
                  <a:schemeClr val="bg1"/>
                </a:solidFill>
              </a:rPr>
              <a:t>Нерентабельні економічні системи</a:t>
            </a:r>
            <a:endParaRPr lang="ru-RU" b="0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altLang="x-none" dirty="0">
                <a:solidFill>
                  <a:schemeClr val="bg1"/>
                </a:solidFill>
              </a:rPr>
              <a:t>У подібних випадках </a:t>
            </a:r>
            <a:r>
              <a:rPr lang="uk-UA" altLang="x-none" b="1" dirty="0">
                <a:solidFill>
                  <a:schemeClr val="bg1"/>
                </a:solidFill>
              </a:rPr>
              <a:t>нерентабельної економічної системи</a:t>
            </a:r>
            <a:r>
              <a:rPr lang="uk-UA" altLang="x-none" dirty="0">
                <a:solidFill>
                  <a:schemeClr val="bg1"/>
                </a:solidFill>
              </a:rPr>
              <a:t> одержуємо </a:t>
            </a:r>
            <a:r>
              <a:rPr lang="uk-UA" altLang="x-none" b="1" i="1" dirty="0">
                <a:solidFill>
                  <a:schemeClr val="bg1"/>
                </a:solidFill>
              </a:rPr>
              <a:t>1-</a:t>
            </a:r>
            <a:r>
              <a:rPr lang="en-US" altLang="x-none" b="1" i="1" dirty="0">
                <a:solidFill>
                  <a:schemeClr val="bg1"/>
                </a:solidFill>
              </a:rPr>
              <a:t>a&lt;0</a:t>
            </a:r>
            <a:r>
              <a:rPr lang="en-US" altLang="x-none" dirty="0">
                <a:solidFill>
                  <a:schemeClr val="bg1"/>
                </a:solidFill>
              </a:rPr>
              <a:t>  </a:t>
            </a:r>
            <a:r>
              <a:rPr lang="uk-UA" altLang="x-none" dirty="0">
                <a:solidFill>
                  <a:schemeClr val="bg1"/>
                </a:solidFill>
              </a:rPr>
              <a:t>і, як наслідок, при додатному обсязі виробництва </a:t>
            </a:r>
            <a:r>
              <a:rPr lang="en-US" altLang="x-none" dirty="0">
                <a:solidFill>
                  <a:schemeClr val="bg1"/>
                </a:solidFill>
              </a:rPr>
              <a:t>x&gt;0 </a:t>
            </a:r>
            <a:r>
              <a:rPr lang="uk-UA" altLang="x-none" dirty="0">
                <a:solidFill>
                  <a:schemeClr val="bg1"/>
                </a:solidFill>
              </a:rPr>
              <a:t>одержуємо від’ємний вільний залишок:</a:t>
            </a:r>
          </a:p>
          <a:p>
            <a:endParaRPr lang="uk-UA" altLang="x-none" dirty="0">
              <a:solidFill>
                <a:schemeClr val="bg1"/>
              </a:solidFill>
            </a:endParaRPr>
          </a:p>
          <a:p>
            <a:endParaRPr lang="uk-UA" altLang="x-none" dirty="0">
              <a:solidFill>
                <a:schemeClr val="bg1"/>
              </a:solidFill>
            </a:endParaRPr>
          </a:p>
          <a:p>
            <a:r>
              <a:rPr lang="uk-UA" altLang="x-none" dirty="0">
                <a:solidFill>
                  <a:schemeClr val="bg1"/>
                </a:solidFill>
              </a:rPr>
              <a:t>Такий від’ємний залишок дорівнює обсягу дотацій, необхідних для підтримки системи в працездатному стані. </a:t>
            </a:r>
          </a:p>
          <a:p>
            <a:r>
              <a:rPr lang="uk-UA" altLang="x-none" dirty="0">
                <a:solidFill>
                  <a:schemeClr val="bg1"/>
                </a:solidFill>
              </a:rPr>
              <a:t>Без дотацій неможливе функціонування ВПК і сільського господарства.</a:t>
            </a:r>
            <a:r>
              <a:rPr lang="uk-UA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11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13506850"/>
              </p:ext>
            </p:extLst>
          </p:nvPr>
        </p:nvGraphicFramePr>
        <p:xfrm>
          <a:off x="3131840" y="2924944"/>
          <a:ext cx="2238375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0" r:id="rId3" imgW="1104900" imgH="241300" progId="Equation.3">
                  <p:embed/>
                </p:oleObj>
              </mc:Choice>
              <mc:Fallback>
                <p:oleObj r:id="rId3" imgW="1104900" imgH="241300" progId="Equation.3">
                  <p:embed/>
                  <p:pic>
                    <p:nvPicPr>
                      <p:cNvPr id="0" name="Object 8806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1840" y="2924944"/>
                        <a:ext cx="2238375" cy="48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286813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uk-UA" altLang="x-none" sz="3200" dirty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Статичні моделі Леонтьєва для двохсекторної економіки</a:t>
            </a:r>
            <a:endParaRPr lang="ru-RU" sz="3200" dirty="0">
              <a:solidFill>
                <a:schemeClr val="bg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009300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altLang="x-none" b="0" dirty="0">
                <a:solidFill>
                  <a:schemeClr val="bg1"/>
                </a:solidFill>
              </a:rPr>
              <a:t>Вибір секторів</a:t>
            </a:r>
            <a:endParaRPr lang="ru-RU" b="0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ct val="50000"/>
              </a:spcBef>
            </a:pPr>
            <a:r>
              <a:rPr lang="ru-RU" altLang="x-none" dirty="0">
                <a:solidFill>
                  <a:schemeClr val="bg1"/>
                </a:solidFill>
              </a:rPr>
              <a:t>Питання про кількість секторів носить багато в чому суб'єктивний характер.</a:t>
            </a:r>
            <a:r>
              <a:rPr lang="ru-RU" dirty="0">
                <a:solidFill>
                  <a:schemeClr val="bg1"/>
                </a:solidFill>
              </a:rPr>
              <a:t> </a:t>
            </a:r>
          </a:p>
          <a:p>
            <a:pPr>
              <a:spcBef>
                <a:spcPct val="50000"/>
              </a:spcBef>
            </a:pPr>
            <a:r>
              <a:rPr lang="ru-RU" altLang="x-none" dirty="0">
                <a:solidFill>
                  <a:schemeClr val="bg1"/>
                </a:solidFill>
              </a:rPr>
              <a:t>Наприклад, можна розглядати всю економіку країни з позицій ВВП (внутрішнього валового продукту), а можна розділити єдину економіку на промисловість і сільське господарство. </a:t>
            </a:r>
          </a:p>
          <a:p>
            <a:pPr>
              <a:spcBef>
                <a:spcPct val="50000"/>
              </a:spcBef>
            </a:pPr>
            <a:r>
              <a:rPr lang="ru-RU" altLang="x-none" dirty="0">
                <a:solidFill>
                  <a:schemeClr val="bg1"/>
                </a:solidFill>
              </a:rPr>
              <a:t>У свою чергу, промисловість буває легка і важка; у сільському господарстві можна виділити сектора рослинництва і тваринництва і т.д.</a:t>
            </a:r>
            <a:r>
              <a:rPr lang="ru-RU" dirty="0">
                <a:solidFill>
                  <a:schemeClr val="bg1"/>
                </a:solidFill>
              </a:rPr>
              <a:t> </a:t>
            </a:r>
          </a:p>
          <a:p>
            <a:pPr>
              <a:spcBef>
                <a:spcPct val="50000"/>
              </a:spcBef>
            </a:pP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771698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altLang="x-none" b="0" dirty="0">
                <a:solidFill>
                  <a:schemeClr val="bg1"/>
                </a:solidFill>
              </a:rPr>
              <a:t>Основні визначення</a:t>
            </a:r>
            <a:endParaRPr lang="ru-RU" b="0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50000"/>
              </a:spcBef>
            </a:pPr>
            <a:r>
              <a:rPr lang="ru-RU" altLang="x-none" dirty="0">
                <a:solidFill>
                  <a:schemeClr val="bg1"/>
                </a:solidFill>
              </a:rPr>
              <a:t>Розглянемо систему, умовно розбиту на два сектори. </a:t>
            </a:r>
          </a:p>
          <a:p>
            <a:pPr>
              <a:spcBef>
                <a:spcPct val="50000"/>
              </a:spcBef>
            </a:pPr>
            <a:r>
              <a:rPr lang="ru-RU" altLang="x-none" dirty="0">
                <a:solidFill>
                  <a:schemeClr val="bg1"/>
                </a:solidFill>
              </a:rPr>
              <a:t>Позначимо обсяги випуску продукції в цих двох секторах, виражені в однаковому грошовому еквіваленті, через </a:t>
            </a:r>
            <a:r>
              <a:rPr lang="ru-RU" altLang="x-none" b="1" i="1" dirty="0">
                <a:solidFill>
                  <a:schemeClr val="bg1"/>
                </a:solidFill>
              </a:rPr>
              <a:t>х</a:t>
            </a:r>
            <a:r>
              <a:rPr lang="ru-RU" altLang="x-none" b="1" i="1" baseline="-25000" dirty="0">
                <a:solidFill>
                  <a:schemeClr val="bg1"/>
                </a:solidFill>
              </a:rPr>
              <a:t>1</a:t>
            </a:r>
            <a:r>
              <a:rPr lang="ru-RU" altLang="x-none" dirty="0">
                <a:solidFill>
                  <a:schemeClr val="bg1"/>
                </a:solidFill>
              </a:rPr>
              <a:t> і </a:t>
            </a:r>
            <a:r>
              <a:rPr lang="ru-RU" altLang="x-none" b="1" i="1" dirty="0">
                <a:solidFill>
                  <a:schemeClr val="bg1"/>
                </a:solidFill>
              </a:rPr>
              <a:t>х</a:t>
            </a:r>
            <a:r>
              <a:rPr lang="ru-RU" altLang="x-none" b="1" i="1" baseline="-25000" dirty="0">
                <a:solidFill>
                  <a:schemeClr val="bg1"/>
                </a:solidFill>
              </a:rPr>
              <a:t>2</a:t>
            </a:r>
            <a:r>
              <a:rPr lang="ru-RU" altLang="x-none" dirty="0">
                <a:solidFill>
                  <a:schemeClr val="bg1"/>
                </a:solidFill>
              </a:rPr>
              <a:t>. </a:t>
            </a:r>
          </a:p>
          <a:p>
            <a:pPr>
              <a:spcBef>
                <a:spcPct val="50000"/>
              </a:spcBef>
            </a:pPr>
            <a:r>
              <a:rPr lang="ru-RU" altLang="x-none" dirty="0">
                <a:solidFill>
                  <a:schemeClr val="bg1"/>
                </a:solidFill>
              </a:rPr>
              <a:t>Частину валового продукту необхідно повертати назад у систему для задоволення виробничих потреб.</a:t>
            </a:r>
            <a:r>
              <a:rPr lang="ru-RU" dirty="0">
                <a:solidFill>
                  <a:schemeClr val="bg1"/>
                </a:solidFill>
              </a:rPr>
              <a:t> </a:t>
            </a:r>
          </a:p>
          <a:p>
            <a:pPr>
              <a:spcBef>
                <a:spcPct val="50000"/>
              </a:spcBef>
            </a:pPr>
            <a:r>
              <a:rPr lang="ru-RU" altLang="x-none" dirty="0">
                <a:solidFill>
                  <a:schemeClr val="bg1"/>
                </a:solidFill>
              </a:rPr>
              <a:t>Причому кожний із секторів повинен забезпечувати нормальне існування не тільки собі, але і сусідньому сектору.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946148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altLang="x-none" b="0" dirty="0">
                <a:solidFill>
                  <a:schemeClr val="bg1"/>
                </a:solidFill>
              </a:rPr>
              <a:t>Коефіцієнти виробничої матриці</a:t>
            </a:r>
            <a:endParaRPr lang="ru-RU" b="0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spcBef>
                <a:spcPct val="50000"/>
              </a:spcBef>
            </a:pPr>
            <a:r>
              <a:rPr lang="uk-UA" altLang="x-none" dirty="0">
                <a:solidFill>
                  <a:schemeClr val="bg1"/>
                </a:solidFill>
              </a:rPr>
              <a:t>Частина величини </a:t>
            </a:r>
            <a:r>
              <a:rPr lang="uk-UA" altLang="x-none" b="1" i="1" dirty="0">
                <a:solidFill>
                  <a:schemeClr val="bg1"/>
                </a:solidFill>
              </a:rPr>
              <a:t>х</a:t>
            </a:r>
            <a:r>
              <a:rPr lang="uk-UA" altLang="x-none" b="1" i="1" baseline="-25000" dirty="0">
                <a:solidFill>
                  <a:schemeClr val="bg1"/>
                </a:solidFill>
              </a:rPr>
              <a:t>1</a:t>
            </a:r>
            <a:r>
              <a:rPr lang="uk-UA" altLang="x-none" dirty="0">
                <a:solidFill>
                  <a:schemeClr val="bg1"/>
                </a:solidFill>
              </a:rPr>
              <a:t> йде на поновлення випуску продукції в першому секторі економіки.</a:t>
            </a:r>
            <a:r>
              <a:rPr lang="uk-UA" dirty="0">
                <a:solidFill>
                  <a:schemeClr val="bg1"/>
                </a:solidFill>
              </a:rPr>
              <a:t> </a:t>
            </a:r>
            <a:endParaRPr lang="uk-UA" altLang="x-none" dirty="0">
              <a:solidFill>
                <a:schemeClr val="bg1"/>
              </a:solidFill>
            </a:endParaRPr>
          </a:p>
          <a:p>
            <a:pPr>
              <a:spcBef>
                <a:spcPct val="50000"/>
              </a:spcBef>
            </a:pPr>
            <a:r>
              <a:rPr lang="uk-UA" altLang="x-none" dirty="0">
                <a:solidFill>
                  <a:schemeClr val="bg1"/>
                </a:solidFill>
              </a:rPr>
              <a:t>Наприклад, промисловість витрачає засоби на закупівлю сировини, комплектуючі і т.д. Позначимо цю частину через </a:t>
            </a:r>
            <a:r>
              <a:rPr lang="en-US" altLang="x-none" b="1" i="1" dirty="0">
                <a:solidFill>
                  <a:schemeClr val="bg1"/>
                </a:solidFill>
              </a:rPr>
              <a:t>w</a:t>
            </a:r>
            <a:r>
              <a:rPr lang="en-US" altLang="x-none" b="1" i="1" baseline="-25000" dirty="0">
                <a:solidFill>
                  <a:schemeClr val="bg1"/>
                </a:solidFill>
              </a:rPr>
              <a:t>11</a:t>
            </a:r>
            <a:r>
              <a:rPr lang="en-US" altLang="x-none" dirty="0">
                <a:solidFill>
                  <a:schemeClr val="bg1"/>
                </a:solidFill>
              </a:rPr>
              <a:t>.</a:t>
            </a:r>
            <a:r>
              <a:rPr lang="en-US" dirty="0">
                <a:solidFill>
                  <a:schemeClr val="bg1"/>
                </a:solidFill>
              </a:rPr>
              <a:t> </a:t>
            </a:r>
            <a:endParaRPr lang="en-US" altLang="x-none" dirty="0">
              <a:solidFill>
                <a:schemeClr val="bg1"/>
              </a:solidFill>
            </a:endParaRPr>
          </a:p>
          <a:p>
            <a:pPr>
              <a:spcBef>
                <a:spcPct val="50000"/>
              </a:spcBef>
            </a:pPr>
            <a:r>
              <a:rPr lang="uk-UA" altLang="x-none" dirty="0">
                <a:solidFill>
                  <a:schemeClr val="bg1"/>
                </a:solidFill>
              </a:rPr>
              <a:t>Припустимо, що цей обсяг виробничих витрат першого сектора пропорційний обсягу виробництва в цьому секторі:</a:t>
            </a:r>
            <a:r>
              <a:rPr lang="uk-UA" dirty="0">
                <a:solidFill>
                  <a:schemeClr val="bg1"/>
                </a:solidFill>
              </a:rPr>
              <a:t> </a:t>
            </a:r>
            <a:r>
              <a:rPr lang="en-US" altLang="x-none" b="1" i="1" dirty="0">
                <a:solidFill>
                  <a:schemeClr val="bg1"/>
                </a:solidFill>
              </a:rPr>
              <a:t>w</a:t>
            </a:r>
            <a:r>
              <a:rPr lang="en-US" altLang="x-none" b="1" i="1" baseline="-25000" dirty="0">
                <a:solidFill>
                  <a:schemeClr val="bg1"/>
                </a:solidFill>
              </a:rPr>
              <a:t>11</a:t>
            </a:r>
            <a:r>
              <a:rPr lang="en-US" altLang="x-none" b="1" i="1" dirty="0">
                <a:solidFill>
                  <a:schemeClr val="bg1"/>
                </a:solidFill>
              </a:rPr>
              <a:t>=a</a:t>
            </a:r>
            <a:r>
              <a:rPr lang="en-US" altLang="x-none" b="1" i="1" baseline="-25000" dirty="0">
                <a:solidFill>
                  <a:schemeClr val="bg1"/>
                </a:solidFill>
              </a:rPr>
              <a:t>11</a:t>
            </a:r>
            <a:r>
              <a:rPr lang="en-US" altLang="x-none" b="1" i="1" dirty="0">
                <a:solidFill>
                  <a:schemeClr val="bg1"/>
                </a:solidFill>
              </a:rPr>
              <a:t>x</a:t>
            </a:r>
            <a:r>
              <a:rPr lang="en-US" altLang="x-none" b="1" i="1" baseline="-25000" dirty="0">
                <a:solidFill>
                  <a:schemeClr val="bg1"/>
                </a:solidFill>
              </a:rPr>
              <a:t>1</a:t>
            </a:r>
            <a:r>
              <a:rPr lang="en-US" altLang="x-none" dirty="0">
                <a:solidFill>
                  <a:schemeClr val="bg1"/>
                </a:solidFill>
              </a:rPr>
              <a:t>.</a:t>
            </a:r>
          </a:p>
          <a:p>
            <a:pPr>
              <a:spcBef>
                <a:spcPct val="50000"/>
              </a:spcBef>
            </a:pPr>
            <a:r>
              <a:rPr lang="uk-UA" altLang="x-none" dirty="0">
                <a:solidFill>
                  <a:schemeClr val="bg1"/>
                </a:solidFill>
              </a:rPr>
              <a:t>Коефіцієнт пропорційності </a:t>
            </a:r>
            <a:r>
              <a:rPr lang="en-US" altLang="x-none" b="1" i="1" dirty="0">
                <a:solidFill>
                  <a:schemeClr val="bg1"/>
                </a:solidFill>
              </a:rPr>
              <a:t>a</a:t>
            </a:r>
            <a:r>
              <a:rPr lang="en-US" altLang="x-none" b="1" i="1" baseline="-25000" dirty="0">
                <a:solidFill>
                  <a:schemeClr val="bg1"/>
                </a:solidFill>
              </a:rPr>
              <a:t>11</a:t>
            </a:r>
            <a:r>
              <a:rPr lang="en-US" altLang="x-none" dirty="0">
                <a:solidFill>
                  <a:schemeClr val="bg1"/>
                </a:solidFill>
              </a:rPr>
              <a:t> </a:t>
            </a:r>
            <a:r>
              <a:rPr lang="uk-UA" altLang="x-none" dirty="0">
                <a:solidFill>
                  <a:schemeClr val="bg1"/>
                </a:solidFill>
              </a:rPr>
              <a:t>показує, яка кількість продукції першого сектора витрачається на виробництво одиниці продукції того ж сектора.</a:t>
            </a:r>
            <a:r>
              <a:rPr lang="uk-UA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5465536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altLang="x-none" b="0" dirty="0">
                <a:solidFill>
                  <a:schemeClr val="bg1"/>
                </a:solidFill>
              </a:rPr>
              <a:t>Коефіцієнти виробничої матриці</a:t>
            </a:r>
            <a:endParaRPr lang="ru-RU" b="0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spcBef>
                <a:spcPct val="50000"/>
              </a:spcBef>
            </a:pPr>
            <a:r>
              <a:rPr lang="ru-RU" altLang="x-none" dirty="0">
                <a:solidFill>
                  <a:schemeClr val="bg1"/>
                </a:solidFill>
              </a:rPr>
              <a:t>Також частина величини </a:t>
            </a:r>
            <a:r>
              <a:rPr lang="ru-RU" altLang="x-none" b="1" i="1" dirty="0">
                <a:solidFill>
                  <a:schemeClr val="bg1"/>
                </a:solidFill>
              </a:rPr>
              <a:t>x</a:t>
            </a:r>
            <a:r>
              <a:rPr lang="ru-RU" altLang="x-none" b="1" i="1" baseline="-25000" dirty="0">
                <a:solidFill>
                  <a:schemeClr val="bg1"/>
                </a:solidFill>
              </a:rPr>
              <a:t>1</a:t>
            </a:r>
            <a:r>
              <a:rPr lang="ru-RU" altLang="x-none" dirty="0">
                <a:solidFill>
                  <a:schemeClr val="bg1"/>
                </a:solidFill>
              </a:rPr>
              <a:t> йде на поновлення випуску продукції в другому секторі економіки.</a:t>
            </a:r>
          </a:p>
          <a:p>
            <a:pPr>
              <a:spcBef>
                <a:spcPct val="50000"/>
              </a:spcBef>
            </a:pPr>
            <a:r>
              <a:rPr lang="ru-RU" altLang="x-none" dirty="0">
                <a:solidFill>
                  <a:schemeClr val="bg1"/>
                </a:solidFill>
              </a:rPr>
              <a:t>У прикладі взаємодії промисловості і сільського господарства промисловість повинна поставляти сільському господарству відповідну техніку (трактори, комбайни). Позначимо зазначену частину через </a:t>
            </a:r>
            <a:r>
              <a:rPr lang="ru-RU" altLang="x-none" b="1" i="1" dirty="0">
                <a:solidFill>
                  <a:schemeClr val="bg1"/>
                </a:solidFill>
              </a:rPr>
              <a:t>w</a:t>
            </a:r>
            <a:r>
              <a:rPr lang="ru-RU" altLang="x-none" b="1" i="1" baseline="-25000" dirty="0">
                <a:solidFill>
                  <a:schemeClr val="bg1"/>
                </a:solidFill>
              </a:rPr>
              <a:t>12</a:t>
            </a:r>
            <a:r>
              <a:rPr lang="ru-RU" altLang="x-none" dirty="0">
                <a:solidFill>
                  <a:schemeClr val="bg1"/>
                </a:solidFill>
              </a:rPr>
              <a:t>. </a:t>
            </a:r>
          </a:p>
          <a:p>
            <a:pPr>
              <a:spcBef>
                <a:spcPct val="50000"/>
              </a:spcBef>
            </a:pPr>
            <a:r>
              <a:rPr lang="ru-RU" altLang="x-none" dirty="0">
                <a:solidFill>
                  <a:schemeClr val="bg1"/>
                </a:solidFill>
              </a:rPr>
              <a:t>Якщо ці витрати пропорційні обсягу виробництва в другому секторі то будемо мати: 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altLang="x-none" b="1" i="1" dirty="0">
                <a:solidFill>
                  <a:schemeClr val="bg1"/>
                </a:solidFill>
              </a:rPr>
              <a:t>w</a:t>
            </a:r>
            <a:r>
              <a:rPr lang="ru-RU" altLang="x-none" b="1" i="1" baseline="-25000" dirty="0">
                <a:solidFill>
                  <a:schemeClr val="bg1"/>
                </a:solidFill>
              </a:rPr>
              <a:t>12</a:t>
            </a:r>
            <a:r>
              <a:rPr lang="ru-RU" altLang="x-none" b="1" i="1" dirty="0">
                <a:solidFill>
                  <a:schemeClr val="bg1"/>
                </a:solidFill>
              </a:rPr>
              <a:t>=a</a:t>
            </a:r>
            <a:r>
              <a:rPr lang="ru-RU" altLang="x-none" b="1" i="1" baseline="-25000" dirty="0">
                <a:solidFill>
                  <a:schemeClr val="bg1"/>
                </a:solidFill>
              </a:rPr>
              <a:t>12</a:t>
            </a:r>
            <a:r>
              <a:rPr lang="ru-RU" altLang="x-none" b="1" i="1" dirty="0">
                <a:solidFill>
                  <a:schemeClr val="bg1"/>
                </a:solidFill>
              </a:rPr>
              <a:t>x</a:t>
            </a:r>
            <a:r>
              <a:rPr lang="ru-RU" altLang="x-none" b="1" i="1" baseline="-25000" dirty="0">
                <a:solidFill>
                  <a:schemeClr val="bg1"/>
                </a:solidFill>
              </a:rPr>
              <a:t>2</a:t>
            </a:r>
            <a:r>
              <a:rPr lang="ru-RU" altLang="x-none" dirty="0">
                <a:solidFill>
                  <a:schemeClr val="bg1"/>
                </a:solidFill>
              </a:rPr>
              <a:t>.</a:t>
            </a:r>
          </a:p>
          <a:p>
            <a:pPr>
              <a:spcBef>
                <a:spcPct val="50000"/>
              </a:spcBef>
            </a:pPr>
            <a:r>
              <a:rPr lang="ru-RU" altLang="x-none" dirty="0">
                <a:solidFill>
                  <a:schemeClr val="bg1"/>
                </a:solidFill>
              </a:rPr>
              <a:t>Коефіцієнт пропорційності </a:t>
            </a:r>
            <a:r>
              <a:rPr lang="ru-RU" altLang="x-none" b="1" i="1" dirty="0">
                <a:solidFill>
                  <a:schemeClr val="bg1"/>
                </a:solidFill>
              </a:rPr>
              <a:t>a</a:t>
            </a:r>
            <a:r>
              <a:rPr lang="ru-RU" altLang="x-none" b="1" i="1" baseline="-25000" dirty="0">
                <a:solidFill>
                  <a:schemeClr val="bg1"/>
                </a:solidFill>
              </a:rPr>
              <a:t>12</a:t>
            </a:r>
            <a:r>
              <a:rPr lang="ru-RU" altLang="x-none" dirty="0">
                <a:solidFill>
                  <a:schemeClr val="bg1"/>
                </a:solidFill>
              </a:rPr>
              <a:t> показує, яка кількість продукції першого сектора йде на виробництво одиниці продукції другого сектора.</a:t>
            </a:r>
            <a:r>
              <a:rPr lang="ru-RU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0353969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altLang="x-none" b="0" dirty="0">
                <a:solidFill>
                  <a:schemeClr val="bg1"/>
                </a:solidFill>
              </a:rPr>
              <a:t>Коефіцієнти виробничої матриці</a:t>
            </a:r>
            <a:endParaRPr lang="ru-RU" b="0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50000"/>
              </a:spcBef>
            </a:pPr>
            <a:r>
              <a:rPr lang="uk-UA" altLang="x-none" dirty="0">
                <a:solidFill>
                  <a:schemeClr val="bg1"/>
                </a:solidFill>
              </a:rPr>
              <a:t>Аналогічно, частина величини </a:t>
            </a:r>
            <a:r>
              <a:rPr lang="en-US" altLang="x-none" b="1" i="1" dirty="0">
                <a:solidFill>
                  <a:schemeClr val="bg1"/>
                </a:solidFill>
              </a:rPr>
              <a:t>x</a:t>
            </a:r>
            <a:r>
              <a:rPr lang="en-US" altLang="x-none" b="1" i="1" baseline="-25000" dirty="0">
                <a:solidFill>
                  <a:schemeClr val="bg1"/>
                </a:solidFill>
              </a:rPr>
              <a:t>2</a:t>
            </a:r>
            <a:r>
              <a:rPr lang="en-US" altLang="x-none" dirty="0">
                <a:solidFill>
                  <a:schemeClr val="bg1"/>
                </a:solidFill>
              </a:rPr>
              <a:t> </a:t>
            </a:r>
            <a:r>
              <a:rPr lang="uk-UA" altLang="x-none" dirty="0">
                <a:solidFill>
                  <a:schemeClr val="bg1"/>
                </a:solidFill>
              </a:rPr>
              <a:t>йде на виробництво продукції в першому секторі економіки.</a:t>
            </a:r>
          </a:p>
          <a:p>
            <a:pPr>
              <a:spcBef>
                <a:spcPct val="50000"/>
              </a:spcBef>
            </a:pPr>
            <a:r>
              <a:rPr lang="uk-UA" altLang="x-none" dirty="0">
                <a:solidFill>
                  <a:schemeClr val="bg1"/>
                </a:solidFill>
              </a:rPr>
              <a:t>Наприклад, сільське господарство поставляє промисловості продовольство і сировину. Позначимо цю частину </a:t>
            </a:r>
            <a:r>
              <a:rPr lang="en-US" altLang="x-none" b="1" i="1" dirty="0">
                <a:solidFill>
                  <a:schemeClr val="bg1"/>
                </a:solidFill>
              </a:rPr>
              <a:t>w</a:t>
            </a:r>
            <a:r>
              <a:rPr lang="en-US" altLang="x-none" b="1" i="1" baseline="-25000" dirty="0">
                <a:solidFill>
                  <a:schemeClr val="bg1"/>
                </a:solidFill>
              </a:rPr>
              <a:t>21</a:t>
            </a:r>
            <a:r>
              <a:rPr lang="en-US" altLang="x-none" dirty="0">
                <a:solidFill>
                  <a:schemeClr val="bg1"/>
                </a:solidFill>
              </a:rPr>
              <a:t>.</a:t>
            </a:r>
          </a:p>
          <a:p>
            <a:pPr>
              <a:spcBef>
                <a:spcPct val="50000"/>
              </a:spcBef>
            </a:pPr>
            <a:r>
              <a:rPr lang="uk-UA" altLang="x-none" dirty="0">
                <a:solidFill>
                  <a:schemeClr val="bg1"/>
                </a:solidFill>
              </a:rPr>
              <a:t>У випадку її пропорційності обсягу виробництва в першому секторі маємо:</a:t>
            </a:r>
            <a:r>
              <a:rPr lang="uk-UA" dirty="0">
                <a:solidFill>
                  <a:schemeClr val="bg1"/>
                </a:solidFill>
              </a:rPr>
              <a:t> </a:t>
            </a:r>
            <a:r>
              <a:rPr lang="en-US" altLang="x-none" b="1" i="1" dirty="0">
                <a:solidFill>
                  <a:schemeClr val="bg1"/>
                </a:solidFill>
              </a:rPr>
              <a:t>w</a:t>
            </a:r>
            <a:r>
              <a:rPr lang="en-US" altLang="x-none" b="1" i="1" baseline="-25000" dirty="0">
                <a:solidFill>
                  <a:schemeClr val="bg1"/>
                </a:solidFill>
              </a:rPr>
              <a:t>21</a:t>
            </a:r>
            <a:r>
              <a:rPr lang="en-US" altLang="x-none" b="1" i="1" dirty="0">
                <a:solidFill>
                  <a:schemeClr val="bg1"/>
                </a:solidFill>
              </a:rPr>
              <a:t>=a</a:t>
            </a:r>
            <a:r>
              <a:rPr lang="en-US" altLang="x-none" b="1" i="1" baseline="-25000" dirty="0">
                <a:solidFill>
                  <a:schemeClr val="bg1"/>
                </a:solidFill>
              </a:rPr>
              <a:t>21</a:t>
            </a:r>
            <a:r>
              <a:rPr lang="en-US" altLang="x-none" b="1" i="1" dirty="0">
                <a:solidFill>
                  <a:schemeClr val="bg1"/>
                </a:solidFill>
              </a:rPr>
              <a:t>x</a:t>
            </a:r>
            <a:r>
              <a:rPr lang="en-US" altLang="x-none" b="1" i="1" baseline="-25000" dirty="0">
                <a:solidFill>
                  <a:schemeClr val="bg1"/>
                </a:solidFill>
              </a:rPr>
              <a:t>1</a:t>
            </a:r>
            <a:r>
              <a:rPr lang="en-US" altLang="x-none" dirty="0">
                <a:solidFill>
                  <a:schemeClr val="bg1"/>
                </a:solidFill>
              </a:rPr>
              <a:t>.</a:t>
            </a:r>
          </a:p>
          <a:p>
            <a:pPr>
              <a:spcBef>
                <a:spcPct val="50000"/>
              </a:spcBef>
            </a:pPr>
            <a:r>
              <a:rPr lang="uk-UA" altLang="x-none" dirty="0">
                <a:solidFill>
                  <a:schemeClr val="bg1"/>
                </a:solidFill>
              </a:rPr>
              <a:t>Коефіцієнт пропорційності </a:t>
            </a:r>
            <a:r>
              <a:rPr lang="en-US" altLang="x-none" b="1" i="1" dirty="0">
                <a:solidFill>
                  <a:schemeClr val="bg1"/>
                </a:solidFill>
              </a:rPr>
              <a:t>a</a:t>
            </a:r>
            <a:r>
              <a:rPr lang="en-US" altLang="x-none" b="1" i="1" baseline="-25000" dirty="0">
                <a:solidFill>
                  <a:schemeClr val="bg1"/>
                </a:solidFill>
              </a:rPr>
              <a:t>21</a:t>
            </a:r>
            <a:r>
              <a:rPr lang="en-US" altLang="x-none" dirty="0">
                <a:solidFill>
                  <a:schemeClr val="bg1"/>
                </a:solidFill>
              </a:rPr>
              <a:t> </a:t>
            </a:r>
            <a:r>
              <a:rPr lang="uk-UA" altLang="x-none" dirty="0">
                <a:solidFill>
                  <a:schemeClr val="bg1"/>
                </a:solidFill>
              </a:rPr>
              <a:t>показує, яка кількість продукції другого сектора йде на виробництво одиниці продукції першого сектора</a:t>
            </a:r>
            <a:r>
              <a:rPr lang="uk-UA" dirty="0">
                <a:solidFill>
                  <a:schemeClr val="bg1"/>
                </a:solidFill>
              </a:rPr>
              <a:t> 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8279520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altLang="x-none" b="0" dirty="0">
                <a:solidFill>
                  <a:schemeClr val="bg1"/>
                </a:solidFill>
              </a:rPr>
              <a:t>Коефіцієнти виробничої матриці</a:t>
            </a:r>
            <a:endParaRPr lang="ru-RU" b="0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spcBef>
                <a:spcPct val="40000"/>
              </a:spcBef>
            </a:pPr>
            <a:r>
              <a:rPr lang="ru-RU" altLang="x-none" dirty="0">
                <a:solidFill>
                  <a:schemeClr val="bg1"/>
                </a:solidFill>
              </a:rPr>
              <a:t>Ще частина величини </a:t>
            </a:r>
            <a:r>
              <a:rPr lang="ru-RU" altLang="x-none" b="1" i="1" dirty="0">
                <a:solidFill>
                  <a:schemeClr val="bg1"/>
                </a:solidFill>
              </a:rPr>
              <a:t>x</a:t>
            </a:r>
            <a:r>
              <a:rPr lang="ru-RU" altLang="x-none" b="1" i="1" baseline="-25000" dirty="0">
                <a:solidFill>
                  <a:schemeClr val="bg1"/>
                </a:solidFill>
              </a:rPr>
              <a:t>2</a:t>
            </a:r>
            <a:r>
              <a:rPr lang="ru-RU" altLang="x-none" dirty="0">
                <a:solidFill>
                  <a:schemeClr val="bg1"/>
                </a:solidFill>
              </a:rPr>
              <a:t> йде на виробництво продукції в другому секторі економіки.</a:t>
            </a:r>
            <a:r>
              <a:rPr lang="ru-RU" dirty="0">
                <a:solidFill>
                  <a:schemeClr val="bg1"/>
                </a:solidFill>
              </a:rPr>
              <a:t> </a:t>
            </a:r>
            <a:endParaRPr lang="ru-RU" altLang="x-none" dirty="0">
              <a:solidFill>
                <a:schemeClr val="bg1"/>
              </a:solidFill>
            </a:endParaRPr>
          </a:p>
          <a:p>
            <a:pPr>
              <a:spcBef>
                <a:spcPct val="40000"/>
              </a:spcBef>
            </a:pPr>
            <a:r>
              <a:rPr lang="ru-RU" altLang="x-none" dirty="0">
                <a:solidFill>
                  <a:schemeClr val="bg1"/>
                </a:solidFill>
              </a:rPr>
              <a:t>Наприклад, сільське господарство постачає себе продовольством, насінним матеріалом і т.д. Позначимо цю частину </a:t>
            </a:r>
            <a:r>
              <a:rPr lang="ru-RU" altLang="x-none" b="1" i="1" dirty="0">
                <a:solidFill>
                  <a:schemeClr val="bg1"/>
                </a:solidFill>
              </a:rPr>
              <a:t>w</a:t>
            </a:r>
            <a:r>
              <a:rPr lang="ru-RU" altLang="x-none" b="1" i="1" baseline="-25000" dirty="0">
                <a:solidFill>
                  <a:schemeClr val="bg1"/>
                </a:solidFill>
              </a:rPr>
              <a:t>22</a:t>
            </a:r>
            <a:r>
              <a:rPr lang="ru-RU" altLang="x-none" dirty="0">
                <a:solidFill>
                  <a:schemeClr val="bg1"/>
                </a:solidFill>
              </a:rPr>
              <a:t>.</a:t>
            </a:r>
          </a:p>
          <a:p>
            <a:pPr>
              <a:spcBef>
                <a:spcPct val="40000"/>
              </a:spcBef>
            </a:pPr>
            <a:r>
              <a:rPr lang="ru-RU" altLang="x-none" dirty="0">
                <a:solidFill>
                  <a:schemeClr val="bg1"/>
                </a:solidFill>
              </a:rPr>
              <a:t>У випадку її пропорційності обсягу валового продукту другого сектора будемо мати: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altLang="x-none" b="1" i="1" dirty="0">
                <a:solidFill>
                  <a:schemeClr val="bg1"/>
                </a:solidFill>
              </a:rPr>
              <a:t>w</a:t>
            </a:r>
            <a:r>
              <a:rPr lang="ru-RU" altLang="x-none" b="1" i="1" baseline="-25000" dirty="0">
                <a:solidFill>
                  <a:schemeClr val="bg1"/>
                </a:solidFill>
              </a:rPr>
              <a:t>22</a:t>
            </a:r>
            <a:r>
              <a:rPr lang="ru-RU" altLang="x-none" b="1" i="1" dirty="0">
                <a:solidFill>
                  <a:schemeClr val="bg1"/>
                </a:solidFill>
              </a:rPr>
              <a:t>=a</a:t>
            </a:r>
            <a:r>
              <a:rPr lang="ru-RU" altLang="x-none" b="1" i="1" baseline="-25000" dirty="0">
                <a:solidFill>
                  <a:schemeClr val="bg1"/>
                </a:solidFill>
              </a:rPr>
              <a:t>22</a:t>
            </a:r>
            <a:r>
              <a:rPr lang="ru-RU" altLang="x-none" b="1" i="1" dirty="0">
                <a:solidFill>
                  <a:schemeClr val="bg1"/>
                </a:solidFill>
              </a:rPr>
              <a:t>x</a:t>
            </a:r>
            <a:r>
              <a:rPr lang="ru-RU" altLang="x-none" b="1" i="1" baseline="-25000" dirty="0">
                <a:solidFill>
                  <a:schemeClr val="bg1"/>
                </a:solidFill>
              </a:rPr>
              <a:t>2</a:t>
            </a:r>
            <a:r>
              <a:rPr lang="ru-RU" altLang="x-none" dirty="0">
                <a:solidFill>
                  <a:schemeClr val="bg1"/>
                </a:solidFill>
              </a:rPr>
              <a:t>.</a:t>
            </a:r>
          </a:p>
          <a:p>
            <a:pPr>
              <a:spcBef>
                <a:spcPct val="40000"/>
              </a:spcBef>
            </a:pPr>
            <a:r>
              <a:rPr lang="ru-RU" altLang="x-none" dirty="0">
                <a:solidFill>
                  <a:schemeClr val="bg1"/>
                </a:solidFill>
              </a:rPr>
              <a:t>Коефіцієнт </a:t>
            </a:r>
            <a:r>
              <a:rPr lang="ru-RU" altLang="x-none" b="1" i="1" dirty="0">
                <a:solidFill>
                  <a:schemeClr val="bg1"/>
                </a:solidFill>
              </a:rPr>
              <a:t>a</a:t>
            </a:r>
            <a:r>
              <a:rPr lang="ru-RU" altLang="x-none" b="1" i="1" baseline="-25000" dirty="0">
                <a:solidFill>
                  <a:schemeClr val="bg1"/>
                </a:solidFill>
              </a:rPr>
              <a:t>22</a:t>
            </a:r>
            <a:r>
              <a:rPr lang="ru-RU" altLang="x-none" dirty="0">
                <a:solidFill>
                  <a:schemeClr val="bg1"/>
                </a:solidFill>
              </a:rPr>
              <a:t> показує кількість продукції другого сектора, що йде на виробництво одиниці продукції цього ж сектора.</a:t>
            </a:r>
          </a:p>
          <a:p>
            <a:pPr>
              <a:spcBef>
                <a:spcPct val="40000"/>
              </a:spcBef>
            </a:pPr>
            <a:r>
              <a:rPr lang="ru-RU" altLang="x-none" dirty="0">
                <a:solidFill>
                  <a:schemeClr val="bg1"/>
                </a:solidFill>
              </a:rPr>
              <a:t>Таким чином, ми спостерігаємо взаємодію двох секторів. Кожний з них «піклується» не тільки про себе, але і про партнера.</a:t>
            </a:r>
            <a:r>
              <a:rPr lang="ru-RU" dirty="0">
                <a:solidFill>
                  <a:schemeClr val="bg1"/>
                </a:solidFill>
              </a:rPr>
              <a:t> </a:t>
            </a:r>
          </a:p>
          <a:p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7007478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altLang="x-none" b="0" dirty="0">
                <a:solidFill>
                  <a:schemeClr val="bg1"/>
                </a:solidFill>
              </a:rPr>
              <a:t>Визначальні рівняння</a:t>
            </a:r>
            <a:endParaRPr lang="ru-RU" b="0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altLang="x-none" dirty="0">
                <a:solidFill>
                  <a:schemeClr val="bg1"/>
                </a:solidFill>
              </a:rPr>
              <a:t>Віднімаючи з </a:t>
            </a:r>
            <a:r>
              <a:rPr lang="en-US" altLang="x-none" b="1" i="1" dirty="0">
                <a:solidFill>
                  <a:schemeClr val="bg1"/>
                </a:solidFill>
              </a:rPr>
              <a:t>x</a:t>
            </a:r>
            <a:r>
              <a:rPr lang="en-US" altLang="x-none" b="1" i="1" baseline="-25000" dirty="0">
                <a:solidFill>
                  <a:schemeClr val="bg1"/>
                </a:solidFill>
              </a:rPr>
              <a:t>1</a:t>
            </a:r>
            <a:r>
              <a:rPr lang="en-US" altLang="x-none" dirty="0">
                <a:solidFill>
                  <a:schemeClr val="bg1"/>
                </a:solidFill>
              </a:rPr>
              <a:t> </a:t>
            </a:r>
            <a:r>
              <a:rPr lang="uk-UA" altLang="x-none" dirty="0">
                <a:solidFill>
                  <a:schemeClr val="bg1"/>
                </a:solidFill>
              </a:rPr>
              <a:t>величини </a:t>
            </a:r>
            <a:r>
              <a:rPr lang="en-US" altLang="x-none" b="1" i="1" dirty="0">
                <a:solidFill>
                  <a:schemeClr val="bg1"/>
                </a:solidFill>
              </a:rPr>
              <a:t>a</a:t>
            </a:r>
            <a:r>
              <a:rPr lang="en-US" altLang="x-none" b="1" i="1" baseline="-25000" dirty="0">
                <a:solidFill>
                  <a:schemeClr val="bg1"/>
                </a:solidFill>
              </a:rPr>
              <a:t>11</a:t>
            </a:r>
            <a:r>
              <a:rPr lang="en-US" altLang="x-none" b="1" i="1" dirty="0">
                <a:solidFill>
                  <a:schemeClr val="bg1"/>
                </a:solidFill>
              </a:rPr>
              <a:t>x</a:t>
            </a:r>
            <a:r>
              <a:rPr lang="en-US" altLang="x-none" b="1" i="1" baseline="-25000" dirty="0">
                <a:solidFill>
                  <a:schemeClr val="bg1"/>
                </a:solidFill>
              </a:rPr>
              <a:t>1</a:t>
            </a:r>
            <a:r>
              <a:rPr lang="en-US" altLang="x-none" dirty="0">
                <a:solidFill>
                  <a:schemeClr val="bg1"/>
                </a:solidFill>
              </a:rPr>
              <a:t> </a:t>
            </a:r>
            <a:r>
              <a:rPr lang="uk-UA" altLang="x-none" dirty="0">
                <a:solidFill>
                  <a:schemeClr val="bg1"/>
                </a:solidFill>
              </a:rPr>
              <a:t>і </a:t>
            </a:r>
            <a:r>
              <a:rPr lang="en-US" altLang="x-none" b="1" i="1" dirty="0">
                <a:solidFill>
                  <a:schemeClr val="bg1"/>
                </a:solidFill>
              </a:rPr>
              <a:t>a</a:t>
            </a:r>
            <a:r>
              <a:rPr lang="en-US" altLang="x-none" b="1" i="1" baseline="-25000" dirty="0">
                <a:solidFill>
                  <a:schemeClr val="bg1"/>
                </a:solidFill>
              </a:rPr>
              <a:t>12</a:t>
            </a:r>
            <a:r>
              <a:rPr lang="en-US" altLang="x-none" b="1" i="1" dirty="0">
                <a:solidFill>
                  <a:schemeClr val="bg1"/>
                </a:solidFill>
              </a:rPr>
              <a:t>x</a:t>
            </a:r>
            <a:r>
              <a:rPr lang="en-US" altLang="x-none" b="1" i="1" baseline="-25000" dirty="0">
                <a:solidFill>
                  <a:schemeClr val="bg1"/>
                </a:solidFill>
              </a:rPr>
              <a:t>2</a:t>
            </a:r>
            <a:r>
              <a:rPr lang="en-US" altLang="x-none" dirty="0">
                <a:solidFill>
                  <a:schemeClr val="bg1"/>
                </a:solidFill>
              </a:rPr>
              <a:t>, </a:t>
            </a:r>
            <a:r>
              <a:rPr lang="uk-UA" altLang="x-none" dirty="0">
                <a:solidFill>
                  <a:schemeClr val="bg1"/>
                </a:solidFill>
              </a:rPr>
              <a:t>одержуємо вільний залишок </a:t>
            </a:r>
            <a:r>
              <a:rPr lang="en-US" altLang="x-none" b="1" i="1" dirty="0">
                <a:solidFill>
                  <a:schemeClr val="bg1"/>
                </a:solidFill>
              </a:rPr>
              <a:t>y</a:t>
            </a:r>
            <a:r>
              <a:rPr lang="en-US" altLang="x-none" b="1" i="1" baseline="-25000" dirty="0">
                <a:solidFill>
                  <a:schemeClr val="bg1"/>
                </a:solidFill>
              </a:rPr>
              <a:t>1</a:t>
            </a:r>
            <a:r>
              <a:rPr lang="en-US" altLang="x-none" dirty="0">
                <a:solidFill>
                  <a:schemeClr val="bg1"/>
                </a:solidFill>
              </a:rPr>
              <a:t>, </a:t>
            </a:r>
            <a:r>
              <a:rPr lang="uk-UA" altLang="x-none" dirty="0">
                <a:solidFill>
                  <a:schemeClr val="bg1"/>
                </a:solidFill>
              </a:rPr>
              <a:t>тобто обсяг тих засобів, що перший сектор може витрачати на невиробничі потреби. </a:t>
            </a:r>
          </a:p>
          <a:p>
            <a:r>
              <a:rPr lang="uk-UA" altLang="x-none" dirty="0">
                <a:solidFill>
                  <a:schemeClr val="bg1"/>
                </a:solidFill>
              </a:rPr>
              <a:t>Аналогічно, віднімаючи з </a:t>
            </a:r>
            <a:r>
              <a:rPr lang="en-US" altLang="x-none" b="1" i="1" dirty="0">
                <a:solidFill>
                  <a:schemeClr val="bg1"/>
                </a:solidFill>
              </a:rPr>
              <a:t>x</a:t>
            </a:r>
            <a:r>
              <a:rPr lang="en-US" altLang="x-none" b="1" i="1" baseline="-25000" dirty="0">
                <a:solidFill>
                  <a:schemeClr val="bg1"/>
                </a:solidFill>
              </a:rPr>
              <a:t>2</a:t>
            </a:r>
            <a:r>
              <a:rPr lang="en-US" altLang="x-none" dirty="0">
                <a:solidFill>
                  <a:schemeClr val="bg1"/>
                </a:solidFill>
              </a:rPr>
              <a:t> </a:t>
            </a:r>
            <a:r>
              <a:rPr lang="uk-UA" altLang="x-none" dirty="0">
                <a:solidFill>
                  <a:schemeClr val="bg1"/>
                </a:solidFill>
              </a:rPr>
              <a:t>величини </a:t>
            </a:r>
            <a:r>
              <a:rPr lang="en-US" altLang="x-none" b="1" i="1" dirty="0">
                <a:solidFill>
                  <a:schemeClr val="bg1"/>
                </a:solidFill>
              </a:rPr>
              <a:t>a</a:t>
            </a:r>
            <a:r>
              <a:rPr lang="en-US" altLang="x-none" b="1" i="1" baseline="-25000" dirty="0">
                <a:solidFill>
                  <a:schemeClr val="bg1"/>
                </a:solidFill>
              </a:rPr>
              <a:t>21</a:t>
            </a:r>
            <a:r>
              <a:rPr lang="en-US" altLang="x-none" b="1" i="1" dirty="0">
                <a:solidFill>
                  <a:schemeClr val="bg1"/>
                </a:solidFill>
              </a:rPr>
              <a:t>x</a:t>
            </a:r>
            <a:r>
              <a:rPr lang="en-US" altLang="x-none" b="1" i="1" baseline="-25000" dirty="0">
                <a:solidFill>
                  <a:schemeClr val="bg1"/>
                </a:solidFill>
              </a:rPr>
              <a:t>1</a:t>
            </a:r>
            <a:r>
              <a:rPr lang="en-US" altLang="x-none" dirty="0">
                <a:solidFill>
                  <a:schemeClr val="bg1"/>
                </a:solidFill>
              </a:rPr>
              <a:t> </a:t>
            </a:r>
            <a:r>
              <a:rPr lang="uk-UA" altLang="x-none" dirty="0">
                <a:solidFill>
                  <a:schemeClr val="bg1"/>
                </a:solidFill>
              </a:rPr>
              <a:t>і </a:t>
            </a:r>
            <a:r>
              <a:rPr lang="en-US" altLang="x-none" b="1" i="1" dirty="0">
                <a:solidFill>
                  <a:schemeClr val="bg1"/>
                </a:solidFill>
              </a:rPr>
              <a:t>a</a:t>
            </a:r>
            <a:r>
              <a:rPr lang="en-US" altLang="x-none" b="1" i="1" baseline="-25000" dirty="0">
                <a:solidFill>
                  <a:schemeClr val="bg1"/>
                </a:solidFill>
              </a:rPr>
              <a:t>22</a:t>
            </a:r>
            <a:r>
              <a:rPr lang="en-US" altLang="x-none" b="1" i="1" dirty="0">
                <a:solidFill>
                  <a:schemeClr val="bg1"/>
                </a:solidFill>
              </a:rPr>
              <a:t>x</a:t>
            </a:r>
            <a:r>
              <a:rPr lang="en-US" altLang="x-none" b="1" i="1" baseline="-25000" dirty="0">
                <a:solidFill>
                  <a:schemeClr val="bg1"/>
                </a:solidFill>
              </a:rPr>
              <a:t>2</a:t>
            </a:r>
            <a:r>
              <a:rPr lang="en-US" altLang="x-none" dirty="0">
                <a:solidFill>
                  <a:schemeClr val="bg1"/>
                </a:solidFill>
              </a:rPr>
              <a:t>, </a:t>
            </a:r>
            <a:r>
              <a:rPr lang="uk-UA" altLang="x-none" dirty="0">
                <a:solidFill>
                  <a:schemeClr val="bg1"/>
                </a:solidFill>
              </a:rPr>
              <a:t>одержуємо вільний залишок </a:t>
            </a:r>
            <a:r>
              <a:rPr lang="en-US" altLang="x-none" b="1" i="1" dirty="0">
                <a:solidFill>
                  <a:schemeClr val="bg1"/>
                </a:solidFill>
              </a:rPr>
              <a:t>y</a:t>
            </a:r>
            <a:r>
              <a:rPr lang="en-US" altLang="x-none" b="1" i="1" baseline="-25000" dirty="0">
                <a:solidFill>
                  <a:schemeClr val="bg1"/>
                </a:solidFill>
              </a:rPr>
              <a:t>2</a:t>
            </a:r>
            <a:r>
              <a:rPr lang="en-US" altLang="x-none" dirty="0">
                <a:solidFill>
                  <a:schemeClr val="bg1"/>
                </a:solidFill>
              </a:rPr>
              <a:t>, </a:t>
            </a:r>
            <a:r>
              <a:rPr lang="uk-UA" altLang="x-none" dirty="0">
                <a:solidFill>
                  <a:schemeClr val="bg1"/>
                </a:solidFill>
              </a:rPr>
              <a:t>який дорівнює обсягу засобів, що може витрачати на невиробничі потреби другий сектор.</a:t>
            </a:r>
            <a:r>
              <a:rPr lang="uk-UA" dirty="0">
                <a:solidFill>
                  <a:schemeClr val="bg1"/>
                </a:solidFill>
              </a:rPr>
              <a:t> </a:t>
            </a:r>
            <a:endParaRPr lang="uk-UA" altLang="x-none" dirty="0">
              <a:solidFill>
                <a:schemeClr val="bg1"/>
              </a:solidFill>
            </a:endParaRPr>
          </a:p>
          <a:p>
            <a:r>
              <a:rPr lang="uk-UA" altLang="x-none" dirty="0">
                <a:solidFill>
                  <a:schemeClr val="bg1"/>
                </a:solidFill>
              </a:rPr>
              <a:t>У підсумку приходимо до системи двох рівнянь:</a:t>
            </a:r>
            <a:r>
              <a:rPr lang="uk-UA" dirty="0">
                <a:solidFill>
                  <a:schemeClr val="bg1"/>
                </a:solidFill>
              </a:rPr>
              <a:t> </a:t>
            </a:r>
          </a:p>
          <a:p>
            <a:endParaRPr lang="uk-UA" altLang="x-none" dirty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19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3124200" y="4876800"/>
          <a:ext cx="2763838" cy="411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0" r:id="rId3" imgW="1599506" imgH="241195" progId="Equation.3">
                  <p:embed/>
                </p:oleObj>
              </mc:Choice>
              <mc:Fallback>
                <p:oleObj r:id="rId3" imgW="1599506" imgH="241195" progId="Equation.3">
                  <p:embed/>
                  <p:pic>
                    <p:nvPicPr>
                      <p:cNvPr id="0" name="Object 9728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4876800"/>
                        <a:ext cx="2763838" cy="411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Объект 7"/>
          <p:cNvGraphicFramePr>
            <a:graphicFrameLocks noChangeAspect="1"/>
          </p:cNvGraphicFramePr>
          <p:nvPr/>
        </p:nvGraphicFramePr>
        <p:xfrm>
          <a:off x="3124200" y="5305425"/>
          <a:ext cx="2846388" cy="409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1" r:id="rId5" imgW="1650284" imgH="241195" progId="Equation.3">
                  <p:embed/>
                </p:oleObj>
              </mc:Choice>
              <mc:Fallback>
                <p:oleObj r:id="rId5" imgW="1650284" imgH="241195" progId="Equation.3">
                  <p:embed/>
                  <p:pic>
                    <p:nvPicPr>
                      <p:cNvPr id="0" name="Object 9728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5305425"/>
                        <a:ext cx="2846388" cy="409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691703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ЛЕКЦІЯ 9</a:t>
            </a:r>
            <a:endParaRPr lang="ru-RU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altLang="x-none" b="1" dirty="0">
                <a:solidFill>
                  <a:schemeClr val="bg1"/>
                </a:solidFill>
              </a:rPr>
              <a:t>Лінійні статичні </a:t>
            </a:r>
            <a:r>
              <a:rPr lang="uk-UA" altLang="x-none" dirty="0">
                <a:solidFill>
                  <a:schemeClr val="bg1"/>
                </a:solidFill>
              </a:rPr>
              <a:t>моделі Леонтьєва:</a:t>
            </a:r>
          </a:p>
          <a:p>
            <a:pPr lvl="1"/>
            <a:r>
              <a:rPr lang="uk-UA" altLang="x-none" sz="2400" dirty="0">
                <a:solidFill>
                  <a:schemeClr val="bg1"/>
                </a:solidFill>
              </a:rPr>
              <a:t>для односекторної економіки</a:t>
            </a:r>
          </a:p>
          <a:p>
            <a:pPr lvl="1"/>
            <a:r>
              <a:rPr lang="uk-UA" altLang="x-none" sz="2400" dirty="0">
                <a:solidFill>
                  <a:schemeClr val="bg1"/>
                </a:solidFill>
              </a:rPr>
              <a:t>для багатосекторної економіки</a:t>
            </a:r>
          </a:p>
          <a:p>
            <a:r>
              <a:rPr lang="uk-UA" altLang="x-none" b="1" dirty="0">
                <a:solidFill>
                  <a:schemeClr val="bg1"/>
                </a:solidFill>
              </a:rPr>
              <a:t>Лінійні динамічні</a:t>
            </a:r>
            <a:r>
              <a:rPr lang="uk-UA" altLang="x-none" dirty="0">
                <a:solidFill>
                  <a:schemeClr val="bg1"/>
                </a:solidFill>
              </a:rPr>
              <a:t> моделі Леонтьєва:</a:t>
            </a:r>
          </a:p>
          <a:p>
            <a:pPr lvl="1"/>
            <a:r>
              <a:rPr lang="uk-UA" altLang="x-none" sz="2400" dirty="0">
                <a:solidFill>
                  <a:schemeClr val="bg1"/>
                </a:solidFill>
              </a:rPr>
              <a:t>для односекторної економіки</a:t>
            </a:r>
          </a:p>
          <a:p>
            <a:pPr lvl="1"/>
            <a:r>
              <a:rPr lang="uk-UA" altLang="x-none" sz="2400" dirty="0">
                <a:solidFill>
                  <a:schemeClr val="bg1"/>
                </a:solidFill>
              </a:rPr>
              <a:t>для багатосекторної економіки</a:t>
            </a:r>
          </a:p>
          <a:p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4884686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altLang="x-none" b="0" dirty="0">
                <a:solidFill>
                  <a:schemeClr val="bg1"/>
                </a:solidFill>
              </a:rPr>
              <a:t>Виробнича матриця</a:t>
            </a:r>
            <a:endParaRPr lang="ru-RU" b="0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spcBef>
                <a:spcPct val="50000"/>
              </a:spcBef>
            </a:pPr>
            <a:r>
              <a:rPr lang="uk-UA" altLang="x-none" dirty="0">
                <a:solidFill>
                  <a:schemeClr val="bg1"/>
                </a:solidFill>
              </a:rPr>
              <a:t>Матриця:</a:t>
            </a:r>
            <a:br>
              <a:rPr lang="uk-UA" altLang="x-none" dirty="0">
                <a:solidFill>
                  <a:schemeClr val="bg1"/>
                </a:solidFill>
              </a:rPr>
            </a:br>
            <a:r>
              <a:rPr lang="uk-UA" altLang="x-none" dirty="0">
                <a:solidFill>
                  <a:schemeClr val="bg1"/>
                </a:solidFill>
              </a:rPr>
              <a:t/>
            </a:r>
            <a:br>
              <a:rPr lang="uk-UA" altLang="x-none" dirty="0">
                <a:solidFill>
                  <a:schemeClr val="bg1"/>
                </a:solidFill>
              </a:rPr>
            </a:br>
            <a:r>
              <a:rPr lang="uk-UA" altLang="x-none" dirty="0">
                <a:solidFill>
                  <a:schemeClr val="bg1"/>
                </a:solidFill>
              </a:rPr>
              <a:t/>
            </a:r>
            <a:br>
              <a:rPr lang="uk-UA" altLang="x-none" dirty="0">
                <a:solidFill>
                  <a:schemeClr val="bg1"/>
                </a:solidFill>
              </a:rPr>
            </a:br>
            <a:r>
              <a:rPr lang="uk-UA" altLang="x-none" dirty="0">
                <a:solidFill>
                  <a:schemeClr val="bg1"/>
                </a:solidFill>
              </a:rPr>
              <a:t>називається </a:t>
            </a:r>
            <a:r>
              <a:rPr lang="uk-UA" altLang="x-none" b="1" dirty="0">
                <a:solidFill>
                  <a:schemeClr val="bg1"/>
                </a:solidFill>
              </a:rPr>
              <a:t>виробничою матрицею</a:t>
            </a:r>
            <a:r>
              <a:rPr lang="uk-UA" altLang="x-none" dirty="0">
                <a:solidFill>
                  <a:schemeClr val="bg1"/>
                </a:solidFill>
              </a:rPr>
              <a:t> системи.</a:t>
            </a:r>
          </a:p>
          <a:p>
            <a:pPr>
              <a:spcBef>
                <a:spcPct val="50000"/>
              </a:spcBef>
            </a:pPr>
            <a:r>
              <a:rPr lang="uk-UA" altLang="x-none" dirty="0">
                <a:solidFill>
                  <a:schemeClr val="bg1"/>
                </a:solidFill>
              </a:rPr>
              <a:t>Приводячи подібні доданки, перепишемо визначальні рівняння у формі:</a:t>
            </a:r>
            <a:br>
              <a:rPr lang="uk-UA" altLang="x-none" dirty="0">
                <a:solidFill>
                  <a:schemeClr val="bg1"/>
                </a:solidFill>
              </a:rPr>
            </a:br>
            <a:r>
              <a:rPr lang="uk-UA" altLang="x-none" dirty="0">
                <a:solidFill>
                  <a:schemeClr val="bg1"/>
                </a:solidFill>
              </a:rPr>
              <a:t/>
            </a:r>
            <a:br>
              <a:rPr lang="uk-UA" altLang="x-none" dirty="0">
                <a:solidFill>
                  <a:schemeClr val="bg1"/>
                </a:solidFill>
              </a:rPr>
            </a:br>
            <a:r>
              <a:rPr lang="uk-UA" altLang="x-none" dirty="0">
                <a:solidFill>
                  <a:schemeClr val="bg1"/>
                </a:solidFill>
              </a:rPr>
              <a:t>							(2)</a:t>
            </a:r>
            <a:br>
              <a:rPr lang="uk-UA" altLang="x-none" dirty="0">
                <a:solidFill>
                  <a:schemeClr val="bg1"/>
                </a:solidFill>
              </a:rPr>
            </a:br>
            <a:r>
              <a:rPr lang="uk-UA" altLang="x-none" dirty="0">
                <a:solidFill>
                  <a:schemeClr val="bg1"/>
                </a:solidFill>
              </a:rPr>
              <a:t/>
            </a:r>
            <a:br>
              <a:rPr lang="uk-UA" altLang="x-none" dirty="0">
                <a:solidFill>
                  <a:schemeClr val="bg1"/>
                </a:solidFill>
              </a:rPr>
            </a:br>
            <a:r>
              <a:rPr lang="uk-UA" dirty="0">
                <a:solidFill>
                  <a:schemeClr val="bg1"/>
                </a:solidFill>
              </a:rPr>
              <a:t> </a:t>
            </a:r>
          </a:p>
          <a:p>
            <a:pPr>
              <a:spcBef>
                <a:spcPct val="50000"/>
              </a:spcBef>
            </a:pPr>
            <a:r>
              <a:rPr lang="uk-UA" altLang="x-none" dirty="0">
                <a:solidFill>
                  <a:schemeClr val="bg1"/>
                </a:solidFill>
              </a:rPr>
              <a:t>За допомогою цих рівнянь можна вирішити дві основні задачі.</a:t>
            </a:r>
            <a:r>
              <a:rPr lang="uk-UA" dirty="0">
                <a:solidFill>
                  <a:schemeClr val="bg1"/>
                </a:solidFill>
              </a:rPr>
              <a:t>   </a:t>
            </a:r>
          </a:p>
          <a:p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20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3124200" y="1676400"/>
          <a:ext cx="1670050" cy="820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3" r:id="rId3" imgW="1104421" imgH="545863" progId="Equation.3">
                  <p:embed/>
                </p:oleObj>
              </mc:Choice>
              <mc:Fallback>
                <p:oleObj r:id="rId3" imgW="1104421" imgH="545863" progId="Equation.3">
                  <p:embed/>
                  <p:pic>
                    <p:nvPicPr>
                      <p:cNvPr id="0" name="Object 9830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1676400"/>
                        <a:ext cx="1670050" cy="820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3581400" y="4114800"/>
          <a:ext cx="2460625" cy="360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4" r:id="rId5" imgW="1624895" imgH="241195" progId="Equation.3">
                  <p:embed/>
                </p:oleObj>
              </mc:Choice>
              <mc:Fallback>
                <p:oleObj r:id="rId5" imgW="1624895" imgH="241195" progId="Equation.3">
                  <p:embed/>
                  <p:pic>
                    <p:nvPicPr>
                      <p:cNvPr id="0" name="Object 9830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1400" y="4114800"/>
                        <a:ext cx="2460625" cy="360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/>
        </p:nvGraphicFramePr>
        <p:xfrm>
          <a:off x="3505200" y="4592638"/>
          <a:ext cx="2725738" cy="360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5" r:id="rId7" imgW="1802618" imgH="241195" progId="Equation.3">
                  <p:embed/>
                </p:oleObj>
              </mc:Choice>
              <mc:Fallback>
                <p:oleObj r:id="rId7" imgW="1802618" imgH="241195" progId="Equation.3">
                  <p:embed/>
                  <p:pic>
                    <p:nvPicPr>
                      <p:cNvPr id="0" name="Object 983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5200" y="4592638"/>
                        <a:ext cx="2725738" cy="360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6931478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altLang="x-none" b="0" dirty="0">
                <a:solidFill>
                  <a:schemeClr val="bg1"/>
                </a:solidFill>
              </a:rPr>
              <a:t>Вирішувані задачі</a:t>
            </a:r>
            <a:endParaRPr lang="ru-RU" b="0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25000"/>
              </a:spcBef>
            </a:pPr>
            <a:r>
              <a:rPr lang="ru-RU" altLang="x-none" sz="2200" b="1" dirty="0">
                <a:solidFill>
                  <a:schemeClr val="bg1"/>
                </a:solidFill>
              </a:rPr>
              <a:t>Перша.</a:t>
            </a:r>
            <a:r>
              <a:rPr lang="ru-RU" altLang="x-none" sz="2200" dirty="0">
                <a:solidFill>
                  <a:schemeClr val="bg1"/>
                </a:solidFill>
              </a:rPr>
              <a:t> При відомих обсягах валової продукції </a:t>
            </a:r>
            <a:r>
              <a:rPr lang="ru-RU" altLang="x-none" sz="2200" b="1" i="1" dirty="0">
                <a:solidFill>
                  <a:schemeClr val="bg1"/>
                </a:solidFill>
              </a:rPr>
              <a:t>х</a:t>
            </a:r>
            <a:r>
              <a:rPr lang="ru-RU" altLang="x-none" sz="2200" b="1" i="1" baseline="-25000" dirty="0">
                <a:solidFill>
                  <a:schemeClr val="bg1"/>
                </a:solidFill>
              </a:rPr>
              <a:t>1</a:t>
            </a:r>
            <a:r>
              <a:rPr lang="ru-RU" altLang="x-none" sz="2200" dirty="0">
                <a:solidFill>
                  <a:schemeClr val="bg1"/>
                </a:solidFill>
              </a:rPr>
              <a:t>, </a:t>
            </a:r>
            <a:r>
              <a:rPr lang="ru-RU" altLang="x-none" sz="2200" b="1" i="1" dirty="0">
                <a:solidFill>
                  <a:schemeClr val="bg1"/>
                </a:solidFill>
              </a:rPr>
              <a:t>х</a:t>
            </a:r>
            <a:r>
              <a:rPr lang="ru-RU" altLang="x-none" sz="2200" b="1" i="1" baseline="-25000" dirty="0">
                <a:solidFill>
                  <a:schemeClr val="bg1"/>
                </a:solidFill>
              </a:rPr>
              <a:t>2</a:t>
            </a:r>
            <a:r>
              <a:rPr lang="ru-RU" altLang="x-none" sz="2200" baseline="-25000" dirty="0">
                <a:solidFill>
                  <a:schemeClr val="bg1"/>
                </a:solidFill>
              </a:rPr>
              <a:t> </a:t>
            </a:r>
            <a:r>
              <a:rPr lang="ru-RU" altLang="x-none" sz="2200" dirty="0">
                <a:solidFill>
                  <a:schemeClr val="bg1"/>
                </a:solidFill>
              </a:rPr>
              <a:t>знайти вільні залишки </a:t>
            </a:r>
            <a:r>
              <a:rPr lang="ru-RU" altLang="x-none" sz="2200" b="1" i="1" dirty="0">
                <a:solidFill>
                  <a:schemeClr val="bg1"/>
                </a:solidFill>
              </a:rPr>
              <a:t>у</a:t>
            </a:r>
            <a:r>
              <a:rPr lang="ru-RU" altLang="x-none" sz="2200" b="1" i="1" baseline="-25000" dirty="0">
                <a:solidFill>
                  <a:schemeClr val="bg1"/>
                </a:solidFill>
              </a:rPr>
              <a:t>1</a:t>
            </a:r>
            <a:r>
              <a:rPr lang="ru-RU" altLang="x-none" sz="2200" dirty="0">
                <a:solidFill>
                  <a:schemeClr val="bg1"/>
                </a:solidFill>
              </a:rPr>
              <a:t>, </a:t>
            </a:r>
            <a:r>
              <a:rPr lang="ru-RU" altLang="x-none" sz="2200" b="1" i="1" dirty="0">
                <a:solidFill>
                  <a:schemeClr val="bg1"/>
                </a:solidFill>
              </a:rPr>
              <a:t>у</a:t>
            </a:r>
            <a:r>
              <a:rPr lang="ru-RU" altLang="x-none" sz="2200" b="1" i="1" baseline="-25000" dirty="0">
                <a:solidFill>
                  <a:schemeClr val="bg1"/>
                </a:solidFill>
              </a:rPr>
              <a:t>2</a:t>
            </a:r>
            <a:r>
              <a:rPr lang="ru-RU" altLang="x-none" sz="2200" dirty="0">
                <a:solidFill>
                  <a:schemeClr val="bg1"/>
                </a:solidFill>
              </a:rPr>
              <a:t>.</a:t>
            </a:r>
            <a:endParaRPr lang="ru-RU" sz="2200" dirty="0">
              <a:solidFill>
                <a:schemeClr val="bg1"/>
              </a:solidFill>
            </a:endParaRPr>
          </a:p>
          <a:p>
            <a:pPr>
              <a:spcBef>
                <a:spcPct val="25000"/>
              </a:spcBef>
            </a:pPr>
            <a:r>
              <a:rPr lang="ru-RU" altLang="x-none" sz="2200" b="1" dirty="0">
                <a:solidFill>
                  <a:schemeClr val="bg1"/>
                </a:solidFill>
              </a:rPr>
              <a:t>Друга.</a:t>
            </a:r>
            <a:r>
              <a:rPr lang="ru-RU" altLang="x-none" sz="2200" dirty="0">
                <a:solidFill>
                  <a:schemeClr val="bg1"/>
                </a:solidFill>
              </a:rPr>
              <a:t> За відомими значеннями вільних залишків </a:t>
            </a:r>
            <a:r>
              <a:rPr lang="ru-RU" altLang="x-none" sz="2200" b="1" i="1" dirty="0">
                <a:solidFill>
                  <a:schemeClr val="bg1"/>
                </a:solidFill>
              </a:rPr>
              <a:t>у</a:t>
            </a:r>
            <a:r>
              <a:rPr lang="ru-RU" altLang="x-none" sz="2200" b="1" i="1" baseline="-25000" dirty="0">
                <a:solidFill>
                  <a:schemeClr val="bg1"/>
                </a:solidFill>
              </a:rPr>
              <a:t>1</a:t>
            </a:r>
            <a:r>
              <a:rPr lang="ru-RU" altLang="x-none" sz="2200" dirty="0">
                <a:solidFill>
                  <a:schemeClr val="bg1"/>
                </a:solidFill>
              </a:rPr>
              <a:t>, </a:t>
            </a:r>
            <a:r>
              <a:rPr lang="ru-RU" altLang="x-none" sz="2200" b="1" i="1" dirty="0">
                <a:solidFill>
                  <a:schemeClr val="bg1"/>
                </a:solidFill>
              </a:rPr>
              <a:t>у</a:t>
            </a:r>
            <a:r>
              <a:rPr lang="ru-RU" altLang="x-none" sz="2200" b="1" i="1" baseline="-25000" dirty="0">
                <a:solidFill>
                  <a:schemeClr val="bg1"/>
                </a:solidFill>
              </a:rPr>
              <a:t>2</a:t>
            </a:r>
            <a:r>
              <a:rPr lang="ru-RU" altLang="x-none" sz="2200" dirty="0">
                <a:solidFill>
                  <a:schemeClr val="bg1"/>
                </a:solidFill>
              </a:rPr>
              <a:t> знайти обсяги валової продукції </a:t>
            </a:r>
            <a:r>
              <a:rPr lang="ru-RU" altLang="x-none" sz="2200" b="1" i="1" dirty="0">
                <a:solidFill>
                  <a:schemeClr val="bg1"/>
                </a:solidFill>
              </a:rPr>
              <a:t>х</a:t>
            </a:r>
            <a:r>
              <a:rPr lang="ru-RU" altLang="x-none" sz="2200" b="1" i="1" baseline="-25000" dirty="0">
                <a:solidFill>
                  <a:schemeClr val="bg1"/>
                </a:solidFill>
              </a:rPr>
              <a:t>1</a:t>
            </a:r>
            <a:r>
              <a:rPr lang="ru-RU" altLang="x-none" sz="2200" dirty="0">
                <a:solidFill>
                  <a:schemeClr val="bg1"/>
                </a:solidFill>
              </a:rPr>
              <a:t>,</a:t>
            </a:r>
            <a:r>
              <a:rPr lang="ru-RU" altLang="x-none" sz="2200" b="1" i="1" dirty="0">
                <a:solidFill>
                  <a:schemeClr val="bg1"/>
                </a:solidFill>
              </a:rPr>
              <a:t>х</a:t>
            </a:r>
            <a:r>
              <a:rPr lang="ru-RU" altLang="x-none" sz="2200" b="1" i="1" baseline="-25000" dirty="0">
                <a:solidFill>
                  <a:schemeClr val="bg1"/>
                </a:solidFill>
              </a:rPr>
              <a:t>2</a:t>
            </a:r>
            <a:r>
              <a:rPr lang="ru-RU" altLang="x-none" sz="2200" baseline="-25000" dirty="0">
                <a:solidFill>
                  <a:schemeClr val="bg1"/>
                </a:solidFill>
              </a:rPr>
              <a:t> </a:t>
            </a:r>
            <a:r>
              <a:rPr lang="ru-RU" altLang="x-none" sz="2200" dirty="0">
                <a:solidFill>
                  <a:schemeClr val="bg1"/>
                </a:solidFill>
              </a:rPr>
              <a:t>, що відповідають їм. </a:t>
            </a:r>
          </a:p>
          <a:p>
            <a:pPr>
              <a:spcBef>
                <a:spcPct val="25000"/>
              </a:spcBef>
            </a:pPr>
            <a:r>
              <a:rPr lang="ru-RU" altLang="x-none" sz="2200" dirty="0">
                <a:solidFill>
                  <a:schemeClr val="bg1"/>
                </a:solidFill>
              </a:rPr>
              <a:t>У цьому випадку необхідно вирішити систему двох лінійних алгебраїчних рівнянь (2) щодо невідомих </a:t>
            </a:r>
            <a:r>
              <a:rPr lang="ru-RU" altLang="x-none" sz="2200" b="1" i="1" dirty="0">
                <a:solidFill>
                  <a:schemeClr val="bg1"/>
                </a:solidFill>
              </a:rPr>
              <a:t>х</a:t>
            </a:r>
            <a:r>
              <a:rPr lang="ru-RU" altLang="x-none" sz="2200" b="1" i="1" baseline="-25000" dirty="0">
                <a:solidFill>
                  <a:schemeClr val="bg1"/>
                </a:solidFill>
              </a:rPr>
              <a:t>1</a:t>
            </a:r>
            <a:r>
              <a:rPr lang="ru-RU" altLang="x-none" sz="2200" dirty="0">
                <a:solidFill>
                  <a:schemeClr val="bg1"/>
                </a:solidFill>
              </a:rPr>
              <a:t>, </a:t>
            </a:r>
            <a:r>
              <a:rPr lang="ru-RU" altLang="x-none" sz="2200" b="1" i="1" dirty="0">
                <a:solidFill>
                  <a:schemeClr val="bg1"/>
                </a:solidFill>
              </a:rPr>
              <a:t>х</a:t>
            </a:r>
            <a:r>
              <a:rPr lang="ru-RU" altLang="x-none" sz="2200" b="1" i="1" baseline="-25000" dirty="0">
                <a:solidFill>
                  <a:schemeClr val="bg1"/>
                </a:solidFill>
              </a:rPr>
              <a:t>2</a:t>
            </a:r>
            <a:r>
              <a:rPr lang="ru-RU" altLang="x-none" sz="2200" baseline="-25000" dirty="0">
                <a:solidFill>
                  <a:schemeClr val="bg1"/>
                </a:solidFill>
              </a:rPr>
              <a:t> </a:t>
            </a:r>
            <a:r>
              <a:rPr lang="ru-RU" altLang="x-none" sz="2200" dirty="0">
                <a:solidFill>
                  <a:schemeClr val="bg1"/>
                </a:solidFill>
              </a:rPr>
              <a:t>.</a:t>
            </a:r>
          </a:p>
          <a:p>
            <a:pPr>
              <a:spcBef>
                <a:spcPct val="25000"/>
              </a:spcBef>
            </a:pPr>
            <a:r>
              <a:rPr lang="ru-RU" altLang="x-none" sz="2200" dirty="0">
                <a:solidFill>
                  <a:schemeClr val="bg1"/>
                </a:solidFill>
              </a:rPr>
              <a:t>Для цього можна скористатися </a:t>
            </a:r>
            <a:r>
              <a:rPr lang="ru-RU" altLang="x-none" sz="2200" dirty="0" smtClean="0">
                <a:solidFill>
                  <a:schemeClr val="bg1"/>
                </a:solidFill>
              </a:rPr>
              <a:t>формулами:</a:t>
            </a:r>
            <a:r>
              <a:rPr lang="ru-RU" altLang="x-none" sz="2200" dirty="0">
                <a:solidFill>
                  <a:schemeClr val="bg1"/>
                </a:solidFill>
              </a:rPr>
              <a:t/>
            </a:r>
            <a:br>
              <a:rPr lang="ru-RU" altLang="x-none" sz="2200" dirty="0">
                <a:solidFill>
                  <a:schemeClr val="bg1"/>
                </a:solidFill>
              </a:rPr>
            </a:br>
            <a:r>
              <a:rPr lang="ru-RU" altLang="x-none" dirty="0"/>
              <a:t>	</a:t>
            </a:r>
            <a:r>
              <a:rPr lang="uk-UA" altLang="x-none" dirty="0"/>
              <a:t> </a:t>
            </a:r>
            <a:r>
              <a:rPr lang="en-US" altLang="x-none" dirty="0" smtClean="0"/>
              <a:t>                                                      </a:t>
            </a:r>
            <a:r>
              <a:rPr lang="uk-UA" altLang="x-none" sz="2200" dirty="0" smtClean="0">
                <a:solidFill>
                  <a:schemeClr val="bg1"/>
                </a:solidFill>
              </a:rPr>
              <a:t>причому </a:t>
            </a:r>
            <a:r>
              <a:rPr lang="el-GR" altLang="x-none" sz="2200" dirty="0">
                <a:solidFill>
                  <a:schemeClr val="bg1"/>
                </a:solidFill>
              </a:rPr>
              <a:t>Δ≠</a:t>
            </a:r>
            <a:r>
              <a:rPr lang="uk-UA" altLang="x-none" sz="2200" dirty="0">
                <a:solidFill>
                  <a:schemeClr val="bg1"/>
                </a:solidFill>
              </a:rPr>
              <a:t>0,</a:t>
            </a:r>
            <a:r>
              <a:rPr lang="ru-RU" altLang="x-none" sz="2200" dirty="0">
                <a:solidFill>
                  <a:schemeClr val="bg1"/>
                </a:solidFill>
              </a:rPr>
              <a:t/>
            </a:r>
            <a:br>
              <a:rPr lang="ru-RU" altLang="x-none" sz="2200" dirty="0">
                <a:solidFill>
                  <a:schemeClr val="bg1"/>
                </a:solidFill>
              </a:rPr>
            </a:br>
            <a:r>
              <a:rPr lang="ru-RU" altLang="x-none" sz="2200" dirty="0">
                <a:solidFill>
                  <a:schemeClr val="bg1"/>
                </a:solidFill>
              </a:rPr>
              <a:t>де</a:t>
            </a:r>
            <a:endParaRPr lang="ru-RU" sz="2200" dirty="0">
              <a:solidFill>
                <a:schemeClr val="bg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21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89710273"/>
              </p:ext>
            </p:extLst>
          </p:nvPr>
        </p:nvGraphicFramePr>
        <p:xfrm>
          <a:off x="2195736" y="4293096"/>
          <a:ext cx="2803525" cy="3375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4" r:id="rId3" imgW="1650284" imgH="241195" progId="Equation.3">
                  <p:embed/>
                </p:oleObj>
              </mc:Choice>
              <mc:Fallback>
                <p:oleObj r:id="rId3" imgW="1650284" imgH="241195" progId="Equation.3">
                  <p:embed/>
                  <p:pic>
                    <p:nvPicPr>
                      <p:cNvPr id="0" name="Object 993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5736" y="4293096"/>
                        <a:ext cx="2803525" cy="33756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53514963"/>
              </p:ext>
            </p:extLst>
          </p:nvPr>
        </p:nvGraphicFramePr>
        <p:xfrm>
          <a:off x="1331640" y="4653136"/>
          <a:ext cx="4351338" cy="709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5" r:id="rId5" imgW="3325956" imgH="545863" progId="Equation.3">
                  <p:embed/>
                </p:oleObj>
              </mc:Choice>
              <mc:Fallback>
                <p:oleObj r:id="rId5" imgW="3325956" imgH="545863" progId="Equation.3">
                  <p:embed/>
                  <p:pic>
                    <p:nvPicPr>
                      <p:cNvPr id="0" name="Object 993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640" y="4653136"/>
                        <a:ext cx="4351338" cy="7096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27773412"/>
              </p:ext>
            </p:extLst>
          </p:nvPr>
        </p:nvGraphicFramePr>
        <p:xfrm>
          <a:off x="395536" y="5661248"/>
          <a:ext cx="7115175" cy="712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6" r:id="rId7" imgW="5420547" imgH="545863" progId="Equation.3">
                  <p:embed/>
                </p:oleObj>
              </mc:Choice>
              <mc:Fallback>
                <p:oleObj r:id="rId7" imgW="5420547" imgH="545863" progId="Equation.3">
                  <p:embed/>
                  <p:pic>
                    <p:nvPicPr>
                      <p:cNvPr id="0" name="Object 993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536" y="5661248"/>
                        <a:ext cx="7115175" cy="712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1010974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altLang="x-none" b="0" dirty="0">
                <a:solidFill>
                  <a:schemeClr val="bg1"/>
                </a:solidFill>
              </a:rPr>
              <a:t>Приклад</a:t>
            </a:r>
            <a:r>
              <a:rPr lang="en-US" altLang="x-none" b="0" dirty="0">
                <a:solidFill>
                  <a:schemeClr val="bg1"/>
                </a:solidFill>
              </a:rPr>
              <a:t> </a:t>
            </a:r>
            <a:r>
              <a:rPr lang="en-US" altLang="x-none" b="0" dirty="0" smtClean="0">
                <a:solidFill>
                  <a:schemeClr val="bg1"/>
                </a:solidFill>
              </a:rPr>
              <a:t>1</a:t>
            </a:r>
            <a:endParaRPr lang="ru-RU" b="0" dirty="0">
              <a:solidFill>
                <a:schemeClr val="bg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22</a:t>
            </a:fld>
            <a:endParaRPr lang="ru-RU" dirty="0"/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uk-UA" altLang="x-none" dirty="0">
                <a:solidFill>
                  <a:schemeClr val="bg1"/>
                </a:solidFill>
              </a:rPr>
              <a:t>Нехай компоненти виробничої матриці будуть: </a:t>
            </a:r>
            <a:r>
              <a:rPr lang="en-US" altLang="x-none" dirty="0">
                <a:solidFill>
                  <a:schemeClr val="bg1"/>
                </a:solidFill>
              </a:rPr>
              <a:t>a</a:t>
            </a:r>
            <a:r>
              <a:rPr lang="en-US" altLang="x-none" baseline="-25000" dirty="0">
                <a:solidFill>
                  <a:schemeClr val="bg1"/>
                </a:solidFill>
              </a:rPr>
              <a:t>11</a:t>
            </a:r>
            <a:r>
              <a:rPr lang="en-US" altLang="x-none" dirty="0">
                <a:solidFill>
                  <a:schemeClr val="bg1"/>
                </a:solidFill>
              </a:rPr>
              <a:t>=0.3, a</a:t>
            </a:r>
            <a:r>
              <a:rPr lang="en-US" altLang="x-none" baseline="-25000" dirty="0">
                <a:solidFill>
                  <a:schemeClr val="bg1"/>
                </a:solidFill>
              </a:rPr>
              <a:t>12</a:t>
            </a:r>
            <a:r>
              <a:rPr lang="en-US" altLang="x-none" dirty="0">
                <a:solidFill>
                  <a:schemeClr val="bg1"/>
                </a:solidFill>
              </a:rPr>
              <a:t>=0.1, a</a:t>
            </a:r>
            <a:r>
              <a:rPr lang="en-US" altLang="x-none" baseline="-25000" dirty="0">
                <a:solidFill>
                  <a:schemeClr val="bg1"/>
                </a:solidFill>
              </a:rPr>
              <a:t>21</a:t>
            </a:r>
            <a:r>
              <a:rPr lang="en-US" altLang="x-none" dirty="0">
                <a:solidFill>
                  <a:schemeClr val="bg1"/>
                </a:solidFill>
              </a:rPr>
              <a:t>=0.2, a</a:t>
            </a:r>
            <a:r>
              <a:rPr lang="en-US" altLang="x-none" baseline="-25000" dirty="0">
                <a:solidFill>
                  <a:schemeClr val="bg1"/>
                </a:solidFill>
              </a:rPr>
              <a:t>22</a:t>
            </a:r>
            <a:r>
              <a:rPr lang="en-US" altLang="x-none" dirty="0">
                <a:solidFill>
                  <a:schemeClr val="bg1"/>
                </a:solidFill>
              </a:rPr>
              <a:t>=0.4, </a:t>
            </a:r>
            <a:r>
              <a:rPr lang="uk-UA" altLang="x-none" dirty="0">
                <a:solidFill>
                  <a:schemeClr val="bg1"/>
                </a:solidFill>
              </a:rPr>
              <a:t>тобто матриця має вид:</a:t>
            </a:r>
            <a:endParaRPr lang="en-US" altLang="x-none" dirty="0">
              <a:solidFill>
                <a:schemeClr val="bg1"/>
              </a:solidFill>
            </a:endParaRPr>
          </a:p>
          <a:p>
            <a:endParaRPr lang="en-US" altLang="x-none" dirty="0">
              <a:solidFill>
                <a:schemeClr val="bg1"/>
              </a:solidFill>
            </a:endParaRPr>
          </a:p>
          <a:p>
            <a:endParaRPr lang="en-US" altLang="x-none" dirty="0">
              <a:solidFill>
                <a:schemeClr val="bg1"/>
              </a:solidFill>
            </a:endParaRPr>
          </a:p>
          <a:p>
            <a:r>
              <a:rPr lang="uk-UA" altLang="x-none" dirty="0">
                <a:solidFill>
                  <a:schemeClr val="bg1"/>
                </a:solidFill>
              </a:rPr>
              <a:t>Нехай при цьому відомі обсяги валової продукції кожного сектора: </a:t>
            </a:r>
            <a:r>
              <a:rPr lang="en-US" altLang="x-none" dirty="0">
                <a:solidFill>
                  <a:schemeClr val="bg1"/>
                </a:solidFill>
              </a:rPr>
              <a:t>x</a:t>
            </a:r>
            <a:r>
              <a:rPr lang="en-US" altLang="x-none" baseline="-25000" dirty="0">
                <a:solidFill>
                  <a:schemeClr val="bg1"/>
                </a:solidFill>
              </a:rPr>
              <a:t>1</a:t>
            </a:r>
            <a:r>
              <a:rPr lang="en-US" altLang="x-none" dirty="0">
                <a:solidFill>
                  <a:schemeClr val="bg1"/>
                </a:solidFill>
              </a:rPr>
              <a:t>=500, x</a:t>
            </a:r>
            <a:r>
              <a:rPr lang="en-US" altLang="x-none" baseline="-25000" dirty="0">
                <a:solidFill>
                  <a:schemeClr val="bg1"/>
                </a:solidFill>
              </a:rPr>
              <a:t>2</a:t>
            </a:r>
            <a:r>
              <a:rPr lang="en-US" altLang="x-none" dirty="0">
                <a:solidFill>
                  <a:schemeClr val="bg1"/>
                </a:solidFill>
              </a:rPr>
              <a:t>=300</a:t>
            </a:r>
            <a:r>
              <a:rPr lang="uk-UA" altLang="x-none" dirty="0">
                <a:solidFill>
                  <a:schemeClr val="bg1"/>
                </a:solidFill>
              </a:rPr>
              <a:t>. </a:t>
            </a:r>
            <a:endParaRPr lang="en-US" altLang="x-none" dirty="0">
              <a:solidFill>
                <a:schemeClr val="bg1"/>
              </a:solidFill>
            </a:endParaRPr>
          </a:p>
          <a:p>
            <a:r>
              <a:rPr lang="uk-UA" altLang="x-none" dirty="0">
                <a:solidFill>
                  <a:schemeClr val="bg1"/>
                </a:solidFill>
              </a:rPr>
              <a:t>Тоді будемо мати:</a:t>
            </a:r>
            <a:br>
              <a:rPr lang="uk-UA" altLang="x-none" dirty="0">
                <a:solidFill>
                  <a:schemeClr val="bg1"/>
                </a:solidFill>
              </a:rPr>
            </a:br>
            <a:r>
              <a:rPr lang="uk-UA" altLang="x-none" dirty="0">
                <a:solidFill>
                  <a:schemeClr val="bg1"/>
                </a:solidFill>
              </a:rPr>
              <a:t/>
            </a:r>
            <a:br>
              <a:rPr lang="uk-UA" altLang="x-none" dirty="0">
                <a:solidFill>
                  <a:schemeClr val="bg1"/>
                </a:solidFill>
              </a:rPr>
            </a:br>
            <a:endParaRPr lang="uk-UA" altLang="x-none" dirty="0">
              <a:solidFill>
                <a:schemeClr val="bg1"/>
              </a:solidFill>
            </a:endParaRPr>
          </a:p>
          <a:p>
            <a:endParaRPr lang="uk-UA" altLang="x-none" dirty="0">
              <a:solidFill>
                <a:schemeClr val="bg1"/>
              </a:solidFill>
            </a:endParaRPr>
          </a:p>
          <a:p>
            <a:r>
              <a:rPr lang="uk-UA" altLang="x-none" dirty="0">
                <a:solidFill>
                  <a:schemeClr val="bg1"/>
                </a:solidFill>
              </a:rPr>
              <a:t>Таким чином, обсяг засобів, які можна використовувати на невиробничі потреби, у першому секторі дорівнює 320, а в другому дорівнює 80.</a:t>
            </a:r>
            <a:endParaRPr lang="ru-RU" dirty="0">
              <a:solidFill>
                <a:schemeClr val="bg1"/>
              </a:solidFill>
            </a:endParaRPr>
          </a:p>
        </p:txBody>
      </p:sp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70715735"/>
              </p:ext>
            </p:extLst>
          </p:nvPr>
        </p:nvGraphicFramePr>
        <p:xfrm>
          <a:off x="3563888" y="2276872"/>
          <a:ext cx="1698625" cy="777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2" r:id="rId3" imgW="1142504" imgH="520474" progId="Equation.3">
                  <p:embed/>
                </p:oleObj>
              </mc:Choice>
              <mc:Fallback>
                <p:oleObj r:id="rId3" imgW="1142504" imgH="520474" progId="Equation.3">
                  <p:embed/>
                  <p:pic>
                    <p:nvPicPr>
                      <p:cNvPr id="0" name="Object 10035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63888" y="2276872"/>
                        <a:ext cx="1698625" cy="777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Объект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76145443"/>
              </p:ext>
            </p:extLst>
          </p:nvPr>
        </p:nvGraphicFramePr>
        <p:xfrm>
          <a:off x="3124200" y="4005064"/>
          <a:ext cx="3729038" cy="360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3" r:id="rId5" imgW="2462731" imgH="241195" progId="Equation.3">
                  <p:embed/>
                </p:oleObj>
              </mc:Choice>
              <mc:Fallback>
                <p:oleObj r:id="rId5" imgW="2462731" imgH="241195" progId="Equation.3">
                  <p:embed/>
                  <p:pic>
                    <p:nvPicPr>
                      <p:cNvPr id="0" name="Object 10035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4005064"/>
                        <a:ext cx="3729038" cy="360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Объект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13673278"/>
              </p:ext>
            </p:extLst>
          </p:nvPr>
        </p:nvGraphicFramePr>
        <p:xfrm>
          <a:off x="3124200" y="4437112"/>
          <a:ext cx="3800475" cy="360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4" r:id="rId7" imgW="2513509" imgH="241195" progId="Equation.3">
                  <p:embed/>
                </p:oleObj>
              </mc:Choice>
              <mc:Fallback>
                <p:oleObj r:id="rId7" imgW="2513509" imgH="241195" progId="Equation.3">
                  <p:embed/>
                  <p:pic>
                    <p:nvPicPr>
                      <p:cNvPr id="0" name="Object 10035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4437112"/>
                        <a:ext cx="3800475" cy="360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8902696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altLang="x-none" b="0" dirty="0">
                <a:solidFill>
                  <a:schemeClr val="bg1"/>
                </a:solidFill>
              </a:rPr>
              <a:t>Приклад</a:t>
            </a:r>
            <a:r>
              <a:rPr lang="en-US" altLang="x-none" b="0" dirty="0">
                <a:solidFill>
                  <a:schemeClr val="bg1"/>
                </a:solidFill>
              </a:rPr>
              <a:t> 2</a:t>
            </a:r>
            <a:r>
              <a:rPr lang="uk-UA" altLang="x-none" b="0" dirty="0">
                <a:solidFill>
                  <a:schemeClr val="bg1"/>
                </a:solidFill>
              </a:rPr>
              <a:t>. Продовження</a:t>
            </a:r>
            <a:endParaRPr lang="ru-RU" b="0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uk-UA" altLang="x-none" dirty="0">
                <a:solidFill>
                  <a:schemeClr val="bg1"/>
                </a:solidFill>
              </a:rPr>
              <a:t>Цікавим буде також дослідження параметрів виробничої матриці, їхній вплив на результати діяльності економічної системи.</a:t>
            </a:r>
            <a:endParaRPr lang="uk-UA" dirty="0">
              <a:solidFill>
                <a:schemeClr val="bg1"/>
              </a:solidFill>
            </a:endParaRPr>
          </a:p>
          <a:p>
            <a:r>
              <a:rPr lang="uk-UA" altLang="x-none" dirty="0">
                <a:solidFill>
                  <a:schemeClr val="bg1"/>
                </a:solidFill>
              </a:rPr>
              <a:t>Зокрема, елементи виробничої матриці можуть бути відносно невеликими, але в сумі економічна система в цілому чи окремі її частини можуть бути збитковими.</a:t>
            </a:r>
            <a:r>
              <a:rPr lang="uk-UA" dirty="0">
                <a:solidFill>
                  <a:schemeClr val="bg1"/>
                </a:solidFill>
              </a:rPr>
              <a:t> </a:t>
            </a:r>
          </a:p>
          <a:p>
            <a:r>
              <a:rPr lang="uk-UA" altLang="x-none" dirty="0">
                <a:solidFill>
                  <a:schemeClr val="bg1"/>
                </a:solidFill>
              </a:rPr>
              <a:t>Наприклад, якщо в розглянутому вище прикладі виробничу матрицю взяти у вигляді:</a:t>
            </a:r>
            <a:br>
              <a:rPr lang="uk-UA" altLang="x-none" dirty="0">
                <a:solidFill>
                  <a:schemeClr val="bg1"/>
                </a:solidFill>
              </a:rPr>
            </a:br>
            <a:r>
              <a:rPr lang="uk-UA" altLang="x-none" dirty="0">
                <a:solidFill>
                  <a:schemeClr val="bg1"/>
                </a:solidFill>
              </a:rPr>
              <a:t/>
            </a:r>
            <a:br>
              <a:rPr lang="uk-UA" altLang="x-none" dirty="0">
                <a:solidFill>
                  <a:schemeClr val="bg1"/>
                </a:solidFill>
              </a:rPr>
            </a:br>
            <a:endParaRPr lang="uk-UA" altLang="x-none" dirty="0">
              <a:solidFill>
                <a:schemeClr val="bg1"/>
              </a:solidFill>
            </a:endParaRPr>
          </a:p>
          <a:p>
            <a:endParaRPr lang="uk-UA" altLang="x-none" dirty="0">
              <a:solidFill>
                <a:schemeClr val="bg1"/>
              </a:solidFill>
            </a:endParaRPr>
          </a:p>
          <a:p>
            <a:r>
              <a:rPr lang="uk-UA" altLang="x-none" dirty="0">
                <a:solidFill>
                  <a:schemeClr val="bg1"/>
                </a:solidFill>
              </a:rPr>
              <a:t>Зростання величин </a:t>
            </a:r>
            <a:r>
              <a:rPr lang="en-US" altLang="x-none" b="1" i="1" dirty="0">
                <a:solidFill>
                  <a:schemeClr val="bg1"/>
                </a:solidFill>
              </a:rPr>
              <a:t>a</a:t>
            </a:r>
            <a:r>
              <a:rPr lang="en-US" altLang="x-none" b="1" i="1" baseline="-25000" dirty="0">
                <a:solidFill>
                  <a:schemeClr val="bg1"/>
                </a:solidFill>
              </a:rPr>
              <a:t>21</a:t>
            </a:r>
            <a:r>
              <a:rPr lang="en-US" altLang="x-none" dirty="0">
                <a:solidFill>
                  <a:schemeClr val="bg1"/>
                </a:solidFill>
              </a:rPr>
              <a:t>,</a:t>
            </a:r>
            <a:r>
              <a:rPr lang="en-US" altLang="x-none" b="1" i="1" dirty="0">
                <a:solidFill>
                  <a:schemeClr val="bg1"/>
                </a:solidFill>
              </a:rPr>
              <a:t> a</a:t>
            </a:r>
            <a:r>
              <a:rPr lang="en-US" altLang="x-none" b="1" i="1" baseline="-25000" dirty="0">
                <a:solidFill>
                  <a:schemeClr val="bg1"/>
                </a:solidFill>
              </a:rPr>
              <a:t>22</a:t>
            </a:r>
            <a:r>
              <a:rPr lang="en-US" altLang="x-none" dirty="0">
                <a:solidFill>
                  <a:schemeClr val="bg1"/>
                </a:solidFill>
              </a:rPr>
              <a:t> </a:t>
            </a:r>
            <a:r>
              <a:rPr lang="uk-UA" altLang="x-none" dirty="0">
                <a:solidFill>
                  <a:schemeClr val="bg1"/>
                </a:solidFill>
              </a:rPr>
              <a:t>означає, що виросли витрати другого сектора як на підтримку виробництва в першому секторі, так і на самозабезпечення.</a:t>
            </a:r>
            <a:r>
              <a:rPr lang="uk-UA" dirty="0">
                <a:solidFill>
                  <a:schemeClr val="bg1"/>
                </a:solidFill>
              </a:rPr>
              <a:t> </a:t>
            </a:r>
          </a:p>
          <a:p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23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2866255"/>
              </p:ext>
            </p:extLst>
          </p:nvPr>
        </p:nvGraphicFramePr>
        <p:xfrm>
          <a:off x="3810000" y="4005064"/>
          <a:ext cx="1641475" cy="777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3" name="Формула" r:id="rId3" imgW="1104900" imgH="520700" progId="Equation.3">
                  <p:embed/>
                </p:oleObj>
              </mc:Choice>
              <mc:Fallback>
                <p:oleObj name="Формула" r:id="rId3" imgW="1104900" imgH="520700" progId="Equation.3">
                  <p:embed/>
                  <p:pic>
                    <p:nvPicPr>
                      <p:cNvPr id="0" name="Object 10137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0" y="4005064"/>
                        <a:ext cx="1641475" cy="777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7170211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altLang="x-none" b="0" dirty="0">
                <a:solidFill>
                  <a:schemeClr val="bg1"/>
                </a:solidFill>
              </a:rPr>
              <a:t>Приклад</a:t>
            </a:r>
            <a:r>
              <a:rPr lang="en-US" altLang="x-none" b="0" dirty="0">
                <a:solidFill>
                  <a:schemeClr val="bg1"/>
                </a:solidFill>
              </a:rPr>
              <a:t> 2</a:t>
            </a:r>
            <a:r>
              <a:rPr lang="uk-UA" altLang="x-none" b="0" dirty="0">
                <a:solidFill>
                  <a:schemeClr val="bg1"/>
                </a:solidFill>
              </a:rPr>
              <a:t>. Продовження</a:t>
            </a:r>
            <a:endParaRPr lang="ru-RU" b="0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spcBef>
                <a:spcPct val="50000"/>
              </a:spcBef>
            </a:pPr>
            <a:r>
              <a:rPr lang="uk-UA" altLang="x-none" dirty="0">
                <a:solidFill>
                  <a:schemeClr val="bg1"/>
                </a:solidFill>
              </a:rPr>
              <a:t>Тепер другий вільний залишок буде:</a:t>
            </a:r>
            <a:r>
              <a:rPr lang="uk-UA" dirty="0">
                <a:solidFill>
                  <a:schemeClr val="bg1"/>
                </a:solidFill>
              </a:rPr>
              <a:t> </a:t>
            </a:r>
          </a:p>
          <a:p>
            <a:pPr>
              <a:spcBef>
                <a:spcPct val="50000"/>
              </a:spcBef>
            </a:pPr>
            <a:endParaRPr lang="uk-UA" altLang="x-none" dirty="0">
              <a:solidFill>
                <a:schemeClr val="bg1"/>
              </a:solidFill>
            </a:endParaRPr>
          </a:p>
          <a:p>
            <a:pPr>
              <a:spcBef>
                <a:spcPct val="50000"/>
              </a:spcBef>
            </a:pPr>
            <a:r>
              <a:rPr lang="uk-UA" altLang="x-none" dirty="0">
                <a:solidFill>
                  <a:schemeClr val="bg1"/>
                </a:solidFill>
              </a:rPr>
              <a:t>Таким чином, другий сектор у цьому випадку виявився збитковим.</a:t>
            </a:r>
          </a:p>
          <a:p>
            <a:pPr>
              <a:spcBef>
                <a:spcPct val="50000"/>
              </a:spcBef>
            </a:pPr>
            <a:r>
              <a:rPr lang="uk-UA" altLang="x-none" dirty="0">
                <a:solidFill>
                  <a:schemeClr val="bg1"/>
                </a:solidFill>
              </a:rPr>
              <a:t>Саме по собі це ще не означає поганої оцінки його роботи. Так, враховуючи, що вільний залишок першого сектора дорівнює 320, в сумі отримуємо прибуткову економічну систему.</a:t>
            </a:r>
          </a:p>
          <a:p>
            <a:pPr>
              <a:spcBef>
                <a:spcPct val="50000"/>
              </a:spcBef>
            </a:pPr>
            <a:r>
              <a:rPr lang="uk-UA" altLang="x-none" dirty="0">
                <a:solidFill>
                  <a:schemeClr val="bg1"/>
                </a:solidFill>
              </a:rPr>
              <a:t>Як уже говорилося, у сучасних розвинених країнах, як правило, збитковим є сільське господарство, що потребує дотацій з боку промисловості.</a:t>
            </a:r>
            <a:r>
              <a:rPr lang="uk-UA" dirty="0">
                <a:solidFill>
                  <a:schemeClr val="bg1"/>
                </a:solidFill>
              </a:rPr>
              <a:t>  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24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2196067"/>
              </p:ext>
            </p:extLst>
          </p:nvPr>
        </p:nvGraphicFramePr>
        <p:xfrm>
          <a:off x="2267744" y="2132856"/>
          <a:ext cx="3468688" cy="360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6" r:id="rId3" imgW="2297703" imgH="241195" progId="Equation.3">
                  <p:embed/>
                </p:oleObj>
              </mc:Choice>
              <mc:Fallback>
                <p:oleObj r:id="rId3" imgW="2297703" imgH="241195" progId="Equation.3">
                  <p:embed/>
                  <p:pic>
                    <p:nvPicPr>
                      <p:cNvPr id="0" name="Object 10240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7744" y="2132856"/>
                        <a:ext cx="3468688" cy="360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7556631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uk-UA" altLang="x-none" sz="3600" dirty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Довільна кількість секторів економічної системи</a:t>
            </a:r>
            <a:endParaRPr lang="ru-RU" sz="3600" dirty="0">
              <a:solidFill>
                <a:schemeClr val="bg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7452372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altLang="x-none" b="0" dirty="0">
                <a:solidFill>
                  <a:schemeClr val="bg1"/>
                </a:solidFill>
              </a:rPr>
              <a:t>Вибір секторів</a:t>
            </a:r>
            <a:endParaRPr lang="ru-RU" b="0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spcBef>
                <a:spcPct val="50000"/>
              </a:spcBef>
            </a:pPr>
            <a:r>
              <a:rPr lang="uk-UA" altLang="x-none" dirty="0">
                <a:solidFill>
                  <a:schemeClr val="bg1"/>
                </a:solidFill>
              </a:rPr>
              <a:t>Перейдемо тепер до випадку довільної кількості </a:t>
            </a:r>
            <a:r>
              <a:rPr lang="en-US" altLang="x-none" b="1" i="1" dirty="0">
                <a:solidFill>
                  <a:schemeClr val="bg1"/>
                </a:solidFill>
              </a:rPr>
              <a:t>n</a:t>
            </a:r>
            <a:r>
              <a:rPr lang="en-US" altLang="x-none" dirty="0">
                <a:solidFill>
                  <a:schemeClr val="bg1"/>
                </a:solidFill>
              </a:rPr>
              <a:t> </a:t>
            </a:r>
            <a:r>
              <a:rPr lang="uk-UA" altLang="x-none" dirty="0">
                <a:solidFill>
                  <a:schemeClr val="bg1"/>
                </a:solidFill>
              </a:rPr>
              <a:t>секторів економічної системи. </a:t>
            </a:r>
          </a:p>
          <a:p>
            <a:pPr>
              <a:spcBef>
                <a:spcPct val="50000"/>
              </a:spcBef>
            </a:pPr>
            <a:r>
              <a:rPr lang="uk-UA" altLang="x-none" dirty="0">
                <a:solidFill>
                  <a:schemeClr val="bg1"/>
                </a:solidFill>
              </a:rPr>
              <a:t>Кількість секторів указується деякою мірою суб'єктивно, у залежності від того, які сектори представляються, у даних конкретних обставинах, найбільш важливими.</a:t>
            </a:r>
          </a:p>
          <a:p>
            <a:pPr>
              <a:spcBef>
                <a:spcPct val="50000"/>
              </a:spcBef>
            </a:pPr>
            <a:r>
              <a:rPr lang="uk-UA" altLang="x-none" dirty="0">
                <a:solidFill>
                  <a:schemeClr val="bg1"/>
                </a:solidFill>
              </a:rPr>
              <a:t>Позначимо обсяги виробництва в секторах економічної системи, виражені в єдиному грошовому еквіваленті, через </a:t>
            </a:r>
            <a:r>
              <a:rPr lang="uk-UA" altLang="x-none" b="1" i="1" dirty="0">
                <a:solidFill>
                  <a:schemeClr val="bg1"/>
                </a:solidFill>
              </a:rPr>
              <a:t>х</a:t>
            </a:r>
            <a:r>
              <a:rPr lang="uk-UA" altLang="x-none" b="1" i="1" baseline="-25000" dirty="0">
                <a:solidFill>
                  <a:schemeClr val="bg1"/>
                </a:solidFill>
              </a:rPr>
              <a:t>1</a:t>
            </a:r>
            <a:r>
              <a:rPr lang="uk-UA" altLang="x-none" dirty="0">
                <a:solidFill>
                  <a:schemeClr val="bg1"/>
                </a:solidFill>
              </a:rPr>
              <a:t>, </a:t>
            </a:r>
            <a:r>
              <a:rPr lang="uk-UA" altLang="x-none" b="1" i="1" dirty="0">
                <a:solidFill>
                  <a:schemeClr val="bg1"/>
                </a:solidFill>
              </a:rPr>
              <a:t>х</a:t>
            </a:r>
            <a:r>
              <a:rPr lang="uk-UA" altLang="x-none" b="1" i="1" baseline="-25000" dirty="0">
                <a:solidFill>
                  <a:schemeClr val="bg1"/>
                </a:solidFill>
              </a:rPr>
              <a:t>2</a:t>
            </a:r>
            <a:r>
              <a:rPr lang="uk-UA" altLang="x-none" dirty="0">
                <a:solidFill>
                  <a:schemeClr val="bg1"/>
                </a:solidFill>
              </a:rPr>
              <a:t>, </a:t>
            </a:r>
            <a:r>
              <a:rPr lang="uk-UA" altLang="x-none" b="1" i="1" dirty="0">
                <a:solidFill>
                  <a:schemeClr val="bg1"/>
                </a:solidFill>
              </a:rPr>
              <a:t>х</a:t>
            </a:r>
            <a:r>
              <a:rPr lang="uk-UA" altLang="x-none" b="1" i="1" baseline="-25000" dirty="0">
                <a:solidFill>
                  <a:schemeClr val="bg1"/>
                </a:solidFill>
              </a:rPr>
              <a:t>3</a:t>
            </a:r>
            <a:r>
              <a:rPr lang="uk-UA" altLang="x-none" dirty="0">
                <a:solidFill>
                  <a:schemeClr val="bg1"/>
                </a:solidFill>
              </a:rPr>
              <a:t>, …, </a:t>
            </a:r>
            <a:r>
              <a:rPr lang="uk-UA" altLang="x-none" b="1" i="1" dirty="0">
                <a:solidFill>
                  <a:schemeClr val="bg1"/>
                </a:solidFill>
              </a:rPr>
              <a:t>х</a:t>
            </a:r>
            <a:r>
              <a:rPr lang="en-US" altLang="x-none" b="1" i="1" baseline="-25000" dirty="0">
                <a:solidFill>
                  <a:schemeClr val="bg1"/>
                </a:solidFill>
              </a:rPr>
              <a:t>n</a:t>
            </a:r>
            <a:r>
              <a:rPr lang="en-US" altLang="x-none" dirty="0">
                <a:solidFill>
                  <a:schemeClr val="bg1"/>
                </a:solidFill>
              </a:rPr>
              <a:t>.</a:t>
            </a:r>
          </a:p>
          <a:p>
            <a:pPr>
              <a:spcBef>
                <a:spcPct val="50000"/>
              </a:spcBef>
            </a:pPr>
            <a:r>
              <a:rPr lang="uk-UA" altLang="x-none" dirty="0">
                <a:solidFill>
                  <a:schemeClr val="bg1"/>
                </a:solidFill>
              </a:rPr>
              <a:t>Для довільного сектора номер </a:t>
            </a:r>
            <a:r>
              <a:rPr lang="en-US" altLang="x-none" b="1" i="1" dirty="0">
                <a:solidFill>
                  <a:schemeClr val="bg1"/>
                </a:solidFill>
              </a:rPr>
              <a:t>i</a:t>
            </a:r>
            <a:r>
              <a:rPr lang="en-US" altLang="x-none" dirty="0">
                <a:solidFill>
                  <a:schemeClr val="bg1"/>
                </a:solidFill>
              </a:rPr>
              <a:t> (</a:t>
            </a:r>
            <a:r>
              <a:rPr lang="en-US" altLang="x-none" i="1" dirty="0">
                <a:solidFill>
                  <a:schemeClr val="bg1"/>
                </a:solidFill>
              </a:rPr>
              <a:t>i=1, …, n</a:t>
            </a:r>
            <a:r>
              <a:rPr lang="en-US" altLang="x-none" dirty="0">
                <a:solidFill>
                  <a:schemeClr val="bg1"/>
                </a:solidFill>
              </a:rPr>
              <a:t>) </a:t>
            </a:r>
            <a:r>
              <a:rPr lang="uk-UA" altLang="x-none" dirty="0">
                <a:solidFill>
                  <a:schemeClr val="bg1"/>
                </a:solidFill>
              </a:rPr>
              <a:t>частина валової продукції </a:t>
            </a:r>
            <a:r>
              <a:rPr lang="en-US" altLang="x-none" b="1" i="1" dirty="0">
                <a:solidFill>
                  <a:schemeClr val="bg1"/>
                </a:solidFill>
              </a:rPr>
              <a:t>x</a:t>
            </a:r>
            <a:r>
              <a:rPr lang="en-US" altLang="x-none" b="1" i="1" baseline="-25000" dirty="0">
                <a:solidFill>
                  <a:schemeClr val="bg1"/>
                </a:solidFill>
              </a:rPr>
              <a:t>i</a:t>
            </a:r>
            <a:r>
              <a:rPr lang="en-US" altLang="x-none" dirty="0">
                <a:solidFill>
                  <a:schemeClr val="bg1"/>
                </a:solidFill>
              </a:rPr>
              <a:t> </a:t>
            </a:r>
            <a:r>
              <a:rPr lang="uk-UA" altLang="x-none" dirty="0">
                <a:solidFill>
                  <a:schemeClr val="bg1"/>
                </a:solidFill>
              </a:rPr>
              <a:t>цього сектора, витрачається для підтримки виробництва цього ж і інших секторів. </a:t>
            </a:r>
            <a:r>
              <a:rPr lang="uk-UA" dirty="0">
                <a:solidFill>
                  <a:schemeClr val="bg1"/>
                </a:solidFill>
              </a:rPr>
              <a:t> 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870697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altLang="x-none" b="0" dirty="0">
                <a:solidFill>
                  <a:schemeClr val="bg1"/>
                </a:solidFill>
              </a:rPr>
              <a:t>Коефіцієнти виробничої матриці</a:t>
            </a:r>
            <a:endParaRPr lang="ru-RU" b="0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50000"/>
              </a:spcBef>
            </a:pPr>
            <a:r>
              <a:rPr lang="uk-UA" altLang="x-none" dirty="0">
                <a:solidFill>
                  <a:schemeClr val="bg1"/>
                </a:solidFill>
              </a:rPr>
              <a:t>Ту частину продукції </a:t>
            </a:r>
            <a:r>
              <a:rPr lang="en-US" altLang="x-none" b="1" i="1" dirty="0">
                <a:solidFill>
                  <a:schemeClr val="bg1"/>
                </a:solidFill>
              </a:rPr>
              <a:t>x</a:t>
            </a:r>
            <a:r>
              <a:rPr lang="en-US" altLang="x-none" b="1" i="1" baseline="-25000" dirty="0">
                <a:solidFill>
                  <a:schemeClr val="bg1"/>
                </a:solidFill>
              </a:rPr>
              <a:t>i</a:t>
            </a:r>
            <a:r>
              <a:rPr lang="en-US" altLang="x-none" dirty="0">
                <a:solidFill>
                  <a:schemeClr val="bg1"/>
                </a:solidFill>
              </a:rPr>
              <a:t>, </a:t>
            </a:r>
            <a:r>
              <a:rPr lang="uk-UA" altLang="x-none" dirty="0">
                <a:solidFill>
                  <a:schemeClr val="bg1"/>
                </a:solidFill>
              </a:rPr>
              <a:t>що направляється в сектор номер </a:t>
            </a:r>
            <a:r>
              <a:rPr lang="en-US" altLang="x-none" b="1" i="1" dirty="0">
                <a:solidFill>
                  <a:schemeClr val="bg1"/>
                </a:solidFill>
              </a:rPr>
              <a:t>j</a:t>
            </a:r>
            <a:r>
              <a:rPr lang="en-US" altLang="x-none" dirty="0">
                <a:solidFill>
                  <a:schemeClr val="bg1"/>
                </a:solidFill>
              </a:rPr>
              <a:t> (</a:t>
            </a:r>
            <a:r>
              <a:rPr lang="en-US" altLang="x-none" i="1" dirty="0">
                <a:solidFill>
                  <a:schemeClr val="bg1"/>
                </a:solidFill>
              </a:rPr>
              <a:t>j=1, …, n</a:t>
            </a:r>
            <a:r>
              <a:rPr lang="en-US" altLang="x-none" dirty="0">
                <a:solidFill>
                  <a:schemeClr val="bg1"/>
                </a:solidFill>
              </a:rPr>
              <a:t>), </a:t>
            </a:r>
            <a:r>
              <a:rPr lang="uk-UA" altLang="x-none" dirty="0">
                <a:solidFill>
                  <a:schemeClr val="bg1"/>
                </a:solidFill>
              </a:rPr>
              <a:t>будемо позначати через </a:t>
            </a:r>
            <a:r>
              <a:rPr lang="en-US" altLang="x-none" b="1" i="1" dirty="0">
                <a:solidFill>
                  <a:schemeClr val="bg1"/>
                </a:solidFill>
              </a:rPr>
              <a:t>w</a:t>
            </a:r>
            <a:r>
              <a:rPr lang="en-US" altLang="x-none" b="1" i="1" baseline="-25000" dirty="0">
                <a:solidFill>
                  <a:schemeClr val="bg1"/>
                </a:solidFill>
              </a:rPr>
              <a:t>ij</a:t>
            </a:r>
            <a:r>
              <a:rPr lang="en-US" altLang="x-none" dirty="0">
                <a:solidFill>
                  <a:schemeClr val="bg1"/>
                </a:solidFill>
              </a:rPr>
              <a:t>. </a:t>
            </a:r>
          </a:p>
          <a:p>
            <a:pPr>
              <a:spcBef>
                <a:spcPct val="50000"/>
              </a:spcBef>
            </a:pPr>
            <a:r>
              <a:rPr lang="uk-UA" altLang="x-none" dirty="0">
                <a:solidFill>
                  <a:schemeClr val="bg1"/>
                </a:solidFill>
              </a:rPr>
              <a:t>Якщо вона пропорційна обсягу виробництва </a:t>
            </a:r>
            <a:r>
              <a:rPr lang="en-US" altLang="x-none" b="1" i="1" dirty="0">
                <a:solidFill>
                  <a:schemeClr val="bg1"/>
                </a:solidFill>
              </a:rPr>
              <a:t>x</a:t>
            </a:r>
            <a:r>
              <a:rPr lang="en-US" altLang="x-none" b="1" i="1" baseline="-25000" dirty="0">
                <a:solidFill>
                  <a:schemeClr val="bg1"/>
                </a:solidFill>
              </a:rPr>
              <a:t>j</a:t>
            </a:r>
            <a:r>
              <a:rPr lang="en-US" altLang="x-none" dirty="0">
                <a:solidFill>
                  <a:schemeClr val="bg1"/>
                </a:solidFill>
              </a:rPr>
              <a:t> </a:t>
            </a:r>
            <a:r>
              <a:rPr lang="uk-UA" altLang="x-none" dirty="0">
                <a:solidFill>
                  <a:schemeClr val="bg1"/>
                </a:solidFill>
              </a:rPr>
              <a:t>в цьому секторі, то маємо:</a:t>
            </a:r>
            <a:r>
              <a:rPr lang="uk-UA" dirty="0">
                <a:solidFill>
                  <a:schemeClr val="bg1"/>
                </a:solidFill>
              </a:rPr>
              <a:t> </a:t>
            </a:r>
            <a:r>
              <a:rPr lang="en-US" altLang="x-none" b="1" i="1" dirty="0">
                <a:solidFill>
                  <a:schemeClr val="bg1"/>
                </a:solidFill>
              </a:rPr>
              <a:t>w</a:t>
            </a:r>
            <a:r>
              <a:rPr lang="en-US" altLang="x-none" b="1" i="1" baseline="-25000" dirty="0">
                <a:solidFill>
                  <a:schemeClr val="bg1"/>
                </a:solidFill>
              </a:rPr>
              <a:t>ij</a:t>
            </a:r>
            <a:r>
              <a:rPr lang="en-US" altLang="x-none" b="1" i="1" dirty="0">
                <a:solidFill>
                  <a:schemeClr val="bg1"/>
                </a:solidFill>
              </a:rPr>
              <a:t>=a</a:t>
            </a:r>
            <a:r>
              <a:rPr lang="en-US" altLang="x-none" b="1" i="1" baseline="-25000" dirty="0">
                <a:solidFill>
                  <a:schemeClr val="bg1"/>
                </a:solidFill>
              </a:rPr>
              <a:t>ij</a:t>
            </a:r>
            <a:r>
              <a:rPr lang="en-US" altLang="x-none" b="1" i="1" dirty="0">
                <a:solidFill>
                  <a:schemeClr val="bg1"/>
                </a:solidFill>
              </a:rPr>
              <a:t>x</a:t>
            </a:r>
            <a:r>
              <a:rPr lang="en-US" altLang="x-none" b="1" i="1" baseline="-25000" dirty="0">
                <a:solidFill>
                  <a:schemeClr val="bg1"/>
                </a:solidFill>
              </a:rPr>
              <a:t>j</a:t>
            </a:r>
            <a:r>
              <a:rPr lang="en-US" altLang="x-none" dirty="0">
                <a:solidFill>
                  <a:schemeClr val="bg1"/>
                </a:solidFill>
              </a:rPr>
              <a:t>.</a:t>
            </a:r>
          </a:p>
          <a:p>
            <a:pPr>
              <a:spcBef>
                <a:spcPct val="50000"/>
              </a:spcBef>
            </a:pPr>
            <a:r>
              <a:rPr lang="uk-UA" altLang="x-none" dirty="0">
                <a:solidFill>
                  <a:schemeClr val="bg1"/>
                </a:solidFill>
              </a:rPr>
              <a:t>Коефіцієнт </a:t>
            </a:r>
            <a:r>
              <a:rPr lang="en-US" altLang="x-none" b="1" i="1" dirty="0">
                <a:solidFill>
                  <a:schemeClr val="bg1"/>
                </a:solidFill>
              </a:rPr>
              <a:t>a</a:t>
            </a:r>
            <a:r>
              <a:rPr lang="en-US" altLang="x-none" b="1" i="1" baseline="-25000" dirty="0">
                <a:solidFill>
                  <a:schemeClr val="bg1"/>
                </a:solidFill>
              </a:rPr>
              <a:t>ij</a:t>
            </a:r>
            <a:r>
              <a:rPr lang="en-US" altLang="x-none" dirty="0">
                <a:solidFill>
                  <a:schemeClr val="bg1"/>
                </a:solidFill>
              </a:rPr>
              <a:t> </a:t>
            </a:r>
            <a:r>
              <a:rPr lang="uk-UA" altLang="x-none" dirty="0">
                <a:solidFill>
                  <a:schemeClr val="bg1"/>
                </a:solidFill>
              </a:rPr>
              <a:t>показує, яка кількість продукції </a:t>
            </a:r>
            <a:r>
              <a:rPr lang="en-US" altLang="x-none" i="1" dirty="0">
                <a:solidFill>
                  <a:schemeClr val="bg1"/>
                </a:solidFill>
              </a:rPr>
              <a:t>i</a:t>
            </a:r>
            <a:r>
              <a:rPr lang="en-US" altLang="x-none" dirty="0">
                <a:solidFill>
                  <a:schemeClr val="bg1"/>
                </a:solidFill>
              </a:rPr>
              <a:t>-</a:t>
            </a:r>
            <a:r>
              <a:rPr lang="uk-UA" altLang="x-none" dirty="0">
                <a:solidFill>
                  <a:schemeClr val="bg1"/>
                </a:solidFill>
              </a:rPr>
              <a:t>го сектора витрачається на виробництво одиниці продукції </a:t>
            </a:r>
            <a:r>
              <a:rPr lang="en-US" altLang="x-none" i="1" dirty="0">
                <a:solidFill>
                  <a:schemeClr val="bg1"/>
                </a:solidFill>
              </a:rPr>
              <a:t>j</a:t>
            </a:r>
            <a:r>
              <a:rPr lang="en-US" altLang="x-none" dirty="0">
                <a:solidFill>
                  <a:schemeClr val="bg1"/>
                </a:solidFill>
              </a:rPr>
              <a:t>-</a:t>
            </a:r>
            <a:r>
              <a:rPr lang="uk-UA" altLang="x-none" dirty="0">
                <a:solidFill>
                  <a:schemeClr val="bg1"/>
                </a:solidFill>
              </a:rPr>
              <a:t>го сектора. </a:t>
            </a:r>
          </a:p>
          <a:p>
            <a:pPr>
              <a:spcBef>
                <a:spcPct val="50000"/>
              </a:spcBef>
            </a:pPr>
            <a:r>
              <a:rPr lang="uk-UA" altLang="x-none" dirty="0">
                <a:solidFill>
                  <a:schemeClr val="bg1"/>
                </a:solidFill>
              </a:rPr>
              <a:t>Величини кінцевої продукції (вільні залишки), що виходять після задоволення усіх внутрішніх потреб даної економічної системи, позначимо через </a:t>
            </a:r>
            <a:r>
              <a:rPr lang="en-US" altLang="x-none" b="1" i="1" dirty="0">
                <a:solidFill>
                  <a:schemeClr val="bg1"/>
                </a:solidFill>
              </a:rPr>
              <a:t>y</a:t>
            </a:r>
            <a:r>
              <a:rPr lang="en-US" altLang="x-none" b="1" i="1" baseline="-25000" dirty="0">
                <a:solidFill>
                  <a:schemeClr val="bg1"/>
                </a:solidFill>
              </a:rPr>
              <a:t>1</a:t>
            </a:r>
            <a:r>
              <a:rPr lang="en-US" altLang="x-none" dirty="0">
                <a:solidFill>
                  <a:schemeClr val="bg1"/>
                </a:solidFill>
              </a:rPr>
              <a:t>, </a:t>
            </a:r>
            <a:r>
              <a:rPr lang="en-US" altLang="x-none" b="1" i="1" dirty="0">
                <a:solidFill>
                  <a:schemeClr val="bg1"/>
                </a:solidFill>
              </a:rPr>
              <a:t>y</a:t>
            </a:r>
            <a:r>
              <a:rPr lang="en-US" altLang="x-none" b="1" i="1" baseline="-25000" dirty="0">
                <a:solidFill>
                  <a:schemeClr val="bg1"/>
                </a:solidFill>
              </a:rPr>
              <a:t>2</a:t>
            </a:r>
            <a:r>
              <a:rPr lang="en-US" altLang="x-none" dirty="0">
                <a:solidFill>
                  <a:schemeClr val="bg1"/>
                </a:solidFill>
              </a:rPr>
              <a:t>, </a:t>
            </a:r>
            <a:r>
              <a:rPr lang="en-US" altLang="x-none" b="1" i="1" dirty="0">
                <a:solidFill>
                  <a:schemeClr val="bg1"/>
                </a:solidFill>
              </a:rPr>
              <a:t>y</a:t>
            </a:r>
            <a:r>
              <a:rPr lang="en-US" altLang="x-none" b="1" i="1" baseline="-25000" dirty="0">
                <a:solidFill>
                  <a:schemeClr val="bg1"/>
                </a:solidFill>
              </a:rPr>
              <a:t>3</a:t>
            </a:r>
            <a:r>
              <a:rPr lang="en-US" altLang="x-none" dirty="0">
                <a:solidFill>
                  <a:schemeClr val="bg1"/>
                </a:solidFill>
              </a:rPr>
              <a:t>, …, </a:t>
            </a:r>
            <a:r>
              <a:rPr lang="en-US" altLang="x-none" b="1" i="1" dirty="0">
                <a:solidFill>
                  <a:schemeClr val="bg1"/>
                </a:solidFill>
              </a:rPr>
              <a:t>y</a:t>
            </a:r>
            <a:r>
              <a:rPr lang="en-US" altLang="x-none" b="1" i="1" baseline="-25000" dirty="0">
                <a:solidFill>
                  <a:schemeClr val="bg1"/>
                </a:solidFill>
              </a:rPr>
              <a:t>n</a:t>
            </a:r>
            <a:r>
              <a:rPr lang="en-US" altLang="x-none" dirty="0">
                <a:solidFill>
                  <a:schemeClr val="bg1"/>
                </a:solidFill>
              </a:rPr>
              <a:t>.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6042905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altLang="x-none" b="0" dirty="0">
                <a:solidFill>
                  <a:schemeClr val="bg1"/>
                </a:solidFill>
              </a:rPr>
              <a:t>Визначальні рівняння Леонтьєва для багатосекторної економіки</a:t>
            </a:r>
            <a:endParaRPr lang="ru-RU" b="0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altLang="x-none" dirty="0">
                <a:solidFill>
                  <a:schemeClr val="bg1"/>
                </a:solidFill>
              </a:rPr>
              <a:t>Усі зазначені величини поєднуються очевидними рівняннями:</a:t>
            </a:r>
            <a:r>
              <a:rPr lang="ru-RU" dirty="0">
                <a:solidFill>
                  <a:schemeClr val="bg1"/>
                </a:solidFill>
              </a:rPr>
              <a:t> </a:t>
            </a:r>
            <a:br>
              <a:rPr lang="ru-RU" dirty="0">
                <a:solidFill>
                  <a:schemeClr val="bg1"/>
                </a:solidFill>
              </a:rPr>
            </a:br>
            <a:r>
              <a:rPr lang="ru-RU" dirty="0">
                <a:solidFill>
                  <a:schemeClr val="bg1"/>
                </a:solidFill>
              </a:rPr>
              <a:t/>
            </a:r>
            <a:br>
              <a:rPr lang="ru-RU" dirty="0">
                <a:solidFill>
                  <a:schemeClr val="bg1"/>
                </a:solidFill>
              </a:rPr>
            </a:br>
            <a:endParaRPr lang="ru-RU" altLang="x-none" dirty="0">
              <a:solidFill>
                <a:schemeClr val="bg1"/>
              </a:solidFill>
            </a:endParaRPr>
          </a:p>
          <a:p>
            <a:endParaRPr lang="ru-RU" altLang="x-none" dirty="0">
              <a:solidFill>
                <a:schemeClr val="bg1"/>
              </a:solidFill>
            </a:endParaRPr>
          </a:p>
          <a:p>
            <a:endParaRPr lang="ru-RU" altLang="x-none" dirty="0">
              <a:solidFill>
                <a:schemeClr val="bg1"/>
              </a:solidFill>
            </a:endParaRPr>
          </a:p>
          <a:p>
            <a:endParaRPr lang="ru-RU" altLang="x-none" dirty="0">
              <a:solidFill>
                <a:schemeClr val="bg1"/>
              </a:solidFill>
            </a:endParaRPr>
          </a:p>
          <a:p>
            <a:r>
              <a:rPr lang="ru-RU" altLang="x-none" dirty="0">
                <a:solidFill>
                  <a:schemeClr val="bg1"/>
                </a:solidFill>
              </a:rPr>
              <a:t>Введемо в розгляд такі матриці і вектори:</a:t>
            </a:r>
            <a:r>
              <a:rPr lang="ru-RU" dirty="0">
                <a:solidFill>
                  <a:schemeClr val="bg1"/>
                </a:solidFill>
              </a:rPr>
              <a:t> </a:t>
            </a:r>
            <a:br>
              <a:rPr lang="ru-RU" dirty="0">
                <a:solidFill>
                  <a:schemeClr val="bg1"/>
                </a:solidFill>
              </a:rPr>
            </a:br>
            <a:endParaRPr lang="ru-RU" dirty="0">
              <a:solidFill>
                <a:schemeClr val="bg1"/>
              </a:solidFill>
            </a:endParaRPr>
          </a:p>
          <a:p>
            <a:endParaRPr lang="ru-RU" altLang="x-none" dirty="0">
              <a:solidFill>
                <a:schemeClr val="bg1"/>
              </a:solidFill>
            </a:endParaRPr>
          </a:p>
          <a:p>
            <a:endParaRPr lang="ru-RU" altLang="x-none" dirty="0">
              <a:solidFill>
                <a:schemeClr val="bg1"/>
              </a:solidFill>
            </a:endParaRPr>
          </a:p>
          <a:p>
            <a:endParaRPr lang="ru-RU" altLang="x-none" dirty="0">
              <a:solidFill>
                <a:schemeClr val="bg1"/>
              </a:solidFill>
            </a:endParaRPr>
          </a:p>
          <a:p>
            <a:endParaRPr lang="ru-RU" altLang="x-none" dirty="0" smtClean="0">
              <a:solidFill>
                <a:schemeClr val="bg1"/>
              </a:solidFill>
            </a:endParaRPr>
          </a:p>
          <a:p>
            <a:r>
              <a:rPr lang="ru-RU" altLang="x-none" dirty="0" smtClean="0">
                <a:solidFill>
                  <a:schemeClr val="bg1"/>
                </a:solidFill>
              </a:rPr>
              <a:t>Тут </a:t>
            </a:r>
            <a:r>
              <a:rPr lang="ru-RU" altLang="x-none" dirty="0">
                <a:solidFill>
                  <a:schemeClr val="bg1"/>
                </a:solidFill>
              </a:rPr>
              <a:t>матриця </a:t>
            </a:r>
            <a:r>
              <a:rPr lang="ru-RU" altLang="x-none" b="1" i="1" dirty="0">
                <a:solidFill>
                  <a:schemeClr val="bg1"/>
                </a:solidFill>
              </a:rPr>
              <a:t>А</a:t>
            </a:r>
            <a:r>
              <a:rPr lang="ru-RU" altLang="x-none" dirty="0">
                <a:solidFill>
                  <a:schemeClr val="bg1"/>
                </a:solidFill>
              </a:rPr>
              <a:t> зветься виробничою; зміст векторів </a:t>
            </a:r>
            <a:r>
              <a:rPr lang="ru-RU" altLang="x-none" b="1" i="1" dirty="0">
                <a:solidFill>
                  <a:schemeClr val="bg1"/>
                </a:solidFill>
              </a:rPr>
              <a:t>X</a:t>
            </a:r>
            <a:r>
              <a:rPr lang="ru-RU" altLang="x-none" dirty="0">
                <a:solidFill>
                  <a:schemeClr val="bg1"/>
                </a:solidFill>
              </a:rPr>
              <a:t> і </a:t>
            </a:r>
            <a:r>
              <a:rPr lang="ru-RU" altLang="x-none" b="1" i="1" dirty="0">
                <a:solidFill>
                  <a:schemeClr val="bg1"/>
                </a:solidFill>
              </a:rPr>
              <a:t>Y </a:t>
            </a:r>
            <a:r>
              <a:rPr lang="ru-RU" altLang="x-none" dirty="0">
                <a:solidFill>
                  <a:schemeClr val="bg1"/>
                </a:solidFill>
              </a:rPr>
              <a:t>очевидний.</a:t>
            </a:r>
            <a:r>
              <a:rPr lang="ru-RU" dirty="0">
                <a:solidFill>
                  <a:schemeClr val="bg1"/>
                </a:solidFill>
              </a:rPr>
              <a:t> </a:t>
            </a:r>
          </a:p>
          <a:p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28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43913847"/>
              </p:ext>
            </p:extLst>
          </p:nvPr>
        </p:nvGraphicFramePr>
        <p:xfrm>
          <a:off x="3081338" y="1988517"/>
          <a:ext cx="3686175" cy="360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54" r:id="rId3" imgW="2437342" imgH="241195" progId="Equation.3">
                  <p:embed/>
                </p:oleObj>
              </mc:Choice>
              <mc:Fallback>
                <p:oleObj r:id="rId3" imgW="2437342" imgH="241195" progId="Equation.3">
                  <p:embed/>
                  <p:pic>
                    <p:nvPicPr>
                      <p:cNvPr id="0" name="Object 11060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81338" y="1988517"/>
                        <a:ext cx="3686175" cy="360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96244604"/>
              </p:ext>
            </p:extLst>
          </p:nvPr>
        </p:nvGraphicFramePr>
        <p:xfrm>
          <a:off x="3095625" y="2420888"/>
          <a:ext cx="4008438" cy="703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55" r:id="rId5" imgW="2654300" imgH="469900" progId="Equation.3">
                  <p:embed/>
                </p:oleObj>
              </mc:Choice>
              <mc:Fallback>
                <p:oleObj r:id="rId5" imgW="2654300" imgH="469900" progId="Equation.3">
                  <p:embed/>
                  <p:pic>
                    <p:nvPicPr>
                      <p:cNvPr id="0" name="Object 11060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95625" y="2420888"/>
                        <a:ext cx="4008438" cy="703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67086779"/>
              </p:ext>
            </p:extLst>
          </p:nvPr>
        </p:nvGraphicFramePr>
        <p:xfrm>
          <a:off x="3124200" y="3068638"/>
          <a:ext cx="3987800" cy="360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56" r:id="rId7" imgW="2640454" imgH="241195" progId="Equation.3">
                  <p:embed/>
                </p:oleObj>
              </mc:Choice>
              <mc:Fallback>
                <p:oleObj r:id="rId7" imgW="2640454" imgH="241195" progId="Equation.3">
                  <p:embed/>
                  <p:pic>
                    <p:nvPicPr>
                      <p:cNvPr id="0" name="Object 11060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3068638"/>
                        <a:ext cx="3987800" cy="360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98228021"/>
              </p:ext>
            </p:extLst>
          </p:nvPr>
        </p:nvGraphicFramePr>
        <p:xfrm>
          <a:off x="899592" y="3861048"/>
          <a:ext cx="6902450" cy="1258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57" r:id="rId9" imgW="4925462" imgH="901309" progId="Equation.3">
                  <p:embed/>
                </p:oleObj>
              </mc:Choice>
              <mc:Fallback>
                <p:oleObj r:id="rId9" imgW="4925462" imgH="901309" progId="Equation.3">
                  <p:embed/>
                  <p:pic>
                    <p:nvPicPr>
                      <p:cNvPr id="0" name="Object 11060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9592" y="3861048"/>
                        <a:ext cx="6902450" cy="12588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7368278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altLang="x-none" b="0" dirty="0">
                <a:solidFill>
                  <a:schemeClr val="bg1"/>
                </a:solidFill>
              </a:rPr>
              <a:t>Рівняння Леонтьєва у матричному вигляді</a:t>
            </a:r>
            <a:endParaRPr lang="ru-RU" b="0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ct val="0"/>
              </a:spcBef>
            </a:pPr>
            <a:r>
              <a:rPr lang="uk-UA" altLang="x-none" sz="2200" dirty="0">
                <a:solidFill>
                  <a:schemeClr val="bg1"/>
                </a:solidFill>
              </a:rPr>
              <a:t>За допомогою матриць </a:t>
            </a:r>
            <a:r>
              <a:rPr lang="uk-UA" altLang="x-none" sz="2200" b="1" i="1" dirty="0">
                <a:solidFill>
                  <a:schemeClr val="bg1"/>
                </a:solidFill>
              </a:rPr>
              <a:t>А</a:t>
            </a:r>
            <a:r>
              <a:rPr lang="uk-UA" altLang="x-none" sz="2200" dirty="0">
                <a:solidFill>
                  <a:schemeClr val="bg1"/>
                </a:solidFill>
              </a:rPr>
              <a:t>,</a:t>
            </a:r>
            <a:r>
              <a:rPr lang="uk-UA" altLang="x-none" sz="2200" b="1" i="1" dirty="0">
                <a:solidFill>
                  <a:schemeClr val="bg1"/>
                </a:solidFill>
              </a:rPr>
              <a:t> Е</a:t>
            </a:r>
            <a:r>
              <a:rPr lang="uk-UA" altLang="x-none" sz="2200" dirty="0">
                <a:solidFill>
                  <a:schemeClr val="bg1"/>
                </a:solidFill>
              </a:rPr>
              <a:t> і векторів </a:t>
            </a:r>
            <a:r>
              <a:rPr lang="uk-UA" altLang="x-none" sz="2200" b="1" i="1" dirty="0">
                <a:solidFill>
                  <a:schemeClr val="bg1"/>
                </a:solidFill>
              </a:rPr>
              <a:t>Х</a:t>
            </a:r>
            <a:r>
              <a:rPr lang="uk-UA" altLang="x-none" sz="2200" dirty="0">
                <a:solidFill>
                  <a:schemeClr val="bg1"/>
                </a:solidFill>
              </a:rPr>
              <a:t>, </a:t>
            </a:r>
            <a:r>
              <a:rPr lang="en-US" altLang="x-none" sz="2200" b="1" i="1" dirty="0">
                <a:solidFill>
                  <a:schemeClr val="bg1"/>
                </a:solidFill>
              </a:rPr>
              <a:t>Y</a:t>
            </a:r>
            <a:r>
              <a:rPr lang="en-US" altLang="x-none" sz="2200" dirty="0">
                <a:solidFill>
                  <a:schemeClr val="bg1"/>
                </a:solidFill>
              </a:rPr>
              <a:t> </a:t>
            </a:r>
            <a:r>
              <a:rPr lang="uk-UA" altLang="x-none" sz="2200" dirty="0">
                <a:solidFill>
                  <a:schemeClr val="bg1"/>
                </a:solidFill>
              </a:rPr>
              <a:t>систему рівнянь можна представити у вигляді єдиного матричного рівняння</a:t>
            </a:r>
            <a:r>
              <a:rPr lang="en-US" altLang="x-none" sz="2200" dirty="0">
                <a:solidFill>
                  <a:schemeClr val="bg1"/>
                </a:solidFill>
              </a:rPr>
              <a:t>:</a:t>
            </a:r>
            <a:r>
              <a:rPr lang="uk-UA" altLang="x-none" sz="2200" dirty="0">
                <a:solidFill>
                  <a:schemeClr val="bg1"/>
                </a:solidFill>
              </a:rPr>
              <a:t/>
            </a:r>
            <a:br>
              <a:rPr lang="uk-UA" altLang="x-none" sz="2200" dirty="0">
                <a:solidFill>
                  <a:schemeClr val="bg1"/>
                </a:solidFill>
              </a:rPr>
            </a:br>
            <a:r>
              <a:rPr lang="uk-UA" altLang="x-none" sz="2200" dirty="0">
                <a:solidFill>
                  <a:schemeClr val="bg1"/>
                </a:solidFill>
              </a:rPr>
              <a:t>							</a:t>
            </a:r>
          </a:p>
          <a:p>
            <a:pPr>
              <a:spcBef>
                <a:spcPct val="0"/>
              </a:spcBef>
            </a:pPr>
            <a:r>
              <a:rPr lang="uk-UA" altLang="x-none" sz="2200" dirty="0">
                <a:solidFill>
                  <a:schemeClr val="bg1"/>
                </a:solidFill>
              </a:rPr>
              <a:t>Отримані рівняння можуть застосовуватися для рішення двох задач.</a:t>
            </a:r>
          </a:p>
          <a:p>
            <a:pPr>
              <a:spcBef>
                <a:spcPct val="40000"/>
              </a:spcBef>
            </a:pPr>
            <a:r>
              <a:rPr lang="uk-UA" altLang="x-none" sz="2200" b="1" dirty="0">
                <a:solidFill>
                  <a:schemeClr val="bg1"/>
                </a:solidFill>
              </a:rPr>
              <a:t>По-перше,</a:t>
            </a:r>
            <a:r>
              <a:rPr lang="uk-UA" altLang="x-none" sz="2200" dirty="0">
                <a:solidFill>
                  <a:schemeClr val="bg1"/>
                </a:solidFill>
              </a:rPr>
              <a:t> по заданих обсягах валової продукції </a:t>
            </a:r>
            <a:r>
              <a:rPr lang="uk-UA" altLang="x-none" sz="2200" b="1" i="1" dirty="0">
                <a:solidFill>
                  <a:schemeClr val="bg1"/>
                </a:solidFill>
              </a:rPr>
              <a:t>х</a:t>
            </a:r>
            <a:r>
              <a:rPr lang="uk-UA" altLang="x-none" sz="2200" b="1" i="1" baseline="-25000" dirty="0">
                <a:solidFill>
                  <a:schemeClr val="bg1"/>
                </a:solidFill>
              </a:rPr>
              <a:t>1</a:t>
            </a:r>
            <a:r>
              <a:rPr lang="uk-UA" altLang="x-none" sz="2200" dirty="0">
                <a:solidFill>
                  <a:schemeClr val="bg1"/>
                </a:solidFill>
              </a:rPr>
              <a:t>, …, </a:t>
            </a:r>
            <a:r>
              <a:rPr lang="uk-UA" altLang="x-none" sz="2200" b="1" i="1" dirty="0">
                <a:solidFill>
                  <a:schemeClr val="bg1"/>
                </a:solidFill>
              </a:rPr>
              <a:t>х</a:t>
            </a:r>
            <a:r>
              <a:rPr lang="en-US" altLang="x-none" sz="2200" b="1" i="1" baseline="-25000" dirty="0">
                <a:solidFill>
                  <a:schemeClr val="bg1"/>
                </a:solidFill>
              </a:rPr>
              <a:t>n</a:t>
            </a:r>
            <a:r>
              <a:rPr lang="uk-UA" altLang="x-none" sz="2200" dirty="0">
                <a:solidFill>
                  <a:schemeClr val="bg1"/>
                </a:solidFill>
              </a:rPr>
              <a:t> можна обчислити обсяги кінцевої продукції </a:t>
            </a:r>
            <a:r>
              <a:rPr lang="en-US" altLang="x-none" sz="2200" b="1" i="1" dirty="0">
                <a:solidFill>
                  <a:schemeClr val="bg1"/>
                </a:solidFill>
              </a:rPr>
              <a:t>y</a:t>
            </a:r>
            <a:r>
              <a:rPr lang="en-US" altLang="x-none" sz="2200" b="1" i="1" baseline="-25000" dirty="0">
                <a:solidFill>
                  <a:schemeClr val="bg1"/>
                </a:solidFill>
              </a:rPr>
              <a:t>1</a:t>
            </a:r>
            <a:r>
              <a:rPr lang="en-US" altLang="x-none" sz="2200" dirty="0">
                <a:solidFill>
                  <a:schemeClr val="bg1"/>
                </a:solidFill>
              </a:rPr>
              <a:t>,</a:t>
            </a:r>
            <a:r>
              <a:rPr lang="uk-UA" altLang="x-none" sz="2200" dirty="0">
                <a:solidFill>
                  <a:schemeClr val="bg1"/>
                </a:solidFill>
              </a:rPr>
              <a:t> </a:t>
            </a:r>
            <a:r>
              <a:rPr lang="en-US" altLang="x-none" sz="2200" dirty="0">
                <a:solidFill>
                  <a:schemeClr val="bg1"/>
                </a:solidFill>
              </a:rPr>
              <a:t>…, </a:t>
            </a:r>
            <a:r>
              <a:rPr lang="en-US" altLang="x-none" sz="2200" b="1" i="1" dirty="0">
                <a:solidFill>
                  <a:schemeClr val="bg1"/>
                </a:solidFill>
              </a:rPr>
              <a:t>y</a:t>
            </a:r>
            <a:r>
              <a:rPr lang="en-US" altLang="x-none" sz="2200" b="1" i="1" baseline="-25000" dirty="0">
                <a:solidFill>
                  <a:schemeClr val="bg1"/>
                </a:solidFill>
              </a:rPr>
              <a:t>n</a:t>
            </a:r>
            <a:r>
              <a:rPr lang="uk-UA" altLang="x-none" sz="2200" dirty="0">
                <a:solidFill>
                  <a:schemeClr val="bg1"/>
                </a:solidFill>
              </a:rPr>
              <a:t>. </a:t>
            </a:r>
          </a:p>
          <a:p>
            <a:pPr>
              <a:spcBef>
                <a:spcPct val="40000"/>
              </a:spcBef>
            </a:pPr>
            <a:r>
              <a:rPr lang="uk-UA" altLang="x-none" sz="2200" b="1" dirty="0">
                <a:solidFill>
                  <a:schemeClr val="bg1"/>
                </a:solidFill>
              </a:rPr>
              <a:t>По-друге,</a:t>
            </a:r>
            <a:r>
              <a:rPr lang="uk-UA" altLang="x-none" sz="2200" dirty="0">
                <a:solidFill>
                  <a:schemeClr val="bg1"/>
                </a:solidFill>
              </a:rPr>
              <a:t> по заданих обсягах кінцевої продукції можна обчислити обсяги валової продукції </a:t>
            </a:r>
            <a:r>
              <a:rPr lang="uk-UA" altLang="x-none" sz="2200" b="1" i="1" dirty="0">
                <a:solidFill>
                  <a:schemeClr val="bg1"/>
                </a:solidFill>
              </a:rPr>
              <a:t>х</a:t>
            </a:r>
            <a:r>
              <a:rPr lang="uk-UA" altLang="x-none" sz="2200" b="1" i="1" baseline="-25000" dirty="0">
                <a:solidFill>
                  <a:schemeClr val="bg1"/>
                </a:solidFill>
              </a:rPr>
              <a:t>1</a:t>
            </a:r>
            <a:r>
              <a:rPr lang="uk-UA" altLang="x-none" sz="2200" dirty="0">
                <a:solidFill>
                  <a:schemeClr val="bg1"/>
                </a:solidFill>
              </a:rPr>
              <a:t>, …, </a:t>
            </a:r>
            <a:r>
              <a:rPr lang="uk-UA" altLang="x-none" sz="2200" b="1" i="1" dirty="0">
                <a:solidFill>
                  <a:schemeClr val="bg1"/>
                </a:solidFill>
              </a:rPr>
              <a:t>х</a:t>
            </a:r>
            <a:r>
              <a:rPr lang="en-US" altLang="x-none" sz="2200" b="1" i="1" baseline="-25000" dirty="0">
                <a:solidFill>
                  <a:schemeClr val="bg1"/>
                </a:solidFill>
              </a:rPr>
              <a:t>n</a:t>
            </a:r>
            <a:r>
              <a:rPr lang="uk-UA" altLang="x-none" sz="2200" dirty="0">
                <a:solidFill>
                  <a:schemeClr val="bg1"/>
                </a:solidFill>
              </a:rPr>
              <a:t>. Ця задача вимагає рішення системи рівнянь.</a:t>
            </a:r>
          </a:p>
          <a:p>
            <a:pPr>
              <a:spcBef>
                <a:spcPct val="40000"/>
              </a:spcBef>
            </a:pPr>
            <a:r>
              <a:rPr lang="uk-UA" altLang="x-none" sz="2200" dirty="0">
                <a:solidFill>
                  <a:schemeClr val="bg1"/>
                </a:solidFill>
              </a:rPr>
              <a:t>Найбільш зручно при цьому використовувати матричне рівняння (3), розв'язок якого відносно </a:t>
            </a:r>
            <a:r>
              <a:rPr lang="uk-UA" altLang="x-none" sz="2200" b="1" i="1" dirty="0">
                <a:solidFill>
                  <a:schemeClr val="bg1"/>
                </a:solidFill>
              </a:rPr>
              <a:t>х</a:t>
            </a:r>
            <a:r>
              <a:rPr lang="uk-UA" altLang="x-none" sz="2200" b="1" i="1" baseline="-25000" dirty="0">
                <a:solidFill>
                  <a:schemeClr val="bg1"/>
                </a:solidFill>
              </a:rPr>
              <a:t>1</a:t>
            </a:r>
            <a:r>
              <a:rPr lang="uk-UA" altLang="x-none" sz="2200" dirty="0">
                <a:solidFill>
                  <a:schemeClr val="bg1"/>
                </a:solidFill>
              </a:rPr>
              <a:t>, …, </a:t>
            </a:r>
            <a:r>
              <a:rPr lang="uk-UA" altLang="x-none" sz="2200" b="1" i="1" dirty="0">
                <a:solidFill>
                  <a:schemeClr val="bg1"/>
                </a:solidFill>
              </a:rPr>
              <a:t>х</a:t>
            </a:r>
            <a:r>
              <a:rPr lang="en-US" altLang="x-none" sz="2200" b="1" i="1" baseline="-25000" dirty="0">
                <a:solidFill>
                  <a:schemeClr val="bg1"/>
                </a:solidFill>
              </a:rPr>
              <a:t>n</a:t>
            </a:r>
            <a:r>
              <a:rPr lang="uk-UA" altLang="x-none" sz="2200" b="1" i="1" baseline="-25000" dirty="0">
                <a:solidFill>
                  <a:schemeClr val="bg1"/>
                </a:solidFill>
              </a:rPr>
              <a:t> </a:t>
            </a:r>
            <a:r>
              <a:rPr lang="uk-UA" altLang="x-none" sz="2200" dirty="0">
                <a:solidFill>
                  <a:schemeClr val="bg1"/>
                </a:solidFill>
              </a:rPr>
              <a:t>становить</a:t>
            </a:r>
            <a:r>
              <a:rPr lang="uk-UA" altLang="x-none" sz="2200" dirty="0" smtClean="0">
                <a:solidFill>
                  <a:schemeClr val="bg1"/>
                </a:solidFill>
              </a:rPr>
              <a:t>:</a:t>
            </a:r>
            <a:endParaRPr lang="en-US" altLang="x-none" sz="2200" dirty="0" smtClean="0">
              <a:solidFill>
                <a:schemeClr val="bg1"/>
              </a:solidFill>
            </a:endParaRPr>
          </a:p>
          <a:p>
            <a:pPr>
              <a:spcBef>
                <a:spcPct val="40000"/>
              </a:spcBef>
            </a:pPr>
            <a:endParaRPr lang="en-US" altLang="x-none" sz="2200" dirty="0" smtClean="0">
              <a:solidFill>
                <a:schemeClr val="bg1"/>
              </a:solidFill>
            </a:endParaRPr>
          </a:p>
          <a:p>
            <a:pPr>
              <a:spcBef>
                <a:spcPct val="40000"/>
              </a:spcBef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29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73269222"/>
              </p:ext>
            </p:extLst>
          </p:nvPr>
        </p:nvGraphicFramePr>
        <p:xfrm>
          <a:off x="1763688" y="2348880"/>
          <a:ext cx="4824412" cy="411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0" r:id="rId3" imgW="2843566" imgH="241195" progId="Equation.3">
                  <p:embed/>
                </p:oleObj>
              </mc:Choice>
              <mc:Fallback>
                <p:oleObj r:id="rId3" imgW="2843566" imgH="241195" progId="Equation.3">
                  <p:embed/>
                  <p:pic>
                    <p:nvPicPr>
                      <p:cNvPr id="0" name="Object 1116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3688" y="2348880"/>
                        <a:ext cx="4824412" cy="411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59995266"/>
              </p:ext>
            </p:extLst>
          </p:nvPr>
        </p:nvGraphicFramePr>
        <p:xfrm>
          <a:off x="1691680" y="6081713"/>
          <a:ext cx="4835525" cy="496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1" r:id="rId5" imgW="2818177" imgH="291973" progId="Equation.3">
                  <p:embed/>
                </p:oleObj>
              </mc:Choice>
              <mc:Fallback>
                <p:oleObj r:id="rId5" imgW="2818177" imgH="291973" progId="Equation.3">
                  <p:embed/>
                  <p:pic>
                    <p:nvPicPr>
                      <p:cNvPr id="0" name="Object 1116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1680" y="6081713"/>
                        <a:ext cx="4835525" cy="4968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722982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9217"/>
          <p:cNvSpPr>
            <a:spLocks noGrp="1"/>
          </p:cNvSpPr>
          <p:nvPr>
            <p:ph type="title"/>
          </p:nvPr>
        </p:nvSpPr>
        <p:spPr>
          <a:ln/>
        </p:spPr>
        <p:txBody>
          <a:bodyPr anchor="b" anchorCtr="0"/>
          <a:lstStyle/>
          <a:p>
            <a:pPr algn="ctr"/>
            <a:r>
              <a:rPr lang="uk-UA" altLang="x-none" sz="3200" b="0" dirty="0">
                <a:solidFill>
                  <a:schemeClr val="bg1"/>
                </a:solidFill>
              </a:rPr>
              <a:t>Аналіз економічних систем</a:t>
            </a:r>
            <a:endParaRPr sz="3200" b="0" dirty="0">
              <a:solidFill>
                <a:schemeClr val="bg1"/>
              </a:solidFill>
            </a:endParaRPr>
          </a:p>
        </p:txBody>
      </p:sp>
      <p:sp>
        <p:nvSpPr>
          <p:cNvPr id="9219" name="Text Placeholder 9218"/>
          <p:cNvSpPr>
            <a:spLocks noGrp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uk-UA" altLang="x-none" sz="2500" dirty="0">
                <a:solidFill>
                  <a:schemeClr val="bg1"/>
                </a:solidFill>
              </a:rPr>
              <a:t>В основу покладений балансовий метод Леонтьєва «витрати-випуск». </a:t>
            </a:r>
          </a:p>
          <a:p>
            <a:endParaRPr lang="uk-UA" altLang="x-none" sz="2500" dirty="0">
              <a:solidFill>
                <a:schemeClr val="bg1"/>
              </a:solidFill>
            </a:endParaRPr>
          </a:p>
          <a:p>
            <a:r>
              <a:rPr lang="uk-UA" altLang="x-none" sz="2500" dirty="0">
                <a:solidFill>
                  <a:schemeClr val="bg1"/>
                </a:solidFill>
              </a:rPr>
              <a:t>Привабливість цього методу полягає в тому, що він по своїй природі заснований на строгих математичних співвідношеннях бухгалтерського балансу і, у той же час, дозволяє моделювати дуже складні й актуальні задачі економіки.  </a:t>
            </a:r>
            <a:endParaRPr sz="25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227227"/>
      </p:ext>
    </p:extLst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altLang="x-none" b="0" dirty="0">
                <a:solidFill>
                  <a:schemeClr val="bg1"/>
                </a:solidFill>
              </a:rPr>
              <a:t>Приклад</a:t>
            </a:r>
            <a:endParaRPr lang="ru-RU" b="0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30000"/>
              </a:spcBef>
            </a:pPr>
            <a:r>
              <a:rPr lang="ru-RU" altLang="x-none" dirty="0">
                <a:solidFill>
                  <a:schemeClr val="bg1"/>
                </a:solidFill>
              </a:rPr>
              <a:t>Нехай обсяги валової продукції в секторах становлять:</a:t>
            </a:r>
          </a:p>
          <a:p>
            <a:pPr>
              <a:spcBef>
                <a:spcPct val="30000"/>
              </a:spcBef>
            </a:pPr>
            <a:endParaRPr lang="ru-RU" altLang="x-none" dirty="0">
              <a:solidFill>
                <a:schemeClr val="bg1"/>
              </a:solidFill>
            </a:endParaRPr>
          </a:p>
          <a:p>
            <a:pPr>
              <a:spcBef>
                <a:spcPct val="30000"/>
              </a:spcBef>
            </a:pPr>
            <a:r>
              <a:rPr lang="ru-RU" altLang="x-none" dirty="0">
                <a:solidFill>
                  <a:schemeClr val="bg1"/>
                </a:solidFill>
              </a:rPr>
              <a:t>Нехай виробнича матриця для цієї системи має вид:</a:t>
            </a:r>
            <a:r>
              <a:rPr lang="ru-RU" dirty="0">
                <a:solidFill>
                  <a:schemeClr val="bg1"/>
                </a:solidFill>
              </a:rPr>
              <a:t> </a:t>
            </a:r>
          </a:p>
          <a:p>
            <a:pPr>
              <a:spcBef>
                <a:spcPct val="30000"/>
              </a:spcBef>
            </a:pPr>
            <a:endParaRPr lang="ru-RU" dirty="0">
              <a:solidFill>
                <a:schemeClr val="bg1"/>
              </a:solidFill>
            </a:endParaRPr>
          </a:p>
          <a:p>
            <a:pPr>
              <a:spcBef>
                <a:spcPct val="30000"/>
              </a:spcBef>
            </a:pPr>
            <a:endParaRPr lang="ru-RU" dirty="0">
              <a:solidFill>
                <a:schemeClr val="bg1"/>
              </a:solidFill>
            </a:endParaRPr>
          </a:p>
          <a:p>
            <a:pPr>
              <a:spcBef>
                <a:spcPct val="30000"/>
              </a:spcBef>
            </a:pPr>
            <a:endParaRPr lang="ru-RU" dirty="0">
              <a:solidFill>
                <a:schemeClr val="bg1"/>
              </a:solidFill>
            </a:endParaRPr>
          </a:p>
          <a:p>
            <a:pPr>
              <a:spcBef>
                <a:spcPct val="30000"/>
              </a:spcBef>
            </a:pPr>
            <a:endParaRPr lang="ru-RU" dirty="0">
              <a:solidFill>
                <a:schemeClr val="bg1"/>
              </a:solidFill>
            </a:endParaRPr>
          </a:p>
          <a:p>
            <a:pPr>
              <a:spcBef>
                <a:spcPct val="30000"/>
              </a:spcBef>
            </a:pPr>
            <a:r>
              <a:rPr lang="ru-RU" altLang="x-none" dirty="0">
                <a:solidFill>
                  <a:schemeClr val="bg1"/>
                </a:solidFill>
              </a:rPr>
              <a:t>Тоді, за допомогою (3), знаходимо обсяги кінцевої продукції:</a:t>
            </a:r>
            <a:r>
              <a:rPr lang="ru-RU" dirty="0">
                <a:solidFill>
                  <a:schemeClr val="bg1"/>
                </a:solidFill>
              </a:rPr>
              <a:t> </a:t>
            </a:r>
          </a:p>
          <a:p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30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57394400"/>
              </p:ext>
            </p:extLst>
          </p:nvPr>
        </p:nvGraphicFramePr>
        <p:xfrm>
          <a:off x="2267744" y="2204864"/>
          <a:ext cx="4270375" cy="37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3" r:id="rId3" imgW="3044036" imgH="266353" progId="Equation.3">
                  <p:embed/>
                </p:oleObj>
              </mc:Choice>
              <mc:Fallback>
                <p:oleObj r:id="rId3" imgW="3044036" imgH="266353" progId="Equation.3">
                  <p:embed/>
                  <p:pic>
                    <p:nvPicPr>
                      <p:cNvPr id="0" name="Object 1126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7744" y="2204864"/>
                        <a:ext cx="4270375" cy="374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2497138" y="3068638"/>
          <a:ext cx="4530725" cy="1846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4" r:id="rId5" imgW="3771900" imgH="1536700" progId="Equation.3">
                  <p:embed/>
                </p:oleObj>
              </mc:Choice>
              <mc:Fallback>
                <p:oleObj r:id="rId5" imgW="3771900" imgH="1536700" progId="Equation.3">
                  <p:embed/>
                  <p:pic>
                    <p:nvPicPr>
                      <p:cNvPr id="0" name="Object 1126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97138" y="3068638"/>
                        <a:ext cx="4530725" cy="1846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61594666"/>
              </p:ext>
            </p:extLst>
          </p:nvPr>
        </p:nvGraphicFramePr>
        <p:xfrm>
          <a:off x="1187624" y="5790654"/>
          <a:ext cx="5611813" cy="37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5" r:id="rId7" imgW="3995298" imgH="266353" progId="Equation.3">
                  <p:embed/>
                </p:oleObj>
              </mc:Choice>
              <mc:Fallback>
                <p:oleObj r:id="rId7" imgW="3995298" imgH="266353" progId="Equation.3">
                  <p:embed/>
                  <p:pic>
                    <p:nvPicPr>
                      <p:cNvPr id="0" name="Object 1126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624" y="5790654"/>
                        <a:ext cx="5611813" cy="374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3579495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0" dirty="0">
                <a:solidFill>
                  <a:schemeClr val="bg1"/>
                </a:solidFill>
              </a:rPr>
              <a:t>Приклад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spcBef>
                <a:spcPct val="40000"/>
              </a:spcBef>
            </a:pPr>
            <a:r>
              <a:rPr lang="uk-UA" altLang="x-none" dirty="0">
                <a:solidFill>
                  <a:schemeClr val="bg1"/>
                </a:solidFill>
              </a:rPr>
              <a:t>Нехай тепер задані обсяги вільних залишків:</a:t>
            </a:r>
            <a:r>
              <a:rPr lang="uk-UA" dirty="0">
                <a:solidFill>
                  <a:schemeClr val="bg1"/>
                </a:solidFill>
              </a:rPr>
              <a:t> </a:t>
            </a:r>
          </a:p>
          <a:p>
            <a:pPr>
              <a:spcBef>
                <a:spcPct val="40000"/>
              </a:spcBef>
            </a:pPr>
            <a:endParaRPr lang="uk-UA" dirty="0">
              <a:solidFill>
                <a:schemeClr val="bg1"/>
              </a:solidFill>
            </a:endParaRPr>
          </a:p>
          <a:p>
            <a:pPr>
              <a:spcBef>
                <a:spcPct val="40000"/>
              </a:spcBef>
            </a:pPr>
            <a:r>
              <a:rPr lang="uk-UA" altLang="x-none" dirty="0">
                <a:solidFill>
                  <a:schemeClr val="bg1"/>
                </a:solidFill>
              </a:rPr>
              <a:t>Тоді, відповідно до формули (4), одержуємо необхідні обсяги валової продукції:</a:t>
            </a:r>
            <a:r>
              <a:rPr lang="uk-UA" dirty="0">
                <a:solidFill>
                  <a:schemeClr val="bg1"/>
                </a:solidFill>
              </a:rPr>
              <a:t> </a:t>
            </a:r>
          </a:p>
          <a:p>
            <a:pPr>
              <a:spcBef>
                <a:spcPct val="40000"/>
              </a:spcBef>
            </a:pPr>
            <a:endParaRPr lang="uk-UA" dirty="0">
              <a:solidFill>
                <a:schemeClr val="bg1"/>
              </a:solidFill>
            </a:endParaRPr>
          </a:p>
          <a:p>
            <a:pPr>
              <a:spcBef>
                <a:spcPct val="40000"/>
              </a:spcBef>
            </a:pPr>
            <a:r>
              <a:rPr lang="uk-UA" altLang="x-none" dirty="0">
                <a:solidFill>
                  <a:schemeClr val="bg1"/>
                </a:solidFill>
              </a:rPr>
              <a:t>Можливі і дослідження іншого роду. Наприклад, у розглянутому вище прикладі пошуку вільних залишків по заданих обсягах валової продукції знизимо обсяг виробництва в першому секторі з 200 до 100. У результаті буде:</a:t>
            </a:r>
            <a:r>
              <a:rPr lang="uk-UA" dirty="0">
                <a:solidFill>
                  <a:schemeClr val="bg1"/>
                </a:solidFill>
              </a:rPr>
              <a:t> </a:t>
            </a:r>
          </a:p>
          <a:p>
            <a:pPr>
              <a:spcBef>
                <a:spcPct val="40000"/>
              </a:spcBef>
            </a:pPr>
            <a:endParaRPr lang="uk-UA" dirty="0">
              <a:solidFill>
                <a:schemeClr val="bg1"/>
              </a:solidFill>
            </a:endParaRPr>
          </a:p>
          <a:p>
            <a:pPr>
              <a:spcBef>
                <a:spcPct val="40000"/>
              </a:spcBef>
            </a:pPr>
            <a:r>
              <a:rPr lang="uk-UA" altLang="x-none" dirty="0">
                <a:solidFill>
                  <a:schemeClr val="bg1"/>
                </a:solidFill>
              </a:rPr>
              <a:t>Перша галузь витратила більше, ніж зробила, тобто є збитковою.</a:t>
            </a:r>
          </a:p>
          <a:p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31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2916238" y="2133600"/>
          <a:ext cx="4078287" cy="37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4" r:id="rId3" imgW="2908300" imgH="266700" progId="Equation.3">
                  <p:embed/>
                </p:oleObj>
              </mc:Choice>
              <mc:Fallback>
                <p:oleObj r:id="rId3" imgW="2908300" imgH="266700" progId="Equation.3">
                  <p:embed/>
                  <p:pic>
                    <p:nvPicPr>
                      <p:cNvPr id="0" name="Object 11366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6238" y="2133600"/>
                        <a:ext cx="4078287" cy="374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75300263"/>
              </p:ext>
            </p:extLst>
          </p:nvPr>
        </p:nvGraphicFramePr>
        <p:xfrm>
          <a:off x="2035175" y="3212976"/>
          <a:ext cx="5957888" cy="346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5" r:id="rId5" imgW="4591422" imgH="266353" progId="Equation.3">
                  <p:embed/>
                </p:oleObj>
              </mc:Choice>
              <mc:Fallback>
                <p:oleObj r:id="rId5" imgW="4591422" imgH="266353" progId="Equation.3">
                  <p:embed/>
                  <p:pic>
                    <p:nvPicPr>
                      <p:cNvPr id="0" name="Object 11366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35175" y="3212976"/>
                        <a:ext cx="5957888" cy="346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57494446"/>
              </p:ext>
            </p:extLst>
          </p:nvPr>
        </p:nvGraphicFramePr>
        <p:xfrm>
          <a:off x="2079625" y="5013176"/>
          <a:ext cx="5786438" cy="37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6" r:id="rId7" imgW="4122133" imgH="266353" progId="Equation.3">
                  <p:embed/>
                </p:oleObj>
              </mc:Choice>
              <mc:Fallback>
                <p:oleObj r:id="rId7" imgW="4122133" imgH="266353" progId="Equation.3">
                  <p:embed/>
                  <p:pic>
                    <p:nvPicPr>
                      <p:cNvPr id="0" name="Object 11367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79625" y="5013176"/>
                        <a:ext cx="5786438" cy="374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8654704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altLang="x-none" b="0" dirty="0">
                <a:solidFill>
                  <a:schemeClr val="bg1"/>
                </a:solidFill>
              </a:rPr>
              <a:t>Макроекономіка</a:t>
            </a:r>
            <a:endParaRPr lang="ru-RU" b="0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50000"/>
              </a:spcBef>
            </a:pPr>
            <a:r>
              <a:rPr lang="uk-UA" altLang="x-none" dirty="0">
                <a:solidFill>
                  <a:schemeClr val="bg1"/>
                </a:solidFill>
              </a:rPr>
              <a:t>Ті ж рівняння можна розглядати і як такі, що описують торгівлю ряду країн між собою. </a:t>
            </a:r>
          </a:p>
          <a:p>
            <a:pPr>
              <a:spcBef>
                <a:spcPct val="50000"/>
              </a:spcBef>
            </a:pPr>
            <a:r>
              <a:rPr lang="uk-UA" altLang="x-none" dirty="0">
                <a:solidFill>
                  <a:schemeClr val="bg1"/>
                </a:solidFill>
              </a:rPr>
              <a:t>У цьому випадку величини </a:t>
            </a:r>
            <a:r>
              <a:rPr lang="uk-UA" altLang="x-none" b="1" i="1" dirty="0">
                <a:solidFill>
                  <a:schemeClr val="bg1"/>
                </a:solidFill>
              </a:rPr>
              <a:t>х</a:t>
            </a:r>
            <a:r>
              <a:rPr lang="en-US" altLang="x-none" b="1" i="1" baseline="-25000" dirty="0">
                <a:solidFill>
                  <a:schemeClr val="bg1"/>
                </a:solidFill>
              </a:rPr>
              <a:t>i</a:t>
            </a:r>
            <a:r>
              <a:rPr lang="en-US" altLang="x-none" dirty="0">
                <a:solidFill>
                  <a:schemeClr val="bg1"/>
                </a:solidFill>
              </a:rPr>
              <a:t> </a:t>
            </a:r>
            <a:r>
              <a:rPr lang="uk-UA" altLang="x-none" dirty="0">
                <a:solidFill>
                  <a:schemeClr val="bg1"/>
                </a:solidFill>
              </a:rPr>
              <a:t>задають валові національні доходи країн; величини </a:t>
            </a:r>
            <a:r>
              <a:rPr lang="en-US" altLang="x-none" b="1" i="1" dirty="0">
                <a:solidFill>
                  <a:schemeClr val="bg1"/>
                </a:solidFill>
              </a:rPr>
              <a:t>y</a:t>
            </a:r>
            <a:r>
              <a:rPr lang="en-US" altLang="x-none" b="1" i="1" baseline="-25000" dirty="0">
                <a:solidFill>
                  <a:schemeClr val="bg1"/>
                </a:solidFill>
              </a:rPr>
              <a:t>i</a:t>
            </a:r>
            <a:r>
              <a:rPr lang="en-US" altLang="x-none" dirty="0">
                <a:solidFill>
                  <a:schemeClr val="bg1"/>
                </a:solidFill>
              </a:rPr>
              <a:t> </a:t>
            </a:r>
            <a:r>
              <a:rPr lang="uk-UA" altLang="x-none" dirty="0">
                <a:solidFill>
                  <a:schemeClr val="bg1"/>
                </a:solidFill>
              </a:rPr>
              <a:t>задають національні витрати країн, а величини виду </a:t>
            </a:r>
            <a:r>
              <a:rPr lang="en-US" altLang="x-none" b="1" i="1" dirty="0">
                <a:solidFill>
                  <a:schemeClr val="bg1"/>
                </a:solidFill>
              </a:rPr>
              <a:t>a</a:t>
            </a:r>
            <a:r>
              <a:rPr lang="en-US" altLang="x-none" b="1" i="1" baseline="-25000" dirty="0">
                <a:solidFill>
                  <a:schemeClr val="bg1"/>
                </a:solidFill>
              </a:rPr>
              <a:t>ij</a:t>
            </a:r>
            <a:r>
              <a:rPr lang="en-US" altLang="x-none" b="1" i="1" dirty="0">
                <a:solidFill>
                  <a:schemeClr val="bg1"/>
                </a:solidFill>
              </a:rPr>
              <a:t>x</a:t>
            </a:r>
            <a:r>
              <a:rPr lang="en-US" altLang="x-none" b="1" i="1" baseline="-25000" dirty="0">
                <a:solidFill>
                  <a:schemeClr val="bg1"/>
                </a:solidFill>
              </a:rPr>
              <a:t>j</a:t>
            </a:r>
            <a:r>
              <a:rPr lang="en-US" altLang="x-none" dirty="0">
                <a:solidFill>
                  <a:schemeClr val="bg1"/>
                </a:solidFill>
              </a:rPr>
              <a:t> </a:t>
            </a:r>
            <a:r>
              <a:rPr lang="uk-UA" altLang="x-none" dirty="0">
                <a:solidFill>
                  <a:schemeClr val="bg1"/>
                </a:solidFill>
              </a:rPr>
              <a:t>задають обсяги імпорту країни номер </a:t>
            </a:r>
            <a:r>
              <a:rPr lang="en-US" altLang="x-none" b="1" i="1" dirty="0">
                <a:solidFill>
                  <a:schemeClr val="bg1"/>
                </a:solidFill>
              </a:rPr>
              <a:t>j</a:t>
            </a:r>
            <a:r>
              <a:rPr lang="en-US" altLang="x-none" dirty="0">
                <a:solidFill>
                  <a:schemeClr val="bg1"/>
                </a:solidFill>
              </a:rPr>
              <a:t> </a:t>
            </a:r>
            <a:r>
              <a:rPr lang="uk-UA" altLang="x-none" dirty="0">
                <a:solidFill>
                  <a:schemeClr val="bg1"/>
                </a:solidFill>
              </a:rPr>
              <a:t>із країни номер </a:t>
            </a:r>
            <a:r>
              <a:rPr lang="en-US" altLang="x-none" b="1" i="1" dirty="0">
                <a:solidFill>
                  <a:schemeClr val="bg1"/>
                </a:solidFill>
              </a:rPr>
              <a:t>i</a:t>
            </a:r>
            <a:r>
              <a:rPr lang="en-US" altLang="x-none" dirty="0">
                <a:solidFill>
                  <a:schemeClr val="bg1"/>
                </a:solidFill>
              </a:rPr>
              <a:t>. </a:t>
            </a:r>
          </a:p>
          <a:p>
            <a:pPr>
              <a:spcBef>
                <a:spcPct val="50000"/>
              </a:spcBef>
            </a:pPr>
            <a:r>
              <a:rPr lang="uk-UA" altLang="x-none" dirty="0">
                <a:solidFill>
                  <a:schemeClr val="bg1"/>
                </a:solidFill>
              </a:rPr>
              <a:t>У цьому випадку величина </a:t>
            </a:r>
            <a:r>
              <a:rPr lang="en-US" altLang="x-none" b="1" i="1" dirty="0">
                <a:solidFill>
                  <a:schemeClr val="bg1"/>
                </a:solidFill>
              </a:rPr>
              <a:t>a</a:t>
            </a:r>
            <a:r>
              <a:rPr lang="en-US" altLang="x-none" b="1" i="1" baseline="-25000" dirty="0">
                <a:solidFill>
                  <a:schemeClr val="bg1"/>
                </a:solidFill>
              </a:rPr>
              <a:t>ij</a:t>
            </a:r>
            <a:r>
              <a:rPr lang="en-US" altLang="x-none" dirty="0">
                <a:solidFill>
                  <a:schemeClr val="bg1"/>
                </a:solidFill>
              </a:rPr>
              <a:t> </a:t>
            </a:r>
            <a:r>
              <a:rPr lang="uk-UA" altLang="x-none" dirty="0">
                <a:solidFill>
                  <a:schemeClr val="bg1"/>
                </a:solidFill>
              </a:rPr>
              <a:t>називається </a:t>
            </a:r>
            <a:r>
              <a:rPr lang="uk-UA" altLang="x-none" b="1" dirty="0">
                <a:solidFill>
                  <a:schemeClr val="bg1"/>
                </a:solidFill>
              </a:rPr>
              <a:t>маргінальною схильністю</a:t>
            </a:r>
            <a:r>
              <a:rPr lang="uk-UA" altLang="x-none" dirty="0">
                <a:solidFill>
                  <a:schemeClr val="bg1"/>
                </a:solidFill>
              </a:rPr>
              <a:t> країни номер </a:t>
            </a:r>
            <a:r>
              <a:rPr lang="en-US" altLang="x-none" b="1" i="1" dirty="0">
                <a:solidFill>
                  <a:schemeClr val="bg1"/>
                </a:solidFill>
              </a:rPr>
              <a:t>j</a:t>
            </a:r>
            <a:r>
              <a:rPr lang="en-US" altLang="x-none" dirty="0">
                <a:solidFill>
                  <a:schemeClr val="bg1"/>
                </a:solidFill>
              </a:rPr>
              <a:t> </a:t>
            </a:r>
            <a:r>
              <a:rPr lang="uk-UA" altLang="x-none" dirty="0">
                <a:solidFill>
                  <a:schemeClr val="bg1"/>
                </a:solidFill>
              </a:rPr>
              <a:t>до імпорту з країни з номером </a:t>
            </a:r>
            <a:r>
              <a:rPr lang="en-US" altLang="x-none" b="1" i="1" dirty="0">
                <a:solidFill>
                  <a:schemeClr val="bg1"/>
                </a:solidFill>
              </a:rPr>
              <a:t>i</a:t>
            </a:r>
            <a:r>
              <a:rPr lang="en-US" altLang="x-none" dirty="0">
                <a:solidFill>
                  <a:schemeClr val="bg1"/>
                </a:solidFill>
              </a:rPr>
              <a:t>, </a:t>
            </a:r>
            <a:r>
              <a:rPr lang="uk-UA" altLang="x-none" dirty="0">
                <a:solidFill>
                  <a:schemeClr val="bg1"/>
                </a:solidFill>
              </a:rPr>
              <a:t>а величина </a:t>
            </a:r>
            <a:r>
              <a:rPr lang="en-US" altLang="x-none" b="1" i="1" dirty="0">
                <a:solidFill>
                  <a:schemeClr val="bg1"/>
                </a:solidFill>
              </a:rPr>
              <a:t>a</a:t>
            </a:r>
            <a:r>
              <a:rPr lang="en-US" altLang="x-none" b="1" i="1" baseline="-25000" dirty="0">
                <a:solidFill>
                  <a:schemeClr val="bg1"/>
                </a:solidFill>
              </a:rPr>
              <a:t>ii</a:t>
            </a:r>
            <a:r>
              <a:rPr lang="en-US" altLang="x-none" dirty="0">
                <a:solidFill>
                  <a:schemeClr val="bg1"/>
                </a:solidFill>
              </a:rPr>
              <a:t> </a:t>
            </a:r>
            <a:r>
              <a:rPr lang="uk-UA" altLang="x-none" dirty="0">
                <a:solidFill>
                  <a:schemeClr val="bg1"/>
                </a:solidFill>
              </a:rPr>
              <a:t>маргінальною схильністю країни номер </a:t>
            </a:r>
            <a:r>
              <a:rPr lang="en-US" altLang="x-none" b="1" i="1" dirty="0">
                <a:solidFill>
                  <a:schemeClr val="bg1"/>
                </a:solidFill>
              </a:rPr>
              <a:t>i</a:t>
            </a:r>
            <a:r>
              <a:rPr lang="en-US" altLang="x-none" dirty="0">
                <a:solidFill>
                  <a:schemeClr val="bg1"/>
                </a:solidFill>
              </a:rPr>
              <a:t> </a:t>
            </a:r>
            <a:r>
              <a:rPr lang="uk-UA" altLang="x-none" dirty="0">
                <a:solidFill>
                  <a:schemeClr val="bg1"/>
                </a:solidFill>
              </a:rPr>
              <a:t>до споживання власних товарів.</a:t>
            </a:r>
            <a:r>
              <a:rPr lang="uk-UA" dirty="0">
                <a:solidFill>
                  <a:schemeClr val="bg1"/>
                </a:solidFill>
              </a:rPr>
              <a:t> </a:t>
            </a:r>
          </a:p>
          <a:p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32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277491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0" dirty="0">
                <a:solidFill>
                  <a:schemeClr val="bg1"/>
                </a:solidFill>
              </a:rPr>
              <a:t>Характерні</a:t>
            </a:r>
            <a:r>
              <a:rPr lang="ru-RU" altLang="x-none" b="0" dirty="0">
                <a:solidFill>
                  <a:schemeClr val="bg1"/>
                </a:solidFill>
              </a:rPr>
              <a:t> риси економічної теорії Леонтьєва</a:t>
            </a:r>
            <a:endParaRPr lang="ru-RU" b="0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uk-UA" altLang="x-none" dirty="0">
                <a:solidFill>
                  <a:schemeClr val="bg1"/>
                </a:solidFill>
              </a:rPr>
              <a:t>Автору вдалося представити важливі економічні співвідношення у вигляді </a:t>
            </a:r>
            <a:r>
              <a:rPr lang="uk-UA" altLang="x-none" b="1" dirty="0">
                <a:solidFill>
                  <a:schemeClr val="bg1"/>
                </a:solidFill>
              </a:rPr>
              <a:t>добре оформлених </a:t>
            </a:r>
            <a:r>
              <a:rPr lang="uk-UA" altLang="x-none" sz="2800" b="1" dirty="0">
                <a:solidFill>
                  <a:schemeClr val="bg1"/>
                </a:solidFill>
              </a:rPr>
              <a:t>математичних</a:t>
            </a:r>
            <a:r>
              <a:rPr lang="uk-UA" altLang="x-none" b="1" dirty="0">
                <a:solidFill>
                  <a:schemeClr val="bg1"/>
                </a:solidFill>
              </a:rPr>
              <a:t> рівнянь</a:t>
            </a:r>
            <a:r>
              <a:rPr lang="uk-UA" altLang="x-none" dirty="0">
                <a:solidFill>
                  <a:schemeClr val="bg1"/>
                </a:solidFill>
              </a:rPr>
              <a:t>.</a:t>
            </a:r>
          </a:p>
          <a:p>
            <a:endParaRPr lang="uk-UA" altLang="x-none" dirty="0">
              <a:solidFill>
                <a:schemeClr val="bg1"/>
              </a:solidFill>
            </a:endParaRPr>
          </a:p>
          <a:p>
            <a:r>
              <a:rPr lang="uk-UA" altLang="x-none" dirty="0">
                <a:solidFill>
                  <a:schemeClr val="bg1"/>
                </a:solidFill>
              </a:rPr>
              <a:t>Він </a:t>
            </a:r>
            <a:r>
              <a:rPr lang="uk-UA" altLang="x-none" b="1" dirty="0">
                <a:solidFill>
                  <a:schemeClr val="bg1"/>
                </a:solidFill>
              </a:rPr>
              <a:t>на практиці показав</a:t>
            </a:r>
            <a:r>
              <a:rPr lang="uk-UA" altLang="x-none" dirty="0">
                <a:solidFill>
                  <a:schemeClr val="bg1"/>
                </a:solidFill>
              </a:rPr>
              <a:t>, як складати і вирішувати ці рівняння в конкретних економічних задачах. </a:t>
            </a:r>
          </a:p>
          <a:p>
            <a:endParaRPr lang="uk-UA" dirty="0">
              <a:solidFill>
                <a:schemeClr val="bg1"/>
              </a:solidFill>
            </a:endParaRPr>
          </a:p>
          <a:p>
            <a:r>
              <a:rPr lang="uk-UA" altLang="x-none" dirty="0">
                <a:solidFill>
                  <a:schemeClr val="bg1"/>
                </a:solidFill>
              </a:rPr>
              <a:t>В.В. Леонтьєв вважав, що математичні рівняння тільки тоді можуть бути корисні в економіці, коли відповідний </a:t>
            </a:r>
            <a:r>
              <a:rPr lang="uk-UA" altLang="x-none" b="1" dirty="0">
                <a:solidFill>
                  <a:schemeClr val="bg1"/>
                </a:solidFill>
              </a:rPr>
              <a:t>користувач – економіст може задати параметри, що входять у ці рівняння і вирішити рівняння</a:t>
            </a:r>
            <a:r>
              <a:rPr lang="uk-UA" altLang="x-none" dirty="0">
                <a:solidFill>
                  <a:schemeClr val="bg1"/>
                </a:solidFill>
              </a:rPr>
              <a:t> з метою одержання конкретного економічного результату.</a:t>
            </a:r>
            <a:r>
              <a:rPr lang="uk-UA" dirty="0">
                <a:solidFill>
                  <a:schemeClr val="bg1"/>
                </a:solidFill>
              </a:rPr>
              <a:t>  </a:t>
            </a:r>
          </a:p>
          <a:p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704565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uk-UA" altLang="x-none" sz="3200" dirty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Статичні моделі Леонтьєва для односекторної економіки</a:t>
            </a:r>
            <a:endParaRPr lang="ru-RU" sz="3200" dirty="0">
              <a:solidFill>
                <a:schemeClr val="bg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930266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altLang="x-none" b="0" dirty="0">
                <a:solidFill>
                  <a:schemeClr val="bg1"/>
                </a:solidFill>
              </a:rPr>
              <a:t>Поняття сектору</a:t>
            </a:r>
            <a:endParaRPr lang="ru-RU" b="0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spcBef>
                <a:spcPct val="40000"/>
              </a:spcBef>
            </a:pPr>
            <a:r>
              <a:rPr lang="uk-UA" altLang="x-none" dirty="0">
                <a:solidFill>
                  <a:schemeClr val="bg1"/>
                </a:solidFill>
              </a:rPr>
              <a:t>Розглянемо спочатку </a:t>
            </a:r>
            <a:r>
              <a:rPr lang="uk-UA" altLang="x-none" b="1" dirty="0">
                <a:solidFill>
                  <a:schemeClr val="bg1"/>
                </a:solidFill>
              </a:rPr>
              <a:t>односекторну економіки</a:t>
            </a:r>
            <a:r>
              <a:rPr lang="uk-UA" altLang="x-none" dirty="0">
                <a:solidFill>
                  <a:schemeClr val="bg1"/>
                </a:solidFill>
              </a:rPr>
              <a:t> в силу її найбільшої простоти.</a:t>
            </a:r>
            <a:endParaRPr lang="uk-UA" dirty="0">
              <a:solidFill>
                <a:schemeClr val="bg1"/>
              </a:solidFill>
            </a:endParaRPr>
          </a:p>
          <a:p>
            <a:pPr>
              <a:spcBef>
                <a:spcPct val="40000"/>
              </a:spcBef>
            </a:pPr>
            <a:r>
              <a:rPr lang="uk-UA" altLang="x-none" b="1" dirty="0">
                <a:solidFill>
                  <a:schemeClr val="bg1"/>
                </a:solidFill>
              </a:rPr>
              <a:t>Поняття сектору носить як об'єктивний, так і суб'єктивний характер</a:t>
            </a:r>
            <a:r>
              <a:rPr lang="uk-UA" altLang="x-none" dirty="0">
                <a:solidFill>
                  <a:schemeClr val="bg1"/>
                </a:solidFill>
              </a:rPr>
              <a:t>. </a:t>
            </a:r>
          </a:p>
          <a:p>
            <a:pPr>
              <a:spcBef>
                <a:spcPct val="40000"/>
              </a:spcBef>
            </a:pPr>
            <a:r>
              <a:rPr lang="uk-UA" altLang="x-none" dirty="0">
                <a:solidFill>
                  <a:schemeClr val="bg1"/>
                </a:solidFill>
              </a:rPr>
              <a:t>З об'єктивної точки зору </a:t>
            </a:r>
            <a:r>
              <a:rPr lang="uk-UA" altLang="x-none" b="1" dirty="0">
                <a:solidFill>
                  <a:schemeClr val="bg1"/>
                </a:solidFill>
              </a:rPr>
              <a:t>сектори</a:t>
            </a:r>
            <a:r>
              <a:rPr lang="uk-UA" altLang="x-none" dirty="0">
                <a:solidFill>
                  <a:schemeClr val="bg1"/>
                </a:solidFill>
              </a:rPr>
              <a:t> – </a:t>
            </a:r>
            <a:r>
              <a:rPr lang="uk-UA" altLang="x-none" b="1" dirty="0">
                <a:solidFill>
                  <a:schemeClr val="bg1"/>
                </a:solidFill>
              </a:rPr>
              <a:t>це якісь істотні і відносно самостійні частини</a:t>
            </a:r>
            <a:r>
              <a:rPr lang="uk-UA" altLang="x-none" dirty="0">
                <a:solidFill>
                  <a:schemeClr val="bg1"/>
                </a:solidFill>
              </a:rPr>
              <a:t> даної економічної системи (промисловість, сільське господарство, туризм і т.д.).</a:t>
            </a:r>
          </a:p>
          <a:p>
            <a:pPr>
              <a:spcBef>
                <a:spcPct val="40000"/>
              </a:spcBef>
            </a:pPr>
            <a:r>
              <a:rPr lang="uk-UA" altLang="x-none" dirty="0">
                <a:solidFill>
                  <a:schemeClr val="bg1"/>
                </a:solidFill>
              </a:rPr>
              <a:t>Але </a:t>
            </a:r>
            <a:r>
              <a:rPr lang="uk-UA" altLang="x-none" b="1" dirty="0">
                <a:solidFill>
                  <a:schemeClr val="bg1"/>
                </a:solidFill>
              </a:rPr>
              <a:t>можлива і більш дрібна розбивка</a:t>
            </a:r>
            <a:r>
              <a:rPr lang="uk-UA" altLang="x-none" dirty="0">
                <a:solidFill>
                  <a:schemeClr val="bg1"/>
                </a:solidFill>
              </a:rPr>
              <a:t> економічної системи на сектори (наприклад, промисловість можна розділити на важку і легку, сільське господарство на тваринництво і рослинництво і т.д.).</a:t>
            </a:r>
            <a:r>
              <a:rPr lang="uk-UA" dirty="0">
                <a:solidFill>
                  <a:schemeClr val="bg1"/>
                </a:solidFill>
              </a:rPr>
              <a:t> </a:t>
            </a:r>
          </a:p>
          <a:p>
            <a:pPr>
              <a:spcBef>
                <a:spcPct val="40000"/>
              </a:spcBef>
            </a:pPr>
            <a:r>
              <a:rPr lang="uk-UA" altLang="x-none" dirty="0">
                <a:solidFill>
                  <a:schemeClr val="bg1"/>
                </a:solidFill>
              </a:rPr>
              <a:t>Тому розбивка цілісної економічної системи на ту чи іншу кількість секторів багато в чому носить суб'єктивний характер і залежить від розв'язуваної задачі.</a:t>
            </a:r>
            <a:r>
              <a:rPr lang="uk-UA" dirty="0">
                <a:solidFill>
                  <a:schemeClr val="bg1"/>
                </a:solidFill>
              </a:rPr>
              <a:t> </a:t>
            </a:r>
          </a:p>
          <a:p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960705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0" dirty="0">
                <a:solidFill>
                  <a:schemeClr val="bg1"/>
                </a:solidFill>
              </a:rPr>
              <a:t>Основн</a:t>
            </a:r>
            <a:r>
              <a:rPr lang="ru-RU" altLang="x-none" b="0" dirty="0">
                <a:solidFill>
                  <a:schemeClr val="bg1"/>
                </a:solidFill>
              </a:rPr>
              <a:t>і залежності</a:t>
            </a:r>
            <a:endParaRPr lang="ru-RU" b="0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spcBef>
                <a:spcPct val="50000"/>
              </a:spcBef>
            </a:pPr>
            <a:r>
              <a:rPr lang="uk-UA" altLang="x-none" dirty="0">
                <a:solidFill>
                  <a:schemeClr val="bg1"/>
                </a:solidFill>
              </a:rPr>
              <a:t>Нехай економічна система випускає єдиний вид </a:t>
            </a:r>
            <a:r>
              <a:rPr lang="uk-UA" altLang="x-none" b="1" dirty="0">
                <a:solidFill>
                  <a:schemeClr val="bg1"/>
                </a:solidFill>
              </a:rPr>
              <a:t>продукції</a:t>
            </a:r>
            <a:r>
              <a:rPr lang="uk-UA" altLang="x-none" dirty="0">
                <a:solidFill>
                  <a:schemeClr val="bg1"/>
                </a:solidFill>
              </a:rPr>
              <a:t>, </a:t>
            </a:r>
            <a:r>
              <a:rPr lang="uk-UA" altLang="x-none" b="1" dirty="0">
                <a:solidFill>
                  <a:schemeClr val="bg1"/>
                </a:solidFill>
              </a:rPr>
              <a:t>сумарна вартість</a:t>
            </a:r>
            <a:r>
              <a:rPr lang="uk-UA" altLang="x-none" dirty="0">
                <a:solidFill>
                  <a:schemeClr val="bg1"/>
                </a:solidFill>
              </a:rPr>
              <a:t> якої за деякий проміжок часу (місяць, квартал, рік) дорівнює </a:t>
            </a:r>
            <a:r>
              <a:rPr lang="en-US" altLang="x-none" b="1" i="1" dirty="0">
                <a:solidFill>
                  <a:schemeClr val="bg1"/>
                </a:solidFill>
              </a:rPr>
              <a:t>x</a:t>
            </a:r>
            <a:r>
              <a:rPr lang="en-US" altLang="x-none" dirty="0">
                <a:solidFill>
                  <a:schemeClr val="bg1"/>
                </a:solidFill>
              </a:rPr>
              <a:t>.</a:t>
            </a:r>
          </a:p>
          <a:p>
            <a:pPr>
              <a:spcBef>
                <a:spcPct val="50000"/>
              </a:spcBef>
            </a:pPr>
            <a:r>
              <a:rPr lang="uk-UA" altLang="x-none" dirty="0">
                <a:solidFill>
                  <a:schemeClr val="bg1"/>
                </a:solidFill>
              </a:rPr>
              <a:t>Частина цієї вартості </a:t>
            </a:r>
            <a:r>
              <a:rPr lang="uk-UA" altLang="x-none" b="1" dirty="0">
                <a:solidFill>
                  <a:schemeClr val="bg1"/>
                </a:solidFill>
              </a:rPr>
              <a:t>залишається в системі</a:t>
            </a:r>
            <a:r>
              <a:rPr lang="uk-UA" altLang="x-none" dirty="0">
                <a:solidFill>
                  <a:schemeClr val="bg1"/>
                </a:solidFill>
              </a:rPr>
              <a:t> з метою поновлення її роботи (витрати на закупівлю сировини, амортизаційні витрати і т.п.).</a:t>
            </a:r>
          </a:p>
          <a:p>
            <a:pPr>
              <a:spcBef>
                <a:spcPct val="50000"/>
              </a:spcBef>
            </a:pPr>
            <a:r>
              <a:rPr lang="uk-UA" altLang="x-none" dirty="0">
                <a:solidFill>
                  <a:schemeClr val="bg1"/>
                </a:solidFill>
              </a:rPr>
              <a:t>Позначимо цю частину, що залишається, через </a:t>
            </a:r>
            <a:r>
              <a:rPr lang="en-US" altLang="x-none" b="1" i="1" dirty="0">
                <a:solidFill>
                  <a:schemeClr val="bg1"/>
                </a:solidFill>
              </a:rPr>
              <a:t>w</a:t>
            </a:r>
            <a:r>
              <a:rPr lang="en-US" altLang="x-none" dirty="0">
                <a:solidFill>
                  <a:schemeClr val="bg1"/>
                </a:solidFill>
              </a:rPr>
              <a:t>.</a:t>
            </a:r>
            <a:endParaRPr lang="en-US" dirty="0">
              <a:solidFill>
                <a:schemeClr val="bg1"/>
              </a:solidFill>
            </a:endParaRPr>
          </a:p>
          <a:p>
            <a:pPr>
              <a:spcBef>
                <a:spcPct val="50000"/>
              </a:spcBef>
            </a:pPr>
            <a:r>
              <a:rPr lang="uk-UA" altLang="x-none" dirty="0">
                <a:solidFill>
                  <a:schemeClr val="bg1"/>
                </a:solidFill>
              </a:rPr>
              <a:t>Припустимо, що вона пропорційна сумарній вартості продукції </a:t>
            </a:r>
            <a:r>
              <a:rPr lang="en-US" altLang="x-none" b="1" i="1" dirty="0">
                <a:solidFill>
                  <a:schemeClr val="bg1"/>
                </a:solidFill>
              </a:rPr>
              <a:t>x</a:t>
            </a:r>
            <a:r>
              <a:rPr lang="en-US" altLang="x-none" dirty="0">
                <a:solidFill>
                  <a:schemeClr val="bg1"/>
                </a:solidFill>
              </a:rPr>
              <a:t>, </a:t>
            </a:r>
            <a:r>
              <a:rPr lang="uk-UA" altLang="x-none" dirty="0">
                <a:solidFill>
                  <a:schemeClr val="bg1"/>
                </a:solidFill>
              </a:rPr>
              <a:t>тобто </a:t>
            </a:r>
            <a:r>
              <a:rPr lang="en-US" altLang="x-none" b="1" i="1" dirty="0">
                <a:solidFill>
                  <a:schemeClr val="bg1"/>
                </a:solidFill>
              </a:rPr>
              <a:t>w=ax</a:t>
            </a:r>
            <a:r>
              <a:rPr lang="en-US" altLang="x-none" dirty="0">
                <a:solidFill>
                  <a:schemeClr val="bg1"/>
                </a:solidFill>
              </a:rPr>
              <a:t>.</a:t>
            </a:r>
          </a:p>
          <a:p>
            <a:pPr>
              <a:spcBef>
                <a:spcPct val="50000"/>
              </a:spcBef>
            </a:pPr>
            <a:r>
              <a:rPr lang="uk-UA" altLang="x-none" dirty="0">
                <a:solidFill>
                  <a:schemeClr val="bg1"/>
                </a:solidFill>
              </a:rPr>
              <a:t>Величину </a:t>
            </a:r>
            <a:r>
              <a:rPr lang="uk-UA" altLang="x-none" b="1" i="1" dirty="0">
                <a:solidFill>
                  <a:schemeClr val="bg1"/>
                </a:solidFill>
              </a:rPr>
              <a:t>а</a:t>
            </a:r>
            <a:r>
              <a:rPr lang="uk-UA" altLang="x-none" dirty="0">
                <a:solidFill>
                  <a:schemeClr val="bg1"/>
                </a:solidFill>
              </a:rPr>
              <a:t>, що показує частку продукції, що залишається у виробництві, називають </a:t>
            </a:r>
            <a:r>
              <a:rPr lang="uk-UA" altLang="x-none" b="1" dirty="0">
                <a:solidFill>
                  <a:schemeClr val="bg1"/>
                </a:solidFill>
              </a:rPr>
              <a:t>виробничим коефіцієнтом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803820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altLang="x-none" b="0" dirty="0">
                <a:solidFill>
                  <a:schemeClr val="bg1"/>
                </a:solidFill>
              </a:rPr>
              <a:t>Рівняння лінійної моделі Леонтьєва для односекторної економіки</a:t>
            </a:r>
            <a:endParaRPr lang="ru-RU" b="0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50000"/>
              </a:spcBef>
            </a:pPr>
            <a:r>
              <a:rPr lang="uk-UA" altLang="x-none" dirty="0">
                <a:solidFill>
                  <a:schemeClr val="bg1"/>
                </a:solidFill>
              </a:rPr>
              <a:t>Конкретне значення виробничого коефіцієнта </a:t>
            </a:r>
            <a:r>
              <a:rPr lang="uk-UA" altLang="x-none" b="1" i="1" dirty="0">
                <a:solidFill>
                  <a:schemeClr val="bg1"/>
                </a:solidFill>
              </a:rPr>
              <a:t>а</a:t>
            </a:r>
            <a:r>
              <a:rPr lang="uk-UA" altLang="x-none" dirty="0">
                <a:solidFill>
                  <a:schemeClr val="bg1"/>
                </a:solidFill>
              </a:rPr>
              <a:t> залежить в першу чергу від рівня розвитку технологічних процесів.</a:t>
            </a:r>
          </a:p>
          <a:p>
            <a:pPr>
              <a:spcBef>
                <a:spcPct val="50000"/>
              </a:spcBef>
            </a:pPr>
            <a:r>
              <a:rPr lang="uk-UA" altLang="x-none" dirty="0">
                <a:solidFill>
                  <a:schemeClr val="bg1"/>
                </a:solidFill>
              </a:rPr>
              <a:t>Чим вище рівень технології, тим менша частка вартості випущеної продукції повинна повертатися в технологічний процес з метою його поновлення.</a:t>
            </a:r>
          </a:p>
          <a:p>
            <a:pPr>
              <a:spcBef>
                <a:spcPct val="50000"/>
              </a:spcBef>
            </a:pPr>
            <a:r>
              <a:rPr lang="uk-UA" altLang="x-none" dirty="0">
                <a:solidFill>
                  <a:schemeClr val="bg1"/>
                </a:solidFill>
              </a:rPr>
              <a:t>Для використання поза системою, тобто на невиробничі потреби, залишається </a:t>
            </a:r>
            <a:r>
              <a:rPr lang="uk-UA" altLang="x-none" b="1" dirty="0">
                <a:solidFill>
                  <a:schemeClr val="bg1"/>
                </a:solidFill>
              </a:rPr>
              <a:t>вільний залишок</a:t>
            </a:r>
            <a:r>
              <a:rPr lang="uk-UA" altLang="x-none" dirty="0">
                <a:solidFill>
                  <a:schemeClr val="bg1"/>
                </a:solidFill>
              </a:rPr>
              <a:t> </a:t>
            </a:r>
            <a:r>
              <a:rPr lang="en-US" altLang="x-none" b="1" i="1" dirty="0">
                <a:solidFill>
                  <a:schemeClr val="bg1"/>
                </a:solidFill>
              </a:rPr>
              <a:t>y</a:t>
            </a:r>
            <a:r>
              <a:rPr lang="en-US" altLang="x-none" dirty="0">
                <a:solidFill>
                  <a:schemeClr val="bg1"/>
                </a:solidFill>
              </a:rPr>
              <a:t>, </a:t>
            </a:r>
            <a:r>
              <a:rPr lang="uk-UA" altLang="x-none" dirty="0">
                <a:solidFill>
                  <a:schemeClr val="bg1"/>
                </a:solidFill>
              </a:rPr>
              <a:t>рівний:</a:t>
            </a:r>
            <a:r>
              <a:rPr lang="uk-UA" dirty="0">
                <a:solidFill>
                  <a:schemeClr val="bg1"/>
                </a:solidFill>
              </a:rPr>
              <a:t> </a:t>
            </a:r>
          </a:p>
          <a:p>
            <a:pPr algn="ctr">
              <a:spcBef>
                <a:spcPct val="50000"/>
              </a:spcBef>
            </a:pPr>
            <a:r>
              <a:rPr lang="en-US" dirty="0" smtClean="0">
                <a:solidFill>
                  <a:schemeClr val="bg1"/>
                </a:solidFill>
              </a:rPr>
              <a:t>x-ax=y</a:t>
            </a:r>
            <a:endParaRPr lang="uk-UA" dirty="0">
              <a:solidFill>
                <a:schemeClr val="bg1"/>
              </a:solidFill>
            </a:endParaRPr>
          </a:p>
          <a:p>
            <a:pPr>
              <a:spcBef>
                <a:spcPct val="50000"/>
              </a:spcBef>
            </a:pPr>
            <a:r>
              <a:rPr lang="uk-UA" altLang="x-none" dirty="0">
                <a:solidFill>
                  <a:schemeClr val="bg1"/>
                </a:solidFill>
              </a:rPr>
              <a:t>Це і є </a:t>
            </a:r>
            <a:r>
              <a:rPr lang="uk-UA" altLang="x-none" b="1" dirty="0">
                <a:solidFill>
                  <a:schemeClr val="bg1"/>
                </a:solidFill>
              </a:rPr>
              <a:t>рівняння Леонтьєва для односекторної економіки</a:t>
            </a:r>
            <a:r>
              <a:rPr lang="uk-UA" altLang="x-none" dirty="0">
                <a:solidFill>
                  <a:schemeClr val="bg1"/>
                </a:solidFill>
              </a:rPr>
              <a:t>.</a:t>
            </a:r>
            <a:r>
              <a:rPr lang="uk-UA" dirty="0">
                <a:solidFill>
                  <a:schemeClr val="bg1"/>
                </a:solidFill>
              </a:rPr>
              <a:t> 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611661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altLang="x-none" b="0" dirty="0">
                <a:solidFill>
                  <a:schemeClr val="bg1"/>
                </a:solidFill>
              </a:rPr>
              <a:t>Рівняння лінійної моделі Леонтьєва для односекторної економіки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50000"/>
              </a:spcBef>
            </a:pPr>
            <a:r>
              <a:rPr lang="ru-RU" altLang="x-none" dirty="0">
                <a:solidFill>
                  <a:schemeClr val="bg1"/>
                </a:solidFill>
              </a:rPr>
              <a:t>Переписуючи рівняння у вигляді:</a:t>
            </a:r>
            <a:br>
              <a:rPr lang="ru-RU" altLang="x-none" dirty="0">
                <a:solidFill>
                  <a:schemeClr val="bg1"/>
                </a:solidFill>
              </a:rPr>
            </a:br>
            <a:r>
              <a:rPr lang="ru-RU" altLang="x-none" dirty="0">
                <a:solidFill>
                  <a:schemeClr val="bg1"/>
                </a:solidFill>
              </a:rPr>
              <a:t/>
            </a:r>
            <a:br>
              <a:rPr lang="ru-RU" altLang="x-none" dirty="0">
                <a:solidFill>
                  <a:schemeClr val="bg1"/>
                </a:solidFill>
              </a:rPr>
            </a:br>
            <a:r>
              <a:rPr lang="ru-RU" dirty="0">
                <a:solidFill>
                  <a:schemeClr val="bg1"/>
                </a:solidFill>
              </a:rPr>
              <a:t> </a:t>
            </a:r>
            <a:br>
              <a:rPr lang="ru-RU" dirty="0">
                <a:solidFill>
                  <a:schemeClr val="bg1"/>
                </a:solidFill>
              </a:rPr>
            </a:br>
            <a:r>
              <a:rPr lang="ru-RU" altLang="x-none" dirty="0">
                <a:solidFill>
                  <a:schemeClr val="bg1"/>
                </a:solidFill>
              </a:rPr>
              <a:t>бачимо, що при заданому виробничому коефіцієнті </a:t>
            </a:r>
            <a:r>
              <a:rPr lang="ru-RU" altLang="x-none" b="1" i="1" dirty="0">
                <a:solidFill>
                  <a:schemeClr val="bg1"/>
                </a:solidFill>
              </a:rPr>
              <a:t>а</a:t>
            </a:r>
            <a:r>
              <a:rPr lang="ru-RU" altLang="x-none" i="1" dirty="0">
                <a:solidFill>
                  <a:schemeClr val="bg1"/>
                </a:solidFill>
              </a:rPr>
              <a:t> </a:t>
            </a:r>
            <a:r>
              <a:rPr lang="ru-RU" altLang="x-none" dirty="0">
                <a:solidFill>
                  <a:schemeClr val="bg1"/>
                </a:solidFill>
              </a:rPr>
              <a:t>воно дозволяє:</a:t>
            </a:r>
          </a:p>
          <a:p>
            <a:pPr lvl="1">
              <a:spcBef>
                <a:spcPct val="50000"/>
              </a:spcBef>
            </a:pPr>
            <a:r>
              <a:rPr lang="ru-RU" altLang="x-none" sz="2400" dirty="0">
                <a:solidFill>
                  <a:schemeClr val="bg1"/>
                </a:solidFill>
              </a:rPr>
              <a:t>як знаходити залишок </a:t>
            </a:r>
            <a:r>
              <a:rPr lang="ru-RU" altLang="x-none" sz="2400" b="1" i="1" dirty="0">
                <a:solidFill>
                  <a:schemeClr val="bg1"/>
                </a:solidFill>
              </a:rPr>
              <a:t>y</a:t>
            </a:r>
            <a:r>
              <a:rPr lang="ru-RU" altLang="x-none" sz="2400" dirty="0">
                <a:solidFill>
                  <a:schemeClr val="bg1"/>
                </a:solidFill>
              </a:rPr>
              <a:t> по заданому </a:t>
            </a:r>
            <a:r>
              <a:rPr lang="ru-RU" altLang="x-none" sz="2400" b="1" i="1" dirty="0">
                <a:solidFill>
                  <a:schemeClr val="bg1"/>
                </a:solidFill>
              </a:rPr>
              <a:t>x</a:t>
            </a:r>
            <a:r>
              <a:rPr lang="ru-RU" altLang="x-none" sz="2400" dirty="0">
                <a:solidFill>
                  <a:schemeClr val="bg1"/>
                </a:solidFill>
              </a:rPr>
              <a:t>, так і, навпаки,</a:t>
            </a:r>
          </a:p>
          <a:p>
            <a:pPr lvl="1">
              <a:spcBef>
                <a:spcPct val="50000"/>
              </a:spcBef>
            </a:pPr>
            <a:r>
              <a:rPr lang="ru-RU" altLang="x-none" sz="2400" dirty="0">
                <a:solidFill>
                  <a:schemeClr val="bg1"/>
                </a:solidFill>
              </a:rPr>
              <a:t>обсяг (вартість) продукції </a:t>
            </a:r>
            <a:r>
              <a:rPr lang="ru-RU" altLang="x-none" sz="2400" b="1" i="1" dirty="0">
                <a:solidFill>
                  <a:schemeClr val="bg1"/>
                </a:solidFill>
              </a:rPr>
              <a:t>x</a:t>
            </a:r>
            <a:r>
              <a:rPr lang="ru-RU" altLang="x-none" sz="2400" dirty="0">
                <a:solidFill>
                  <a:schemeClr val="bg1"/>
                </a:solidFill>
              </a:rPr>
              <a:t>, що повинний бути вироблений для досягнення заданого залишку </a:t>
            </a:r>
            <a:r>
              <a:rPr lang="ru-RU" altLang="x-none" sz="2400" b="1" i="1" dirty="0">
                <a:solidFill>
                  <a:schemeClr val="bg1"/>
                </a:solidFill>
              </a:rPr>
              <a:t>y</a:t>
            </a:r>
            <a:r>
              <a:rPr lang="ru-RU" altLang="x-none" sz="2400" dirty="0">
                <a:solidFill>
                  <a:schemeClr val="bg1"/>
                </a:solidFill>
              </a:rPr>
              <a:t>: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</a:p>
          <a:p>
            <a:pPr>
              <a:spcBef>
                <a:spcPct val="50000"/>
              </a:spcBef>
            </a:pPr>
            <a:endParaRPr lang="ru-RU" altLang="x-none" sz="2000" dirty="0">
              <a:solidFill>
                <a:schemeClr val="bg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9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7594558"/>
              </p:ext>
            </p:extLst>
          </p:nvPr>
        </p:nvGraphicFramePr>
        <p:xfrm>
          <a:off x="3419872" y="5157192"/>
          <a:ext cx="1181100" cy="820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6" r:id="rId3" imgW="660400" imgH="457200" progId="Equation.3">
                  <p:embed/>
                </p:oleObj>
              </mc:Choice>
              <mc:Fallback>
                <p:oleObj r:id="rId3" imgW="660400" imgH="457200" progId="Equation.3">
                  <p:embed/>
                  <p:pic>
                    <p:nvPicPr>
                      <p:cNvPr id="0" name="Object 860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9872" y="5157192"/>
                        <a:ext cx="1181100" cy="820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21510963"/>
              </p:ext>
            </p:extLst>
          </p:nvPr>
        </p:nvGraphicFramePr>
        <p:xfrm>
          <a:off x="3657600" y="2132856"/>
          <a:ext cx="1716088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7" r:id="rId5" imgW="850531" imgH="241195" progId="Equation.3">
                  <p:embed/>
                </p:oleObj>
              </mc:Choice>
              <mc:Fallback>
                <p:oleObj r:id="rId5" imgW="850531" imgH="241195" progId="Equation.3">
                  <p:embed/>
                  <p:pic>
                    <p:nvPicPr>
                      <p:cNvPr id="0" name="Object 860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0" y="2132856"/>
                        <a:ext cx="1716088" cy="48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7881792"/>
      </p:ext>
    </p:extLst>
  </p:cSld>
  <p:clrMapOvr>
    <a:masterClrMapping/>
  </p:clrMapOvr>
</p:sld>
</file>

<file path=ppt/theme/theme1.xml><?xml version="1.0" encoding="utf-8"?>
<a:theme xmlns:a="http://schemas.openxmlformats.org/drawingml/2006/main" name="Паркет">
  <a:themeElements>
    <a:clrScheme name="Другая 1">
      <a:dk1>
        <a:sysClr val="windowText" lastClr="000000"/>
      </a:dk1>
      <a:lt1>
        <a:sysClr val="window" lastClr="FFFFFF"/>
      </a:lt1>
      <a:dk2>
        <a:srgbClr val="00B0F0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Паркет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4325</TotalTime>
  <Words>1719</Words>
  <Application>Microsoft Office PowerPoint</Application>
  <PresentationFormat>Экран (4:3)</PresentationFormat>
  <Paragraphs>195</Paragraphs>
  <Slides>32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32</vt:i4>
      </vt:variant>
    </vt:vector>
  </HeadingPairs>
  <TitlesOfParts>
    <vt:vector size="35" baseType="lpstr">
      <vt:lpstr>Паркет</vt:lpstr>
      <vt:lpstr>Microsoft Equation 3.0</vt:lpstr>
      <vt:lpstr>Формула</vt:lpstr>
      <vt:lpstr>CИСТЕМНИЙ АНАЛІЗ</vt:lpstr>
      <vt:lpstr>ЛЕКЦІЯ 9</vt:lpstr>
      <vt:lpstr>Аналіз економічних систем</vt:lpstr>
      <vt:lpstr>Характерні риси економічної теорії Леонтьєва</vt:lpstr>
      <vt:lpstr>Презентация PowerPoint</vt:lpstr>
      <vt:lpstr>Поняття сектору</vt:lpstr>
      <vt:lpstr>Основні залежності</vt:lpstr>
      <vt:lpstr>Рівняння лінійної моделі Леонтьєва для односекторної економіки</vt:lpstr>
      <vt:lpstr>Рівняння лінійної моделі Леонтьєва для односекторної економіки</vt:lpstr>
      <vt:lpstr>Виробничий коефіцієнт</vt:lpstr>
      <vt:lpstr>Нерентабельні економічні системи</vt:lpstr>
      <vt:lpstr>Презентация PowerPoint</vt:lpstr>
      <vt:lpstr>Вибір секторів</vt:lpstr>
      <vt:lpstr>Основні визначення</vt:lpstr>
      <vt:lpstr>Коефіцієнти виробничої матриці</vt:lpstr>
      <vt:lpstr>Коефіцієнти виробничої матриці</vt:lpstr>
      <vt:lpstr>Коефіцієнти виробничої матриці</vt:lpstr>
      <vt:lpstr>Коефіцієнти виробничої матриці</vt:lpstr>
      <vt:lpstr>Визначальні рівняння</vt:lpstr>
      <vt:lpstr>Виробнича матриця</vt:lpstr>
      <vt:lpstr>Вирішувані задачі</vt:lpstr>
      <vt:lpstr>Приклад 1</vt:lpstr>
      <vt:lpstr>Приклад 2. Продовження</vt:lpstr>
      <vt:lpstr>Приклад 2. Продовження</vt:lpstr>
      <vt:lpstr>Презентация PowerPoint</vt:lpstr>
      <vt:lpstr>Вибір секторів</vt:lpstr>
      <vt:lpstr>Коефіцієнти виробничої матриці</vt:lpstr>
      <vt:lpstr>Визначальні рівняння Леонтьєва для багатосекторної економіки</vt:lpstr>
      <vt:lpstr>Рівняння Леонтьєва у матричному вигляді</vt:lpstr>
      <vt:lpstr>Приклад</vt:lpstr>
      <vt:lpstr>Приклад</vt:lpstr>
      <vt:lpstr>Макроекономіка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Теория конфликтов </dc:title>
  <dc:creator>Валерий И. Заяц</dc:creator>
  <cp:lastModifiedBy>user</cp:lastModifiedBy>
  <cp:revision>329</cp:revision>
  <dcterms:created xsi:type="dcterms:W3CDTF">2018-09-10T07:12:08Z</dcterms:created>
  <dcterms:modified xsi:type="dcterms:W3CDTF">2023-11-01T19:00:00Z</dcterms:modified>
</cp:coreProperties>
</file>