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14630400" cy="8229600"/>
  <p:notesSz cx="8229600" cy="14630400"/>
  <p:embeddedFontLst>
    <p:embeddedFont>
      <p:font typeface="Barlow Light" panose="00000400000000000000" pitchFamily="2" charset="0"/>
      <p:regular r:id="rId53"/>
      <p:italic r:id="rId54"/>
    </p:embeddedFont>
    <p:embeddedFont>
      <p:font typeface="Consolas" panose="020B0609020204030204" pitchFamily="49" charset="0"/>
      <p:regular r:id="rId55"/>
      <p:bold r:id="rId56"/>
      <p:italic r:id="rId57"/>
      <p:boldItalic r:id="rId58"/>
    </p:embeddedFont>
    <p:embeddedFont>
      <p:font typeface="Montserrat" panose="00000500000000000000" pitchFamily="2" charset="-52"/>
      <p:regular r:id="rId59"/>
      <p:bold r:id="rId60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9" d="100"/>
          <a:sy n="99" d="100"/>
        </p:scale>
        <p:origin x="23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467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5" Type="http://schemas.openxmlformats.org/officeDocument/2006/relationships/image" Target="../media/image8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8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7.png"/><Relationship Id="rId5" Type="http://schemas.openxmlformats.org/officeDocument/2006/relationships/image" Target="../media/image96.svg"/><Relationship Id="rId4" Type="http://schemas.openxmlformats.org/officeDocument/2006/relationships/image" Target="../media/image95.png"/><Relationship Id="rId9" Type="http://schemas.openxmlformats.org/officeDocument/2006/relationships/image" Target="../media/image10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1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18.svg"/><Relationship Id="rId4" Type="http://schemas.openxmlformats.org/officeDocument/2006/relationships/image" Target="../media/image1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svg"/><Relationship Id="rId3" Type="http://schemas.openxmlformats.org/officeDocument/2006/relationships/image" Target="../media/image47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0.png"/><Relationship Id="rId11" Type="http://schemas.openxmlformats.org/officeDocument/2006/relationships/image" Target="../media/image130.svg"/><Relationship Id="rId5" Type="http://schemas.openxmlformats.org/officeDocument/2006/relationships/image" Target="../media/image126.svg"/><Relationship Id="rId10" Type="http://schemas.openxmlformats.org/officeDocument/2006/relationships/image" Target="../media/image129.png"/><Relationship Id="rId4" Type="http://schemas.openxmlformats.org/officeDocument/2006/relationships/image" Target="../media/image125.png"/><Relationship Id="rId9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3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sv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46.svg"/><Relationship Id="rId5" Type="http://schemas.openxmlformats.org/officeDocument/2006/relationships/image" Target="../media/image145.png"/><Relationship Id="rId4" Type="http://schemas.openxmlformats.org/officeDocument/2006/relationships/image" Target="../media/image144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2549604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Архітектура </a:t>
            </a:r>
            <a:r>
              <a:rPr lang="uk-UA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обчислювальних</a:t>
            </a: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систем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44709" y="4061579"/>
            <a:ext cx="5772864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Лекція 1: </a:t>
            </a:r>
            <a:r>
              <a:rPr lang="ru-RU" sz="2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Комп’ютерна система та виконання програм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244709" y="5333167"/>
            <a:ext cx="76273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1025723"/>
            <a:ext cx="5975152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Пам'ять комп'ютера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44709" y="2063353"/>
            <a:ext cx="30480" cy="5140523"/>
          </a:xfrm>
          <a:prstGeom prst="roundRect">
            <a:avLst>
              <a:gd name="adj" fmla="val 1066251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5" name="Shape 2"/>
          <p:cNvSpPr/>
          <p:nvPr/>
        </p:nvSpPr>
        <p:spPr>
          <a:xfrm>
            <a:off x="6275189" y="2063353"/>
            <a:ext cx="7627382" cy="2180273"/>
          </a:xfrm>
          <a:prstGeom prst="rect">
            <a:avLst/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6" name="Text 3"/>
          <p:cNvSpPr/>
          <p:nvPr/>
        </p:nvSpPr>
        <p:spPr>
          <a:xfrm>
            <a:off x="6491764" y="2287548"/>
            <a:ext cx="3871079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Оперативна пам'ять (RAM)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491764" y="2773680"/>
            <a:ext cx="718661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Швидка, тимчасова пам'ять для активних програм і даних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6491764" y="3250287"/>
            <a:ext cx="718661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Зберігає програми під час роботи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6491764" y="3672721"/>
            <a:ext cx="718661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Втрачає дані при вимкненні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275189" y="4676894"/>
            <a:ext cx="7627382" cy="2526983"/>
          </a:xfrm>
          <a:prstGeom prst="rect">
            <a:avLst/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11" name="Text 8"/>
          <p:cNvSpPr/>
          <p:nvPr/>
        </p:nvSpPr>
        <p:spPr>
          <a:xfrm>
            <a:off x="6491764" y="4901089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Призначення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491764" y="5387221"/>
            <a:ext cx="7186613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Забезпечує швидкий доступ процесора до необхідної інформації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6491764" y="6210538"/>
            <a:ext cx="718661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Зберігає код програм</a:t>
            </a:r>
            <a:endParaRPr lang="en-US" sz="1700" dirty="0"/>
          </a:p>
        </p:txBody>
      </p:sp>
      <p:sp>
        <p:nvSpPr>
          <p:cNvPr id="14" name="Text 11"/>
          <p:cNvSpPr/>
          <p:nvPr/>
        </p:nvSpPr>
        <p:spPr>
          <a:xfrm>
            <a:off x="6491764" y="6632972"/>
            <a:ext cx="718661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Зберігає дані для обробки</a:t>
            </a:r>
            <a:endParaRPr lang="en-US" sz="17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74194" y="507563"/>
            <a:ext cx="4854416" cy="606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Постійна пам'ять</a:t>
            </a:r>
            <a:endParaRPr lang="en-US" sz="3800" dirty="0"/>
          </a:p>
        </p:txBody>
      </p:sp>
      <p:sp>
        <p:nvSpPr>
          <p:cNvPr id="3" name="Shape 1"/>
          <p:cNvSpPr/>
          <p:nvPr/>
        </p:nvSpPr>
        <p:spPr>
          <a:xfrm>
            <a:off x="1174194" y="1598533"/>
            <a:ext cx="5915858" cy="1197412"/>
          </a:xfrm>
          <a:prstGeom prst="roundRect">
            <a:avLst>
              <a:gd name="adj" fmla="val 23109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4" name="Text 2"/>
          <p:cNvSpPr/>
          <p:nvPr/>
        </p:nvSpPr>
        <p:spPr>
          <a:xfrm>
            <a:off x="1381482" y="1805821"/>
            <a:ext cx="2619970" cy="303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Жорсткий диск (HDD)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1381482" y="2293620"/>
            <a:ext cx="5501283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Механічний пристрій зберігання</a:t>
            </a:r>
            <a:endParaRPr lang="en-US" sz="1450" dirty="0"/>
          </a:p>
        </p:txBody>
      </p:sp>
      <p:sp>
        <p:nvSpPr>
          <p:cNvPr id="6" name="Shape 4"/>
          <p:cNvSpPr/>
          <p:nvPr/>
        </p:nvSpPr>
        <p:spPr>
          <a:xfrm>
            <a:off x="1174194" y="2980373"/>
            <a:ext cx="5915858" cy="1197412"/>
          </a:xfrm>
          <a:prstGeom prst="roundRect">
            <a:avLst>
              <a:gd name="adj" fmla="val 23109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7" name="Text 5"/>
          <p:cNvSpPr/>
          <p:nvPr/>
        </p:nvSpPr>
        <p:spPr>
          <a:xfrm>
            <a:off x="1381482" y="3187660"/>
            <a:ext cx="4325660" cy="303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Твердотільний накопичувач (SSD)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1381482" y="3675459"/>
            <a:ext cx="5501283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Швидший, без рухомих частин</a:t>
            </a:r>
            <a:endParaRPr lang="en-US" sz="1450" dirty="0"/>
          </a:p>
        </p:txBody>
      </p:sp>
      <p:sp>
        <p:nvSpPr>
          <p:cNvPr id="9" name="Text 7"/>
          <p:cNvSpPr/>
          <p:nvPr/>
        </p:nvSpPr>
        <p:spPr>
          <a:xfrm>
            <a:off x="1174194" y="4385310"/>
            <a:ext cx="5915858" cy="590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Призначення:</a:t>
            </a: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довготривале зберігання файлів, документів, програм</a:t>
            </a:r>
            <a:endParaRPr lang="en-US" sz="14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729" y="1598533"/>
            <a:ext cx="5915858" cy="591585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694849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Пристрої введення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8309" y="1732478"/>
            <a:ext cx="541615" cy="54161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8309" y="254484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Клавіатура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58309" y="3030974"/>
            <a:ext cx="76273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Введення тексту та команд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8309" y="3810953"/>
            <a:ext cx="541615" cy="54161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8309" y="4623316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Миша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58309" y="5109448"/>
            <a:ext cx="76273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Керування курсором та вибір об'єктів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8309" y="5889427"/>
            <a:ext cx="541615" cy="54161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8309" y="670179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Камера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58309" y="7187922"/>
            <a:ext cx="76273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Захоплення зображень та відео</a:t>
            </a:r>
            <a:endParaRPr lang="en-US" sz="17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722001"/>
            <a:ext cx="6078974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Пристрої виведення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2867978"/>
            <a:ext cx="4190762" cy="259008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8309" y="567463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Монітор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58309" y="6160770"/>
            <a:ext cx="419076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Відображення інформації на екрані</a:t>
            </a:r>
            <a:endParaRPr lang="en-US" sz="17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819" y="2867978"/>
            <a:ext cx="4190762" cy="259008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19819" y="567463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Принтер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19819" y="6160770"/>
            <a:ext cx="419076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Друк документів на папері</a:t>
            </a: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1329" y="2867978"/>
            <a:ext cx="4190762" cy="259008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81329" y="567463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Колонки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81329" y="6160770"/>
            <a:ext cx="419076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Відтворення звуку</a:t>
            </a:r>
            <a:endParaRPr lang="en-US" sz="17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951667"/>
            <a:ext cx="10981134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Як частини комп'ютера взаємодіють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736288" y="397609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Процесор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58309" y="4462224"/>
            <a:ext cx="382869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Надсилає команди</a:t>
            </a:r>
            <a:endParaRPr lang="en-US" sz="17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270" y="2097643"/>
            <a:ext cx="4589740" cy="4589740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70518" y="3954125"/>
            <a:ext cx="324088" cy="32408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4932" y="274736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Пам'ять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4932" y="3233499"/>
            <a:ext cx="3937159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Передає дані</a:t>
            </a: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0270" y="2097643"/>
            <a:ext cx="4589740" cy="4589740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83463" y="2997934"/>
            <a:ext cx="324088" cy="32408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4932" y="520469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Пристрої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4932" y="5690830"/>
            <a:ext cx="3937159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Обмінюються інформацією</a:t>
            </a:r>
            <a:endParaRPr lang="en-US" sz="17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0270" y="2097643"/>
            <a:ext cx="4589740" cy="4589740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05070" y="5738872"/>
            <a:ext cx="324088" cy="32408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8309" y="6931104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Всі компоненти з'єднані через </a:t>
            </a: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системну шину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канал передачі даних</a:t>
            </a:r>
            <a:endParaRPr lang="en-US" sz="17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15916" y="470773"/>
            <a:ext cx="7374969" cy="563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Узагальнена схема комп'ютера</a:t>
            </a:r>
            <a:endParaRPr lang="en-US" sz="35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916" y="1376243"/>
            <a:ext cx="11398568" cy="591847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600521" y="3995439"/>
            <a:ext cx="1406589" cy="6663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Процесор (CPU)</a:t>
            </a:r>
            <a:endParaRPr lang="en-US" sz="14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94193" y="2945772"/>
            <a:ext cx="286241" cy="28624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885633" y="2597641"/>
            <a:ext cx="2464344" cy="3331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Пам'ять</a:t>
            </a:r>
            <a:endParaRPr lang="en-US" sz="1400" dirty="0"/>
          </a:p>
        </p:txBody>
      </p:sp>
      <p:sp>
        <p:nvSpPr>
          <p:cNvPr id="7" name="Text 3"/>
          <p:cNvSpPr/>
          <p:nvPr/>
        </p:nvSpPr>
        <p:spPr>
          <a:xfrm>
            <a:off x="1885633" y="3020849"/>
            <a:ext cx="2464344" cy="5063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Зберігання інструкцій і даних</a:t>
            </a:r>
            <a:endParaRPr lang="en-US" sz="1050" dirty="0"/>
          </a:p>
        </p:txBody>
      </p:sp>
      <p:sp>
        <p:nvSpPr>
          <p:cNvPr id="8" name="Text 4"/>
          <p:cNvSpPr/>
          <p:nvPr/>
        </p:nvSpPr>
        <p:spPr>
          <a:xfrm>
            <a:off x="10280159" y="5230777"/>
            <a:ext cx="2464344" cy="3331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I/O Пристрої</a:t>
            </a:r>
            <a:endParaRPr lang="en-US" sz="1400" dirty="0"/>
          </a:p>
        </p:txBody>
      </p:sp>
      <p:sp>
        <p:nvSpPr>
          <p:cNvPr id="9" name="Text 5"/>
          <p:cNvSpPr/>
          <p:nvPr/>
        </p:nvSpPr>
        <p:spPr>
          <a:xfrm>
            <a:off x="10280159" y="5653984"/>
            <a:ext cx="2464344" cy="5063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Введення та виведення даних</a:t>
            </a:r>
            <a:endParaRPr lang="en-US" sz="10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99942" y="4881239"/>
            <a:ext cx="286241" cy="28624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615916" y="7487245"/>
            <a:ext cx="11398568" cy="273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Ця базова архітектура використовується в усіх сучасних комп'ютерах</a:t>
            </a:r>
            <a:endParaRPr lang="en-US" sz="13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775216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Приклад: запуск простої програми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1002030" y="2525554"/>
            <a:ext cx="30480" cy="4928830"/>
          </a:xfrm>
          <a:prstGeom prst="roundRect">
            <a:avLst>
              <a:gd name="adj" fmla="val 1066251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5" name="Shape 2"/>
          <p:cNvSpPr/>
          <p:nvPr/>
        </p:nvSpPr>
        <p:spPr>
          <a:xfrm>
            <a:off x="1215271" y="2754035"/>
            <a:ext cx="649962" cy="30480"/>
          </a:xfrm>
          <a:prstGeom prst="roundRect">
            <a:avLst>
              <a:gd name="adj" fmla="val 1066251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6" name="Shape 3"/>
          <p:cNvSpPr/>
          <p:nvPr/>
        </p:nvSpPr>
        <p:spPr>
          <a:xfrm>
            <a:off x="758309" y="2525554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7" name="Text 4"/>
          <p:cNvSpPr/>
          <p:nvPr/>
        </p:nvSpPr>
        <p:spPr>
          <a:xfrm>
            <a:off x="830997" y="2555498"/>
            <a:ext cx="342067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2085261" y="259996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Натискаємо іконку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2085261" y="3086100"/>
            <a:ext cx="630043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Користувач подвійним кліком запускає програму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1215271" y="4094559"/>
            <a:ext cx="649962" cy="30480"/>
          </a:xfrm>
          <a:prstGeom prst="roundRect">
            <a:avLst>
              <a:gd name="adj" fmla="val 1066251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1" name="Shape 8"/>
          <p:cNvSpPr/>
          <p:nvPr/>
        </p:nvSpPr>
        <p:spPr>
          <a:xfrm>
            <a:off x="758309" y="3866078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12" name="Text 9"/>
          <p:cNvSpPr/>
          <p:nvPr/>
        </p:nvSpPr>
        <p:spPr>
          <a:xfrm>
            <a:off x="830997" y="3896023"/>
            <a:ext cx="342067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2085261" y="3940492"/>
            <a:ext cx="363188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Завантаження в пам'ять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2085261" y="4426625"/>
            <a:ext cx="630043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Операційна система копіює програму з диска в RAM</a:t>
            </a:r>
            <a:endParaRPr lang="en-US" sz="1700" dirty="0"/>
          </a:p>
        </p:txBody>
      </p:sp>
      <p:sp>
        <p:nvSpPr>
          <p:cNvPr id="15" name="Shape 12"/>
          <p:cNvSpPr/>
          <p:nvPr/>
        </p:nvSpPr>
        <p:spPr>
          <a:xfrm>
            <a:off x="1215271" y="5435084"/>
            <a:ext cx="649962" cy="30480"/>
          </a:xfrm>
          <a:prstGeom prst="roundRect">
            <a:avLst>
              <a:gd name="adj" fmla="val 1066251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6" name="Shape 13"/>
          <p:cNvSpPr/>
          <p:nvPr/>
        </p:nvSpPr>
        <p:spPr>
          <a:xfrm>
            <a:off x="758309" y="5206603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17" name="Text 14"/>
          <p:cNvSpPr/>
          <p:nvPr/>
        </p:nvSpPr>
        <p:spPr>
          <a:xfrm>
            <a:off x="830997" y="5236547"/>
            <a:ext cx="342067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2085261" y="5281017"/>
            <a:ext cx="384643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Процесор починає роботу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2085261" y="5767149"/>
            <a:ext cx="630043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CPU отримує першу команду і починає виконання</a:t>
            </a:r>
            <a:endParaRPr lang="en-US" sz="1700" dirty="0"/>
          </a:p>
        </p:txBody>
      </p:sp>
      <p:sp>
        <p:nvSpPr>
          <p:cNvPr id="20" name="Shape 17"/>
          <p:cNvSpPr/>
          <p:nvPr/>
        </p:nvSpPr>
        <p:spPr>
          <a:xfrm>
            <a:off x="1215271" y="6775609"/>
            <a:ext cx="649962" cy="30480"/>
          </a:xfrm>
          <a:prstGeom prst="roundRect">
            <a:avLst>
              <a:gd name="adj" fmla="val 1066251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21" name="Shape 18"/>
          <p:cNvSpPr/>
          <p:nvPr/>
        </p:nvSpPr>
        <p:spPr>
          <a:xfrm>
            <a:off x="758309" y="6547128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22" name="Text 19"/>
          <p:cNvSpPr/>
          <p:nvPr/>
        </p:nvSpPr>
        <p:spPr>
          <a:xfrm>
            <a:off x="830997" y="6577072"/>
            <a:ext cx="342067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4</a:t>
            </a:r>
            <a:endParaRPr lang="en-US" sz="2650" dirty="0"/>
          </a:p>
        </p:txBody>
      </p:sp>
      <p:sp>
        <p:nvSpPr>
          <p:cNvPr id="23" name="Text 20"/>
          <p:cNvSpPr/>
          <p:nvPr/>
        </p:nvSpPr>
        <p:spPr>
          <a:xfrm>
            <a:off x="2085261" y="662154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Програма працює</a:t>
            </a:r>
            <a:endParaRPr lang="en-US" sz="2200" dirty="0"/>
          </a:p>
        </p:txBody>
      </p:sp>
      <p:sp>
        <p:nvSpPr>
          <p:cNvPr id="24" name="Text 21"/>
          <p:cNvSpPr/>
          <p:nvPr/>
        </p:nvSpPr>
        <p:spPr>
          <a:xfrm>
            <a:off x="2085261" y="7107674"/>
            <a:ext cx="630043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Виконуються команди, обробляються дані</a:t>
            </a:r>
            <a:endParaRPr lang="en-US" sz="17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007269" y="521017"/>
            <a:ext cx="813435" cy="355997"/>
          </a:xfrm>
          <a:prstGeom prst="roundRect">
            <a:avLst>
              <a:gd name="adj" fmla="val 63873"/>
            </a:avLst>
          </a:prstGeom>
          <a:solidFill>
            <a:srgbClr val="D4E9F7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3" name="Text 1"/>
          <p:cNvSpPr/>
          <p:nvPr/>
        </p:nvSpPr>
        <p:spPr>
          <a:xfrm>
            <a:off x="1120854" y="577810"/>
            <a:ext cx="586264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БЛОК 3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1007269" y="952738"/>
            <a:ext cx="10299978" cy="6232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Як влаштований класичний комп'ютер</a:t>
            </a:r>
            <a:endParaRPr lang="en-US" sz="3900" dirty="0"/>
          </a:p>
        </p:txBody>
      </p:sp>
      <p:sp>
        <p:nvSpPr>
          <p:cNvPr id="5" name="Text 3"/>
          <p:cNvSpPr/>
          <p:nvPr/>
        </p:nvSpPr>
        <p:spPr>
          <a:xfrm>
            <a:off x="1007269" y="2049661"/>
            <a:ext cx="3688199" cy="311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Проста та елегантна модель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007269" y="2550676"/>
            <a:ext cx="673072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Базова архітектура, яка лежить в основі всіх сучасних комп'ютерів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1007269" y="3024426"/>
            <a:ext cx="673072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Розроблена в 1940-х роках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1007269" y="3393996"/>
            <a:ext cx="673072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Використовується досі</a:t>
            </a:r>
            <a:endParaRPr lang="en-US" sz="1450" dirty="0"/>
          </a:p>
        </p:txBody>
      </p:sp>
      <p:sp>
        <p:nvSpPr>
          <p:cNvPr id="9" name="Text 7"/>
          <p:cNvSpPr/>
          <p:nvPr/>
        </p:nvSpPr>
        <p:spPr>
          <a:xfrm>
            <a:off x="1007269" y="3763566"/>
            <a:ext cx="673072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Основа для розуміння роботи ПК</a:t>
            </a:r>
            <a:endParaRPr lang="en-US" sz="14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7812" y="2073354"/>
            <a:ext cx="5422821" cy="542282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4357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3379470"/>
            <a:ext cx="6476881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Модель фон Неймана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58309" y="4417100"/>
            <a:ext cx="6448544" cy="1976914"/>
          </a:xfrm>
          <a:prstGeom prst="roundRect">
            <a:avLst>
              <a:gd name="adj" fmla="val 16439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5" name="Shape 2"/>
          <p:cNvSpPr/>
          <p:nvPr/>
        </p:nvSpPr>
        <p:spPr>
          <a:xfrm>
            <a:off x="788789" y="4447580"/>
            <a:ext cx="6387584" cy="649962"/>
          </a:xfrm>
          <a:prstGeom prst="roundRect">
            <a:avLst>
              <a:gd name="adj" fmla="val 44374"/>
            </a:avLst>
          </a:prstGeom>
          <a:solidFill>
            <a:srgbClr val="D4E9F7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20120" y="4606171"/>
            <a:ext cx="324922" cy="32492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05364" y="531411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Джон фон Нейман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1005364" y="5800249"/>
            <a:ext cx="595443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Математик і фізик, запропонував модель у 1945 році</a:t>
            </a:r>
            <a:endParaRPr lang="en-US" sz="1700" dirty="0"/>
          </a:p>
        </p:txBody>
      </p:sp>
      <p:sp>
        <p:nvSpPr>
          <p:cNvPr id="9" name="Shape 5"/>
          <p:cNvSpPr/>
          <p:nvPr/>
        </p:nvSpPr>
        <p:spPr>
          <a:xfrm>
            <a:off x="7423428" y="4417100"/>
            <a:ext cx="6448663" cy="1976914"/>
          </a:xfrm>
          <a:prstGeom prst="roundRect">
            <a:avLst>
              <a:gd name="adj" fmla="val 16439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10" name="Shape 6"/>
          <p:cNvSpPr/>
          <p:nvPr/>
        </p:nvSpPr>
        <p:spPr>
          <a:xfrm>
            <a:off x="7453908" y="4447580"/>
            <a:ext cx="6387703" cy="649962"/>
          </a:xfrm>
          <a:prstGeom prst="roundRect">
            <a:avLst>
              <a:gd name="adj" fmla="val 44374"/>
            </a:avLst>
          </a:prstGeom>
          <a:solidFill>
            <a:srgbClr val="D4E9F7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5239" y="4606171"/>
            <a:ext cx="324922" cy="324922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670483" y="531411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Основна ідея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7670483" y="5800249"/>
            <a:ext cx="5954554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Програма зберігається в пам'яті разом з даними</a:t>
            </a:r>
            <a:endParaRPr lang="en-US" sz="1700" dirty="0"/>
          </a:p>
        </p:txBody>
      </p:sp>
      <p:sp>
        <p:nvSpPr>
          <p:cNvPr id="14" name="Shape 9"/>
          <p:cNvSpPr/>
          <p:nvPr/>
        </p:nvSpPr>
        <p:spPr>
          <a:xfrm>
            <a:off x="758309" y="6637734"/>
            <a:ext cx="13113782" cy="920472"/>
          </a:xfrm>
          <a:prstGeom prst="roundRect">
            <a:avLst>
              <a:gd name="adj" fmla="val 35307"/>
            </a:avLst>
          </a:prstGeom>
          <a:solidFill>
            <a:srgbClr val="BEDFF3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884" y="6970276"/>
            <a:ext cx="270748" cy="216575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1462207" y="6908363"/>
            <a:ext cx="1219331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Революційна концепція:</a:t>
            </a:r>
            <a:r>
              <a:rPr lang="en-US" sz="17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до цього програми задавалися апаратно через перемикачі</a:t>
            </a:r>
            <a:endParaRPr lang="en-US" sz="17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246942"/>
            <a:ext cx="8925163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Частини моделі фон Неймана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2169557" y="3280886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Процесор</a:t>
            </a:r>
            <a:endParaRPr lang="en-US" sz="2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270" y="2392918"/>
            <a:ext cx="4589740" cy="458974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06550" y="3840540"/>
            <a:ext cx="304681" cy="30468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610011" y="287143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Пам'ять</a:t>
            </a:r>
            <a:endParaRPr lang="en-US" sz="22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0270" y="2392918"/>
            <a:ext cx="4589740" cy="4589740"/>
          </a:xfrm>
          <a:prstGeom prst="rect">
            <a:avLst/>
          </a:prstGeom>
        </p:spPr>
      </p:pic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27905" y="3411200"/>
            <a:ext cx="304681" cy="304681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10043279" y="4509611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Введення</a:t>
            </a:r>
            <a:endParaRPr lang="en-US" sz="2200" dirty="0"/>
          </a:p>
        </p:txBody>
      </p:sp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0270" y="2392918"/>
            <a:ext cx="4589740" cy="4589740"/>
          </a:xfrm>
          <a:prstGeom prst="rect">
            <a:avLst/>
          </a:prstGeom>
        </p:spPr>
      </p:pic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44555" y="4535269"/>
            <a:ext cx="304681" cy="304681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9610011" y="614779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Виведення</a:t>
            </a:r>
            <a:endParaRPr lang="en-US" sz="2200" dirty="0"/>
          </a:p>
        </p:txBody>
      </p:sp>
      <p:pic>
        <p:nvPicPr>
          <p:cNvPr id="13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0270" y="2392918"/>
            <a:ext cx="4589740" cy="4589740"/>
          </a:xfrm>
          <a:prstGeom prst="rect">
            <a:avLst/>
          </a:prstGeom>
        </p:spPr>
      </p:pic>
      <p:pic>
        <p:nvPicPr>
          <p:cNvPr id="14" name="Image 7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27905" y="5659338"/>
            <a:ext cx="304681" cy="304681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2169557" y="573821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Шина даних</a:t>
            </a:r>
            <a:endParaRPr lang="en-US" sz="2200" dirty="0"/>
          </a:p>
        </p:txBody>
      </p:sp>
      <p:pic>
        <p:nvPicPr>
          <p:cNvPr id="16" name="Image 8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20270" y="2392918"/>
            <a:ext cx="4589740" cy="4589740"/>
          </a:xfrm>
          <a:prstGeom prst="rect">
            <a:avLst/>
          </a:prstGeom>
        </p:spPr>
      </p:pic>
      <p:pic>
        <p:nvPicPr>
          <p:cNvPr id="17" name="Image 9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206550" y="5229999"/>
            <a:ext cx="304681" cy="30468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44709" y="1608177"/>
            <a:ext cx="865823" cy="407075"/>
          </a:xfrm>
          <a:prstGeom prst="roundRect">
            <a:avLst>
              <a:gd name="adj" fmla="val 63869"/>
            </a:avLst>
          </a:prstGeom>
          <a:solidFill>
            <a:srgbClr val="D4E9F7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4" name="Text 1"/>
          <p:cNvSpPr/>
          <p:nvPr/>
        </p:nvSpPr>
        <p:spPr>
          <a:xfrm>
            <a:off x="6374606" y="1673066"/>
            <a:ext cx="606028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ВСТУП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6244709" y="2101810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 що цей курс</a:t>
            </a:r>
            <a:endParaRPr lang="en-US" sz="4450" dirty="0"/>
          </a:p>
        </p:txBody>
      </p:sp>
      <p:sp>
        <p:nvSpPr>
          <p:cNvPr id="6" name="Shape 3"/>
          <p:cNvSpPr/>
          <p:nvPr/>
        </p:nvSpPr>
        <p:spPr>
          <a:xfrm>
            <a:off x="6244709" y="3139440"/>
            <a:ext cx="3705344" cy="1984177"/>
          </a:xfrm>
          <a:prstGeom prst="roundRect">
            <a:avLst>
              <a:gd name="adj" fmla="val 1637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7" name="Text 4"/>
          <p:cNvSpPr/>
          <p:nvPr/>
        </p:nvSpPr>
        <p:spPr>
          <a:xfrm>
            <a:off x="6468904" y="3363635"/>
            <a:ext cx="3256955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Як влаштований комп'ютер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6468904" y="4206002"/>
            <a:ext cx="325695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Розберемо внутрішню будову та принципи роботи</a:t>
            </a:r>
            <a:endParaRPr lang="en-US" sz="1700" dirty="0"/>
          </a:p>
        </p:txBody>
      </p:sp>
      <p:sp>
        <p:nvSpPr>
          <p:cNvPr id="9" name="Shape 6"/>
          <p:cNvSpPr/>
          <p:nvPr/>
        </p:nvSpPr>
        <p:spPr>
          <a:xfrm>
            <a:off x="10166628" y="3139440"/>
            <a:ext cx="3705463" cy="1984177"/>
          </a:xfrm>
          <a:prstGeom prst="roundRect">
            <a:avLst>
              <a:gd name="adj" fmla="val 1637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10" name="Text 7"/>
          <p:cNvSpPr/>
          <p:nvPr/>
        </p:nvSpPr>
        <p:spPr>
          <a:xfrm>
            <a:off x="10390823" y="3363635"/>
            <a:ext cx="3257074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Як він виконує програми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390823" y="4206002"/>
            <a:ext cx="325707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Дізнаємося про процес виконання коду</a:t>
            </a:r>
            <a:endParaRPr lang="en-US" sz="1700" dirty="0"/>
          </a:p>
        </p:txBody>
      </p:sp>
      <p:sp>
        <p:nvSpPr>
          <p:cNvPr id="12" name="Shape 9"/>
          <p:cNvSpPr/>
          <p:nvPr/>
        </p:nvSpPr>
        <p:spPr>
          <a:xfrm>
            <a:off x="6244709" y="5340191"/>
            <a:ext cx="7627382" cy="1281232"/>
          </a:xfrm>
          <a:prstGeom prst="roundRect">
            <a:avLst>
              <a:gd name="adj" fmla="val 25366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13" name="Text 10"/>
          <p:cNvSpPr/>
          <p:nvPr/>
        </p:nvSpPr>
        <p:spPr>
          <a:xfrm>
            <a:off x="6468904" y="5564386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Чому це важливо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6468904" y="6050518"/>
            <a:ext cx="717899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Розуміння архітектури робить вас кращим ІТ-спеціалістом</a:t>
            </a:r>
            <a:endParaRPr lang="en-US" sz="17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88544" y="464701"/>
            <a:ext cx="4447937" cy="556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Програма в пам'яті</a:t>
            </a:r>
            <a:endParaRPr lang="en-US" sz="3500" dirty="0"/>
          </a:p>
        </p:txBody>
      </p:sp>
      <p:sp>
        <p:nvSpPr>
          <p:cNvPr id="3" name="Shape 1"/>
          <p:cNvSpPr/>
          <p:nvPr/>
        </p:nvSpPr>
        <p:spPr>
          <a:xfrm>
            <a:off x="1688544" y="1464350"/>
            <a:ext cx="5420558" cy="2125980"/>
          </a:xfrm>
          <a:prstGeom prst="roundRect">
            <a:avLst>
              <a:gd name="adj" fmla="val 11926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4" name="Shape 2"/>
          <p:cNvSpPr/>
          <p:nvPr/>
        </p:nvSpPr>
        <p:spPr>
          <a:xfrm>
            <a:off x="1696164" y="1471970"/>
            <a:ext cx="5405318" cy="1055370"/>
          </a:xfrm>
          <a:prstGeom prst="roundRect">
            <a:avLst>
              <a:gd name="adj" fmla="val 24023"/>
            </a:avLst>
          </a:prstGeom>
          <a:solidFill>
            <a:srgbClr val="D4E9F7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5" name="Text 3"/>
          <p:cNvSpPr/>
          <p:nvPr/>
        </p:nvSpPr>
        <p:spPr>
          <a:xfrm>
            <a:off x="1865114" y="1640919"/>
            <a:ext cx="2260521" cy="2780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Команди програми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1865114" y="2087880"/>
            <a:ext cx="5067419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Інструкції для процесора</a:t>
            </a:r>
            <a:endParaRPr lang="en-US" sz="1300" dirty="0"/>
          </a:p>
        </p:txBody>
      </p:sp>
      <p:sp>
        <p:nvSpPr>
          <p:cNvPr id="7" name="Shape 5"/>
          <p:cNvSpPr/>
          <p:nvPr/>
        </p:nvSpPr>
        <p:spPr>
          <a:xfrm>
            <a:off x="1696164" y="2527340"/>
            <a:ext cx="5405318" cy="1055370"/>
          </a:xfrm>
          <a:prstGeom prst="rect">
            <a:avLst/>
          </a:prstGeom>
          <a:solidFill>
            <a:srgbClr val="D4E9F7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8" name="Shape 6"/>
          <p:cNvSpPr/>
          <p:nvPr/>
        </p:nvSpPr>
        <p:spPr>
          <a:xfrm>
            <a:off x="1696164" y="2527340"/>
            <a:ext cx="5405318" cy="22860"/>
          </a:xfrm>
          <a:prstGeom prst="roundRect">
            <a:avLst>
              <a:gd name="adj" fmla="val 1109076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9" name="Text 7"/>
          <p:cNvSpPr/>
          <p:nvPr/>
        </p:nvSpPr>
        <p:spPr>
          <a:xfrm>
            <a:off x="1865114" y="2696289"/>
            <a:ext cx="2223968" cy="2780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Дані програми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1865114" y="3143250"/>
            <a:ext cx="5067419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Інформація для обробки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1688544" y="3780473"/>
            <a:ext cx="5420558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84653"/>
                </a:solidFill>
                <a:highlight>
                  <a:srgbClr val="E5F6FF"/>
                </a:highlight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Обидва типи інформації зберігаються в одній пам'яті</a:t>
            </a:r>
            <a:endParaRPr lang="en-US" sz="1300" dirty="0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917" y="1464350"/>
            <a:ext cx="5420558" cy="5420558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7528917" y="7075051"/>
            <a:ext cx="5420558" cy="5410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Ключова особливість:</a:t>
            </a: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немає різниці між командами і даними на рівні зберігання</a:t>
            </a:r>
            <a:endParaRPr lang="en-US" sz="13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4357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3648670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Чому це зручно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58309" y="4686300"/>
            <a:ext cx="6448544" cy="2602706"/>
          </a:xfrm>
          <a:prstGeom prst="roundRect">
            <a:avLst>
              <a:gd name="adj" fmla="val 1997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5" name="Text 2"/>
          <p:cNvSpPr/>
          <p:nvPr/>
        </p:nvSpPr>
        <p:spPr>
          <a:xfrm>
            <a:off x="982504" y="491049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Гнучкість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982504" y="5396627"/>
            <a:ext cx="600015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Можна легко змінювати програми без зміни апаратури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982504" y="6219944"/>
            <a:ext cx="600015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Завантаження різних програм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982504" y="6642378"/>
            <a:ext cx="600015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Оновлення програмного забезпечення</a:t>
            </a:r>
            <a:endParaRPr lang="en-US" sz="1700" dirty="0"/>
          </a:p>
        </p:txBody>
      </p:sp>
      <p:sp>
        <p:nvSpPr>
          <p:cNvPr id="9" name="Shape 6"/>
          <p:cNvSpPr/>
          <p:nvPr/>
        </p:nvSpPr>
        <p:spPr>
          <a:xfrm>
            <a:off x="7423428" y="4686300"/>
            <a:ext cx="6448663" cy="2602706"/>
          </a:xfrm>
          <a:prstGeom prst="roundRect">
            <a:avLst>
              <a:gd name="adj" fmla="val 1997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10" name="Text 7"/>
          <p:cNvSpPr/>
          <p:nvPr/>
        </p:nvSpPr>
        <p:spPr>
          <a:xfrm>
            <a:off x="7647623" y="491049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Універсальність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7647623" y="5396627"/>
            <a:ext cx="6000274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Один комп'ютер може виконувати будь-які задачі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7647623" y="5873234"/>
            <a:ext cx="6000274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Текстовий редактор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7647623" y="6295668"/>
            <a:ext cx="6000274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Ігри</a:t>
            </a:r>
            <a:endParaRPr lang="en-US" sz="1700" dirty="0"/>
          </a:p>
        </p:txBody>
      </p:sp>
      <p:sp>
        <p:nvSpPr>
          <p:cNvPr id="14" name="Text 11"/>
          <p:cNvSpPr/>
          <p:nvPr/>
        </p:nvSpPr>
        <p:spPr>
          <a:xfrm>
            <a:off x="7647623" y="6718102"/>
            <a:ext cx="6000274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Наукові розрахунки</a:t>
            </a:r>
            <a:endParaRPr lang="en-US" sz="17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617702"/>
            <a:ext cx="5759172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Обмеження моделі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29" y="2624852"/>
            <a:ext cx="60960" cy="124051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35844" y="2655332"/>
            <a:ext cx="3996452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Швидкість передачі даних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035844" y="3141464"/>
            <a:ext cx="7349847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Процесор часто чекає на дані з пам'яті — «вузьке горло фон Неймана»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829" y="4237673"/>
            <a:ext cx="60960" cy="89380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35844" y="4268153"/>
            <a:ext cx="3410307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Послідовне виконання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1035844" y="4754285"/>
            <a:ext cx="734984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Команди виконуються одна за одною, не завжди оптимально</a:t>
            </a:r>
            <a:endParaRPr lang="en-US" sz="1700" dirty="0"/>
          </a:p>
        </p:txBody>
      </p:sp>
      <p:sp>
        <p:nvSpPr>
          <p:cNvPr id="10" name="Shape 5"/>
          <p:cNvSpPr/>
          <p:nvPr/>
        </p:nvSpPr>
        <p:spPr>
          <a:xfrm>
            <a:off x="758309" y="5344716"/>
            <a:ext cx="7627382" cy="1267182"/>
          </a:xfrm>
          <a:prstGeom prst="roundRect">
            <a:avLst>
              <a:gd name="adj" fmla="val 25647"/>
            </a:avLst>
          </a:prstGeom>
          <a:solidFill>
            <a:srgbClr val="BEDFF3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884" y="5677257"/>
            <a:ext cx="270748" cy="216575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462207" y="5615345"/>
            <a:ext cx="670691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Сучасні процесори використовують кеш-пам'ять та паралелізм для подолання цих обмежень</a:t>
            </a:r>
            <a:endParaRPr lang="en-US" sz="17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888087"/>
            <a:ext cx="12322373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Чи використовуються ці принципи зараз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2169438"/>
            <a:ext cx="4928235" cy="492823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22802" y="2142292"/>
            <a:ext cx="3334107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Так, у всіх сучасних ПК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6222802" y="2715101"/>
            <a:ext cx="765679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Базові принципи залишаються незмінними: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6222802" y="3256717"/>
            <a:ext cx="765679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Програма в пам'яті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6222802" y="3679150"/>
            <a:ext cx="765679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Послідовне виконання команд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6222802" y="4101584"/>
            <a:ext cx="765679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Єдина адресна пам'ять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6222802" y="4643199"/>
            <a:ext cx="765679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Але з покращеннями: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багатоядерність, кеш, конвеєризація</a:t>
            </a:r>
            <a:endParaRPr lang="en-US" sz="17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81018" y="481846"/>
            <a:ext cx="6644283" cy="5765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Схема моделі фон Неймана</a:t>
            </a:r>
            <a:endParaRPr lang="en-US" sz="3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082" y="1408748"/>
            <a:ext cx="7986236" cy="63396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587092" y="4031786"/>
            <a:ext cx="1435185" cy="10364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Модель фон Неймана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7998941" y="1835800"/>
            <a:ext cx="2135092" cy="690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Центральний процесор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7998941" y="2620120"/>
            <a:ext cx="2135092" cy="52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CPU: ALU та блок керування</a:t>
            </a:r>
            <a:endParaRPr lang="en-US" sz="1050" dirty="0"/>
          </a:p>
        </p:txBody>
      </p:sp>
      <p:sp>
        <p:nvSpPr>
          <p:cNvPr id="7" name="Text 4"/>
          <p:cNvSpPr/>
          <p:nvPr/>
        </p:nvSpPr>
        <p:spPr>
          <a:xfrm>
            <a:off x="4440149" y="1835800"/>
            <a:ext cx="2135092" cy="690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Пристрої виведення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4440149" y="2620120"/>
            <a:ext cx="2135092" cy="52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Виведення результатів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4440149" y="6174170"/>
            <a:ext cx="2135092" cy="345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Пам'ять</a:t>
            </a: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4440149" y="6613003"/>
            <a:ext cx="2135092" cy="52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Зберігає програми і дані</a:t>
            </a:r>
            <a:endParaRPr lang="en-US" sz="1050" dirty="0"/>
          </a:p>
        </p:txBody>
      </p:sp>
      <p:sp>
        <p:nvSpPr>
          <p:cNvPr id="11" name="Text 8"/>
          <p:cNvSpPr/>
          <p:nvPr/>
        </p:nvSpPr>
        <p:spPr>
          <a:xfrm>
            <a:off x="7998941" y="6001336"/>
            <a:ext cx="2135092" cy="690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Блок керування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7998941" y="6785655"/>
            <a:ext cx="2135092" cy="52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Керує виконанням команд</a:t>
            </a:r>
            <a:endParaRPr lang="en-US" sz="1050" dirty="0"/>
          </a:p>
        </p:txBody>
      </p:sp>
      <p:sp>
        <p:nvSpPr>
          <p:cNvPr id="13" name="Text 10"/>
          <p:cNvSpPr/>
          <p:nvPr/>
        </p:nvSpPr>
        <p:spPr>
          <a:xfrm>
            <a:off x="8769039" y="3585478"/>
            <a:ext cx="2181765" cy="10364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Арифметико-логічний пристрій</a:t>
            </a:r>
            <a:endParaRPr lang="en-US" sz="1400" dirty="0"/>
          </a:p>
        </p:txBody>
      </p:sp>
      <p:sp>
        <p:nvSpPr>
          <p:cNvPr id="14" name="Text 11"/>
          <p:cNvSpPr/>
          <p:nvPr/>
        </p:nvSpPr>
        <p:spPr>
          <a:xfrm>
            <a:off x="8769039" y="4715285"/>
            <a:ext cx="2181765" cy="7876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Виконує обчислення та операції</a:t>
            </a:r>
            <a:endParaRPr lang="en-US" sz="1050" dirty="0"/>
          </a:p>
        </p:txBody>
      </p:sp>
      <p:sp>
        <p:nvSpPr>
          <p:cNvPr id="15" name="Text 12"/>
          <p:cNvSpPr/>
          <p:nvPr/>
        </p:nvSpPr>
        <p:spPr>
          <a:xfrm>
            <a:off x="3658382" y="3901066"/>
            <a:ext cx="2181765" cy="690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Пристрої введення</a:t>
            </a:r>
            <a:endParaRPr lang="en-US" sz="1400" dirty="0"/>
          </a:p>
        </p:txBody>
      </p:sp>
      <p:sp>
        <p:nvSpPr>
          <p:cNvPr id="16" name="Text 13"/>
          <p:cNvSpPr/>
          <p:nvPr/>
        </p:nvSpPr>
        <p:spPr>
          <a:xfrm>
            <a:off x="3658382" y="4685385"/>
            <a:ext cx="2181765" cy="52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Надходження даних у систему</a:t>
            </a:r>
            <a:endParaRPr lang="en-US" sz="10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1272064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Підсумок моделі фон Неймана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44709" y="3022402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5" name="Text 2"/>
          <p:cNvSpPr/>
          <p:nvPr/>
        </p:nvSpPr>
        <p:spPr>
          <a:xfrm>
            <a:off x="6948726" y="3096816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Базова ідея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948726" y="3582948"/>
            <a:ext cx="692336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Програма зберігається в пам'яті як дані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6244709" y="4362926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8" name="Text 5"/>
          <p:cNvSpPr/>
          <p:nvPr/>
        </p:nvSpPr>
        <p:spPr>
          <a:xfrm>
            <a:off x="6948726" y="443734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Основа курсу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6948726" y="4923472"/>
            <a:ext cx="692336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Розуміння цієї моделі — фундамент для вивчення архітектури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244709" y="6050161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11" name="Text 8"/>
          <p:cNvSpPr/>
          <p:nvPr/>
        </p:nvSpPr>
        <p:spPr>
          <a:xfrm>
            <a:off x="6948726" y="612457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Актуальність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948726" y="6610707"/>
            <a:ext cx="692336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Принципи використовуються в усіх сучасних комп'ютерах</a:t>
            </a:r>
            <a:endParaRPr lang="en-US" sz="17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474232" y="483870"/>
            <a:ext cx="767120" cy="329803"/>
          </a:xfrm>
          <a:prstGeom prst="roundRect">
            <a:avLst>
              <a:gd name="adj" fmla="val 63842"/>
            </a:avLst>
          </a:prstGeom>
          <a:solidFill>
            <a:srgbClr val="D4E9F7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3" name="Text 1"/>
          <p:cNvSpPr/>
          <p:nvPr/>
        </p:nvSpPr>
        <p:spPr>
          <a:xfrm>
            <a:off x="1579483" y="536496"/>
            <a:ext cx="556617" cy="224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БЛОК 4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1474232" y="883801"/>
            <a:ext cx="4617363" cy="5770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Поняття програми</a:t>
            </a:r>
            <a:endParaRPr lang="en-US" sz="36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232" y="1921312"/>
            <a:ext cx="5627013" cy="113835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649611" y="2096691"/>
            <a:ext cx="5276255" cy="5769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Програма — це послідовність команд для комп'ютера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1474232" y="3256955"/>
            <a:ext cx="5627013" cy="561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Кожна команда вказує процесору, що саме потрібно зробити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1474232" y="3976330"/>
            <a:ext cx="5627013" cy="280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Обчислити значення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1474232" y="4318397"/>
            <a:ext cx="5627013" cy="280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Зберегти результат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1474232" y="4660463"/>
            <a:ext cx="5627013" cy="280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Вивести на екран</a:t>
            </a:r>
            <a:endParaRPr lang="en-US" sz="1350" dirty="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775" y="1921312"/>
            <a:ext cx="5627013" cy="562701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2483406"/>
            <a:ext cx="5708452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Приклади програм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3629382"/>
            <a:ext cx="2370058" cy="146470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344942" y="362938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Калькулятор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3344942" y="4115514"/>
            <a:ext cx="3834884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Виконує математичні обчислення за командами користувача</a:t>
            </a:r>
            <a:endParaRPr lang="en-US" sz="17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574" y="3629382"/>
            <a:ext cx="2370058" cy="146470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037207" y="3629382"/>
            <a:ext cx="3038832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Текстовий редактор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10037207" y="4115514"/>
            <a:ext cx="383488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Обробляє текст, форматує документи, зберігає файли</a:t>
            </a:r>
            <a:endParaRPr lang="en-US" sz="1700" dirty="0"/>
          </a:p>
        </p:txBody>
      </p:sp>
      <p:sp>
        <p:nvSpPr>
          <p:cNvPr id="9" name="Text 5"/>
          <p:cNvSpPr/>
          <p:nvPr/>
        </p:nvSpPr>
        <p:spPr>
          <a:xfrm>
            <a:off x="758309" y="5399365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Кожна програма — це набір інструкцій, які комп'ютер виконує крок за кроком</a:t>
            </a:r>
            <a:endParaRPr lang="en-US" sz="17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4357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3493770"/>
            <a:ext cx="6437709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Мови програмування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1083231" y="5398056"/>
            <a:ext cx="3901797" cy="216575"/>
          </a:xfrm>
          <a:prstGeom prst="roundRect">
            <a:avLst>
              <a:gd name="adj" fmla="val 150060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5" name="Shape 2"/>
          <p:cNvSpPr/>
          <p:nvPr/>
        </p:nvSpPr>
        <p:spPr>
          <a:xfrm>
            <a:off x="758309" y="5181302"/>
            <a:ext cx="649962" cy="649962"/>
          </a:xfrm>
          <a:prstGeom prst="roundRect">
            <a:avLst>
              <a:gd name="adj" fmla="val 7034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0829" y="5343823"/>
            <a:ext cx="324922" cy="32492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74884" y="6047899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Зрозумілі людині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74884" y="6534031"/>
            <a:ext cx="379368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Python, Java, C++ — мови високого рівня</a:t>
            </a:r>
            <a:endParaRPr lang="en-US" sz="1700" dirty="0"/>
          </a:p>
        </p:txBody>
      </p:sp>
      <p:sp>
        <p:nvSpPr>
          <p:cNvPr id="9" name="Shape 5"/>
          <p:cNvSpPr/>
          <p:nvPr/>
        </p:nvSpPr>
        <p:spPr>
          <a:xfrm>
            <a:off x="5526643" y="5073015"/>
            <a:ext cx="3901797" cy="216575"/>
          </a:xfrm>
          <a:prstGeom prst="roundRect">
            <a:avLst>
              <a:gd name="adj" fmla="val 150060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10" name="Shape 6"/>
          <p:cNvSpPr/>
          <p:nvPr/>
        </p:nvSpPr>
        <p:spPr>
          <a:xfrm>
            <a:off x="5201722" y="4856262"/>
            <a:ext cx="649962" cy="649962"/>
          </a:xfrm>
          <a:prstGeom prst="roundRect">
            <a:avLst>
              <a:gd name="adj" fmla="val 7034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64242" y="5018782"/>
            <a:ext cx="324922" cy="324922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5418296" y="5722858"/>
            <a:ext cx="346138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Потребують перекладу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5418296" y="6208990"/>
            <a:ext cx="3793688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Комп'ютер не розуміє їх напряму</a:t>
            </a:r>
            <a:endParaRPr lang="en-US" sz="1700" dirty="0"/>
          </a:p>
        </p:txBody>
      </p:sp>
      <p:sp>
        <p:nvSpPr>
          <p:cNvPr id="14" name="Shape 9"/>
          <p:cNvSpPr/>
          <p:nvPr/>
        </p:nvSpPr>
        <p:spPr>
          <a:xfrm>
            <a:off x="9970056" y="4748093"/>
            <a:ext cx="3901916" cy="216575"/>
          </a:xfrm>
          <a:prstGeom prst="roundRect">
            <a:avLst>
              <a:gd name="adj" fmla="val 150060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15" name="Shape 10"/>
          <p:cNvSpPr/>
          <p:nvPr/>
        </p:nvSpPr>
        <p:spPr>
          <a:xfrm>
            <a:off x="9645134" y="4531340"/>
            <a:ext cx="649962" cy="649962"/>
          </a:xfrm>
          <a:prstGeom prst="roundRect">
            <a:avLst>
              <a:gd name="adj" fmla="val 7034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07654" y="4693860"/>
            <a:ext cx="324922" cy="324922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9861709" y="539793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Машинний код</a:t>
            </a:r>
            <a:endParaRPr lang="en-US" sz="2200" dirty="0"/>
          </a:p>
        </p:txBody>
      </p:sp>
      <p:sp>
        <p:nvSpPr>
          <p:cNvPr id="18" name="Text 12"/>
          <p:cNvSpPr/>
          <p:nvPr/>
        </p:nvSpPr>
        <p:spPr>
          <a:xfrm>
            <a:off x="9861709" y="5884069"/>
            <a:ext cx="379380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Мова, яку розуміє процесор</a:t>
            </a:r>
            <a:endParaRPr lang="en-US" sz="17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88544" y="464701"/>
            <a:ext cx="8421291" cy="556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Переклад програми для комп'ютера</a:t>
            </a:r>
            <a:endParaRPr lang="en-US" sz="3500" dirty="0"/>
          </a:p>
        </p:txBody>
      </p:sp>
      <p:sp>
        <p:nvSpPr>
          <p:cNvPr id="3" name="Shape 1"/>
          <p:cNvSpPr/>
          <p:nvPr/>
        </p:nvSpPr>
        <p:spPr>
          <a:xfrm>
            <a:off x="1688544" y="1717834"/>
            <a:ext cx="5420558" cy="1331833"/>
          </a:xfrm>
          <a:prstGeom prst="roundRect">
            <a:avLst>
              <a:gd name="adj" fmla="val 8239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544" y="1694974"/>
            <a:ext cx="5420558" cy="9144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280" y="1464350"/>
            <a:ext cx="506968" cy="50696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297323" y="1591032"/>
            <a:ext cx="202763" cy="2534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</a:t>
            </a:r>
            <a:endParaRPr lang="en-US" sz="1550" dirty="0"/>
          </a:p>
        </p:txBody>
      </p:sp>
      <p:sp>
        <p:nvSpPr>
          <p:cNvPr id="7" name="Text 3"/>
          <p:cNvSpPr/>
          <p:nvPr/>
        </p:nvSpPr>
        <p:spPr>
          <a:xfrm>
            <a:off x="1880354" y="2140387"/>
            <a:ext cx="2223968" cy="2780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Компіляція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1880354" y="2587347"/>
            <a:ext cx="5036939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Переклад всієї програми одразу в машинний код</a:t>
            </a:r>
            <a:endParaRPr lang="en-US" sz="1300" dirty="0"/>
          </a:p>
        </p:txBody>
      </p:sp>
      <p:sp>
        <p:nvSpPr>
          <p:cNvPr id="9" name="Shape 5"/>
          <p:cNvSpPr/>
          <p:nvPr/>
        </p:nvSpPr>
        <p:spPr>
          <a:xfrm>
            <a:off x="1688544" y="3472101"/>
            <a:ext cx="5420558" cy="1331833"/>
          </a:xfrm>
          <a:prstGeom prst="roundRect">
            <a:avLst>
              <a:gd name="adj" fmla="val 8239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544" y="3449241"/>
            <a:ext cx="5420558" cy="91440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280" y="3218617"/>
            <a:ext cx="506968" cy="50696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4297323" y="3345299"/>
            <a:ext cx="202763" cy="2534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</a:t>
            </a:r>
            <a:endParaRPr lang="en-US" sz="1550" dirty="0"/>
          </a:p>
        </p:txBody>
      </p:sp>
      <p:sp>
        <p:nvSpPr>
          <p:cNvPr id="13" name="Text 7"/>
          <p:cNvSpPr/>
          <p:nvPr/>
        </p:nvSpPr>
        <p:spPr>
          <a:xfrm>
            <a:off x="1880354" y="3894653"/>
            <a:ext cx="2223968" cy="2780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Інтерпретація</a:t>
            </a:r>
            <a:endParaRPr lang="en-US" sz="1750" dirty="0"/>
          </a:p>
        </p:txBody>
      </p:sp>
      <p:sp>
        <p:nvSpPr>
          <p:cNvPr id="14" name="Text 8"/>
          <p:cNvSpPr/>
          <p:nvPr/>
        </p:nvSpPr>
        <p:spPr>
          <a:xfrm>
            <a:off x="1880354" y="4341614"/>
            <a:ext cx="5036939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Переклад і виконання команд по одній</a:t>
            </a:r>
            <a:endParaRPr lang="en-US" sz="130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8917" y="1464350"/>
            <a:ext cx="5420558" cy="5420558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7528917" y="7075051"/>
            <a:ext cx="5420558" cy="5410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Результат:</a:t>
            </a: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програма перетворюється на команди, які процесор може виконати</a:t>
            </a:r>
            <a:endParaRPr lang="en-US" sz="13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859274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Навіщо програмісту знати архітектуру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58309" y="2609612"/>
            <a:ext cx="7627382" cy="1326952"/>
          </a:xfrm>
          <a:prstGeom prst="roundRect">
            <a:avLst>
              <a:gd name="adj" fmla="val 11026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29" y="2609612"/>
            <a:ext cx="121920" cy="132695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96804" y="2856667"/>
            <a:ext cx="6344841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Чому програма може працювати повільно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096804" y="3342799"/>
            <a:ext cx="704183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Розуміння апаратних обмежень допомагає оптимізувати код</a:t>
            </a:r>
            <a:endParaRPr lang="en-US" sz="1700" dirty="0"/>
          </a:p>
        </p:txBody>
      </p:sp>
      <p:sp>
        <p:nvSpPr>
          <p:cNvPr id="8" name="Shape 4"/>
          <p:cNvSpPr/>
          <p:nvPr/>
        </p:nvSpPr>
        <p:spPr>
          <a:xfrm>
            <a:off x="758309" y="4153138"/>
            <a:ext cx="7627382" cy="1326952"/>
          </a:xfrm>
          <a:prstGeom prst="roundRect">
            <a:avLst>
              <a:gd name="adj" fmla="val 11026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29" y="4153138"/>
            <a:ext cx="121920" cy="132695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96804" y="4400193"/>
            <a:ext cx="3984427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Чому виникають помилки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96804" y="4886325"/>
            <a:ext cx="704183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Знання архітектури допомагає знаходити причини збоїв</a:t>
            </a:r>
            <a:endParaRPr lang="en-US" sz="1700" dirty="0"/>
          </a:p>
        </p:txBody>
      </p:sp>
      <p:sp>
        <p:nvSpPr>
          <p:cNvPr id="12" name="Shape 7"/>
          <p:cNvSpPr/>
          <p:nvPr/>
        </p:nvSpPr>
        <p:spPr>
          <a:xfrm>
            <a:off x="758309" y="5696664"/>
            <a:ext cx="7627382" cy="1673662"/>
          </a:xfrm>
          <a:prstGeom prst="roundRect">
            <a:avLst>
              <a:gd name="adj" fmla="val 8742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829" y="5696664"/>
            <a:ext cx="121920" cy="167366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96804" y="5943719"/>
            <a:ext cx="3978354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Як «залізо» впливає на код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096804" y="6429851"/>
            <a:ext cx="704183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Апаратна платформа визначає можливості програмного забезпечення</a:t>
            </a:r>
            <a:endParaRPr lang="en-US" sz="17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3102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1751" y="527804"/>
            <a:ext cx="5051465" cy="6313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Машинна мова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671751" y="1447086"/>
            <a:ext cx="7800499" cy="1904643"/>
          </a:xfrm>
          <a:prstGeom prst="roundRect">
            <a:avLst>
              <a:gd name="adj" fmla="val 15118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299" y="1646634"/>
            <a:ext cx="575786" cy="575786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653" y="1804988"/>
            <a:ext cx="259080" cy="259080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871299" y="2414349"/>
            <a:ext cx="2525673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Мова процесора</a:t>
            </a:r>
            <a:endParaRPr lang="en-US" sz="1950" dirty="0"/>
          </a:p>
        </p:txBody>
      </p:sp>
      <p:sp>
        <p:nvSpPr>
          <p:cNvPr id="8" name="Text 3"/>
          <p:cNvSpPr/>
          <p:nvPr/>
        </p:nvSpPr>
        <p:spPr>
          <a:xfrm>
            <a:off x="871299" y="2845118"/>
            <a:ext cx="7401401" cy="307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Команди у вигляді нулів та одиниць</a:t>
            </a:r>
            <a:endParaRPr lang="en-US" sz="1500" dirty="0"/>
          </a:p>
        </p:txBody>
      </p:sp>
      <p:sp>
        <p:nvSpPr>
          <p:cNvPr id="9" name="Shape 4"/>
          <p:cNvSpPr/>
          <p:nvPr/>
        </p:nvSpPr>
        <p:spPr>
          <a:xfrm>
            <a:off x="671751" y="3543657"/>
            <a:ext cx="7800499" cy="1904643"/>
          </a:xfrm>
          <a:prstGeom prst="roundRect">
            <a:avLst>
              <a:gd name="adj" fmla="val 15118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299" y="3743206"/>
            <a:ext cx="575786" cy="575786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9653" y="3901559"/>
            <a:ext cx="259080" cy="259080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871299" y="4510921"/>
            <a:ext cx="3333036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Безпосереднє виконання</a:t>
            </a:r>
            <a:endParaRPr lang="en-US" sz="1950" dirty="0"/>
          </a:p>
        </p:txBody>
      </p:sp>
      <p:sp>
        <p:nvSpPr>
          <p:cNvPr id="13" name="Text 6"/>
          <p:cNvSpPr/>
          <p:nvPr/>
        </p:nvSpPr>
        <p:spPr>
          <a:xfrm>
            <a:off x="871299" y="4941689"/>
            <a:ext cx="7401401" cy="307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Процесор розуміє тільки цю мову</a:t>
            </a:r>
            <a:endParaRPr lang="en-US" sz="1500" dirty="0"/>
          </a:p>
        </p:txBody>
      </p:sp>
      <p:sp>
        <p:nvSpPr>
          <p:cNvPr id="14" name="Shape 7"/>
          <p:cNvSpPr/>
          <p:nvPr/>
        </p:nvSpPr>
        <p:spPr>
          <a:xfrm>
            <a:off x="671751" y="5664160"/>
            <a:ext cx="7800499" cy="1209080"/>
          </a:xfrm>
          <a:prstGeom prst="roundRect">
            <a:avLst>
              <a:gd name="adj" fmla="val 23814"/>
            </a:avLst>
          </a:prstGeom>
          <a:solidFill>
            <a:srgbClr val="F2F2F2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5" name="Shape 8"/>
          <p:cNvSpPr/>
          <p:nvPr/>
        </p:nvSpPr>
        <p:spPr>
          <a:xfrm>
            <a:off x="662226" y="5664160"/>
            <a:ext cx="7819549" cy="1209080"/>
          </a:xfrm>
          <a:prstGeom prst="roundRect">
            <a:avLst>
              <a:gd name="adj" fmla="val 2381"/>
            </a:avLst>
          </a:prstGeom>
          <a:solidFill>
            <a:srgbClr val="F2F2F2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6" name="Text 9"/>
          <p:cNvSpPr/>
          <p:nvPr/>
        </p:nvSpPr>
        <p:spPr>
          <a:xfrm>
            <a:off x="854154" y="5808107"/>
            <a:ext cx="7435691" cy="9211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84653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10110000 01100001  // Приклад машинного коду
11000011           // Кожен байт — команда або дані
</a:t>
            </a:r>
            <a:endParaRPr lang="en-US" sz="1500" dirty="0"/>
          </a:p>
        </p:txBody>
      </p:sp>
      <p:sp>
        <p:nvSpPr>
          <p:cNvPr id="17" name="Text 10"/>
          <p:cNvSpPr/>
          <p:nvPr/>
        </p:nvSpPr>
        <p:spPr>
          <a:xfrm>
            <a:off x="671751" y="7089100"/>
            <a:ext cx="7800499" cy="614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Програмісти рідко пишуть машинний код напряму — використовують мови високого рівня</a:t>
            </a:r>
            <a:endParaRPr lang="en-US" sz="15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2830" y="575786"/>
            <a:ext cx="11662291" cy="688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Де зберігається програма під час роботи</a:t>
            </a:r>
            <a:endParaRPr lang="en-US" sz="4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30" y="1814155"/>
            <a:ext cx="5643205" cy="564320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894433" y="1787962"/>
            <a:ext cx="3962519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В оперативній пам'яті (RAM)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6894433" y="2341602"/>
            <a:ext cx="7010757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Коли ви запускаєте програму: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6894433" y="2865001"/>
            <a:ext cx="7010757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Font typeface="+mj-lt"/>
              <a:buAutoNum type="arabicPeriod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Вона копіюється з диска в RAM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6894433" y="3273266"/>
            <a:ext cx="7010757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Font typeface="+mj-lt"/>
              <a:buAutoNum type="arabicPeriod" startAt="2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Процесор читає команди з RAM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6894433" y="3681532"/>
            <a:ext cx="7010757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Font typeface="+mj-lt"/>
              <a:buAutoNum type="arabicPeriod" startAt="3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Дані також зберігаються в RAM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6894433" y="4252079"/>
            <a:ext cx="7010757" cy="1224677"/>
          </a:xfrm>
          <a:prstGeom prst="roundRect">
            <a:avLst>
              <a:gd name="adj" fmla="val 25647"/>
            </a:avLst>
          </a:prstGeom>
          <a:solidFill>
            <a:srgbClr val="BEDFF3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3745" y="4566642"/>
            <a:ext cx="261699" cy="209312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574756" y="4513659"/>
            <a:ext cx="612112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RAM набагато швидша за диск, тому програми працюють ефективно</a:t>
            </a:r>
            <a:endParaRPr lang="en-US" sz="16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671274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Запуск програми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58309" y="1708904"/>
            <a:ext cx="866537" cy="1299924"/>
          </a:xfrm>
          <a:prstGeom prst="roundRect">
            <a:avLst>
              <a:gd name="adj" fmla="val 360046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5" name="Text 2"/>
          <p:cNvSpPr/>
          <p:nvPr/>
        </p:nvSpPr>
        <p:spPr>
          <a:xfrm>
            <a:off x="1029057" y="2155746"/>
            <a:ext cx="324922" cy="406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</a:t>
            </a:r>
            <a:endParaRPr lang="en-US" sz="2550" dirty="0"/>
          </a:p>
        </p:txBody>
      </p:sp>
      <p:sp>
        <p:nvSpPr>
          <p:cNvPr id="6" name="Text 3"/>
          <p:cNvSpPr/>
          <p:nvPr/>
        </p:nvSpPr>
        <p:spPr>
          <a:xfrm>
            <a:off x="1841421" y="1925479"/>
            <a:ext cx="5342334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Операційна система отримує запит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841421" y="2411611"/>
            <a:ext cx="654427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Користувач клікає на іконку програми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758309" y="3225403"/>
            <a:ext cx="866537" cy="1299924"/>
          </a:xfrm>
          <a:prstGeom prst="roundRect">
            <a:avLst>
              <a:gd name="adj" fmla="val 360046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9" name="Text 6"/>
          <p:cNvSpPr/>
          <p:nvPr/>
        </p:nvSpPr>
        <p:spPr>
          <a:xfrm>
            <a:off x="1029057" y="3672245"/>
            <a:ext cx="324922" cy="406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</a:t>
            </a:r>
            <a:endParaRPr lang="en-US" sz="2550" dirty="0"/>
          </a:p>
        </p:txBody>
      </p:sp>
      <p:sp>
        <p:nvSpPr>
          <p:cNvPr id="10" name="Text 7"/>
          <p:cNvSpPr/>
          <p:nvPr/>
        </p:nvSpPr>
        <p:spPr>
          <a:xfrm>
            <a:off x="1841421" y="3441978"/>
            <a:ext cx="5158859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ОС завантажує програму в пам'ять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841421" y="3928110"/>
            <a:ext cx="654427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Код програми копіюється з диска в RAM</a:t>
            </a:r>
            <a:endParaRPr lang="en-US" sz="1700" dirty="0"/>
          </a:p>
        </p:txBody>
      </p:sp>
      <p:sp>
        <p:nvSpPr>
          <p:cNvPr id="12" name="Shape 9"/>
          <p:cNvSpPr/>
          <p:nvPr/>
        </p:nvSpPr>
        <p:spPr>
          <a:xfrm>
            <a:off x="758309" y="4741902"/>
            <a:ext cx="866537" cy="1299924"/>
          </a:xfrm>
          <a:prstGeom prst="roundRect">
            <a:avLst>
              <a:gd name="adj" fmla="val 360046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13" name="Text 10"/>
          <p:cNvSpPr/>
          <p:nvPr/>
        </p:nvSpPr>
        <p:spPr>
          <a:xfrm>
            <a:off x="1029057" y="5188744"/>
            <a:ext cx="324922" cy="406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</a:t>
            </a:r>
            <a:endParaRPr lang="en-US" sz="2550" dirty="0"/>
          </a:p>
        </p:txBody>
      </p:sp>
      <p:sp>
        <p:nvSpPr>
          <p:cNvPr id="14" name="Text 11"/>
          <p:cNvSpPr/>
          <p:nvPr/>
        </p:nvSpPr>
        <p:spPr>
          <a:xfrm>
            <a:off x="1841421" y="4958477"/>
            <a:ext cx="4951214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ОС передає керування процесору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841421" y="5444609"/>
            <a:ext cx="654427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Процесор починає виконувати першу команду</a:t>
            </a:r>
            <a:endParaRPr lang="en-US" sz="1700" dirty="0"/>
          </a:p>
        </p:txBody>
      </p:sp>
      <p:sp>
        <p:nvSpPr>
          <p:cNvPr id="16" name="Shape 13"/>
          <p:cNvSpPr/>
          <p:nvPr/>
        </p:nvSpPr>
        <p:spPr>
          <a:xfrm>
            <a:off x="758309" y="6258401"/>
            <a:ext cx="866537" cy="1299924"/>
          </a:xfrm>
          <a:prstGeom prst="roundRect">
            <a:avLst>
              <a:gd name="adj" fmla="val 360046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17" name="Text 14"/>
          <p:cNvSpPr/>
          <p:nvPr/>
        </p:nvSpPr>
        <p:spPr>
          <a:xfrm>
            <a:off x="1029057" y="6705243"/>
            <a:ext cx="324922" cy="406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4</a:t>
            </a:r>
            <a:endParaRPr lang="en-US" sz="2550" dirty="0"/>
          </a:p>
        </p:txBody>
      </p:sp>
      <p:sp>
        <p:nvSpPr>
          <p:cNvPr id="18" name="Text 15"/>
          <p:cNvSpPr/>
          <p:nvPr/>
        </p:nvSpPr>
        <p:spPr>
          <a:xfrm>
            <a:off x="1841421" y="6474976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Програма працює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1841421" y="6961108"/>
            <a:ext cx="654427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Виконання команд продовжується до завершення</a:t>
            </a:r>
            <a:endParaRPr lang="en-US" sz="17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15205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856542" y="2500551"/>
            <a:ext cx="6532483" cy="539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Процес виконання програми</a:t>
            </a:r>
            <a:endParaRPr lang="en-US" sz="3350" dirty="0"/>
          </a:p>
        </p:txBody>
      </p:sp>
      <p:sp>
        <p:nvSpPr>
          <p:cNvPr id="4" name="Shape 1"/>
          <p:cNvSpPr/>
          <p:nvPr/>
        </p:nvSpPr>
        <p:spPr>
          <a:xfrm>
            <a:off x="7303770" y="3285768"/>
            <a:ext cx="22860" cy="4047649"/>
          </a:xfrm>
          <a:prstGeom prst="roundRect">
            <a:avLst>
              <a:gd name="adj" fmla="val 1075964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5" name="Shape 2"/>
          <p:cNvSpPr/>
          <p:nvPr/>
        </p:nvSpPr>
        <p:spPr>
          <a:xfrm>
            <a:off x="7010162" y="3458766"/>
            <a:ext cx="327898" cy="22860"/>
          </a:xfrm>
          <a:prstGeom prst="roundRect">
            <a:avLst>
              <a:gd name="adj" fmla="val 1075964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764" y="3408759"/>
            <a:ext cx="122873" cy="12287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501872" y="3342084"/>
            <a:ext cx="2157532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Крок 1</a:t>
            </a:r>
            <a:endParaRPr lang="en-US" sz="1650" dirty="0"/>
          </a:p>
        </p:txBody>
      </p:sp>
      <p:sp>
        <p:nvSpPr>
          <p:cNvPr id="8" name="Text 4"/>
          <p:cNvSpPr/>
          <p:nvPr/>
        </p:nvSpPr>
        <p:spPr>
          <a:xfrm>
            <a:off x="1856542" y="3710107"/>
            <a:ext cx="4802862" cy="262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5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Процесор читає першу команду з пам'яті</a:t>
            </a:r>
            <a:endParaRPr lang="en-US" sz="1250" dirty="0"/>
          </a:p>
        </p:txBody>
      </p:sp>
      <p:sp>
        <p:nvSpPr>
          <p:cNvPr id="9" name="Shape 5"/>
          <p:cNvSpPr/>
          <p:nvPr/>
        </p:nvSpPr>
        <p:spPr>
          <a:xfrm>
            <a:off x="7292340" y="4442460"/>
            <a:ext cx="327898" cy="22860"/>
          </a:xfrm>
          <a:prstGeom prst="roundRect">
            <a:avLst>
              <a:gd name="adj" fmla="val 1075964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764" y="4392454"/>
            <a:ext cx="122873" cy="12287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970996" y="4325779"/>
            <a:ext cx="2157532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Крок 2</a:t>
            </a:r>
            <a:endParaRPr lang="en-US" sz="1650" dirty="0"/>
          </a:p>
        </p:txBody>
      </p:sp>
      <p:sp>
        <p:nvSpPr>
          <p:cNvPr id="12" name="Text 7"/>
          <p:cNvSpPr/>
          <p:nvPr/>
        </p:nvSpPr>
        <p:spPr>
          <a:xfrm>
            <a:off x="7970996" y="4693801"/>
            <a:ext cx="4802862" cy="262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Виконує цю команду</a:t>
            </a:r>
            <a:endParaRPr lang="en-US" sz="1250" dirty="0"/>
          </a:p>
        </p:txBody>
      </p:sp>
      <p:sp>
        <p:nvSpPr>
          <p:cNvPr id="13" name="Shape 8"/>
          <p:cNvSpPr/>
          <p:nvPr/>
        </p:nvSpPr>
        <p:spPr>
          <a:xfrm>
            <a:off x="7010162" y="5290423"/>
            <a:ext cx="327898" cy="22860"/>
          </a:xfrm>
          <a:prstGeom prst="roundRect">
            <a:avLst>
              <a:gd name="adj" fmla="val 1075964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764" y="5240417"/>
            <a:ext cx="122873" cy="122873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4501872" y="5173742"/>
            <a:ext cx="2157532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Крок 3</a:t>
            </a:r>
            <a:endParaRPr lang="en-US" sz="1650" dirty="0"/>
          </a:p>
        </p:txBody>
      </p:sp>
      <p:sp>
        <p:nvSpPr>
          <p:cNvPr id="16" name="Text 10"/>
          <p:cNvSpPr/>
          <p:nvPr/>
        </p:nvSpPr>
        <p:spPr>
          <a:xfrm>
            <a:off x="1856542" y="5541764"/>
            <a:ext cx="4802862" cy="262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5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Переходить до наступної команди</a:t>
            </a:r>
            <a:endParaRPr lang="en-US" sz="1250" dirty="0"/>
          </a:p>
        </p:txBody>
      </p:sp>
      <p:sp>
        <p:nvSpPr>
          <p:cNvPr id="17" name="Shape 11"/>
          <p:cNvSpPr/>
          <p:nvPr/>
        </p:nvSpPr>
        <p:spPr>
          <a:xfrm>
            <a:off x="7292340" y="6138386"/>
            <a:ext cx="327898" cy="22860"/>
          </a:xfrm>
          <a:prstGeom prst="roundRect">
            <a:avLst>
              <a:gd name="adj" fmla="val 1075964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764" y="6088380"/>
            <a:ext cx="122873" cy="122873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7970996" y="6021705"/>
            <a:ext cx="2157532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Повторення</a:t>
            </a:r>
            <a:endParaRPr lang="en-US" sz="1650" dirty="0"/>
          </a:p>
        </p:txBody>
      </p:sp>
      <p:sp>
        <p:nvSpPr>
          <p:cNvPr id="20" name="Text 13"/>
          <p:cNvSpPr/>
          <p:nvPr/>
        </p:nvSpPr>
        <p:spPr>
          <a:xfrm>
            <a:off x="7970996" y="6389727"/>
            <a:ext cx="4802862" cy="262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Цикл продовжується до кінця програми</a:t>
            </a:r>
            <a:endParaRPr lang="en-US" sz="1250" dirty="0"/>
          </a:p>
        </p:txBody>
      </p:sp>
      <p:sp>
        <p:nvSpPr>
          <p:cNvPr id="21" name="Text 14"/>
          <p:cNvSpPr/>
          <p:nvPr/>
        </p:nvSpPr>
        <p:spPr>
          <a:xfrm>
            <a:off x="1856542" y="7517844"/>
            <a:ext cx="10917317" cy="262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Команда за командою</a:t>
            </a: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процесор виконує інструкції послідовно</a:t>
            </a:r>
            <a:endParaRPr lang="en-US" sz="125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4357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4186952"/>
            <a:ext cx="9081968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Завершення роботи програми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9510" y="5231249"/>
            <a:ext cx="324922" cy="32492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462326" y="522458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Результат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462326" y="5710714"/>
            <a:ext cx="3486745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Програма виводить результати роботи (на екран, у файл тощо)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01020" y="5231249"/>
            <a:ext cx="324922" cy="32492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923836" y="522458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Звільнення пам'яті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5923836" y="5710714"/>
            <a:ext cx="3486745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Операційна система очищає RAM від коду та даних програми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62530" y="5231249"/>
            <a:ext cx="324922" cy="32492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385346" y="5224582"/>
            <a:ext cx="3128129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Повернення ресурсів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0385346" y="5710714"/>
            <a:ext cx="348674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Процесор стає доступним для інших програм</a:t>
            </a:r>
            <a:endParaRPr lang="en-US" sz="17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076212" y="435412"/>
            <a:ext cx="676275" cy="295632"/>
          </a:xfrm>
          <a:prstGeom prst="roundRect">
            <a:avLst>
              <a:gd name="adj" fmla="val 63881"/>
            </a:avLst>
          </a:prstGeom>
          <a:solidFill>
            <a:srgbClr val="D4E9F7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3" name="Text 1"/>
          <p:cNvSpPr/>
          <p:nvPr/>
        </p:nvSpPr>
        <p:spPr>
          <a:xfrm>
            <a:off x="2170628" y="482560"/>
            <a:ext cx="487442" cy="201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БЛОК 5</a:t>
            </a:r>
            <a:endParaRPr lang="en-US" sz="950" dirty="0"/>
          </a:p>
        </p:txBody>
      </p:sp>
      <p:sp>
        <p:nvSpPr>
          <p:cNvPr id="4" name="Text 2"/>
          <p:cNvSpPr/>
          <p:nvPr/>
        </p:nvSpPr>
        <p:spPr>
          <a:xfrm>
            <a:off x="2076212" y="793909"/>
            <a:ext cx="4315897" cy="517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Команда процесора</a:t>
            </a:r>
            <a:endParaRPr lang="en-US" sz="3250" dirty="0"/>
          </a:p>
        </p:txBody>
      </p:sp>
      <p:sp>
        <p:nvSpPr>
          <p:cNvPr id="5" name="Text 3"/>
          <p:cNvSpPr/>
          <p:nvPr/>
        </p:nvSpPr>
        <p:spPr>
          <a:xfrm>
            <a:off x="2076212" y="1704737"/>
            <a:ext cx="2070735" cy="258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Що треба зробити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2076212" y="2120741"/>
            <a:ext cx="5046940" cy="251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Кожна команда містить: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2076212" y="2514124"/>
            <a:ext cx="5046940" cy="251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2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Операцію:</a:t>
            </a: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додати, відняти, скопіювати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2076212" y="2820948"/>
            <a:ext cx="5046940" cy="251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2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Операнди:</a:t>
            </a: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над чим виконувати операцію</a:t>
            </a:r>
            <a:endParaRPr lang="en-US" sz="120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630" y="1724501"/>
            <a:ext cx="5046940" cy="5046940"/>
          </a:xfrm>
          <a:prstGeom prst="rect">
            <a:avLst/>
          </a:prstGeom>
        </p:spPr>
      </p:pic>
      <p:sp>
        <p:nvSpPr>
          <p:cNvPr id="10" name="Shape 7"/>
          <p:cNvSpPr/>
          <p:nvPr/>
        </p:nvSpPr>
        <p:spPr>
          <a:xfrm>
            <a:off x="7514630" y="6948488"/>
            <a:ext cx="5046940" cy="668536"/>
          </a:xfrm>
          <a:prstGeom prst="roundRect">
            <a:avLst>
              <a:gd name="adj" fmla="val 35311"/>
            </a:avLst>
          </a:prstGeom>
          <a:solidFill>
            <a:srgbClr val="BEDFF3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1911" y="7190303"/>
            <a:ext cx="196691" cy="157282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8025884" y="7145060"/>
            <a:ext cx="4378404" cy="251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Приклад: </a:t>
            </a:r>
            <a:r>
              <a:rPr lang="en-US" sz="1200" dirty="0">
                <a:solidFill>
                  <a:srgbClr val="000000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ADD A, B</a:t>
            </a:r>
            <a:r>
              <a:rPr lang="en-US" sz="12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додати значення B до A</a:t>
            </a:r>
            <a:endParaRPr lang="en-US" sz="12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1990725"/>
            <a:ext cx="580060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Регістри процесора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44709" y="3136583"/>
            <a:ext cx="3678317" cy="714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56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16</a:t>
            </a:r>
            <a:endParaRPr lang="en-US" sz="5600" dirty="0"/>
          </a:p>
        </p:txBody>
      </p:sp>
      <p:sp>
        <p:nvSpPr>
          <p:cNvPr id="5" name="Text 2"/>
          <p:cNvSpPr/>
          <p:nvPr/>
        </p:nvSpPr>
        <p:spPr>
          <a:xfrm>
            <a:off x="6658451" y="412218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Типова кількість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244709" y="4608314"/>
            <a:ext cx="3678317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Регістрів загального призначення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10193774" y="3136583"/>
            <a:ext cx="3678317" cy="714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56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100x</a:t>
            </a:r>
            <a:endParaRPr lang="en-US" sz="5600" dirty="0"/>
          </a:p>
        </p:txBody>
      </p:sp>
      <p:sp>
        <p:nvSpPr>
          <p:cNvPr id="8" name="Text 5"/>
          <p:cNvSpPr/>
          <p:nvPr/>
        </p:nvSpPr>
        <p:spPr>
          <a:xfrm>
            <a:off x="10607516" y="412218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Швидкість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193774" y="4608314"/>
            <a:ext cx="367831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Швидші за RAM у ~100 разів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6244709" y="5545455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Регістри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це дуже швидка пам'ять всередині процесора для тимчасового зберігання даних</a:t>
            </a:r>
            <a:endParaRPr lang="en-US" sz="17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59086" y="500182"/>
            <a:ext cx="4787384" cy="598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Лічильник команд</a:t>
            </a:r>
            <a:endParaRPr lang="en-US" sz="3750" dirty="0"/>
          </a:p>
        </p:txBody>
      </p:sp>
      <p:sp>
        <p:nvSpPr>
          <p:cNvPr id="3" name="Shape 1"/>
          <p:cNvSpPr/>
          <p:nvPr/>
        </p:nvSpPr>
        <p:spPr>
          <a:xfrm>
            <a:off x="1259086" y="1575911"/>
            <a:ext cx="6461879" cy="1189434"/>
          </a:xfrm>
          <a:prstGeom prst="roundRect">
            <a:avLst>
              <a:gd name="adj" fmla="val 22942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885" y="1489710"/>
            <a:ext cx="218242" cy="218242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925" y="2633305"/>
            <a:ext cx="218242" cy="21824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54718" y="1871543"/>
            <a:ext cx="5870615" cy="598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Спеціальний регістр, який вказує на наступну команду в пам'яті</a:t>
            </a:r>
            <a:endParaRPr lang="en-US" sz="1850" dirty="0"/>
          </a:p>
        </p:txBody>
      </p:sp>
      <p:sp>
        <p:nvSpPr>
          <p:cNvPr id="7" name="Text 3"/>
          <p:cNvSpPr/>
          <p:nvPr/>
        </p:nvSpPr>
        <p:spPr>
          <a:xfrm>
            <a:off x="1259086" y="2969895"/>
            <a:ext cx="6461879" cy="290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Як працює:</a:t>
            </a:r>
            <a:endParaRPr lang="en-US" sz="1400" dirty="0"/>
          </a:p>
        </p:txBody>
      </p:sp>
      <p:sp>
        <p:nvSpPr>
          <p:cNvPr id="8" name="Text 4"/>
          <p:cNvSpPr/>
          <p:nvPr/>
        </p:nvSpPr>
        <p:spPr>
          <a:xfrm>
            <a:off x="1259086" y="3424595"/>
            <a:ext cx="6461879" cy="290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Font typeface="+mj-lt"/>
              <a:buAutoNum type="arabicPeriod"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Зберігає адресу поточної команди</a:t>
            </a:r>
            <a:endParaRPr lang="en-US" sz="1400" dirty="0"/>
          </a:p>
        </p:txBody>
      </p:sp>
      <p:sp>
        <p:nvSpPr>
          <p:cNvPr id="9" name="Text 5"/>
          <p:cNvSpPr/>
          <p:nvPr/>
        </p:nvSpPr>
        <p:spPr>
          <a:xfrm>
            <a:off x="1259086" y="3779163"/>
            <a:ext cx="6461879" cy="290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Font typeface="+mj-lt"/>
              <a:buAutoNum type="arabicPeriod" startAt="2"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Після виконання команди збільшується</a:t>
            </a:r>
            <a:endParaRPr lang="en-US" sz="1400" dirty="0"/>
          </a:p>
        </p:txBody>
      </p:sp>
      <p:sp>
        <p:nvSpPr>
          <p:cNvPr id="10" name="Text 6"/>
          <p:cNvSpPr/>
          <p:nvPr/>
        </p:nvSpPr>
        <p:spPr>
          <a:xfrm>
            <a:off x="1259086" y="4133731"/>
            <a:ext cx="6461879" cy="290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Font typeface="+mj-lt"/>
              <a:buAutoNum type="arabicPeriod" startAt="3"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Вказує на наступну команду</a:t>
            </a:r>
            <a:endParaRPr lang="en-US" sz="14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450" y="1575911"/>
            <a:ext cx="5206246" cy="5206246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8172450" y="6986707"/>
            <a:ext cx="5206246" cy="581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Завдяки лічильнику процесор знає, яку команду виконувати далі</a:t>
            </a:r>
            <a:endParaRPr lang="en-US" sz="14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951667"/>
            <a:ext cx="7117080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Цикл роботи процесора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736288" y="397609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Fetch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58309" y="4462224"/>
            <a:ext cx="382869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Вибірка команди</a:t>
            </a:r>
            <a:endParaRPr lang="en-US" sz="17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270" y="2097643"/>
            <a:ext cx="4589740" cy="4589740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70518" y="3954125"/>
            <a:ext cx="324088" cy="32408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4932" y="274736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Decode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4932" y="3233499"/>
            <a:ext cx="3937159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Декодування</a:t>
            </a: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0270" y="2097643"/>
            <a:ext cx="4589740" cy="4589740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83463" y="2997934"/>
            <a:ext cx="324088" cy="32408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4932" y="520469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Execute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4932" y="5690830"/>
            <a:ext cx="3937159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Виконання</a:t>
            </a:r>
            <a:endParaRPr lang="en-US" sz="17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0270" y="2097643"/>
            <a:ext cx="4589740" cy="4589740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05070" y="5738872"/>
            <a:ext cx="324088" cy="32408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8309" y="6931104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highlight>
                  <a:srgbClr val="E5F6FF"/>
                </a:highlight>
                <a:latin typeface="Montserrat" pitchFamily="34" charset="0"/>
                <a:ea typeface="Montserrat" pitchFamily="34" charset="-122"/>
                <a:cs typeface="Montserrat" pitchFamily="34" charset="-120"/>
              </a:rPr>
              <a:t>Цей цикл повторюється мільярди разів на секунду</a:t>
            </a:r>
            <a:endParaRPr lang="en-US" sz="17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4357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4259223"/>
            <a:ext cx="7123152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Вибірка команди (Fetch)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8309" y="5296853"/>
            <a:ext cx="216575" cy="2707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01</a:t>
            </a:r>
            <a:endParaRPr lang="en-US" sz="17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09" y="5634395"/>
            <a:ext cx="4226838" cy="304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58309" y="5803583"/>
            <a:ext cx="4226838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Процесор читає адресу з лічильника команд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5201722" y="5296853"/>
            <a:ext cx="216575" cy="2707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02</a:t>
            </a:r>
            <a:endParaRPr lang="en-US" sz="17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722" y="5634395"/>
            <a:ext cx="4226838" cy="3048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201722" y="5803583"/>
            <a:ext cx="4226838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Звертається до пам'яті за цією адресою</a:t>
            </a:r>
            <a:endParaRPr lang="en-US" sz="2200" dirty="0"/>
          </a:p>
        </p:txBody>
      </p:sp>
      <p:sp>
        <p:nvSpPr>
          <p:cNvPr id="10" name="Text 5"/>
          <p:cNvSpPr/>
          <p:nvPr/>
        </p:nvSpPr>
        <p:spPr>
          <a:xfrm>
            <a:off x="9645134" y="5296853"/>
            <a:ext cx="216575" cy="2707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03</a:t>
            </a:r>
            <a:endParaRPr lang="en-US" sz="17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5134" y="5634395"/>
            <a:ext cx="4226957" cy="3048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645134" y="5803583"/>
            <a:ext cx="4226957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Завантажує команду в спеціальний регістр</a:t>
            </a:r>
            <a:endParaRPr lang="en-US" sz="2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8309" y="2239089"/>
            <a:ext cx="1745813" cy="422315"/>
          </a:xfrm>
          <a:prstGeom prst="roundRect">
            <a:avLst>
              <a:gd name="adj" fmla="val 61564"/>
            </a:avLst>
          </a:prstGeom>
          <a:noFill/>
          <a:ln w="7620">
            <a:solidFill>
              <a:srgbClr val="75BAE6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5826" y="2385179"/>
            <a:ext cx="173236" cy="17323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55621" y="2311598"/>
            <a:ext cx="1210985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ПЛАН ЛЕКЦІЇ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758309" y="2747963"/>
            <a:ext cx="7519511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Що ми вивчимо сьогодні</a:t>
            </a: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758309" y="3785592"/>
            <a:ext cx="216575" cy="2707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01</a:t>
            </a:r>
            <a:endParaRPr lang="en-US" sz="17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309" y="4123134"/>
            <a:ext cx="4226838" cy="3048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8309" y="4292322"/>
            <a:ext cx="4226838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Що таке комп'ютерна система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758309" y="5134689"/>
            <a:ext cx="4226838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Визначення та основні компоненти</a:t>
            </a:r>
            <a:endParaRPr lang="en-US" sz="1700" dirty="0"/>
          </a:p>
        </p:txBody>
      </p:sp>
      <p:sp>
        <p:nvSpPr>
          <p:cNvPr id="10" name="Text 6"/>
          <p:cNvSpPr/>
          <p:nvPr/>
        </p:nvSpPr>
        <p:spPr>
          <a:xfrm>
            <a:off x="5201722" y="3785592"/>
            <a:ext cx="216575" cy="2707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02</a:t>
            </a:r>
            <a:endParaRPr lang="en-US" sz="17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1722" y="4123134"/>
            <a:ext cx="4226838" cy="3048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5201722" y="4292322"/>
            <a:ext cx="4226838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З яких частин вона складається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5201722" y="5134689"/>
            <a:ext cx="422683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Процесор, пам'ять, пристрої введення-виведення</a:t>
            </a:r>
            <a:endParaRPr lang="en-US" sz="1700" dirty="0"/>
          </a:p>
        </p:txBody>
      </p:sp>
      <p:sp>
        <p:nvSpPr>
          <p:cNvPr id="14" name="Text 9"/>
          <p:cNvSpPr/>
          <p:nvPr/>
        </p:nvSpPr>
        <p:spPr>
          <a:xfrm>
            <a:off x="9645134" y="3785592"/>
            <a:ext cx="216575" cy="2707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03</a:t>
            </a:r>
            <a:endParaRPr lang="en-US" sz="170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5134" y="4144685"/>
            <a:ext cx="4226957" cy="3048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9645134" y="4292322"/>
            <a:ext cx="3810238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Як виконується програма</a:t>
            </a:r>
            <a:endParaRPr lang="en-US" sz="2200" dirty="0"/>
          </a:p>
        </p:txBody>
      </p:sp>
      <p:sp>
        <p:nvSpPr>
          <p:cNvPr id="17" name="Text 11"/>
          <p:cNvSpPr/>
          <p:nvPr/>
        </p:nvSpPr>
        <p:spPr>
          <a:xfrm>
            <a:off x="9645134" y="4778454"/>
            <a:ext cx="4226957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Покроковий процес обробки команд</a:t>
            </a:r>
            <a:endParaRPr lang="en-US" sz="17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74194" y="507563"/>
            <a:ext cx="7099221" cy="606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Розуміння команди (Decode)</a:t>
            </a:r>
            <a:endParaRPr lang="en-US" sz="38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194" y="1598533"/>
            <a:ext cx="5915858" cy="59158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47729" y="1575435"/>
            <a:ext cx="2562463" cy="303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Процесор визначає: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7547729" y="2063234"/>
            <a:ext cx="5915858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Тип операції:</a:t>
            </a: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додавання, множення, копіювання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7547729" y="2422803"/>
            <a:ext cx="5915858" cy="590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Операнди:</a:t>
            </a: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які регістри або адреси пам'яті використовувати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7547729" y="3077408"/>
            <a:ext cx="5915858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Наступні дії:</a:t>
            </a: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які блоки процесора задіяти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7547729" y="3538418"/>
            <a:ext cx="5915858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Блок керування аналізує код команди і готує виконання</a:t>
            </a:r>
            <a:endParaRPr lang="en-US" sz="145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4357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3962757"/>
            <a:ext cx="8706445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Виконання команди (Execute)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58309" y="5000387"/>
            <a:ext cx="4226838" cy="1974652"/>
          </a:xfrm>
          <a:prstGeom prst="roundRect">
            <a:avLst>
              <a:gd name="adj" fmla="val 16458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5" name="Text 2"/>
          <p:cNvSpPr/>
          <p:nvPr/>
        </p:nvSpPr>
        <p:spPr>
          <a:xfrm>
            <a:off x="982504" y="522458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Обчислення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982504" y="5710714"/>
            <a:ext cx="377844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Арифметико-логічний пристрій (ALU) виконує операцію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5201722" y="5000387"/>
            <a:ext cx="4226838" cy="1974652"/>
          </a:xfrm>
          <a:prstGeom prst="roundRect">
            <a:avLst>
              <a:gd name="adj" fmla="val 16458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8" name="Text 5"/>
          <p:cNvSpPr/>
          <p:nvPr/>
        </p:nvSpPr>
        <p:spPr>
          <a:xfrm>
            <a:off x="5425916" y="522458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Копіювання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25916" y="5710714"/>
            <a:ext cx="377844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Переміщення даних між регістрами або пам'яттю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9645134" y="5000387"/>
            <a:ext cx="4226957" cy="1974652"/>
          </a:xfrm>
          <a:prstGeom prst="roundRect">
            <a:avLst>
              <a:gd name="adj" fmla="val 16458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11" name="Text 8"/>
          <p:cNvSpPr/>
          <p:nvPr/>
        </p:nvSpPr>
        <p:spPr>
          <a:xfrm>
            <a:off x="9869329" y="522458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Перехід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69329" y="5710714"/>
            <a:ext cx="3778568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Зміна лічильника команд для переходу до іншої частини програми</a:t>
            </a:r>
            <a:endParaRPr lang="en-US" sz="17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134308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Запис результату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09" y="2171938"/>
            <a:ext cx="649962" cy="11430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624846" y="2388513"/>
            <a:ext cx="4656177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Результат обчислення готовий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624846" y="2874645"/>
            <a:ext cx="676084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ALU завершив операцію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231" y="3688437"/>
            <a:ext cx="649962" cy="114300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949768" y="3905012"/>
            <a:ext cx="3192780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Збереження в регістр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1949768" y="4391144"/>
            <a:ext cx="643592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Результат записується в цільовий регістр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271" y="5204936"/>
            <a:ext cx="649962" cy="114300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74808" y="5421511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Або в пам'ять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274808" y="5907643"/>
            <a:ext cx="611088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 необхідності дані зберігаються в RAM</a:t>
            </a:r>
            <a:endParaRPr lang="en-US" sz="1700" dirty="0"/>
          </a:p>
        </p:txBody>
      </p:sp>
      <p:sp>
        <p:nvSpPr>
          <p:cNvPr id="13" name="Text 7"/>
          <p:cNvSpPr/>
          <p:nvPr/>
        </p:nvSpPr>
        <p:spPr>
          <a:xfrm>
            <a:off x="758309" y="6748582"/>
            <a:ext cx="76273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Після запису результату процесор готовий до наступної команди</a:t>
            </a:r>
            <a:endParaRPr lang="en-US" sz="17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789265"/>
            <a:ext cx="10950773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Цикл у цілому: Fetch – Decode – Execute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155" y="1935242"/>
            <a:ext cx="12536091" cy="491454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347182" y="2176261"/>
            <a:ext cx="2294875" cy="388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Fetch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10988115" y="2176261"/>
            <a:ext cx="2294875" cy="388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Decode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10988115" y="6220364"/>
            <a:ext cx="2294875" cy="388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Execute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1347182" y="6220364"/>
            <a:ext cx="2294875" cy="388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Writeback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758309" y="7093506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Цей базовий цикл — основа роботи будь-якого процесора</a:t>
            </a:r>
            <a:endParaRPr lang="en-US" sz="17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4019" y="568881"/>
            <a:ext cx="11716345" cy="680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2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Простий приклад: додавання двох чисел</a:t>
            </a:r>
            <a:endParaRPr lang="en-US" sz="4250" dirty="0"/>
          </a:p>
        </p:txBody>
      </p:sp>
      <p:sp>
        <p:nvSpPr>
          <p:cNvPr id="3" name="Shape 1"/>
          <p:cNvSpPr/>
          <p:nvPr/>
        </p:nvSpPr>
        <p:spPr>
          <a:xfrm>
            <a:off x="7303770" y="1663184"/>
            <a:ext cx="22860" cy="5999559"/>
          </a:xfrm>
          <a:prstGeom prst="roundRect">
            <a:avLst>
              <a:gd name="adj" fmla="val 1357560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4" name="Shape 2"/>
          <p:cNvSpPr/>
          <p:nvPr/>
        </p:nvSpPr>
        <p:spPr>
          <a:xfrm>
            <a:off x="6717387" y="2479238"/>
            <a:ext cx="620673" cy="22860"/>
          </a:xfrm>
          <a:prstGeom prst="roundRect">
            <a:avLst>
              <a:gd name="adj" fmla="val 1357560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631" y="2413099"/>
            <a:ext cx="155138" cy="155138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724019" y="1663184"/>
            <a:ext cx="5970508" cy="1655088"/>
          </a:xfrm>
          <a:prstGeom prst="roundRect">
            <a:avLst>
              <a:gd name="adj" fmla="val 1875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7" name="Text 4"/>
          <p:cNvSpPr/>
          <p:nvPr/>
        </p:nvSpPr>
        <p:spPr>
          <a:xfrm>
            <a:off x="3757851" y="1877616"/>
            <a:ext cx="2722245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Команда: ADD R1, R2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938451" y="2341840"/>
            <a:ext cx="5541645" cy="330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Додати вміст регістра R2 до R1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7292340" y="3720465"/>
            <a:ext cx="620673" cy="22860"/>
          </a:xfrm>
          <a:prstGeom prst="roundRect">
            <a:avLst>
              <a:gd name="adj" fmla="val 1357560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631" y="3654326"/>
            <a:ext cx="155138" cy="155138"/>
          </a:xfrm>
          <a:prstGeom prst="rect">
            <a:avLst/>
          </a:prstGeom>
        </p:spPr>
      </p:pic>
      <p:sp>
        <p:nvSpPr>
          <p:cNvPr id="11" name="Shape 7"/>
          <p:cNvSpPr/>
          <p:nvPr/>
        </p:nvSpPr>
        <p:spPr>
          <a:xfrm>
            <a:off x="7935873" y="2904411"/>
            <a:ext cx="5970508" cy="1655088"/>
          </a:xfrm>
          <a:prstGeom prst="roundRect">
            <a:avLst>
              <a:gd name="adj" fmla="val 1875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12" name="Text 8"/>
          <p:cNvSpPr/>
          <p:nvPr/>
        </p:nvSpPr>
        <p:spPr>
          <a:xfrm>
            <a:off x="8150304" y="3118842"/>
            <a:ext cx="2722245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Fetch</a:t>
            </a:r>
            <a:endParaRPr lang="en-US" sz="2100" dirty="0"/>
          </a:p>
        </p:txBody>
      </p:sp>
      <p:sp>
        <p:nvSpPr>
          <p:cNvPr id="13" name="Text 9"/>
          <p:cNvSpPr/>
          <p:nvPr/>
        </p:nvSpPr>
        <p:spPr>
          <a:xfrm>
            <a:off x="8150304" y="3583067"/>
            <a:ext cx="5541645" cy="330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Процесор завантажує команду з пам'яті</a:t>
            </a:r>
            <a:endParaRPr lang="en-US" sz="1600" dirty="0"/>
          </a:p>
        </p:txBody>
      </p:sp>
      <p:sp>
        <p:nvSpPr>
          <p:cNvPr id="14" name="Shape 10"/>
          <p:cNvSpPr/>
          <p:nvPr/>
        </p:nvSpPr>
        <p:spPr>
          <a:xfrm>
            <a:off x="6717387" y="4754880"/>
            <a:ext cx="620673" cy="22860"/>
          </a:xfrm>
          <a:prstGeom prst="roundRect">
            <a:avLst>
              <a:gd name="adj" fmla="val 1357560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631" y="4688741"/>
            <a:ext cx="155138" cy="155138"/>
          </a:xfrm>
          <a:prstGeom prst="rect">
            <a:avLst/>
          </a:prstGeom>
        </p:spPr>
      </p:pic>
      <p:sp>
        <p:nvSpPr>
          <p:cNvPr id="16" name="Shape 11"/>
          <p:cNvSpPr/>
          <p:nvPr/>
        </p:nvSpPr>
        <p:spPr>
          <a:xfrm>
            <a:off x="724019" y="3938826"/>
            <a:ext cx="5970508" cy="1655088"/>
          </a:xfrm>
          <a:prstGeom prst="roundRect">
            <a:avLst>
              <a:gd name="adj" fmla="val 1875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17" name="Text 12"/>
          <p:cNvSpPr/>
          <p:nvPr/>
        </p:nvSpPr>
        <p:spPr>
          <a:xfrm>
            <a:off x="3757851" y="4153257"/>
            <a:ext cx="2722245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Decode</a:t>
            </a:r>
            <a:endParaRPr lang="en-US" sz="2100" dirty="0"/>
          </a:p>
        </p:txBody>
      </p:sp>
      <p:sp>
        <p:nvSpPr>
          <p:cNvPr id="18" name="Text 13"/>
          <p:cNvSpPr/>
          <p:nvPr/>
        </p:nvSpPr>
        <p:spPr>
          <a:xfrm>
            <a:off x="938451" y="4617482"/>
            <a:ext cx="5541645" cy="330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Визначає: операція додавання, операнди R1 і R2</a:t>
            </a:r>
            <a:endParaRPr lang="en-US" sz="1600" dirty="0"/>
          </a:p>
        </p:txBody>
      </p:sp>
      <p:sp>
        <p:nvSpPr>
          <p:cNvPr id="19" name="Shape 14"/>
          <p:cNvSpPr/>
          <p:nvPr/>
        </p:nvSpPr>
        <p:spPr>
          <a:xfrm>
            <a:off x="7292340" y="5789295"/>
            <a:ext cx="620673" cy="22860"/>
          </a:xfrm>
          <a:prstGeom prst="roundRect">
            <a:avLst>
              <a:gd name="adj" fmla="val 1357560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631" y="5723156"/>
            <a:ext cx="155138" cy="155138"/>
          </a:xfrm>
          <a:prstGeom prst="rect">
            <a:avLst/>
          </a:prstGeom>
        </p:spPr>
      </p:pic>
      <p:sp>
        <p:nvSpPr>
          <p:cNvPr id="21" name="Shape 15"/>
          <p:cNvSpPr/>
          <p:nvPr/>
        </p:nvSpPr>
        <p:spPr>
          <a:xfrm>
            <a:off x="7935873" y="4973241"/>
            <a:ext cx="5970508" cy="1655088"/>
          </a:xfrm>
          <a:prstGeom prst="roundRect">
            <a:avLst>
              <a:gd name="adj" fmla="val 1875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22" name="Text 16"/>
          <p:cNvSpPr/>
          <p:nvPr/>
        </p:nvSpPr>
        <p:spPr>
          <a:xfrm>
            <a:off x="8150304" y="5187672"/>
            <a:ext cx="2722245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Execute</a:t>
            </a:r>
            <a:endParaRPr lang="en-US" sz="2100" dirty="0"/>
          </a:p>
        </p:txBody>
      </p:sp>
      <p:sp>
        <p:nvSpPr>
          <p:cNvPr id="23" name="Text 17"/>
          <p:cNvSpPr/>
          <p:nvPr/>
        </p:nvSpPr>
        <p:spPr>
          <a:xfrm>
            <a:off x="8150304" y="5651897"/>
            <a:ext cx="5541645" cy="330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ALU додає значення: R1 = R1 + R2</a:t>
            </a:r>
            <a:endParaRPr lang="en-US" sz="1600" dirty="0"/>
          </a:p>
        </p:txBody>
      </p:sp>
      <p:sp>
        <p:nvSpPr>
          <p:cNvPr id="24" name="Shape 18"/>
          <p:cNvSpPr/>
          <p:nvPr/>
        </p:nvSpPr>
        <p:spPr>
          <a:xfrm>
            <a:off x="6717387" y="6823710"/>
            <a:ext cx="620673" cy="22860"/>
          </a:xfrm>
          <a:prstGeom prst="roundRect">
            <a:avLst>
              <a:gd name="adj" fmla="val 1357560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631" y="6757571"/>
            <a:ext cx="155138" cy="155138"/>
          </a:xfrm>
          <a:prstGeom prst="rect">
            <a:avLst/>
          </a:prstGeom>
        </p:spPr>
      </p:pic>
      <p:sp>
        <p:nvSpPr>
          <p:cNvPr id="26" name="Shape 19"/>
          <p:cNvSpPr/>
          <p:nvPr/>
        </p:nvSpPr>
        <p:spPr>
          <a:xfrm>
            <a:off x="724019" y="6007656"/>
            <a:ext cx="5970508" cy="1655088"/>
          </a:xfrm>
          <a:prstGeom prst="roundRect">
            <a:avLst>
              <a:gd name="adj" fmla="val 1875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27" name="Text 20"/>
          <p:cNvSpPr/>
          <p:nvPr/>
        </p:nvSpPr>
        <p:spPr>
          <a:xfrm>
            <a:off x="3757851" y="6222087"/>
            <a:ext cx="2722245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Результат</a:t>
            </a:r>
            <a:endParaRPr lang="en-US" sz="2100" dirty="0"/>
          </a:p>
        </p:txBody>
      </p:sp>
      <p:sp>
        <p:nvSpPr>
          <p:cNvPr id="28" name="Text 21"/>
          <p:cNvSpPr/>
          <p:nvPr/>
        </p:nvSpPr>
        <p:spPr>
          <a:xfrm>
            <a:off x="938451" y="6686312"/>
            <a:ext cx="5541645" cy="330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Сума зберігається в регістрі R1</a:t>
            </a:r>
            <a:endParaRPr lang="en-US" sz="16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58309" y="994053"/>
            <a:ext cx="938213" cy="407075"/>
          </a:xfrm>
          <a:prstGeom prst="roundRect">
            <a:avLst>
              <a:gd name="adj" fmla="val 63869"/>
            </a:avLst>
          </a:prstGeom>
          <a:solidFill>
            <a:srgbClr val="D4E9F7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4" name="Text 1"/>
          <p:cNvSpPr/>
          <p:nvPr/>
        </p:nvSpPr>
        <p:spPr>
          <a:xfrm>
            <a:off x="888206" y="1058942"/>
            <a:ext cx="678418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БЛОК 6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758309" y="1487686"/>
            <a:ext cx="6767512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Що сьогодні дізналися</a:t>
            </a:r>
            <a:endParaRPr lang="en-US" sz="4450" dirty="0"/>
          </a:p>
        </p:txBody>
      </p:sp>
      <p:sp>
        <p:nvSpPr>
          <p:cNvPr id="6" name="Shape 3"/>
          <p:cNvSpPr/>
          <p:nvPr/>
        </p:nvSpPr>
        <p:spPr>
          <a:xfrm>
            <a:off x="758309" y="2525316"/>
            <a:ext cx="30480" cy="4710232"/>
          </a:xfrm>
          <a:prstGeom prst="roundRect">
            <a:avLst>
              <a:gd name="adj" fmla="val 1066251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7" name="Shape 4"/>
          <p:cNvSpPr/>
          <p:nvPr/>
        </p:nvSpPr>
        <p:spPr>
          <a:xfrm>
            <a:off x="788789" y="2525316"/>
            <a:ext cx="7627382" cy="1281232"/>
          </a:xfrm>
          <a:prstGeom prst="rect">
            <a:avLst/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8" name="Text 5"/>
          <p:cNvSpPr/>
          <p:nvPr/>
        </p:nvSpPr>
        <p:spPr>
          <a:xfrm>
            <a:off x="1005364" y="2749510"/>
            <a:ext cx="3253978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Комп'ютерна система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05364" y="3235643"/>
            <a:ext cx="718661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Апаратне + програмне забезпечення як єдине ціле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788789" y="4239816"/>
            <a:ext cx="7627382" cy="1281232"/>
          </a:xfrm>
          <a:prstGeom prst="rect">
            <a:avLst/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11" name="Text 8"/>
          <p:cNvSpPr/>
          <p:nvPr/>
        </p:nvSpPr>
        <p:spPr>
          <a:xfrm>
            <a:off x="1005364" y="446401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Програма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05364" y="4950143"/>
            <a:ext cx="718661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Послідовність команд, що зберігається в пам'яті</a:t>
            </a:r>
            <a:endParaRPr lang="en-US" sz="1700" dirty="0"/>
          </a:p>
        </p:txBody>
      </p:sp>
      <p:sp>
        <p:nvSpPr>
          <p:cNvPr id="13" name="Shape 10"/>
          <p:cNvSpPr/>
          <p:nvPr/>
        </p:nvSpPr>
        <p:spPr>
          <a:xfrm>
            <a:off x="788789" y="5954316"/>
            <a:ext cx="7627382" cy="1281232"/>
          </a:xfrm>
          <a:prstGeom prst="rect">
            <a:avLst/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14" name="Text 11"/>
          <p:cNvSpPr/>
          <p:nvPr/>
        </p:nvSpPr>
        <p:spPr>
          <a:xfrm>
            <a:off x="1005364" y="6178510"/>
            <a:ext cx="2857857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Виконання команд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005364" y="6664643"/>
            <a:ext cx="718661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Цикл Fetch-Decode-Execute в процесорі</a:t>
            </a:r>
            <a:endParaRPr lang="en-US" sz="17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938576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Основні терміни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29" y="3219926"/>
            <a:ext cx="6353532" cy="6096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8309" y="3497461"/>
            <a:ext cx="3738920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CPU (Central Processing Unit)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58309" y="4070271"/>
            <a:ext cx="62925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Центральний процесор — «мозок» комп'ютера</a:t>
            </a:r>
            <a:endParaRPr lang="en-US" sz="17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29" y="4850249"/>
            <a:ext cx="6353532" cy="609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8309" y="512778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Пам'ять (Memory)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58309" y="5700593"/>
            <a:ext cx="62925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RAM для тимчасового зберігання, диск для постійного</a:t>
            </a: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659" y="3219926"/>
            <a:ext cx="6353532" cy="6096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587139" y="3497461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Програма (Program)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587139" y="4070271"/>
            <a:ext cx="62925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Набір інструкцій для виконання задачі</a:t>
            </a:r>
            <a:endParaRPr lang="en-US" sz="17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659" y="4850249"/>
            <a:ext cx="6353532" cy="6096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587139" y="5127784"/>
            <a:ext cx="2981087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Команда (Instruction)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7587139" y="5700593"/>
            <a:ext cx="62925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Одна операція, яку виконує процесор</a:t>
            </a:r>
            <a:endParaRPr lang="en-US" sz="17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807720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Типові помилки у розумінні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58309" y="2558058"/>
            <a:ext cx="7627382" cy="2496979"/>
          </a:xfrm>
          <a:prstGeom prst="roundRect">
            <a:avLst>
              <a:gd name="adj" fmla="val 5859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29" y="2558058"/>
            <a:ext cx="121920" cy="249697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96804" y="2805113"/>
            <a:ext cx="2859524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«Комп'ютер думає»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096804" y="3291245"/>
            <a:ext cx="704183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Неправильно: Комп'ютер не думає, він лише виконує команди</a:t>
            </a:r>
            <a:endParaRPr lang="en-US" sz="1700" dirty="0"/>
          </a:p>
        </p:txBody>
      </p:sp>
      <p:sp>
        <p:nvSpPr>
          <p:cNvPr id="8" name="Text 4"/>
          <p:cNvSpPr/>
          <p:nvPr/>
        </p:nvSpPr>
        <p:spPr>
          <a:xfrm>
            <a:off x="1096804" y="4114562"/>
            <a:ext cx="704183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Правильно: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Процесор механічно обробляє інструкції програми</a:t>
            </a:r>
            <a:endParaRPr lang="en-US" sz="1700" dirty="0"/>
          </a:p>
        </p:txBody>
      </p:sp>
      <p:sp>
        <p:nvSpPr>
          <p:cNvPr id="9" name="Shape 5"/>
          <p:cNvSpPr/>
          <p:nvPr/>
        </p:nvSpPr>
        <p:spPr>
          <a:xfrm>
            <a:off x="758309" y="5271611"/>
            <a:ext cx="7627382" cy="2150269"/>
          </a:xfrm>
          <a:prstGeom prst="roundRect">
            <a:avLst>
              <a:gd name="adj" fmla="val 6804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829" y="5271611"/>
            <a:ext cx="121920" cy="2150269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96804" y="5518666"/>
            <a:ext cx="3740348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«Програма сама працює»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1096804" y="6004798"/>
            <a:ext cx="704183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Неправильно: Програма не має власної волі</a:t>
            </a:r>
            <a:endParaRPr lang="en-US" sz="1700" dirty="0"/>
          </a:p>
        </p:txBody>
      </p:sp>
      <p:sp>
        <p:nvSpPr>
          <p:cNvPr id="13" name="Text 8"/>
          <p:cNvSpPr/>
          <p:nvPr/>
        </p:nvSpPr>
        <p:spPr>
          <a:xfrm>
            <a:off x="1096804" y="6481405"/>
            <a:ext cx="704183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Правильно: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Програма — це пасивний набір команд, які виконує процесор</a:t>
            </a:r>
            <a:endParaRPr lang="en-US" sz="17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2077283"/>
            <a:ext cx="6899077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Як це знадобиться далі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8309" y="3223260"/>
            <a:ext cx="541615" cy="54161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8309" y="403562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Програмування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58309" y="4521756"/>
            <a:ext cx="419076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Розуміння того, як код перетворюється на команди процесора</a:t>
            </a:r>
            <a:endParaRPr lang="en-US" sz="17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9819" y="3223260"/>
            <a:ext cx="541615" cy="54161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19819" y="4035623"/>
            <a:ext cx="3025140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Операційні системи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19819" y="4521756"/>
            <a:ext cx="419076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Як ОС керує процесором, пам'яттю та програмами</a:t>
            </a: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81329" y="3223260"/>
            <a:ext cx="541615" cy="54161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81329" y="403562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Мережі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81329" y="4521756"/>
            <a:ext cx="419076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Як комп'ютери обмінюються даними через апаратні інтерфейси</a:t>
            </a:r>
            <a:endParaRPr lang="en-US" sz="1700" dirty="0"/>
          </a:p>
        </p:txBody>
      </p:sp>
      <p:sp>
        <p:nvSpPr>
          <p:cNvPr id="12" name="Text 7"/>
          <p:cNvSpPr/>
          <p:nvPr/>
        </p:nvSpPr>
        <p:spPr>
          <a:xfrm>
            <a:off x="758309" y="5805607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Базове розуміння архітектури — фундамент для всіх ІТ-дисциплін</a:t>
            </a:r>
            <a:endParaRPr lang="en-US" sz="17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289685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Що буде в наступних лекціях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09" y="3040023"/>
            <a:ext cx="1083231" cy="108335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58114" y="3040023"/>
            <a:ext cx="3260884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Процесор детальніше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058114" y="3526155"/>
            <a:ext cx="632757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Архітектура CPU, конвеєр, багатоядерність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309" y="4339947"/>
            <a:ext cx="1083231" cy="108335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058114" y="433994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Ієрархія пам'яті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058114" y="4826079"/>
            <a:ext cx="632757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Регістри, кеш, RAM, диск — швидкість і обсяг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309" y="5639872"/>
            <a:ext cx="1083231" cy="108335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058114" y="563987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Кеш-пам'ять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058114" y="6126004"/>
            <a:ext cx="632757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Як кеш прискорює роботу комп'ютера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1591866"/>
            <a:ext cx="6944201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Ключові поняття лекції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229" y="2873216"/>
            <a:ext cx="3610332" cy="6096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44709" y="3150751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Комп'ютер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6244709" y="3723561"/>
            <a:ext cx="35493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Електронний пристрій для обробки інформації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229" y="4850249"/>
            <a:ext cx="3610332" cy="6096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244709" y="512778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Процесор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6244709" y="5700593"/>
            <a:ext cx="35493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Центральний обчислювальний пристрій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9859" y="2873216"/>
            <a:ext cx="3610332" cy="6096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330339" y="3150751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Пам'ять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0330339" y="3723561"/>
            <a:ext cx="35493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Місце зберігання даних і програм</a:t>
            </a:r>
            <a:endParaRPr lang="en-US" sz="17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9859" y="4850249"/>
            <a:ext cx="3610332" cy="60960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0330339" y="512778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Програма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10330339" y="5700593"/>
            <a:ext cx="35493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Послідовність команд для виконання</a:t>
            </a:r>
            <a:endParaRPr lang="en-US" sz="17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74194" y="507563"/>
            <a:ext cx="6223397" cy="606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Питання та обговорення</a:t>
            </a:r>
            <a:endParaRPr lang="en-US" sz="38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194" y="1598533"/>
            <a:ext cx="5915858" cy="59158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47729" y="1575435"/>
            <a:ext cx="2427208" cy="303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Час для запитань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7547729" y="2063234"/>
            <a:ext cx="5915858" cy="590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Обговоримо незрозумілі моменти та підготуємося до лабораторної роботи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7547729" y="2819281"/>
            <a:ext cx="5915858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Які питання виникли під час лекції?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7547729" y="3178850"/>
            <a:ext cx="5915858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Що потребує додаткового пояснення?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7547729" y="3538418"/>
            <a:ext cx="5915858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Готові до практичних завдань?</a:t>
            </a:r>
            <a:endParaRPr lang="en-US" sz="1450" dirty="0"/>
          </a:p>
        </p:txBody>
      </p:sp>
      <p:sp>
        <p:nvSpPr>
          <p:cNvPr id="9" name="Shape 6"/>
          <p:cNvSpPr/>
          <p:nvPr/>
        </p:nvSpPr>
        <p:spPr>
          <a:xfrm>
            <a:off x="7547729" y="4040981"/>
            <a:ext cx="5915858" cy="1078706"/>
          </a:xfrm>
          <a:prstGeom prst="roundRect">
            <a:avLst>
              <a:gd name="adj" fmla="val 25652"/>
            </a:avLst>
          </a:prstGeom>
          <a:solidFill>
            <a:srgbClr val="BEDFF3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2157" y="4315778"/>
            <a:ext cx="230505" cy="18442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8147090" y="4271486"/>
            <a:ext cx="5132070" cy="590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Наступне заняття:</a:t>
            </a:r>
            <a:r>
              <a:rPr lang="en-US" sz="14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лабораторна робота з моделювання простих команд процесора</a:t>
            </a:r>
            <a:endParaRPr lang="en-US" sz="1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646039"/>
            <a:ext cx="6395085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Як працює комп'ютер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09" y="2683669"/>
            <a:ext cx="1083231" cy="129992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58114" y="290024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Отримує дані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058114" y="3386376"/>
            <a:ext cx="632757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Введення інформації через пристрої вводу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309" y="3983593"/>
            <a:ext cx="1083231" cy="129992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058114" y="420016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Обробляє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058114" y="4686300"/>
            <a:ext cx="632757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Виконання обчислень і операцій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309" y="5283518"/>
            <a:ext cx="1083231" cy="129992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058114" y="550009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Видає результат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058114" y="5986224"/>
            <a:ext cx="632757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Виведення результатів на екран або інші пристрої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10208" y="558046"/>
            <a:ext cx="872252" cy="381476"/>
          </a:xfrm>
          <a:prstGeom prst="roundRect">
            <a:avLst>
              <a:gd name="adj" fmla="val 63840"/>
            </a:avLst>
          </a:prstGeom>
          <a:solidFill>
            <a:srgbClr val="D4E9F7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3" name="Text 1"/>
          <p:cNvSpPr/>
          <p:nvPr/>
        </p:nvSpPr>
        <p:spPr>
          <a:xfrm>
            <a:off x="831890" y="618887"/>
            <a:ext cx="628888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БЛОК 2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710208" y="1020604"/>
            <a:ext cx="8470940" cy="667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Що таке комп'ютерна система</a:t>
            </a:r>
            <a:endParaRPr lang="en-US" sz="4200" dirty="0"/>
          </a:p>
        </p:txBody>
      </p:sp>
      <p:sp>
        <p:nvSpPr>
          <p:cNvPr id="5" name="Shape 3"/>
          <p:cNvSpPr/>
          <p:nvPr/>
        </p:nvSpPr>
        <p:spPr>
          <a:xfrm>
            <a:off x="710208" y="2220754"/>
            <a:ext cx="7727871" cy="2094071"/>
          </a:xfrm>
          <a:prstGeom prst="roundRect">
            <a:avLst>
              <a:gd name="adj" fmla="val 14537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10" y="2431256"/>
            <a:ext cx="608767" cy="608767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8112" y="2598539"/>
            <a:ext cx="273963" cy="27396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20710" y="3242905"/>
            <a:ext cx="2670215" cy="333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Комп'ютер</a:t>
            </a:r>
            <a:endParaRPr lang="en-US" sz="2100" dirty="0"/>
          </a:p>
        </p:txBody>
      </p:sp>
      <p:sp>
        <p:nvSpPr>
          <p:cNvPr id="9" name="Text 5"/>
          <p:cNvSpPr/>
          <p:nvPr/>
        </p:nvSpPr>
        <p:spPr>
          <a:xfrm>
            <a:off x="920710" y="3779520"/>
            <a:ext cx="7306866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Апаратна частина</a:t>
            </a:r>
            <a:endParaRPr lang="en-US" sz="1550" dirty="0"/>
          </a:p>
        </p:txBody>
      </p:sp>
      <p:sp>
        <p:nvSpPr>
          <p:cNvPr id="10" name="Shape 6"/>
          <p:cNvSpPr/>
          <p:nvPr/>
        </p:nvSpPr>
        <p:spPr>
          <a:xfrm>
            <a:off x="710208" y="4517708"/>
            <a:ext cx="7727871" cy="2094071"/>
          </a:xfrm>
          <a:prstGeom prst="roundRect">
            <a:avLst>
              <a:gd name="adj" fmla="val 14537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710" y="4728210"/>
            <a:ext cx="608767" cy="608767"/>
          </a:xfrm>
          <a:prstGeom prst="rect">
            <a:avLst/>
          </a:prstGeom>
        </p:spPr>
      </p:pic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8112" y="4895493"/>
            <a:ext cx="273963" cy="27396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20710" y="5539859"/>
            <a:ext cx="2670215" cy="333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Програми</a:t>
            </a:r>
            <a:endParaRPr lang="en-US" sz="2100" dirty="0"/>
          </a:p>
        </p:txBody>
      </p:sp>
      <p:sp>
        <p:nvSpPr>
          <p:cNvPr id="14" name="Text 8"/>
          <p:cNvSpPr/>
          <p:nvPr/>
        </p:nvSpPr>
        <p:spPr>
          <a:xfrm>
            <a:off x="920710" y="6076474"/>
            <a:ext cx="7306866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Програмне забезпечення</a:t>
            </a:r>
            <a:endParaRPr lang="en-US" sz="1550" dirty="0"/>
          </a:p>
        </p:txBody>
      </p:sp>
      <p:sp>
        <p:nvSpPr>
          <p:cNvPr id="15" name="Text 9"/>
          <p:cNvSpPr/>
          <p:nvPr/>
        </p:nvSpPr>
        <p:spPr>
          <a:xfrm>
            <a:off x="710208" y="6840022"/>
            <a:ext cx="7727871" cy="6496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384653"/>
                </a:solidFill>
                <a:highlight>
                  <a:srgbClr val="E5F6FF"/>
                </a:highlight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Комп'ютерна система = апаратне + програмне забезпечення як єдине ціле</a:t>
            </a:r>
            <a:endParaRPr lang="en-US" sz="155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0760" y="2220754"/>
            <a:ext cx="4986933" cy="498693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246942"/>
            <a:ext cx="11867078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Основні частини комп'ютерної системи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736288" y="409801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Процесор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58309" y="4584144"/>
            <a:ext cx="3828693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Виконує обчислення та керує роботою</a:t>
            </a:r>
            <a:endParaRPr lang="en-US" sz="17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270" y="2392918"/>
            <a:ext cx="4589740" cy="4589740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46586" y="4525625"/>
            <a:ext cx="324088" cy="32408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4932" y="2866906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Пам'ять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4932" y="3353038"/>
            <a:ext cx="3937159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Зберігає дані та програми</a:t>
            </a: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0270" y="2392918"/>
            <a:ext cx="4589740" cy="4589740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6173" y="3134380"/>
            <a:ext cx="324088" cy="32408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4932" y="4972764"/>
            <a:ext cx="3937159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Пристрої введення/виведення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4932" y="5815132"/>
            <a:ext cx="393715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Взаємодія з користувачем та зовнішнім світом</a:t>
            </a:r>
            <a:endParaRPr lang="en-US" sz="17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0270" y="2392918"/>
            <a:ext cx="4589740" cy="4589740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56173" y="5916870"/>
            <a:ext cx="324088" cy="32408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2830" y="575786"/>
            <a:ext cx="5510451" cy="688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Процесор (CPU)</a:t>
            </a:r>
            <a:endParaRPr lang="en-US" sz="4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30" y="1814155"/>
            <a:ext cx="5643205" cy="5643205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894433" y="1814155"/>
            <a:ext cx="7010757" cy="1897618"/>
          </a:xfrm>
          <a:prstGeom prst="roundRect">
            <a:avLst>
              <a:gd name="adj" fmla="val 16552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682" y="1711404"/>
            <a:ext cx="251222" cy="251222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56719" y="3563303"/>
            <a:ext cx="251222" cy="251222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7231380" y="2151102"/>
            <a:ext cx="2955965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«Мозок» комп'ютера</a:t>
            </a:r>
            <a:endParaRPr lang="en-US" sz="2150" dirty="0"/>
          </a:p>
        </p:txBody>
      </p:sp>
      <p:sp>
        <p:nvSpPr>
          <p:cNvPr id="8" name="Text 3"/>
          <p:cNvSpPr/>
          <p:nvPr/>
        </p:nvSpPr>
        <p:spPr>
          <a:xfrm>
            <a:off x="7231380" y="2704743"/>
            <a:ext cx="6336863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Центральний процесор виконує всі обчислювальні операції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6894433" y="3947279"/>
            <a:ext cx="7010757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Основна функція:</a:t>
            </a: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виконання команд програми одна за одною</a:t>
            </a:r>
            <a:endParaRPr lang="en-US" sz="1600" dirty="0"/>
          </a:p>
        </p:txBody>
      </p:sp>
      <p:sp>
        <p:nvSpPr>
          <p:cNvPr id="10" name="Text 5"/>
          <p:cNvSpPr/>
          <p:nvPr/>
        </p:nvSpPr>
        <p:spPr>
          <a:xfrm>
            <a:off x="6894433" y="4470678"/>
            <a:ext cx="7010757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Обробка даних</a:t>
            </a:r>
            <a:endParaRPr lang="en-US" sz="1600" dirty="0"/>
          </a:p>
        </p:txBody>
      </p:sp>
      <p:sp>
        <p:nvSpPr>
          <p:cNvPr id="11" name="Text 6"/>
          <p:cNvSpPr/>
          <p:nvPr/>
        </p:nvSpPr>
        <p:spPr>
          <a:xfrm>
            <a:off x="6894433" y="4878943"/>
            <a:ext cx="7010757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Керування іншими компонентами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6894433" y="5287208"/>
            <a:ext cx="7010757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Виконання арифметичних операцій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1640</Words>
  <Application>Microsoft Office PowerPoint</Application>
  <PresentationFormat>Custom</PresentationFormat>
  <Paragraphs>435</Paragraphs>
  <Slides>50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Barlow Bold</vt:lpstr>
      <vt:lpstr>Consolas</vt:lpstr>
      <vt:lpstr>Barlow Light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Oleksandr Pastushkov</cp:lastModifiedBy>
  <cp:revision>3</cp:revision>
  <dcterms:created xsi:type="dcterms:W3CDTF">2026-01-26T00:26:14Z</dcterms:created>
  <dcterms:modified xsi:type="dcterms:W3CDTF">2026-02-05T09:26:36Z</dcterms:modified>
</cp:coreProperties>
</file>