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7" r:id="rId3"/>
    <p:sldId id="258" r:id="rId4"/>
    <p:sldId id="291" r:id="rId5"/>
    <p:sldId id="289" r:id="rId6"/>
    <p:sldId id="290" r:id="rId7"/>
    <p:sldId id="288" r:id="rId8"/>
    <p:sldId id="259" r:id="rId9"/>
    <p:sldId id="260" r:id="rId10"/>
    <p:sldId id="261" r:id="rId11"/>
    <p:sldId id="266" r:id="rId12"/>
    <p:sldId id="292" r:id="rId13"/>
    <p:sldId id="293" r:id="rId14"/>
    <p:sldId id="262" r:id="rId15"/>
    <p:sldId id="267" r:id="rId16"/>
    <p:sldId id="268" r:id="rId17"/>
    <p:sldId id="269" r:id="rId18"/>
    <p:sldId id="270" r:id="rId19"/>
    <p:sldId id="271" r:id="rId20"/>
    <p:sldId id="272" r:id="rId21"/>
    <p:sldId id="273" r:id="rId22"/>
    <p:sldId id="274" r:id="rId23"/>
    <p:sldId id="275" r:id="rId24"/>
    <p:sldId id="276" r:id="rId25"/>
    <p:sldId id="277" r:id="rId26"/>
    <p:sldId id="279" r:id="rId27"/>
    <p:sldId id="278" r:id="rId28"/>
    <p:sldId id="280" r:id="rId29"/>
    <p:sldId id="281" r:id="rId30"/>
    <p:sldId id="282" r:id="rId31"/>
    <p:sldId id="283" r:id="rId32"/>
    <p:sldId id="284"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http://archeos.org.ua/?page_id=1522" TargetMode="External"/><Relationship Id="rId1" Type="http://schemas.openxmlformats.org/officeDocument/2006/relationships/hyperlink" Target="http://litopys.org.ua/hrs/hrs02.ht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37893" y="352635"/>
            <a:ext cx="7753082" cy="2676525"/>
          </a:xfrm>
          <a:prstGeom prst="rect">
            <a:avLst/>
          </a:prstGeom>
          <a:solidFill>
            <a:schemeClr val="accent3">
              <a:lumMod val="40000"/>
              <a:lumOff val="60000"/>
            </a:schemeClr>
          </a:solidFill>
        </p:spPr>
        <p:txBody>
          <a:bodyPr wrap="square">
            <a:spAutoFit/>
          </a:bodyPr>
          <a:lstStyle/>
          <a:p>
            <a:pPr lvl="0" algn="ctr"/>
            <a:r>
              <a:rPr lang="uk-UA" sz="2400" dirty="0">
                <a:solidFill>
                  <a:prstClr val="black"/>
                </a:solidFill>
                <a:latin typeface="Times New Roman" panose="02020603050405020304" pitchFamily="18" charset="0"/>
                <a:cs typeface="Times New Roman" panose="02020603050405020304" pitchFamily="18" charset="0"/>
              </a:rPr>
              <a:t>Основні ідеї, що поширювалися Росією в Україні задля </a:t>
            </a:r>
            <a:r>
              <a:rPr lang="uk-UA" sz="2400" dirty="0">
                <a:solidFill>
                  <a:prstClr val="black"/>
                </a:solidFill>
                <a:latin typeface="Times New Roman" panose="02020603050405020304" pitchFamily="18" charset="0"/>
                <a:cs typeface="Times New Roman" panose="02020603050405020304" pitchFamily="18" charset="0"/>
                <a:sym typeface="+mn-ea"/>
              </a:rPr>
              <a:t>дестабілізації ситуації та збереження впливу на </a:t>
            </a:r>
            <a:r>
              <a:rPr lang="uk-UA" sz="2400" dirty="0">
                <a:solidFill>
                  <a:prstClr val="black"/>
                </a:solidFill>
                <a:latin typeface="Times New Roman" panose="02020603050405020304" pitchFamily="18" charset="0"/>
                <a:cs typeface="Times New Roman" panose="02020603050405020304" pitchFamily="18" charset="0"/>
              </a:rPr>
              <a:t>національні меншини  в 1990-х  -</a:t>
            </a:r>
            <a:r>
              <a:rPr lang="uk-UA" sz="2400" dirty="0" smtClean="0">
                <a:solidFill>
                  <a:prstClr val="black"/>
                </a:solidFill>
                <a:latin typeface="Times New Roman" panose="02020603050405020304" pitchFamily="18" charset="0"/>
                <a:cs typeface="Times New Roman" panose="02020603050405020304" pitchFamily="18" charset="0"/>
              </a:rPr>
              <a:t> </a:t>
            </a:r>
            <a:r>
              <a:rPr lang="uk-UA" sz="2400" dirty="0">
                <a:solidFill>
                  <a:prstClr val="black"/>
                </a:solidFill>
                <a:latin typeface="Times New Roman" panose="02020603050405020304" pitchFamily="18" charset="0"/>
                <a:cs typeface="Times New Roman" panose="02020603050405020304" pitchFamily="18" charset="0"/>
              </a:rPr>
              <a:t>2000-х роках</a:t>
            </a:r>
            <a:br>
              <a:rPr lang="uk-UA" sz="2400" dirty="0">
                <a:solidFill>
                  <a:prstClr val="black"/>
                </a:solidFill>
                <a:latin typeface="Times New Roman" panose="02020603050405020304" pitchFamily="18" charset="0"/>
                <a:cs typeface="Times New Roman" panose="02020603050405020304" pitchFamily="18" charset="0"/>
              </a:rPr>
            </a:br>
            <a:endParaRPr lang="uk-UA" sz="2400" dirty="0">
              <a:solidFill>
                <a:prstClr val="black"/>
              </a:solidFill>
              <a:latin typeface="Times New Roman" panose="02020603050405020304" pitchFamily="18" charset="0"/>
              <a:cs typeface="Times New Roman" panose="02020603050405020304" pitchFamily="18" charset="0"/>
            </a:endParaRPr>
          </a:p>
          <a:p>
            <a:pPr lvl="0" algn="ctr"/>
            <a:r>
              <a:rPr lang="uk-UA" sz="2400" dirty="0">
                <a:solidFill>
                  <a:prstClr val="black"/>
                </a:solidFill>
                <a:latin typeface="Times New Roman" panose="02020603050405020304" pitchFamily="18" charset="0"/>
                <a:cs typeface="Times New Roman" panose="02020603050405020304" pitchFamily="18" charset="0"/>
              </a:rPr>
              <a:t>Суспільно-політична ситуація в Україні спричинена відставанням оновлення законодавства. що регулює етнонаціональну політику в державі.</a:t>
            </a:r>
            <a:endParaRPr lang="uk-UA" sz="2400" b="1"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7731" y="309881"/>
            <a:ext cx="11668258" cy="5970865"/>
          </a:xfrm>
          <a:prstGeom prst="rect">
            <a:avLst/>
          </a:prstGeom>
          <a:solidFill>
            <a:schemeClr val="accent1">
              <a:lumMod val="20000"/>
              <a:lumOff val="80000"/>
            </a:schemeClr>
          </a:solidFill>
        </p:spPr>
        <p:txBody>
          <a:bodyPr wrap="square">
            <a:spAutoFit/>
          </a:bodyPr>
          <a:lstStyle/>
          <a:p>
            <a:r>
              <a:rPr lang="uk-UA" sz="2000" b="1" i="1" dirty="0" smtClean="0"/>
              <a:t>Наслідок </a:t>
            </a:r>
            <a:r>
              <a:rPr lang="uk-UA" sz="2000" b="1" i="1" dirty="0"/>
              <a:t>інспірованої ззовні такої «активності», вже наприкінці 1990-х рр. для етнонаціональної сфери України були притаманні такі явища, як:  </a:t>
            </a:r>
            <a:endParaRPr lang="uk-UA" sz="2000" b="1" i="1" dirty="0" smtClean="0"/>
          </a:p>
          <a:p>
            <a:endParaRPr lang="uk-UA" dirty="0"/>
          </a:p>
          <a:p>
            <a:pPr marL="285750" indent="-285750">
              <a:buFontTx/>
              <a:buChar char="-"/>
            </a:pPr>
            <a:r>
              <a:rPr lang="uk-UA" dirty="0" smtClean="0"/>
              <a:t>активізація </a:t>
            </a:r>
            <a:r>
              <a:rPr lang="uk-UA" dirty="0"/>
              <a:t>федералістських, автономістських та сепаратистських рухів у Криму, Закарпатті та </a:t>
            </a:r>
            <a:r>
              <a:rPr lang="uk-UA" dirty="0" smtClean="0"/>
              <a:t>Буковині, на Донбасі. </a:t>
            </a:r>
            <a:r>
              <a:rPr lang="uk-UA" dirty="0" err="1"/>
              <a:t>Етнонаціоналістичні</a:t>
            </a:r>
            <a:r>
              <a:rPr lang="uk-UA" dirty="0"/>
              <a:t> політичні рухи (праве крило): росіян і кримських татар у Криму; румунів у Чернівецькій області; русинів у Закарпатській області; </a:t>
            </a:r>
            <a:endParaRPr lang="uk-UA" dirty="0" smtClean="0"/>
          </a:p>
          <a:p>
            <a:pPr marL="285750" indent="-285750">
              <a:buFontTx/>
              <a:buChar char="-"/>
            </a:pPr>
            <a:endParaRPr lang="uk-UA" dirty="0"/>
          </a:p>
          <a:p>
            <a:pPr marL="285750" indent="-285750">
              <a:buFontTx/>
              <a:buChar char="-"/>
            </a:pPr>
            <a:r>
              <a:rPr lang="uk-UA" dirty="0" smtClean="0"/>
              <a:t> </a:t>
            </a:r>
            <a:r>
              <a:rPr lang="uk-UA" dirty="0"/>
              <a:t>посилення політизації національних меншин, особливо російської, румунської, </a:t>
            </a:r>
            <a:r>
              <a:rPr lang="uk-UA" dirty="0" smtClean="0"/>
              <a:t>русинської, болгарської та </a:t>
            </a:r>
            <a:r>
              <a:rPr lang="uk-UA" dirty="0"/>
              <a:t>угорської, які вимагали </a:t>
            </a:r>
            <a:r>
              <a:rPr lang="uk-UA" dirty="0" smtClean="0"/>
              <a:t>національно-територіальної </a:t>
            </a:r>
            <a:r>
              <a:rPr lang="uk-UA" dirty="0"/>
              <a:t>автономії, створення політичних партій на етнічній основі;  </a:t>
            </a:r>
            <a:endParaRPr lang="uk-UA" dirty="0" smtClean="0"/>
          </a:p>
          <a:p>
            <a:pPr marL="285750" indent="-285750">
              <a:buFontTx/>
              <a:buChar char="-"/>
            </a:pPr>
            <a:endParaRPr lang="uk-UA" dirty="0"/>
          </a:p>
          <a:p>
            <a:pPr marL="285750" indent="-285750">
              <a:buFontTx/>
              <a:buChar char="-"/>
            </a:pPr>
            <a:r>
              <a:rPr lang="uk-UA" dirty="0" smtClean="0"/>
              <a:t> </a:t>
            </a:r>
            <a:r>
              <a:rPr lang="uk-UA" dirty="0"/>
              <a:t>поява претензій громадських об’єднань деяких національних меншин, насамперед проросійських політичних сил на місцях, на самоврядування з функціями владних структур (Крим, південно-східні області України); </a:t>
            </a:r>
            <a:endParaRPr lang="uk-UA" dirty="0" smtClean="0"/>
          </a:p>
          <a:p>
            <a:pPr marL="285750" indent="-285750">
              <a:buFontTx/>
              <a:buChar char="-"/>
            </a:pPr>
            <a:endParaRPr lang="uk-UA" dirty="0" smtClean="0"/>
          </a:p>
          <a:p>
            <a:pPr marL="285750" indent="-285750">
              <a:buFontTx/>
              <a:buChar char="-"/>
            </a:pPr>
            <a:r>
              <a:rPr lang="uk-UA" dirty="0" smtClean="0"/>
              <a:t> </a:t>
            </a:r>
            <a:r>
              <a:rPr lang="uk-UA" dirty="0"/>
              <a:t>виокремлення національними меншинами економічної та політичної проблематики, зумовленої високим рівнем безробіття, складністю набуття громадянства, політико-правовим статусом меджлісу, облаштуванням депортованих в Україні тощо; </a:t>
            </a:r>
            <a:endParaRPr lang="uk-UA" dirty="0" smtClean="0"/>
          </a:p>
          <a:p>
            <a:pPr marL="285750" indent="-285750">
              <a:buFontTx/>
              <a:buChar char="-"/>
            </a:pPr>
            <a:endParaRPr lang="uk-UA" dirty="0" smtClean="0"/>
          </a:p>
          <a:p>
            <a:pPr marL="285750" indent="-285750">
              <a:buFontTx/>
              <a:buChar char="-"/>
            </a:pPr>
            <a:r>
              <a:rPr lang="uk-UA" dirty="0" smtClean="0"/>
              <a:t> </a:t>
            </a:r>
            <a:r>
              <a:rPr lang="uk-UA" dirty="0"/>
              <a:t>з’явилася проблема регіоналізму та регіоналізації економічного </a:t>
            </a:r>
            <a:r>
              <a:rPr lang="uk-UA" dirty="0" smtClean="0"/>
              <a:t>життя; </a:t>
            </a:r>
            <a:endParaRPr lang="uk-UA" dirty="0" smtClean="0"/>
          </a:p>
          <a:p>
            <a:pPr marL="285750" indent="-285750">
              <a:buFontTx/>
              <a:buChar char="-"/>
            </a:pPr>
            <a:endParaRPr lang="uk-UA" dirty="0" smtClean="0"/>
          </a:p>
          <a:p>
            <a:pPr marL="285750" indent="-285750">
              <a:buFontTx/>
              <a:buChar char="-"/>
            </a:pPr>
            <a:r>
              <a:rPr lang="uk-UA" dirty="0" smtClean="0"/>
              <a:t> </a:t>
            </a:r>
            <a:r>
              <a:rPr lang="uk-UA" dirty="0"/>
              <a:t>неодноразово громадськими об’єднаннями росіян у Криму порушувалося питання створення своїх власних органів національного самоврядування на зразок меджлісів кримських татар та </a:t>
            </a:r>
            <a:r>
              <a:rPr lang="uk-UA" dirty="0" err="1"/>
              <a:t>фольскрату</a:t>
            </a:r>
            <a:r>
              <a:rPr lang="uk-UA" dirty="0"/>
              <a:t> німців у </a:t>
            </a:r>
            <a:r>
              <a:rPr lang="uk-UA" dirty="0" smtClean="0"/>
              <a:t>Криму.</a:t>
            </a:r>
            <a:endParaRPr lang="uk-U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fontAlgn="base"/>
            <a:r>
              <a:rPr lang="ru-RU" b="1" dirty="0">
                <a:solidFill>
                  <a:srgbClr val="333333"/>
                </a:solidFill>
                <a:latin typeface="inherit"/>
              </a:rPr>
              <a:t>1 </a:t>
            </a:r>
            <a:r>
              <a:rPr lang="ru-RU" b="1" dirty="0" err="1">
                <a:solidFill>
                  <a:srgbClr val="333333"/>
                </a:solidFill>
                <a:latin typeface="inherit"/>
              </a:rPr>
              <a:t>серпня</a:t>
            </a:r>
            <a:r>
              <a:rPr lang="ru-RU" b="1" dirty="0">
                <a:solidFill>
                  <a:srgbClr val="333333"/>
                </a:solidFill>
                <a:latin typeface="inherit"/>
              </a:rPr>
              <a:t> 2024 року </a:t>
            </a:r>
            <a:r>
              <a:rPr lang="ru-RU" b="1" dirty="0" err="1" smtClean="0">
                <a:solidFill>
                  <a:srgbClr val="333333"/>
                </a:solidFill>
                <a:latin typeface="inherit"/>
              </a:rPr>
              <a:t>Росія</a:t>
            </a:r>
            <a:r>
              <a:rPr lang="ru-RU" b="1" dirty="0" smtClean="0">
                <a:solidFill>
                  <a:srgbClr val="333333"/>
                </a:solidFill>
                <a:latin typeface="inherit"/>
              </a:rPr>
              <a:t> </a:t>
            </a:r>
            <a:r>
              <a:rPr lang="ru-RU" b="1" dirty="0" err="1" smtClean="0">
                <a:solidFill>
                  <a:srgbClr val="333333"/>
                </a:solidFill>
                <a:latin typeface="inherit"/>
              </a:rPr>
              <a:t>вийшла</a:t>
            </a:r>
            <a:r>
              <a:rPr lang="ru-RU" b="1" dirty="0" smtClean="0">
                <a:solidFill>
                  <a:srgbClr val="333333"/>
                </a:solidFill>
                <a:latin typeface="inherit"/>
              </a:rPr>
              <a:t> </a:t>
            </a:r>
            <a:r>
              <a:rPr lang="ru-RU" b="1" dirty="0">
                <a:solidFill>
                  <a:srgbClr val="333333"/>
                </a:solidFill>
                <a:latin typeface="inherit"/>
              </a:rPr>
              <a:t>з </a:t>
            </a:r>
            <a:r>
              <a:rPr lang="ru-RU" b="1" dirty="0" err="1">
                <a:solidFill>
                  <a:srgbClr val="333333"/>
                </a:solidFill>
                <a:latin typeface="inherit"/>
              </a:rPr>
              <a:t>Рамкової</a:t>
            </a:r>
            <a:r>
              <a:rPr lang="ru-RU" b="1" dirty="0">
                <a:solidFill>
                  <a:srgbClr val="333333"/>
                </a:solidFill>
                <a:latin typeface="inherit"/>
              </a:rPr>
              <a:t> </a:t>
            </a:r>
            <a:r>
              <a:rPr lang="ru-RU" b="1" dirty="0" err="1">
                <a:solidFill>
                  <a:srgbClr val="333333"/>
                </a:solidFill>
                <a:latin typeface="inherit"/>
              </a:rPr>
              <a:t>конвенції</a:t>
            </a:r>
            <a:r>
              <a:rPr lang="ru-RU" b="1" dirty="0">
                <a:solidFill>
                  <a:srgbClr val="333333"/>
                </a:solidFill>
                <a:latin typeface="inherit"/>
              </a:rPr>
              <a:t> про </a:t>
            </a:r>
            <a:r>
              <a:rPr lang="ru-RU" b="1" dirty="0" err="1">
                <a:solidFill>
                  <a:srgbClr val="333333"/>
                </a:solidFill>
                <a:latin typeface="inherit"/>
              </a:rPr>
              <a:t>захист</a:t>
            </a:r>
            <a:r>
              <a:rPr lang="ru-RU" b="1" dirty="0">
                <a:solidFill>
                  <a:srgbClr val="333333"/>
                </a:solidFill>
                <a:latin typeface="inherit"/>
              </a:rPr>
              <a:t> </a:t>
            </a:r>
            <a:r>
              <a:rPr lang="ru-RU" b="1" dirty="0" err="1">
                <a:solidFill>
                  <a:srgbClr val="333333"/>
                </a:solidFill>
                <a:latin typeface="inherit"/>
              </a:rPr>
              <a:t>національних</a:t>
            </a:r>
            <a:r>
              <a:rPr lang="ru-RU" b="1" dirty="0">
                <a:solidFill>
                  <a:srgbClr val="333333"/>
                </a:solidFill>
                <a:latin typeface="inherit"/>
              </a:rPr>
              <a:t> </a:t>
            </a:r>
            <a:r>
              <a:rPr lang="ru-RU" b="1" dirty="0" err="1">
                <a:solidFill>
                  <a:srgbClr val="333333"/>
                </a:solidFill>
                <a:latin typeface="inherit"/>
              </a:rPr>
              <a:t>меншин</a:t>
            </a:r>
            <a:r>
              <a:rPr lang="ru-RU" b="1" dirty="0">
                <a:solidFill>
                  <a:srgbClr val="333333"/>
                </a:solidFill>
                <a:latin typeface="inherit"/>
              </a:rPr>
              <a:t>, яку </a:t>
            </a:r>
            <a:r>
              <a:rPr lang="ru-RU" b="1" dirty="0" err="1">
                <a:solidFill>
                  <a:srgbClr val="333333"/>
                </a:solidFill>
                <a:latin typeface="inherit"/>
              </a:rPr>
              <a:t>підписала</a:t>
            </a:r>
            <a:r>
              <a:rPr lang="ru-RU" b="1" dirty="0">
                <a:solidFill>
                  <a:srgbClr val="333333"/>
                </a:solidFill>
                <a:latin typeface="inherit"/>
              </a:rPr>
              <a:t> 1996 року у </a:t>
            </a:r>
            <a:r>
              <a:rPr lang="ru-RU" b="1" dirty="0" err="1">
                <a:solidFill>
                  <a:srgbClr val="333333"/>
                </a:solidFill>
                <a:latin typeface="inherit"/>
              </a:rPr>
              <a:t>Страсбурзі</a:t>
            </a:r>
            <a:r>
              <a:rPr lang="ru-RU" b="1" dirty="0">
                <a:solidFill>
                  <a:srgbClr val="333333"/>
                </a:solidFill>
                <a:latin typeface="inherit"/>
              </a:rPr>
              <a:t>, </a:t>
            </a:r>
            <a:r>
              <a:rPr lang="ru-RU" b="1" dirty="0" err="1">
                <a:solidFill>
                  <a:srgbClr val="333333"/>
                </a:solidFill>
                <a:latin typeface="inherit"/>
              </a:rPr>
              <a:t>що</a:t>
            </a:r>
            <a:r>
              <a:rPr lang="ru-RU" b="1" dirty="0">
                <a:solidFill>
                  <a:srgbClr val="333333"/>
                </a:solidFill>
                <a:latin typeface="inherit"/>
              </a:rPr>
              <a:t> у </a:t>
            </a:r>
            <a:r>
              <a:rPr lang="ru-RU" b="1" dirty="0" err="1">
                <a:solidFill>
                  <a:srgbClr val="333333"/>
                </a:solidFill>
                <a:latin typeface="inherit"/>
              </a:rPr>
              <a:t>Франції</a:t>
            </a:r>
            <a:r>
              <a:rPr lang="ru-RU" b="1" dirty="0" smtClean="0">
                <a:solidFill>
                  <a:srgbClr val="333333"/>
                </a:solidFill>
                <a:latin typeface="inherit"/>
              </a:rPr>
              <a:t>.</a:t>
            </a:r>
            <a:endParaRPr lang="ru-RU" b="1" dirty="0" smtClean="0">
              <a:solidFill>
                <a:srgbClr val="333333"/>
              </a:solidFill>
              <a:latin typeface="inherit"/>
            </a:endParaRPr>
          </a:p>
          <a:p>
            <a:pPr fontAlgn="base"/>
            <a:r>
              <a:rPr lang="ru-RU" b="1" i="0" dirty="0">
                <a:solidFill>
                  <a:srgbClr val="333333"/>
                </a:solidFill>
                <a:effectLst/>
                <a:latin typeface="inherit"/>
              </a:rPr>
              <a:t>	</a:t>
            </a:r>
            <a:r>
              <a:rPr lang="uk-UA" dirty="0"/>
              <a:t>Раніше російський лідер Володимир Путін підписав закон про денонсацію рамкової конвенції Ради Європи про захист нацменшин. Росія пояснила необхідність припинити дію конвенції тим, що резолюція Комітету міністрів РЄ від 27 вересня 2022 року істотно обмежила повноваження російського експерта в Консультативному комітеті, створеному для моніторингу виконання державами-учасницями конвенції своїх зобов'язань щодо захисту національних меншин</a:t>
            </a:r>
            <a:r>
              <a:rPr lang="uk-UA" dirty="0" smtClean="0"/>
              <a:t>.</a:t>
            </a:r>
            <a:endParaRPr lang="uk-UA" dirty="0" smtClean="0"/>
          </a:p>
          <a:p>
            <a:pPr fontAlgn="base"/>
            <a:r>
              <a:rPr lang="uk-UA" b="0" i="0" dirty="0">
                <a:solidFill>
                  <a:srgbClr val="333333"/>
                </a:solidFill>
                <a:effectLst/>
                <a:latin typeface="Open Sans"/>
              </a:rPr>
              <a:t>	</a:t>
            </a:r>
            <a:r>
              <a:rPr lang="ru-RU" dirty="0" err="1">
                <a:solidFill>
                  <a:srgbClr val="333333"/>
                </a:solidFill>
                <a:latin typeface="Open Sans"/>
              </a:rPr>
              <a:t>Крім</a:t>
            </a:r>
            <a:r>
              <a:rPr lang="ru-RU" dirty="0">
                <a:solidFill>
                  <a:srgbClr val="333333"/>
                </a:solidFill>
                <a:latin typeface="Open Sans"/>
              </a:rPr>
              <a:t> того, </a:t>
            </a:r>
            <a:r>
              <a:rPr lang="ru-RU" dirty="0" err="1">
                <a:solidFill>
                  <a:srgbClr val="333333"/>
                </a:solidFill>
                <a:latin typeface="Open Sans"/>
              </a:rPr>
              <a:t>Росія</a:t>
            </a:r>
            <a:r>
              <a:rPr lang="ru-RU" dirty="0">
                <a:solidFill>
                  <a:srgbClr val="333333"/>
                </a:solidFill>
                <a:latin typeface="Open Sans"/>
              </a:rPr>
              <a:t>, як </a:t>
            </a:r>
            <a:r>
              <a:rPr lang="ru-RU" dirty="0" err="1" smtClean="0">
                <a:solidFill>
                  <a:srgbClr val="333333"/>
                </a:solidFill>
                <a:latin typeface="Open Sans"/>
              </a:rPr>
              <a:t>стверджується</a:t>
            </a:r>
            <a:r>
              <a:rPr lang="ru-RU" dirty="0">
                <a:solidFill>
                  <a:srgbClr val="333333"/>
                </a:solidFill>
                <a:latin typeface="Open Sans"/>
              </a:rPr>
              <a:t> в </a:t>
            </a:r>
            <a:r>
              <a:rPr lang="ru-RU" dirty="0" err="1">
                <a:solidFill>
                  <a:srgbClr val="333333"/>
                </a:solidFill>
                <a:latin typeface="Open Sans"/>
              </a:rPr>
              <a:t>прокремлівських</a:t>
            </a:r>
            <a:r>
              <a:rPr lang="ru-RU" dirty="0">
                <a:solidFill>
                  <a:srgbClr val="333333"/>
                </a:solidFill>
                <a:latin typeface="Open Sans"/>
              </a:rPr>
              <a:t> </a:t>
            </a:r>
            <a:r>
              <a:rPr lang="ru-RU" dirty="0" err="1">
                <a:solidFill>
                  <a:srgbClr val="333333"/>
                </a:solidFill>
                <a:latin typeface="Open Sans"/>
              </a:rPr>
              <a:t>виданнях</a:t>
            </a:r>
            <a:r>
              <a:rPr lang="ru-RU" dirty="0">
                <a:solidFill>
                  <a:srgbClr val="333333"/>
                </a:solidFill>
                <a:latin typeface="Open Sans"/>
              </a:rPr>
              <a:t>, </a:t>
            </a:r>
            <a:r>
              <a:rPr lang="ru-RU" dirty="0" err="1">
                <a:solidFill>
                  <a:srgbClr val="333333"/>
                </a:solidFill>
                <a:latin typeface="Open Sans"/>
              </a:rPr>
              <a:t>втратила</a:t>
            </a:r>
            <a:r>
              <a:rPr lang="ru-RU" dirty="0">
                <a:solidFill>
                  <a:srgbClr val="333333"/>
                </a:solidFill>
                <a:latin typeface="Open Sans"/>
              </a:rPr>
              <a:t> </a:t>
            </a:r>
            <a:r>
              <a:rPr lang="ru-RU" dirty="0" err="1">
                <a:solidFill>
                  <a:srgbClr val="333333"/>
                </a:solidFill>
                <a:latin typeface="Open Sans"/>
              </a:rPr>
              <a:t>можливість</a:t>
            </a:r>
            <a:r>
              <a:rPr lang="ru-RU" dirty="0">
                <a:solidFill>
                  <a:srgbClr val="333333"/>
                </a:solidFill>
                <a:latin typeface="Open Sans"/>
              </a:rPr>
              <a:t> </a:t>
            </a:r>
            <a:r>
              <a:rPr lang="ru-RU" dirty="0" err="1">
                <a:solidFill>
                  <a:srgbClr val="333333"/>
                </a:solidFill>
                <a:latin typeface="Open Sans"/>
              </a:rPr>
              <a:t>відстежувати</a:t>
            </a:r>
            <a:r>
              <a:rPr lang="ru-RU" dirty="0">
                <a:solidFill>
                  <a:srgbClr val="333333"/>
                </a:solidFill>
                <a:latin typeface="Open Sans"/>
              </a:rPr>
              <a:t> на </a:t>
            </a:r>
            <a:r>
              <a:rPr lang="ru-RU" dirty="0" err="1">
                <a:solidFill>
                  <a:srgbClr val="333333"/>
                </a:solidFill>
                <a:latin typeface="Open Sans"/>
              </a:rPr>
              <a:t>міжнародному</a:t>
            </a:r>
            <a:r>
              <a:rPr lang="ru-RU" dirty="0">
                <a:solidFill>
                  <a:srgbClr val="333333"/>
                </a:solidFill>
                <a:latin typeface="Open Sans"/>
              </a:rPr>
              <a:t> </a:t>
            </a:r>
            <a:r>
              <a:rPr lang="ru-RU" dirty="0" err="1">
                <a:solidFill>
                  <a:srgbClr val="333333"/>
                </a:solidFill>
                <a:latin typeface="Open Sans"/>
              </a:rPr>
              <a:t>рівні</a:t>
            </a:r>
            <a:r>
              <a:rPr lang="ru-RU" dirty="0">
                <a:solidFill>
                  <a:srgbClr val="333333"/>
                </a:solidFill>
                <a:latin typeface="Open Sans"/>
              </a:rPr>
              <a:t> </a:t>
            </a:r>
            <a:r>
              <a:rPr lang="ru-RU" dirty="0" err="1">
                <a:solidFill>
                  <a:srgbClr val="333333"/>
                </a:solidFill>
                <a:latin typeface="Open Sans"/>
              </a:rPr>
              <a:t>випадки</a:t>
            </a:r>
            <a:r>
              <a:rPr lang="ru-RU" dirty="0">
                <a:solidFill>
                  <a:srgbClr val="333333"/>
                </a:solidFill>
                <a:latin typeface="Open Sans"/>
              </a:rPr>
              <a:t> </a:t>
            </a:r>
            <a:r>
              <a:rPr lang="ru-RU" dirty="0" err="1">
                <a:solidFill>
                  <a:srgbClr val="333333"/>
                </a:solidFill>
                <a:latin typeface="Open Sans"/>
              </a:rPr>
              <a:t>порушення</a:t>
            </a:r>
            <a:r>
              <a:rPr lang="ru-RU" dirty="0">
                <a:solidFill>
                  <a:srgbClr val="333333"/>
                </a:solidFill>
                <a:latin typeface="Open Sans"/>
              </a:rPr>
              <a:t> прав </a:t>
            </a:r>
            <a:r>
              <a:rPr lang="ru-RU" dirty="0" err="1">
                <a:solidFill>
                  <a:srgbClr val="333333"/>
                </a:solidFill>
                <a:latin typeface="Open Sans"/>
              </a:rPr>
              <a:t>відповідних</a:t>
            </a:r>
            <a:r>
              <a:rPr lang="ru-RU" dirty="0">
                <a:solidFill>
                  <a:srgbClr val="333333"/>
                </a:solidFill>
                <a:latin typeface="Open Sans"/>
              </a:rPr>
              <a:t> </a:t>
            </a:r>
            <a:r>
              <a:rPr lang="ru-RU" dirty="0" err="1">
                <a:solidFill>
                  <a:srgbClr val="333333"/>
                </a:solidFill>
                <a:latin typeface="Open Sans"/>
              </a:rPr>
              <a:t>категорій</a:t>
            </a:r>
            <a:r>
              <a:rPr lang="ru-RU" dirty="0">
                <a:solidFill>
                  <a:srgbClr val="333333"/>
                </a:solidFill>
                <a:latin typeface="Open Sans"/>
              </a:rPr>
              <a:t> </a:t>
            </a:r>
            <a:r>
              <a:rPr lang="ru-RU" dirty="0" err="1">
                <a:solidFill>
                  <a:srgbClr val="333333"/>
                </a:solidFill>
                <a:latin typeface="Open Sans"/>
              </a:rPr>
              <a:t>громадян</a:t>
            </a:r>
            <a:r>
              <a:rPr lang="ru-RU" dirty="0">
                <a:solidFill>
                  <a:srgbClr val="333333"/>
                </a:solidFill>
                <a:latin typeface="Open Sans"/>
              </a:rPr>
              <a:t>. </a:t>
            </a:r>
            <a:r>
              <a:rPr lang="ru-RU" dirty="0" err="1">
                <a:solidFill>
                  <a:srgbClr val="333333"/>
                </a:solidFill>
                <a:latin typeface="Open Sans"/>
              </a:rPr>
              <a:t>Ідеться</a:t>
            </a:r>
            <a:r>
              <a:rPr lang="ru-RU" dirty="0">
                <a:solidFill>
                  <a:srgbClr val="333333"/>
                </a:solidFill>
                <a:latin typeface="Open Sans"/>
              </a:rPr>
              <a:t> про </a:t>
            </a:r>
            <a:r>
              <a:rPr lang="ru-RU" dirty="0" err="1">
                <a:solidFill>
                  <a:srgbClr val="333333"/>
                </a:solidFill>
                <a:latin typeface="Open Sans"/>
              </a:rPr>
              <a:t>російськомовне</a:t>
            </a:r>
            <a:r>
              <a:rPr lang="ru-RU" dirty="0">
                <a:solidFill>
                  <a:srgbClr val="333333"/>
                </a:solidFill>
                <a:latin typeface="Open Sans"/>
              </a:rPr>
              <a:t> </a:t>
            </a:r>
            <a:r>
              <a:rPr lang="ru-RU" dirty="0" err="1">
                <a:solidFill>
                  <a:srgbClr val="333333"/>
                </a:solidFill>
                <a:latin typeface="Open Sans"/>
              </a:rPr>
              <a:t>населення</a:t>
            </a:r>
            <a:r>
              <a:rPr lang="ru-RU" dirty="0">
                <a:solidFill>
                  <a:srgbClr val="333333"/>
                </a:solidFill>
                <a:latin typeface="Open Sans"/>
              </a:rPr>
              <a:t> за кордоном РФ</a:t>
            </a:r>
            <a:r>
              <a:rPr lang="ru-RU" dirty="0" smtClean="0">
                <a:solidFill>
                  <a:srgbClr val="333333"/>
                </a:solidFill>
                <a:latin typeface="Open Sans"/>
              </a:rPr>
              <a:t>.</a:t>
            </a:r>
            <a:endParaRPr lang="ru-RU" dirty="0" smtClean="0">
              <a:solidFill>
                <a:srgbClr val="333333"/>
              </a:solidFill>
              <a:latin typeface="Open Sans"/>
            </a:endParaRPr>
          </a:p>
          <a:p>
            <a:pPr fontAlgn="base"/>
            <a:r>
              <a:rPr lang="ru-RU" b="0" i="0" dirty="0">
                <a:solidFill>
                  <a:srgbClr val="333333"/>
                </a:solidFill>
                <a:effectLst/>
                <a:latin typeface="Open Sans"/>
              </a:rPr>
              <a:t>	</a:t>
            </a:r>
            <a:r>
              <a:rPr lang="uk-UA" dirty="0"/>
              <a:t>Російський юрист Ілля </a:t>
            </a:r>
            <a:r>
              <a:rPr lang="uk-UA" dirty="0" err="1"/>
              <a:t>Русяєв</a:t>
            </a:r>
            <a:r>
              <a:rPr lang="uk-UA" dirty="0"/>
              <a:t> сказав у коментарі "</a:t>
            </a:r>
            <a:r>
              <a:rPr lang="uk-UA" dirty="0" err="1"/>
              <a:t>Известиям</a:t>
            </a:r>
            <a:r>
              <a:rPr lang="uk-UA" dirty="0"/>
              <a:t>", що права і свободи нацменшин у Росії, як і раніше, захищені — згідно з Конституцією РФ. Конституція є найвищим законом у країні. Її дія вища, ніж будь-які міжнародні закони, пояснювали в Росії</a:t>
            </a:r>
            <a:r>
              <a:rPr lang="uk-UA" dirty="0" smtClean="0"/>
              <a:t>.</a:t>
            </a:r>
            <a:endParaRPr lang="uk-UA" dirty="0" smtClean="0"/>
          </a:p>
          <a:p>
            <a:pPr fontAlgn="base"/>
            <a:r>
              <a:rPr lang="uk-UA" b="0" i="0" dirty="0">
                <a:solidFill>
                  <a:srgbClr val="333333"/>
                </a:solidFill>
                <a:effectLst/>
                <a:latin typeface="Open Sans"/>
              </a:rPr>
              <a:t>	</a:t>
            </a:r>
            <a:r>
              <a:rPr lang="uk-UA" b="1" dirty="0"/>
              <a:t>Рамкова конвенція про захист національних меншин</a:t>
            </a:r>
            <a:r>
              <a:rPr lang="uk-UA" dirty="0"/>
              <a:t> </a:t>
            </a:r>
            <a:r>
              <a:rPr lang="uk-UA" dirty="0" smtClean="0"/>
              <a:t>набрала</a:t>
            </a:r>
            <a:r>
              <a:rPr lang="uk-UA" dirty="0"/>
              <a:t> чинності у 1998 році. Це міжнародний договір, спрямованим на захист прав людей, що належать до національних меншин. Без Росії конвенція тепер чинна у 38 країнах, серед яких і Україна, яка </a:t>
            </a:r>
            <a:r>
              <a:rPr lang="uk-UA" dirty="0" smtClean="0"/>
              <a:t>підписала</a:t>
            </a:r>
            <a:r>
              <a:rPr lang="uk-UA" dirty="0"/>
              <a:t> конвенцію 1995 року. Конвенція захищає серед іншого такі права:</a:t>
            </a:r>
            <a:endParaRPr lang="uk-UA" dirty="0"/>
          </a:p>
          <a:p>
            <a:pPr fontAlgn="base"/>
            <a:r>
              <a:rPr lang="uk-UA" dirty="0"/>
              <a:t>вільне виявлення етнічної, культурної, </a:t>
            </a:r>
            <a:r>
              <a:rPr lang="uk-UA" dirty="0" err="1"/>
              <a:t>мовної</a:t>
            </a:r>
            <a:r>
              <a:rPr lang="uk-UA" dirty="0"/>
              <a:t> та релігійної самобутності;</a:t>
            </a:r>
            <a:endParaRPr lang="uk-UA" dirty="0"/>
          </a:p>
          <a:p>
            <a:pPr fontAlgn="base"/>
            <a:r>
              <a:rPr lang="uk-UA" dirty="0"/>
              <a:t>відсутність дискримінації;</a:t>
            </a:r>
            <a:endParaRPr lang="uk-UA" dirty="0"/>
          </a:p>
          <a:p>
            <a:pPr fontAlgn="base"/>
            <a:r>
              <a:rPr lang="uk-UA" dirty="0"/>
              <a:t>збереження та розвиток культур, релігій та мов меншин;</a:t>
            </a:r>
            <a:endParaRPr lang="uk-UA" dirty="0"/>
          </a:p>
          <a:p>
            <a:pPr fontAlgn="base"/>
            <a:r>
              <a:rPr lang="uk-UA" dirty="0"/>
              <a:t>сприяння міжкультурному діалогу та захист осіб, що належать до меншин, від ворожості чи насильства;</a:t>
            </a:r>
            <a:endParaRPr lang="uk-UA" dirty="0"/>
          </a:p>
          <a:p>
            <a:pPr fontAlgn="base"/>
            <a:r>
              <a:rPr lang="uk-UA" dirty="0"/>
              <a:t>свобода зібрань, об’єднань, висловлювань, думок, совісті та віросповідання;</a:t>
            </a:r>
            <a:endParaRPr lang="uk-UA" dirty="0"/>
          </a:p>
          <a:p>
            <a:pPr fontAlgn="base"/>
            <a:r>
              <a:rPr lang="uk-UA" dirty="0"/>
              <a:t>сприяння розмаїттю в медіапросторі з мовленням мовами меншин та підтримка ЗМІ меншин;</a:t>
            </a:r>
            <a:endParaRPr lang="uk-UA" dirty="0"/>
          </a:p>
          <a:p>
            <a:pPr fontAlgn="base"/>
            <a:r>
              <a:rPr lang="uk-UA" dirty="0"/>
              <a:t>викладання в школах мовами нацменшин;</a:t>
            </a:r>
            <a:endParaRPr lang="uk-UA" dirty="0"/>
          </a:p>
          <a:p>
            <a:pPr fontAlgn="base"/>
            <a:r>
              <a:rPr lang="uk-UA" dirty="0"/>
              <a:t>можливість впливати на прийняття державних рішень з питань, що стосуються осіб, що належать до національних меншин.</a:t>
            </a:r>
            <a:endParaRPr lang="uk-UA" dirty="0"/>
          </a:p>
          <a:p>
            <a:pPr fontAlgn="base"/>
            <a:endParaRPr lang="ru-RU" b="0" i="0" dirty="0">
              <a:solidFill>
                <a:srgbClr val="333333"/>
              </a:solidFill>
              <a:effectLst/>
              <a:latin typeface="Open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0710" y="995629"/>
            <a:ext cx="11771290" cy="4401205"/>
          </a:xfrm>
          <a:prstGeom prst="rect">
            <a:avLst/>
          </a:prstGeom>
        </p:spPr>
        <p:txBody>
          <a:bodyPr wrap="square">
            <a:spAutoFit/>
          </a:bodyPr>
          <a:lstStyle/>
          <a:p>
            <a:pPr algn="just"/>
            <a:r>
              <a:rPr lang="uk-UA" sz="2000" dirty="0" smtClean="0">
                <a:solidFill>
                  <a:srgbClr val="333333"/>
                </a:solidFill>
                <a:latin typeface="Times New Roman" panose="02020603050405020304" pitchFamily="18" charset="0"/>
                <a:cs typeface="Times New Roman" panose="02020603050405020304" pitchFamily="18" charset="0"/>
              </a:rPr>
              <a:t>Військовослужбовець </a:t>
            </a:r>
            <a:r>
              <a:rPr lang="uk-UA" sz="2000" dirty="0">
                <a:solidFill>
                  <a:srgbClr val="333333"/>
                </a:solidFill>
                <a:latin typeface="Times New Roman" panose="02020603050405020304" pitchFamily="18" charset="0"/>
                <a:cs typeface="Times New Roman" panose="02020603050405020304" pitchFamily="18" charset="0"/>
              </a:rPr>
              <a:t>ЗСУ, колишній муфтій Духовного управління мусульман України “</a:t>
            </a:r>
            <a:r>
              <a:rPr lang="uk-UA" sz="2000" dirty="0" err="1">
                <a:solidFill>
                  <a:srgbClr val="333333"/>
                </a:solidFill>
                <a:latin typeface="Times New Roman" panose="02020603050405020304" pitchFamily="18" charset="0"/>
                <a:cs typeface="Times New Roman" panose="02020603050405020304" pitchFamily="18" charset="0"/>
              </a:rPr>
              <a:t>Умма</a:t>
            </a:r>
            <a:r>
              <a:rPr lang="uk-UA" sz="2000" dirty="0">
                <a:solidFill>
                  <a:srgbClr val="333333"/>
                </a:solidFill>
                <a:latin typeface="Times New Roman" panose="02020603050405020304" pitchFamily="18" charset="0"/>
                <a:cs typeface="Times New Roman" panose="02020603050405020304" pitchFamily="18" charset="0"/>
              </a:rPr>
              <a:t>” </a:t>
            </a:r>
            <a:r>
              <a:rPr lang="uk-UA" sz="2000" dirty="0" err="1">
                <a:solidFill>
                  <a:srgbClr val="333333"/>
                </a:solidFill>
                <a:latin typeface="Times New Roman" panose="02020603050405020304" pitchFamily="18" charset="0"/>
                <a:cs typeface="Times New Roman" panose="02020603050405020304" pitchFamily="18" charset="0"/>
              </a:rPr>
              <a:t>Саїд</a:t>
            </a:r>
            <a:r>
              <a:rPr lang="uk-UA" sz="2000" dirty="0">
                <a:solidFill>
                  <a:srgbClr val="333333"/>
                </a:solidFill>
                <a:latin typeface="Times New Roman" panose="02020603050405020304" pitchFamily="18" charset="0"/>
                <a:cs typeface="Times New Roman" panose="02020603050405020304" pitchFamily="18" charset="0"/>
              </a:rPr>
              <a:t> </a:t>
            </a:r>
            <a:r>
              <a:rPr lang="uk-UA" sz="2000" dirty="0" err="1">
                <a:solidFill>
                  <a:srgbClr val="333333"/>
                </a:solidFill>
                <a:latin typeface="Times New Roman" panose="02020603050405020304" pitchFamily="18" charset="0"/>
                <a:cs typeface="Times New Roman" panose="02020603050405020304" pitchFamily="18" charset="0"/>
              </a:rPr>
              <a:t>Ісмагілов</a:t>
            </a:r>
            <a:r>
              <a:rPr lang="uk-UA" sz="2000" dirty="0">
                <a:solidFill>
                  <a:srgbClr val="333333"/>
                </a:solidFill>
                <a:latin typeface="Times New Roman" panose="02020603050405020304" pitchFamily="18" charset="0"/>
                <a:cs typeface="Times New Roman" panose="02020603050405020304" pitchFamily="18" charset="0"/>
              </a:rPr>
              <a:t> на </a:t>
            </a:r>
            <a:r>
              <a:rPr lang="uk-UA" sz="2000" dirty="0" err="1">
                <a:solidFill>
                  <a:srgbClr val="333333"/>
                </a:solidFill>
                <a:latin typeface="Times New Roman" panose="02020603050405020304" pitchFamily="18" charset="0"/>
                <a:cs typeface="Times New Roman" panose="02020603050405020304" pitchFamily="18" charset="0"/>
              </a:rPr>
              <a:t>пресконференції</a:t>
            </a:r>
            <a:r>
              <a:rPr lang="uk-UA" sz="2000" dirty="0">
                <a:solidFill>
                  <a:srgbClr val="333333"/>
                </a:solidFill>
                <a:latin typeface="Times New Roman" panose="02020603050405020304" pitchFamily="18" charset="0"/>
                <a:cs typeface="Times New Roman" panose="02020603050405020304" pitchFamily="18" charset="0"/>
              </a:rPr>
              <a:t> у Медіацентрі </a:t>
            </a:r>
            <a:r>
              <a:rPr lang="uk-UA" sz="2000" dirty="0" smtClean="0">
                <a:solidFill>
                  <a:srgbClr val="333333"/>
                </a:solidFill>
                <a:latin typeface="Times New Roman" panose="02020603050405020304" pitchFamily="18" charset="0"/>
                <a:cs typeface="Times New Roman" panose="02020603050405020304" pitchFamily="18" charset="0"/>
              </a:rPr>
              <a:t>Україна-Укрінформ:</a:t>
            </a:r>
            <a:endParaRPr lang="uk-UA" sz="2000" dirty="0">
              <a:solidFill>
                <a:srgbClr val="333333"/>
              </a:solidFill>
              <a:latin typeface="Times New Roman" panose="02020603050405020304" pitchFamily="18" charset="0"/>
              <a:cs typeface="Times New Roman" panose="02020603050405020304" pitchFamily="18" charset="0"/>
            </a:endParaRPr>
          </a:p>
          <a:p>
            <a:pPr algn="just"/>
            <a:r>
              <a:rPr lang="uk-UA" sz="2000" dirty="0" smtClean="0">
                <a:solidFill>
                  <a:srgbClr val="333333"/>
                </a:solidFill>
                <a:latin typeface="Times New Roman" panose="02020603050405020304" pitchFamily="18" charset="0"/>
                <a:cs typeface="Times New Roman" panose="02020603050405020304" pitchFamily="18" charset="0"/>
              </a:rPr>
              <a:t>	"</a:t>
            </a:r>
            <a:r>
              <a:rPr lang="uk-UA" sz="2000" dirty="0">
                <a:solidFill>
                  <a:srgbClr val="333333"/>
                </a:solidFill>
                <a:latin typeface="Times New Roman" panose="02020603050405020304" pitchFamily="18" charset="0"/>
                <a:cs typeface="Times New Roman" panose="02020603050405020304" pitchFamily="18" charset="0"/>
              </a:rPr>
              <a:t>Наш ворог та агресор намагається використати національні меншини проти інтересів України, проти єдності та згуртованості. На цьому "грають" і на геополітичному рівні, і на національному рівні, і на релігійному рівні. </a:t>
            </a:r>
            <a:endParaRPr lang="uk-UA" sz="2000" dirty="0" smtClean="0">
              <a:solidFill>
                <a:srgbClr val="333333"/>
              </a:solidFill>
              <a:latin typeface="Times New Roman" panose="02020603050405020304" pitchFamily="18" charset="0"/>
              <a:cs typeface="Times New Roman" panose="02020603050405020304" pitchFamily="18" charset="0"/>
            </a:endParaRPr>
          </a:p>
          <a:p>
            <a:pPr algn="just"/>
            <a:r>
              <a:rPr lang="uk-UA" sz="2000" dirty="0">
                <a:solidFill>
                  <a:srgbClr val="333333"/>
                </a:solidFill>
                <a:latin typeface="Times New Roman" panose="02020603050405020304" pitchFamily="18" charset="0"/>
                <a:cs typeface="Times New Roman" panose="02020603050405020304" pitchFamily="18" charset="0"/>
              </a:rPr>
              <a:t>	</a:t>
            </a:r>
            <a:r>
              <a:rPr lang="uk-UA" sz="2000" dirty="0" smtClean="0">
                <a:solidFill>
                  <a:srgbClr val="333333"/>
                </a:solidFill>
                <a:latin typeface="Times New Roman" panose="02020603050405020304" pitchFamily="18" charset="0"/>
                <a:cs typeface="Times New Roman" panose="02020603050405020304" pitchFamily="18" charset="0"/>
              </a:rPr>
              <a:t>Ще </a:t>
            </a:r>
            <a:r>
              <a:rPr lang="uk-UA" sz="2000" dirty="0">
                <a:solidFill>
                  <a:srgbClr val="333333"/>
                </a:solidFill>
                <a:latin typeface="Times New Roman" panose="02020603050405020304" pitchFamily="18" charset="0"/>
                <a:cs typeface="Times New Roman" panose="02020603050405020304" pitchFamily="18" charset="0"/>
              </a:rPr>
              <a:t>навіть до початку війни у 2014 році, до початку тимчасової окупації Криму та Донбасу, великі гроші вкладалися з боку Росії </a:t>
            </a:r>
            <a:r>
              <a:rPr lang="uk-UA" sz="2000" b="1" i="1" dirty="0">
                <a:solidFill>
                  <a:srgbClr val="333333"/>
                </a:solidFill>
                <a:latin typeface="Times New Roman" panose="02020603050405020304" pitchFamily="18" charset="0"/>
                <a:cs typeface="Times New Roman" panose="02020603050405020304" pitchFamily="18" charset="0"/>
              </a:rPr>
              <a:t>і в релігійні, і в деякі національні </a:t>
            </a:r>
            <a:r>
              <a:rPr lang="uk-UA" sz="2000" b="1" i="1" dirty="0" err="1">
                <a:solidFill>
                  <a:srgbClr val="333333"/>
                </a:solidFill>
                <a:latin typeface="Times New Roman" panose="02020603050405020304" pitchFamily="18" charset="0"/>
                <a:cs typeface="Times New Roman" panose="02020603050405020304" pitchFamily="18" charset="0"/>
              </a:rPr>
              <a:t>оранізації</a:t>
            </a:r>
            <a:r>
              <a:rPr lang="uk-UA" sz="2000" dirty="0">
                <a:solidFill>
                  <a:srgbClr val="333333"/>
                </a:solidFill>
                <a:latin typeface="Times New Roman" panose="02020603050405020304" pitchFamily="18" charset="0"/>
                <a:cs typeface="Times New Roman" panose="02020603050405020304" pitchFamily="18" charset="0"/>
              </a:rPr>
              <a:t>... Фінансувалися різні </a:t>
            </a:r>
            <a:r>
              <a:rPr lang="uk-UA" sz="2000" dirty="0" err="1">
                <a:solidFill>
                  <a:srgbClr val="333333"/>
                </a:solidFill>
                <a:latin typeface="Times New Roman" panose="02020603050405020304" pitchFamily="18" charset="0"/>
                <a:cs typeface="Times New Roman" panose="02020603050405020304" pitchFamily="18" charset="0"/>
              </a:rPr>
              <a:t>проєкти</a:t>
            </a:r>
            <a:r>
              <a:rPr lang="uk-UA" sz="2000" dirty="0">
                <a:solidFill>
                  <a:srgbClr val="333333"/>
                </a:solidFill>
                <a:latin typeface="Times New Roman" panose="02020603050405020304" pitchFamily="18" charset="0"/>
                <a:cs typeface="Times New Roman" panose="02020603050405020304" pitchFamily="18" charset="0"/>
              </a:rPr>
              <a:t>, які мали просувати проросійські </a:t>
            </a:r>
            <a:r>
              <a:rPr lang="uk-UA" sz="2000" dirty="0" err="1">
                <a:solidFill>
                  <a:srgbClr val="333333"/>
                </a:solidFill>
                <a:latin typeface="Times New Roman" panose="02020603050405020304" pitchFamily="18" charset="0"/>
                <a:cs typeface="Times New Roman" panose="02020603050405020304" pitchFamily="18" charset="0"/>
              </a:rPr>
              <a:t>наративи</a:t>
            </a:r>
            <a:r>
              <a:rPr lang="uk-UA" sz="2000" dirty="0">
                <a:solidFill>
                  <a:srgbClr val="333333"/>
                </a:solidFill>
                <a:latin typeface="Times New Roman" panose="02020603050405020304" pitchFamily="18" charset="0"/>
                <a:cs typeface="Times New Roman" panose="02020603050405020304" pitchFamily="18" charset="0"/>
              </a:rPr>
              <a:t> і грати в інтересах ворога та окупанта", - сказав </a:t>
            </a:r>
            <a:r>
              <a:rPr lang="uk-UA" sz="2000" dirty="0" err="1">
                <a:solidFill>
                  <a:srgbClr val="333333"/>
                </a:solidFill>
                <a:latin typeface="Times New Roman" panose="02020603050405020304" pitchFamily="18" charset="0"/>
                <a:cs typeface="Times New Roman" panose="02020603050405020304" pitchFamily="18" charset="0"/>
              </a:rPr>
              <a:t>Ісмагілов</a:t>
            </a:r>
            <a:r>
              <a:rPr lang="uk-UA" sz="2000" dirty="0">
                <a:solidFill>
                  <a:srgbClr val="333333"/>
                </a:solidFill>
                <a:latin typeface="Times New Roman" panose="02020603050405020304" pitchFamily="18" charset="0"/>
                <a:cs typeface="Times New Roman" panose="02020603050405020304" pitchFamily="18" charset="0"/>
              </a:rPr>
              <a:t>.</a:t>
            </a:r>
            <a:endParaRPr lang="uk-UA" sz="2000" dirty="0">
              <a:solidFill>
                <a:srgbClr val="333333"/>
              </a:solidFill>
              <a:latin typeface="Times New Roman" panose="02020603050405020304" pitchFamily="18" charset="0"/>
              <a:cs typeface="Times New Roman" panose="02020603050405020304" pitchFamily="18" charset="0"/>
            </a:endParaRPr>
          </a:p>
          <a:p>
            <a:pPr algn="just"/>
            <a:r>
              <a:rPr lang="uk-UA" sz="2000" dirty="0">
                <a:solidFill>
                  <a:srgbClr val="333333"/>
                </a:solidFill>
                <a:latin typeface="Times New Roman" panose="02020603050405020304" pitchFamily="18" charset="0"/>
                <a:cs typeface="Times New Roman" panose="02020603050405020304" pitchFamily="18" charset="0"/>
              </a:rPr>
              <a:t>За його словами, від початку війни Росія широко використовує цю мережу своїх агентів, </a:t>
            </a:r>
            <a:r>
              <a:rPr lang="uk-UA" sz="2000" b="1" i="1" dirty="0">
                <a:solidFill>
                  <a:srgbClr val="333333"/>
                </a:solidFill>
                <a:latin typeface="Times New Roman" panose="02020603050405020304" pitchFamily="18" charset="0"/>
                <a:cs typeface="Times New Roman" panose="02020603050405020304" pitchFamily="18" charset="0"/>
              </a:rPr>
              <a:t>намагається використати національний і релігійний фактор проти України</a:t>
            </a:r>
            <a:r>
              <a:rPr lang="uk-UA" sz="2000" dirty="0">
                <a:solidFill>
                  <a:srgbClr val="333333"/>
                </a:solidFill>
                <a:latin typeface="Times New Roman" panose="02020603050405020304" pitchFamily="18" charset="0"/>
                <a:cs typeface="Times New Roman" panose="02020603050405020304" pitchFamily="18" charset="0"/>
              </a:rPr>
              <a:t>.</a:t>
            </a:r>
            <a:endParaRPr lang="uk-UA" sz="2000" dirty="0">
              <a:solidFill>
                <a:srgbClr val="333333"/>
              </a:solidFill>
              <a:latin typeface="Times New Roman" panose="02020603050405020304" pitchFamily="18" charset="0"/>
              <a:cs typeface="Times New Roman" panose="02020603050405020304" pitchFamily="18" charset="0"/>
            </a:endParaRPr>
          </a:p>
          <a:p>
            <a:pPr algn="just"/>
            <a:r>
              <a:rPr lang="uk-UA" sz="2000" dirty="0">
                <a:solidFill>
                  <a:srgbClr val="333333"/>
                </a:solidFill>
                <a:latin typeface="Times New Roman" panose="02020603050405020304" pitchFamily="18" charset="0"/>
                <a:cs typeface="Times New Roman" panose="02020603050405020304" pitchFamily="18" charset="0"/>
              </a:rPr>
              <a:t>"Тому я думаю, що нашій державі потрібно уважно стежити за тією агентурою, яка працює в інтересах нашого ворога. Війна переходить у тривалу фазу, нам потрібно готуватися і гуртуватися до подальшого захисту нашої Батьківщини. Нам потрібно демонструвати єдність, взаємоповагу, і тому інтереси України мають бути найголовнішими", - наголосив </a:t>
            </a:r>
            <a:r>
              <a:rPr lang="uk-UA" sz="2000" dirty="0" err="1">
                <a:solidFill>
                  <a:srgbClr val="333333"/>
                </a:solidFill>
                <a:latin typeface="Times New Roman" panose="02020603050405020304" pitchFamily="18" charset="0"/>
                <a:cs typeface="Times New Roman" panose="02020603050405020304" pitchFamily="18" charset="0"/>
              </a:rPr>
              <a:t>Ісмагілов</a:t>
            </a:r>
            <a:r>
              <a:rPr lang="uk-UA" sz="2000" dirty="0">
                <a:solidFill>
                  <a:srgbClr val="333333"/>
                </a:solidFill>
                <a:latin typeface="Times New Roman" panose="02020603050405020304" pitchFamily="18" charset="0"/>
                <a:cs typeface="Times New Roman" panose="02020603050405020304" pitchFamily="18" charset="0"/>
              </a:rPr>
              <a:t>.</a:t>
            </a:r>
            <a:endParaRPr lang="uk-UA" sz="2000" b="0" i="0" dirty="0">
              <a:solidFill>
                <a:srgbClr val="333333"/>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159063"/>
            <a:ext cx="11216425" cy="484881"/>
          </a:xfrm>
          <a:solidFill>
            <a:schemeClr val="accent1">
              <a:lumMod val="20000"/>
              <a:lumOff val="80000"/>
            </a:schemeClr>
          </a:solidFill>
        </p:spPr>
        <p:txBody>
          <a:bodyPr/>
          <a:lstStyle/>
          <a:p>
            <a:r>
              <a:rPr lang="uk-UA" sz="2800" b="1" dirty="0" smtClean="0"/>
              <a:t>Характерні риси суспільно-політичного </a:t>
            </a:r>
            <a:r>
              <a:rPr lang="uk-UA" sz="2800" b="1" dirty="0"/>
              <a:t>життя в </a:t>
            </a:r>
            <a:r>
              <a:rPr lang="uk-UA" sz="2800" b="1" dirty="0" smtClean="0"/>
              <a:t>Україні.</a:t>
            </a:r>
            <a:endParaRPr lang="uk-UA" b="1" dirty="0"/>
          </a:p>
        </p:txBody>
      </p:sp>
      <p:sp>
        <p:nvSpPr>
          <p:cNvPr id="3" name="Прямоугольник 2"/>
          <p:cNvSpPr/>
          <p:nvPr/>
        </p:nvSpPr>
        <p:spPr>
          <a:xfrm>
            <a:off x="283336" y="996662"/>
            <a:ext cx="11629622" cy="5631180"/>
          </a:xfrm>
          <a:prstGeom prst="rect">
            <a:avLst/>
          </a:prstGeom>
          <a:solidFill>
            <a:schemeClr val="accent1">
              <a:lumMod val="20000"/>
              <a:lumOff val="80000"/>
            </a:schemeClr>
          </a:solidFill>
        </p:spPr>
        <p:txBody>
          <a:bodyPr wrap="square">
            <a:spAutoFit/>
          </a:bodyPr>
          <a:lstStyle/>
          <a:p>
            <a:pPr algn="just"/>
            <a:r>
              <a:rPr lang="ru-RU" sz="2000" dirty="0" err="1" smtClean="0">
                <a:latin typeface="Times New Roman" panose="02020603050405020304" pitchFamily="18" charset="0"/>
                <a:cs typeface="Times New Roman" panose="02020603050405020304" pitchFamily="18" charset="0"/>
              </a:rPr>
              <a:t>Дехто</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вважає</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що</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характерними</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рисами  </a:t>
            </a:r>
            <a:r>
              <a:rPr lang="ru-RU" sz="2000" dirty="0" err="1">
                <a:latin typeface="Times New Roman" panose="02020603050405020304" pitchFamily="18" charset="0"/>
                <a:cs typeface="Times New Roman" panose="02020603050405020304" pitchFamily="18" charset="0"/>
              </a:rPr>
              <a:t>суспільно-політичного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життя</a:t>
            </a:r>
            <a:r>
              <a:rPr lang="ru-RU" sz="2000" dirty="0">
                <a:latin typeface="Times New Roman" panose="02020603050405020304" pitchFamily="18" charset="0"/>
                <a:cs typeface="Times New Roman" panose="02020603050405020304" pitchFamily="18" charset="0"/>
              </a:rPr>
              <a:t> в </a:t>
            </a:r>
            <a:r>
              <a:rPr lang="ru-RU" sz="2000" dirty="0" err="1" smtClean="0">
                <a:latin typeface="Times New Roman" panose="02020603050405020304" pitchFamily="18" charset="0"/>
                <a:cs typeface="Times New Roman" panose="02020603050405020304" pitchFamily="18" charset="0"/>
              </a:rPr>
              <a:t>Україні</a:t>
            </a:r>
            <a:r>
              <a:rPr lang="ru-RU" sz="2000" dirty="0">
                <a:latin typeface="Times New Roman" panose="02020603050405020304" pitchFamily="18" charset="0"/>
                <a:cs typeface="Times New Roman" panose="02020603050405020304" pitchFamily="18" charset="0"/>
              </a:rPr>
              <a:t>   стали:  </a:t>
            </a:r>
            <a:endParaRPr lang="ru-RU" sz="2000" dirty="0" smtClean="0">
              <a:latin typeface="Times New Roman" panose="02020603050405020304" pitchFamily="18" charset="0"/>
              <a:cs typeface="Times New Roman" panose="02020603050405020304" pitchFamily="18" charset="0"/>
            </a:endParaRPr>
          </a:p>
          <a:p>
            <a:pPr algn="just"/>
            <a:endParaRPr lang="ru-RU" sz="2000" dirty="0">
              <a:latin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По-перше</a:t>
            </a:r>
            <a:r>
              <a:rPr lang="ru-RU" sz="2000"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надмірна</a:t>
            </a:r>
            <a:r>
              <a:rPr lang="ru-RU" sz="2000" i="1" dirty="0">
                <a:latin typeface="Times New Roman" panose="02020603050405020304" pitchFamily="18" charset="0"/>
                <a:cs typeface="Times New Roman" panose="02020603050405020304" pitchFamily="18" charset="0"/>
              </a:rPr>
              <a:t> </a:t>
            </a:r>
            <a:r>
              <a:rPr lang="ru-RU" sz="2000" i="1" dirty="0" err="1" smtClean="0">
                <a:latin typeface="Times New Roman" panose="02020603050405020304" pitchFamily="18" charset="0"/>
                <a:cs typeface="Times New Roman" panose="02020603050405020304" pitchFamily="18" charset="0"/>
              </a:rPr>
              <a:t>увага</a:t>
            </a:r>
            <a:r>
              <a:rPr lang="ru-RU" sz="2000" i="1" dirty="0" smtClean="0">
                <a:latin typeface="Times New Roman" panose="02020603050405020304" pitchFamily="18" charset="0"/>
                <a:cs typeface="Times New Roman" panose="02020603050405020304" pitchFamily="18" charset="0"/>
              </a:rPr>
              <a:t> </a:t>
            </a:r>
            <a:r>
              <a:rPr lang="ru-RU" sz="2000" i="1" dirty="0" err="1" smtClean="0">
                <a:latin typeface="Times New Roman" panose="02020603050405020304" pitchFamily="18" charset="0"/>
                <a:cs typeface="Times New Roman" panose="02020603050405020304" pitchFamily="18" charset="0"/>
              </a:rPr>
              <a:t>ролі</a:t>
            </a:r>
            <a:r>
              <a:rPr lang="ru-RU" sz="2000" i="1" dirty="0" smtClean="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національних</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меншин</a:t>
            </a:r>
            <a:r>
              <a:rPr lang="ru-RU" sz="2000" i="1" dirty="0">
                <a:latin typeface="Times New Roman" panose="02020603050405020304" pitchFamily="18" charset="0"/>
                <a:cs typeface="Times New Roman" panose="02020603050405020304" pitchFamily="18" charset="0"/>
              </a:rPr>
              <a:t> у </a:t>
            </a:r>
            <a:r>
              <a:rPr lang="ru-RU" sz="2000" i="1" dirty="0" err="1">
                <a:latin typeface="Times New Roman" panose="02020603050405020304" pitchFamily="18" charset="0"/>
                <a:cs typeface="Times New Roman" panose="02020603050405020304" pitchFamily="18" charset="0"/>
              </a:rPr>
              <a:t>суспільно-політичному</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житті</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України</a:t>
            </a:r>
            <a:r>
              <a:rPr lang="ru-RU" sz="2000" i="1" dirty="0">
                <a:latin typeface="Times New Roman" panose="02020603050405020304" pitchFamily="18" charset="0"/>
                <a:cs typeface="Times New Roman" panose="02020603050405020304" pitchFamily="18" charset="0"/>
              </a:rPr>
              <a:t> й </a:t>
            </a:r>
            <a:r>
              <a:rPr lang="ru-RU" sz="2000" i="1" dirty="0" err="1">
                <a:latin typeface="Times New Roman" panose="02020603050405020304" pitchFamily="18" charset="0"/>
                <a:cs typeface="Times New Roman" panose="02020603050405020304" pitchFamily="18" charset="0"/>
              </a:rPr>
              <a:t>елементи</a:t>
            </a:r>
            <a:r>
              <a:rPr lang="ru-RU" sz="2000"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загравання</a:t>
            </a:r>
            <a:r>
              <a:rPr lang="ru-RU" sz="2000" b="1" i="1" dirty="0">
                <a:latin typeface="Times New Roman" panose="02020603050405020304" pitchFamily="18" charset="0"/>
                <a:cs typeface="Times New Roman" panose="02020603050405020304" pitchFamily="18" charset="0"/>
              </a:rPr>
              <a:t> з ними </a:t>
            </a:r>
            <a:r>
              <a:rPr lang="ru-RU" sz="2000" i="1" dirty="0" err="1">
                <a:latin typeface="Times New Roman" panose="02020603050405020304" pitchFamily="18" charset="0"/>
                <a:cs typeface="Times New Roman" panose="02020603050405020304" pitchFamily="18" charset="0"/>
              </a:rPr>
              <a:t>засвідчили</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відсутність</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усталених</a:t>
            </a:r>
            <a:r>
              <a:rPr lang="ru-RU" sz="2000" i="1" dirty="0">
                <a:latin typeface="Times New Roman" panose="02020603050405020304" pitchFamily="18" charset="0"/>
                <a:cs typeface="Times New Roman" panose="02020603050405020304" pitchFamily="18" charset="0"/>
              </a:rPr>
              <a:t> «правил </a:t>
            </a:r>
            <a:r>
              <a:rPr lang="ru-RU" sz="2000" i="1" dirty="0" err="1">
                <a:latin typeface="Times New Roman" panose="02020603050405020304" pitchFamily="18" charset="0"/>
                <a:cs typeface="Times New Roman" panose="02020603050405020304" pitchFamily="18" charset="0"/>
              </a:rPr>
              <a:t>гри</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між</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етнічною</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більшістю</a:t>
            </a:r>
            <a:r>
              <a:rPr lang="ru-RU" sz="2000" i="1" dirty="0">
                <a:latin typeface="Times New Roman" panose="02020603050405020304" pitchFamily="18" charset="0"/>
                <a:cs typeface="Times New Roman" panose="02020603050405020304" pitchFamily="18" charset="0"/>
              </a:rPr>
              <a:t> й </a:t>
            </a:r>
            <a:r>
              <a:rPr lang="ru-RU" sz="2000" i="1" dirty="0" err="1">
                <a:latin typeface="Times New Roman" panose="02020603050405020304" pitchFamily="18" charset="0"/>
                <a:cs typeface="Times New Roman" panose="02020603050405020304" pitchFamily="18" charset="0"/>
              </a:rPr>
              <a:t>меншістю</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що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позначилося</a:t>
            </a:r>
            <a:r>
              <a:rPr lang="ru-RU" sz="2000" dirty="0">
                <a:latin typeface="Times New Roman" panose="02020603050405020304" pitchFamily="18" charset="0"/>
                <a:cs typeface="Times New Roman" panose="02020603050405020304" pitchFamily="18" charset="0"/>
              </a:rPr>
              <a:t> як на настроях, </a:t>
            </a:r>
            <a:r>
              <a:rPr lang="ru-RU" sz="2000" dirty="0" err="1">
                <a:latin typeface="Times New Roman" panose="02020603050405020304" pitchFamily="18" charset="0"/>
                <a:cs typeface="Times New Roman" panose="02020603050405020304" pitchFamily="18" charset="0"/>
              </a:rPr>
              <a:t>орієнтаціях</a:t>
            </a:r>
            <a:r>
              <a:rPr lang="ru-RU" sz="2000" dirty="0">
                <a:latin typeface="Times New Roman" panose="02020603050405020304" pitchFamily="18" charset="0"/>
                <a:cs typeface="Times New Roman" panose="02020603050405020304" pitchFamily="18" charset="0"/>
              </a:rPr>
              <a:t>, так і </a:t>
            </a:r>
            <a:r>
              <a:rPr lang="ru-RU" sz="2000" dirty="0" err="1">
                <a:latin typeface="Times New Roman" panose="02020603050405020304" pitchFamily="18" charset="0"/>
                <a:cs typeface="Times New Roman" panose="02020603050405020304" pitchFamily="18" charset="0"/>
              </a:rPr>
              <a:t>практичних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діях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частини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українського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населення</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Чи</a:t>
            </a:r>
            <a:r>
              <a:rPr lang="ru-RU" sz="2000" dirty="0" smtClean="0">
                <a:latin typeface="Times New Roman" panose="02020603050405020304" pitchFamily="18" charset="0"/>
                <a:cs typeface="Times New Roman" panose="02020603050405020304" pitchFamily="18" charset="0"/>
              </a:rPr>
              <a:t> так </a:t>
            </a:r>
            <a:r>
              <a:rPr lang="ru-RU" sz="2000" dirty="0" err="1" smtClean="0">
                <a:latin typeface="Times New Roman" panose="02020603050405020304" pitchFamily="18" charset="0"/>
                <a:cs typeface="Times New Roman" panose="02020603050405020304" pitchFamily="18" charset="0"/>
              </a:rPr>
              <a:t>це</a:t>
            </a:r>
            <a:r>
              <a:rPr lang="ru-RU" sz="2000" dirty="0" smtClean="0">
                <a:latin typeface="Times New Roman" panose="02020603050405020304" pitchFamily="18" charset="0"/>
                <a:cs typeface="Times New Roman" panose="02020603050405020304" pitchFamily="18" charset="0"/>
              </a:rPr>
              <a:t>?</a:t>
            </a:r>
            <a:endParaRPr lang="ru-RU" sz="2000" dirty="0" smtClean="0">
              <a:latin typeface="Times New Roman" panose="02020603050405020304" pitchFamily="18" charset="0"/>
              <a:cs typeface="Times New Roman" panose="02020603050405020304" pitchFamily="18" charset="0"/>
            </a:endParaRPr>
          </a:p>
          <a:p>
            <a:pPr algn="just"/>
            <a:endParaRPr lang="ru-RU" sz="2000" dirty="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	По-друге</a:t>
            </a:r>
            <a:r>
              <a:rPr lang="uk-UA" sz="2000" dirty="0">
                <a:latin typeface="Times New Roman" panose="02020603050405020304" pitchFamily="18" charset="0"/>
                <a:cs typeface="Times New Roman" panose="02020603050405020304" pitchFamily="18" charset="0"/>
              </a:rPr>
              <a:t>, посилювалися </a:t>
            </a:r>
            <a:r>
              <a:rPr lang="uk-UA" sz="2000" i="1" dirty="0">
                <a:latin typeface="Times New Roman" panose="02020603050405020304" pitchFamily="18" charset="0"/>
                <a:cs typeface="Times New Roman" panose="02020603050405020304" pitchFamily="18" charset="0"/>
              </a:rPr>
              <a:t>процеси надмірної політизації етнічних груп, прагнення до підвищення їхнього політичного статусу,</a:t>
            </a:r>
            <a:r>
              <a:rPr lang="uk-UA" sz="2000" dirty="0">
                <a:latin typeface="Times New Roman" panose="02020603050405020304" pitchFamily="18" charset="0"/>
                <a:cs typeface="Times New Roman" panose="02020603050405020304" pitchFamily="18" charset="0"/>
              </a:rPr>
              <a:t> що зводилося до участі в розподілі влади, консервації існуючого етнокультурного середовища українців. </a:t>
            </a:r>
            <a:r>
              <a:rPr lang="uk-UA" sz="2000" b="1" i="1" dirty="0">
                <a:latin typeface="Times New Roman" panose="02020603050405020304" pitchFamily="18" charset="0"/>
                <a:cs typeface="Times New Roman" panose="02020603050405020304" pitchFamily="18" charset="0"/>
              </a:rPr>
              <a:t>Особливо мусувалися ідеї створення політичних надбудов для захисту прав національних меншин</a:t>
            </a:r>
            <a:r>
              <a:rPr lang="uk-UA" sz="2000" dirty="0">
                <a:latin typeface="Times New Roman" panose="02020603050405020304" pitchFamily="18" charset="0"/>
                <a:cs typeface="Times New Roman" panose="02020603050405020304" pitchFamily="18" charset="0"/>
              </a:rPr>
              <a:t> (Крим</a:t>
            </a:r>
            <a:r>
              <a:rPr lang="uk-UA" sz="2000" dirty="0" smtClean="0">
                <a:latin typeface="Times New Roman" panose="02020603050405020304" pitchFamily="18" charset="0"/>
                <a:cs typeface="Times New Roman" panose="02020603050405020304" pitchFamily="18" charset="0"/>
              </a:rPr>
              <a:t>, Донбас), </a:t>
            </a:r>
            <a:r>
              <a:rPr lang="uk-UA" sz="2000" dirty="0">
                <a:latin typeface="Times New Roman" panose="02020603050405020304" pitchFamily="18" charset="0"/>
                <a:cs typeface="Times New Roman" panose="02020603050405020304" pitchFamily="18" charset="0"/>
              </a:rPr>
              <a:t>нагніталися політичні пристрасті довкола «зневажених» прав </a:t>
            </a:r>
            <a:r>
              <a:rPr lang="uk-UA" sz="2000" b="1" i="1" dirty="0" err="1">
                <a:latin typeface="Times New Roman" panose="02020603050405020304" pitchFamily="18" charset="0"/>
                <a:cs typeface="Times New Roman" panose="02020603050405020304" pitchFamily="18" charset="0"/>
              </a:rPr>
              <a:t>румуномовних</a:t>
            </a:r>
            <a:r>
              <a:rPr lang="uk-UA" sz="2000" b="1" i="1" dirty="0">
                <a:latin typeface="Times New Roman" panose="02020603050405020304" pitchFamily="18" charset="0"/>
                <a:cs typeface="Times New Roman" panose="02020603050405020304" pitchFamily="18" charset="0"/>
              </a:rPr>
              <a:t> громадян </a:t>
            </a:r>
            <a:r>
              <a:rPr lang="uk-UA" sz="2000" dirty="0">
                <a:latin typeface="Times New Roman" panose="02020603050405020304" pitchFamily="18" charset="0"/>
                <a:cs typeface="Times New Roman" panose="02020603050405020304" pitchFamily="18" charset="0"/>
              </a:rPr>
              <a:t>(Буковина), </a:t>
            </a:r>
            <a:r>
              <a:rPr lang="uk-UA" sz="2000" b="1" i="1" dirty="0">
                <a:latin typeface="Times New Roman" panose="02020603050405020304" pitchFamily="18" charset="0"/>
                <a:cs typeface="Times New Roman" panose="02020603050405020304" pitchFamily="18" charset="0"/>
              </a:rPr>
              <a:t>насильницької «українізації» росіян </a:t>
            </a:r>
            <a:r>
              <a:rPr lang="uk-UA" sz="2000" dirty="0">
                <a:latin typeface="Times New Roman" panose="02020603050405020304" pitchFamily="18" charset="0"/>
                <a:cs typeface="Times New Roman" panose="02020603050405020304" pitchFamily="18" charset="0"/>
              </a:rPr>
              <a:t>(Донеччина, Луганщина). </a:t>
            </a:r>
            <a:endParaRPr lang="uk-UA" sz="2000" dirty="0" smtClean="0">
              <a:latin typeface="Times New Roman" panose="02020603050405020304" pitchFamily="18" charset="0"/>
              <a:cs typeface="Times New Roman" panose="02020603050405020304" pitchFamily="18" charset="0"/>
            </a:endParaRPr>
          </a:p>
          <a:p>
            <a:pPr algn="just"/>
            <a:endParaRPr lang="uk-UA" sz="2000" dirty="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	Деякі </a:t>
            </a:r>
            <a:r>
              <a:rPr lang="uk-UA" sz="2000" dirty="0">
                <a:latin typeface="Times New Roman" panose="02020603050405020304" pitchFamily="18" charset="0"/>
                <a:cs typeface="Times New Roman" panose="02020603050405020304" pitchFamily="18" charset="0"/>
              </a:rPr>
              <a:t>національні товариства, замість </a:t>
            </a:r>
            <a:r>
              <a:rPr lang="uk-UA" sz="2000" dirty="0" err="1">
                <a:latin typeface="Times New Roman" panose="02020603050405020304" pitchFamily="18" charset="0"/>
                <a:cs typeface="Times New Roman" panose="02020603050405020304" pitchFamily="18" charset="0"/>
              </a:rPr>
              <a:t>культурнопросвітницької</a:t>
            </a:r>
            <a:r>
              <a:rPr lang="uk-UA" sz="2000" dirty="0">
                <a:latin typeface="Times New Roman" panose="02020603050405020304" pitchFamily="18" charset="0"/>
                <a:cs typeface="Times New Roman" panose="02020603050405020304" pitchFamily="18" charset="0"/>
              </a:rPr>
              <a:t> роботи, втягувалися в активну політичну діяльність, </a:t>
            </a:r>
            <a:r>
              <a:rPr lang="uk-UA" sz="2000" dirty="0" err="1">
                <a:latin typeface="Times New Roman" panose="02020603050405020304" pitchFamily="18" charset="0"/>
                <a:cs typeface="Times New Roman" panose="02020603050405020304" pitchFamily="18" charset="0"/>
              </a:rPr>
              <a:t>прагнучи</a:t>
            </a:r>
            <a:r>
              <a:rPr lang="uk-UA" sz="2000" dirty="0">
                <a:latin typeface="Times New Roman" panose="02020603050405020304" pitchFamily="18" charset="0"/>
                <a:cs typeface="Times New Roman" panose="02020603050405020304" pitchFamily="18" charset="0"/>
              </a:rPr>
              <a:t> перебрати на себе функції органів влади та розподілу державних коштів. Серед активістів товариств велася боротьба за лідерство, одноосібне представлення інтересів тієї чи іншої меншини. </a:t>
            </a:r>
            <a:endParaRPr lang="uk-UA"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6519" y="0"/>
            <a:ext cx="11384924" cy="3477875"/>
          </a:xfrm>
          <a:prstGeom prst="rect">
            <a:avLst/>
          </a:prstGeom>
          <a:solidFill>
            <a:schemeClr val="accent1">
              <a:lumMod val="20000"/>
              <a:lumOff val="80000"/>
            </a:schemeClr>
          </a:solidFill>
        </p:spPr>
        <p:txBody>
          <a:bodyPr wrap="square">
            <a:spAutoFit/>
          </a:bodyPr>
          <a:lstStyle/>
          <a:p>
            <a:pPr algn="just"/>
            <a:r>
              <a:rPr lang="uk-UA" sz="2000" dirty="0" smtClean="0">
                <a:latin typeface="Times New Roman" panose="02020603050405020304" pitchFamily="18" charset="0"/>
                <a:cs typeface="Times New Roman" panose="02020603050405020304" pitchFamily="18" charset="0"/>
              </a:rPr>
              <a:t>	По-третє</a:t>
            </a:r>
            <a:r>
              <a:rPr lang="uk-UA" sz="2000" dirty="0">
                <a:latin typeface="Times New Roman" panose="02020603050405020304" pitchFamily="18" charset="0"/>
                <a:cs typeface="Times New Roman" panose="02020603050405020304" pitchFamily="18" charset="0"/>
              </a:rPr>
              <a:t>, мали місце непоодинокі випадки українофобії та масового шовінізму з боку деяких товариств проросійської та прорумунської орієнтації, заперечення існування української нації. </a:t>
            </a:r>
            <a:endParaRPr lang="uk-UA" sz="2000" dirty="0" smtClean="0">
              <a:latin typeface="Times New Roman" panose="02020603050405020304" pitchFamily="18" charset="0"/>
              <a:cs typeface="Times New Roman" panose="02020603050405020304" pitchFamily="18" charset="0"/>
            </a:endParaRPr>
          </a:p>
          <a:p>
            <a:pPr algn="just"/>
            <a:endParaRPr lang="uk-UA" sz="2000" dirty="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	По-четверте</a:t>
            </a:r>
            <a:r>
              <a:rPr lang="uk-UA" sz="2000" dirty="0">
                <a:latin typeface="Times New Roman" panose="02020603050405020304" pitchFamily="18" charset="0"/>
                <a:cs typeface="Times New Roman" panose="02020603050405020304" pitchFamily="18" charset="0"/>
              </a:rPr>
              <a:t>, РФ </a:t>
            </a:r>
            <a:r>
              <a:rPr lang="uk-UA" sz="2000" dirty="0" smtClean="0">
                <a:latin typeface="Times New Roman" panose="02020603050405020304" pitchFamily="18" charset="0"/>
                <a:cs typeface="Times New Roman" panose="02020603050405020304" pitchFamily="18" charset="0"/>
              </a:rPr>
              <a:t>та інші сусідні держави у </a:t>
            </a:r>
            <a:r>
              <a:rPr lang="uk-UA" sz="2000" dirty="0">
                <a:latin typeface="Times New Roman" panose="02020603050405020304" pitchFamily="18" charset="0"/>
                <a:cs typeface="Times New Roman" panose="02020603050405020304" pitchFamily="18" charset="0"/>
              </a:rPr>
              <a:t>зовнішній політиці </a:t>
            </a:r>
            <a:r>
              <a:rPr lang="uk-UA" sz="2000" dirty="0" smtClean="0">
                <a:latin typeface="Times New Roman" panose="02020603050405020304" pitchFamily="18" charset="0"/>
                <a:cs typeface="Times New Roman" panose="02020603050405020304" pitchFamily="18" charset="0"/>
              </a:rPr>
              <a:t>активізували </a:t>
            </a:r>
            <a:r>
              <a:rPr lang="uk-UA" sz="2000" dirty="0">
                <a:latin typeface="Times New Roman" panose="02020603050405020304" pitchFamily="18" charset="0"/>
                <a:cs typeface="Times New Roman" panose="02020603050405020304" pitchFamily="18" charset="0"/>
              </a:rPr>
              <a:t>тактику захисту «</a:t>
            </a:r>
            <a:r>
              <a:rPr lang="uk-UA" sz="2000" dirty="0" smtClean="0">
                <a:latin typeface="Times New Roman" panose="02020603050405020304" pitchFamily="18" charset="0"/>
                <a:cs typeface="Times New Roman" panose="02020603050405020304" pitchFamily="18" charset="0"/>
              </a:rPr>
              <a:t>співвітчизників» </a:t>
            </a:r>
            <a:r>
              <a:rPr lang="uk-UA" sz="2000" dirty="0">
                <a:latin typeface="Times New Roman" panose="02020603050405020304" pitchFamily="18" charset="0"/>
                <a:cs typeface="Times New Roman" panose="02020603050405020304" pitchFamily="18" charset="0"/>
              </a:rPr>
              <a:t>за кордоном, використовуючи на свій кшталт ратифіковану в 1999 р. Україною «Європейську хартію регіональних мов або мов меншин». </a:t>
            </a:r>
            <a:endParaRPr lang="uk-UA" sz="2000" dirty="0" smtClean="0">
              <a:latin typeface="Times New Roman" panose="02020603050405020304" pitchFamily="18" charset="0"/>
              <a:cs typeface="Times New Roman" panose="02020603050405020304" pitchFamily="18" charset="0"/>
            </a:endParaRPr>
          </a:p>
          <a:p>
            <a:pPr algn="just"/>
            <a:endParaRPr lang="uk-UA" sz="2000" dirty="0">
              <a:latin typeface="Times New Roman" panose="02020603050405020304" pitchFamily="18" charset="0"/>
              <a:cs typeface="Times New Roman" panose="02020603050405020304" pitchFamily="18" charset="0"/>
            </a:endParaRPr>
          </a:p>
          <a:p>
            <a:pPr algn="just"/>
            <a:r>
              <a:rPr lang="ru-RU" sz="2000" dirty="0" err="1">
                <a:latin typeface="Times New Roman" panose="02020603050405020304" pitchFamily="18" charset="0"/>
                <a:cs typeface="Times New Roman" panose="02020603050405020304" pitchFamily="18" charset="0"/>
              </a:rPr>
              <a:t>Віталій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Коцур</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pPr algn="just"/>
            <a:r>
              <a:rPr lang="ru-RU" sz="2000" dirty="0" err="1" smtClean="0">
                <a:latin typeface="Times New Roman" panose="02020603050405020304" pitchFamily="18" charset="0"/>
                <a:cs typeface="Times New Roman" panose="02020603050405020304" pitchFamily="18" charset="0"/>
              </a:rPr>
              <a:t>В</a:t>
            </a:r>
            <a:r>
              <a:rPr lang="ru-RU" dirty="0" err="1" smtClean="0">
                <a:latin typeface="Times New Roman" panose="02020603050405020304" pitchFamily="18" charset="0"/>
                <a:cs typeface="Times New Roman" panose="02020603050405020304" pitchFamily="18" charset="0"/>
              </a:rPr>
              <a:t>плив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російського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чинника</a:t>
            </a:r>
            <a:r>
              <a:rPr lang="ru-RU" dirty="0" smtClean="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етнонаціональні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процеси</a:t>
            </a:r>
            <a:r>
              <a:rPr lang="ru-RU" dirty="0" smtClean="0">
                <a:latin typeface="Times New Roman" panose="02020603050405020304" pitchFamily="18" charset="0"/>
                <a:cs typeface="Times New Roman" panose="02020603050405020304" pitchFamily="18" charset="0"/>
              </a:rPr>
              <a:t> в </a:t>
            </a:r>
            <a:r>
              <a:rPr lang="ru-RU" dirty="0" err="1" smtClean="0">
                <a:latin typeface="Times New Roman" panose="02020603050405020304" pitchFamily="18" charset="0"/>
                <a:cs typeface="Times New Roman" panose="02020603050405020304" pitchFamily="18" charset="0"/>
              </a:rPr>
              <a:t>україні</a:t>
            </a:r>
            <a:r>
              <a:rPr lang="ru-RU" dirty="0" smtClean="0">
                <a:latin typeface="Times New Roman" panose="02020603050405020304" pitchFamily="18" charset="0"/>
                <a:cs typeface="Times New Roman" panose="02020603050405020304" pitchFamily="18" charset="0"/>
              </a:rPr>
              <a:t> в </a:t>
            </a:r>
            <a:r>
              <a:rPr lang="ru-RU" sz="2000" dirty="0" smtClean="0">
                <a:latin typeface="Times New Roman" panose="02020603050405020304" pitchFamily="18" charset="0"/>
                <a:cs typeface="Times New Roman" panose="02020603050405020304" pitchFamily="18" charset="0"/>
              </a:rPr>
              <a:t>1990-х </a:t>
            </a:r>
            <a:r>
              <a:rPr lang="ru-RU" sz="2000" dirty="0" err="1" smtClean="0">
                <a:latin typeface="Times New Roman" panose="02020603050405020304" pitchFamily="18" charset="0"/>
                <a:cs typeface="Times New Roman" panose="02020603050405020304" pitchFamily="18" charset="0"/>
              </a:rPr>
              <a:t>рр</a:t>
            </a:r>
            <a:r>
              <a:rPr lang="ru-RU" sz="2000"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Н</a:t>
            </a:r>
            <a:r>
              <a:rPr lang="ru-RU" sz="2000" i="1" dirty="0" err="1" smtClean="0">
                <a:latin typeface="Times New Roman" panose="02020603050405020304" pitchFamily="18" charset="0"/>
                <a:cs typeface="Times New Roman" panose="02020603050405020304" pitchFamily="18" charset="0"/>
              </a:rPr>
              <a:t>аукові</a:t>
            </a:r>
            <a:r>
              <a:rPr lang="ru-RU" sz="2000" i="1" dirty="0" smtClean="0">
                <a:latin typeface="Times New Roman" panose="02020603050405020304" pitchFamily="18" charset="0"/>
                <a:cs typeface="Times New Roman" panose="02020603050405020304" pitchFamily="18" charset="0"/>
              </a:rPr>
              <a:t> записки.      </a:t>
            </a:r>
            <a:r>
              <a:rPr lang="ru-RU" sz="2000" dirty="0" err="1">
                <a:latin typeface="Times New Roman" panose="02020603050405020304" pitchFamily="18" charset="0"/>
                <a:cs typeface="Times New Roman" panose="02020603050405020304" pitchFamily="18" charset="0"/>
              </a:rPr>
              <a:t>В</a:t>
            </a:r>
            <a:r>
              <a:rPr lang="ru-RU" sz="2000" dirty="0" err="1" smtClean="0">
                <a:latin typeface="Times New Roman" panose="02020603050405020304" pitchFamily="18" charset="0"/>
                <a:cs typeface="Times New Roman" panose="02020603050405020304" pitchFamily="18" charset="0"/>
              </a:rPr>
              <a:t>ипуск</a:t>
            </a:r>
            <a:r>
              <a:rPr lang="ru-RU" sz="2000" dirty="0" smtClean="0">
                <a:latin typeface="Times New Roman" panose="02020603050405020304" pitchFamily="18" charset="0"/>
                <a:cs typeface="Times New Roman" panose="02020603050405020304" pitchFamily="18" charset="0"/>
              </a:rPr>
              <a:t> 5-6(91-92) </a:t>
            </a:r>
            <a:r>
              <a:rPr lang="en-US" sz="2000" dirty="0">
                <a:latin typeface="Times New Roman" panose="02020603050405020304" pitchFamily="18" charset="0"/>
                <a:cs typeface="Times New Roman" panose="02020603050405020304" pitchFamily="18" charset="0"/>
              </a:rPr>
              <a:t>chrome-extension://</a:t>
            </a:r>
            <a:r>
              <a:rPr lang="en-US" sz="2000" dirty="0" err="1">
                <a:latin typeface="Times New Roman" panose="02020603050405020304" pitchFamily="18" charset="0"/>
                <a:cs typeface="Times New Roman" panose="02020603050405020304" pitchFamily="18" charset="0"/>
              </a:rPr>
              <a:t>efaidnbmnnnibpcajpcglclefindmkaj</a:t>
            </a:r>
            <a:r>
              <a:rPr lang="en-US" sz="2000" dirty="0">
                <a:latin typeface="Times New Roman" panose="02020603050405020304" pitchFamily="18" charset="0"/>
                <a:cs typeface="Times New Roman" panose="02020603050405020304" pitchFamily="18" charset="0"/>
              </a:rPr>
              <a:t>/https://</a:t>
            </a:r>
            <a:r>
              <a:rPr lang="en-US" sz="2000" dirty="0" smtClean="0">
                <a:latin typeface="Times New Roman" panose="02020603050405020304" pitchFamily="18" charset="0"/>
                <a:cs typeface="Times New Roman" panose="02020603050405020304" pitchFamily="18" charset="0"/>
              </a:rPr>
              <a:t>ipiend.gov.ua/wp-content/uploads/2018/07/kotsur_vplyv.pdf</a:t>
            </a:r>
            <a:endParaRPr lang="uk-UA" sz="20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1972" y="212245"/>
            <a:ext cx="11449318" cy="6617196"/>
          </a:xfrm>
          <a:prstGeom prst="rect">
            <a:avLst/>
          </a:prstGeom>
          <a:solidFill>
            <a:schemeClr val="accent1">
              <a:lumMod val="20000"/>
              <a:lumOff val="80000"/>
            </a:schemeClr>
          </a:solidFill>
        </p:spPr>
        <p:txBody>
          <a:bodyPr wrap="square">
            <a:spAutoFit/>
          </a:bodyPr>
          <a:lstStyle/>
          <a:p>
            <a:pPr algn="ctr"/>
            <a:r>
              <a:rPr lang="uk-UA" sz="2400" b="1" i="1" dirty="0" smtClean="0">
                <a:solidFill>
                  <a:srgbClr val="231F20"/>
                </a:solidFill>
                <a:latin typeface="Times New Roman" panose="02020603050405020304" pitchFamily="18" charset="0"/>
              </a:rPr>
              <a:t>Початок гібридної війни </a:t>
            </a:r>
            <a:r>
              <a:rPr lang="uk-UA" sz="2400" b="1" i="1" dirty="0">
                <a:solidFill>
                  <a:srgbClr val="231F20"/>
                </a:solidFill>
                <a:latin typeface="Times New Roman" panose="02020603050405020304" pitchFamily="18" charset="0"/>
              </a:rPr>
              <a:t>в</a:t>
            </a:r>
            <a:r>
              <a:rPr lang="en-US" sz="2400" b="1" i="1" dirty="0" smtClean="0">
                <a:solidFill>
                  <a:srgbClr val="231F20"/>
                </a:solidFill>
                <a:latin typeface="Times New Roman" panose="02020603050405020304" pitchFamily="18" charset="0"/>
              </a:rPr>
              <a:t> 2014</a:t>
            </a:r>
            <a:r>
              <a:rPr lang="uk-UA" sz="2400" b="1" i="1" dirty="0" smtClean="0">
                <a:solidFill>
                  <a:srgbClr val="231F20"/>
                </a:solidFill>
                <a:latin typeface="Times New Roman" panose="02020603050405020304" pitchFamily="18" charset="0"/>
              </a:rPr>
              <a:t> р. та реагування на неї національних меншин</a:t>
            </a:r>
            <a:endParaRPr lang="uk-UA" sz="2400" b="1" i="1" dirty="0" smtClean="0">
              <a:solidFill>
                <a:srgbClr val="231F20"/>
              </a:solidFill>
              <a:latin typeface="Times New Roman" panose="02020603050405020304" pitchFamily="18" charset="0"/>
            </a:endParaRPr>
          </a:p>
          <a:p>
            <a:endParaRPr lang="uk-UA" sz="2000" dirty="0" smtClean="0">
              <a:solidFill>
                <a:srgbClr val="231F20"/>
              </a:solidFill>
              <a:latin typeface="Times New Roman" panose="02020603050405020304" pitchFamily="18" charset="0"/>
            </a:endParaRPr>
          </a:p>
          <a:p>
            <a:pPr algn="just"/>
            <a:r>
              <a:rPr lang="uk-UA" sz="2000" dirty="0" smtClean="0">
                <a:solidFill>
                  <a:srgbClr val="231F20"/>
                </a:solidFill>
                <a:latin typeface="Times New Roman" panose="02020603050405020304" pitchFamily="18" charset="0"/>
              </a:rPr>
              <a:t>	Анексія </a:t>
            </a:r>
            <a:r>
              <a:rPr lang="uk-UA" sz="2000" dirty="0">
                <a:solidFill>
                  <a:srgbClr val="231F20"/>
                </a:solidFill>
                <a:latin typeface="Times New Roman" panose="02020603050405020304" pitchFamily="18" charset="0"/>
              </a:rPr>
              <a:t>Криму та російська агресія на Сході України певною мірою стала можлива через </a:t>
            </a:r>
            <a:r>
              <a:rPr lang="uk-UA" sz="2000" b="1" i="1" dirty="0">
                <a:solidFill>
                  <a:srgbClr val="231F20"/>
                </a:solidFill>
                <a:latin typeface="Times New Roman" panose="02020603050405020304" pitchFamily="18" charset="0"/>
              </a:rPr>
              <a:t>відсутність оновленої законодавчої бази у галузі етнонаціональних відносин в Україні, </a:t>
            </a:r>
            <a:r>
              <a:rPr lang="uk-UA" sz="2000" dirty="0">
                <a:solidFill>
                  <a:srgbClr val="231F20"/>
                </a:solidFill>
                <a:latin typeface="Times New Roman" panose="02020603050405020304" pitchFamily="18" charset="0"/>
              </a:rPr>
              <a:t>яка б відповідала реаліям часу. </a:t>
            </a:r>
            <a:endParaRPr lang="uk-UA" sz="2000" dirty="0" smtClean="0">
              <a:solidFill>
                <a:srgbClr val="231F20"/>
              </a:solidFill>
              <a:latin typeface="Times New Roman" panose="02020603050405020304" pitchFamily="18" charset="0"/>
            </a:endParaRPr>
          </a:p>
          <a:p>
            <a:pPr algn="just"/>
            <a:r>
              <a:rPr lang="uk-UA" sz="2000" dirty="0">
                <a:solidFill>
                  <a:srgbClr val="231F20"/>
                </a:solidFill>
                <a:latin typeface="Times New Roman" panose="02020603050405020304" pitchFamily="18" charset="0"/>
              </a:rPr>
              <a:t>	</a:t>
            </a:r>
            <a:r>
              <a:rPr lang="uk-UA" sz="2000" i="1" dirty="0" smtClean="0">
                <a:solidFill>
                  <a:srgbClr val="231F20"/>
                </a:solidFill>
                <a:latin typeface="Times New Roman" panose="02020603050405020304" pitchFamily="18" charset="0"/>
              </a:rPr>
              <a:t>Відсутність </a:t>
            </a:r>
            <a:r>
              <a:rPr lang="uk-UA" sz="2000" i="1" dirty="0">
                <a:solidFill>
                  <a:srgbClr val="231F20"/>
                </a:solidFill>
                <a:latin typeface="Times New Roman" panose="02020603050405020304" pitchFamily="18" charset="0"/>
              </a:rPr>
              <a:t>концепції державної </a:t>
            </a:r>
            <a:r>
              <a:rPr lang="uk-UA" sz="2000" i="1" dirty="0" smtClean="0">
                <a:solidFill>
                  <a:srgbClr val="231F20"/>
                </a:solidFill>
                <a:latin typeface="Times New Roman" panose="02020603050405020304" pitchFamily="18" charset="0"/>
              </a:rPr>
              <a:t>етнонаціональної </a:t>
            </a:r>
            <a:r>
              <a:rPr lang="uk-UA" sz="2000" i="1" dirty="0">
                <a:solidFill>
                  <a:srgbClr val="231F20"/>
                </a:solidFill>
                <a:latin typeface="Times New Roman" panose="02020603050405020304" pitchFamily="18" charset="0"/>
              </a:rPr>
              <a:t>політики, несвоєчасне і нераціональне оновлення законодавчої бази у сфері національних меншин – усе це полегшувало формування мережі проросійських організацій, які упродовж десятиліть сіяли розбрат в українському суспільстві. Нерішучість влади, відсутність належної реакції на провокації і незаконні дії з боку сусідніх держав чи </a:t>
            </a:r>
            <a:r>
              <a:rPr lang="uk-UA" sz="2000" i="1" dirty="0" smtClean="0">
                <a:solidFill>
                  <a:srgbClr val="231F20"/>
                </a:solidFill>
                <a:latin typeface="Times New Roman" panose="02020603050405020304" pitchFamily="18" charset="0"/>
              </a:rPr>
              <a:t>їхньої </a:t>
            </a:r>
            <a:r>
              <a:rPr lang="ru-RU" sz="2000" i="1" dirty="0" err="1">
                <a:solidFill>
                  <a:srgbClr val="231F20"/>
                </a:solidFill>
                <a:latin typeface="Times New Roman" panose="02020603050405020304" pitchFamily="18" charset="0"/>
              </a:rPr>
              <a:t>діаспори</a:t>
            </a:r>
            <a:r>
              <a:rPr lang="ru-RU" sz="2000" i="1" dirty="0">
                <a:solidFill>
                  <a:srgbClr val="231F20"/>
                </a:solidFill>
                <a:latin typeface="Times New Roman" panose="02020603050405020304" pitchFamily="18" charset="0"/>
              </a:rPr>
              <a:t> в </a:t>
            </a:r>
            <a:r>
              <a:rPr lang="ru-RU" sz="2000" i="1" dirty="0" err="1">
                <a:solidFill>
                  <a:srgbClr val="231F20"/>
                </a:solidFill>
                <a:latin typeface="Times New Roman" panose="02020603050405020304" pitchFamily="18" charset="0"/>
              </a:rPr>
              <a:t>Україні</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лише</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посилювали</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нестабільність</a:t>
            </a:r>
            <a:r>
              <a:rPr lang="ru-RU" sz="2000" i="1" dirty="0">
                <a:solidFill>
                  <a:srgbClr val="231F20"/>
                </a:solidFill>
                <a:latin typeface="Times New Roman" panose="02020603050405020304" pitchFamily="18" charset="0"/>
              </a:rPr>
              <a:t> та </a:t>
            </a:r>
            <a:r>
              <a:rPr lang="ru-RU" sz="2000" i="1" dirty="0" err="1">
                <a:solidFill>
                  <a:srgbClr val="231F20"/>
                </a:solidFill>
                <a:latin typeface="Times New Roman" panose="02020603050405020304" pitchFamily="18" charset="0"/>
              </a:rPr>
              <a:t>створювали</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передумови</a:t>
            </a:r>
            <a:r>
              <a:rPr lang="ru-RU" sz="2000" i="1" dirty="0">
                <a:solidFill>
                  <a:srgbClr val="231F20"/>
                </a:solidFill>
                <a:latin typeface="Times New Roman" panose="02020603050405020304" pitchFamily="18" charset="0"/>
              </a:rPr>
              <a:t> для сепаратизму в </a:t>
            </a:r>
            <a:r>
              <a:rPr lang="ru-RU" sz="2000" i="1" dirty="0" err="1">
                <a:solidFill>
                  <a:srgbClr val="231F20"/>
                </a:solidFill>
                <a:latin typeface="Times New Roman" panose="02020603050405020304" pitchFamily="18" charset="0"/>
              </a:rPr>
              <a:t>окремих</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регіонах</a:t>
            </a:r>
            <a:r>
              <a:rPr lang="ru-RU" sz="2000" i="1" dirty="0">
                <a:solidFill>
                  <a:srgbClr val="231F20"/>
                </a:solidFill>
                <a:latin typeface="Times New Roman" panose="02020603050405020304" pitchFamily="18" charset="0"/>
              </a:rPr>
              <a:t>.</a:t>
            </a:r>
            <a:endParaRPr lang="ru-RU" sz="2000" i="1" dirty="0">
              <a:solidFill>
                <a:srgbClr val="231F20"/>
              </a:solidFill>
              <a:latin typeface="Times New Roman" panose="02020603050405020304" pitchFamily="18" charset="0"/>
            </a:endParaRPr>
          </a:p>
          <a:p>
            <a:pPr algn="just"/>
            <a:r>
              <a:rPr lang="uk-UA" sz="2000" dirty="0" smtClean="0">
                <a:solidFill>
                  <a:srgbClr val="231F20"/>
                </a:solidFill>
                <a:latin typeface="Times New Roman" panose="02020603050405020304" pitchFamily="18" charset="0"/>
              </a:rPr>
              <a:t>	Саме </a:t>
            </a:r>
            <a:r>
              <a:rPr lang="uk-UA" sz="2000" dirty="0">
                <a:solidFill>
                  <a:srgbClr val="231F20"/>
                </a:solidFill>
                <a:latin typeface="Times New Roman" panose="02020603050405020304" pitchFamily="18" charset="0"/>
              </a:rPr>
              <a:t>тому особливо актуальною впродовж 2014‒2018 рр. була модернізація законодавства у сфері національної безпеки та етнічних меншин як основи стабільності та інтеграції українського суспільства</a:t>
            </a:r>
            <a:r>
              <a:rPr lang="uk-UA" sz="2000" dirty="0" smtClean="0">
                <a:solidFill>
                  <a:srgbClr val="231F20"/>
                </a:solidFill>
                <a:latin typeface="Times New Roman" panose="02020603050405020304" pitchFamily="18" charset="0"/>
              </a:rPr>
              <a:t>.</a:t>
            </a:r>
            <a:endParaRPr lang="uk-UA" sz="2000" dirty="0" smtClean="0">
              <a:solidFill>
                <a:srgbClr val="231F20"/>
              </a:solidFill>
              <a:latin typeface="Times New Roman" panose="02020603050405020304" pitchFamily="18" charset="0"/>
            </a:endParaRPr>
          </a:p>
          <a:p>
            <a:pPr algn="just"/>
            <a:r>
              <a:rPr lang="uk-UA" sz="2000" dirty="0" smtClean="0">
                <a:solidFill>
                  <a:srgbClr val="231F20"/>
                </a:solidFill>
                <a:latin typeface="Times New Roman" panose="02020603050405020304" pitchFamily="18" charset="0"/>
              </a:rPr>
              <a:t>	Анексія </a:t>
            </a:r>
            <a:r>
              <a:rPr lang="uk-UA" sz="2000" dirty="0">
                <a:solidFill>
                  <a:srgbClr val="231F20"/>
                </a:solidFill>
                <a:latin typeface="Times New Roman" panose="02020603050405020304" pitchFamily="18" charset="0"/>
              </a:rPr>
              <a:t>РФ Кримського півострова у лютому‒березні 2014 р. загострила там етнонаціональну ситуацію, що стало предметом уваги інституцій ООН. </a:t>
            </a:r>
            <a:r>
              <a:rPr lang="uk-UA" sz="2000" b="1" i="1" dirty="0">
                <a:solidFill>
                  <a:srgbClr val="231F20"/>
                </a:solidFill>
                <a:latin typeface="Times New Roman" panose="02020603050405020304" pitchFamily="18" charset="0"/>
              </a:rPr>
              <a:t>Порушення прав нацменшин зафіксовано і в заяві корінних народів, що брали участь у  13-й сесії Постійного форуму з питань корінних народів від 11 травня 2014 р. «Про надзвичайну ситуацію, пов’язану з корінними народами Криму». </a:t>
            </a:r>
            <a:r>
              <a:rPr lang="uk-UA" sz="2000" dirty="0">
                <a:solidFill>
                  <a:srgbClr val="231F20"/>
                </a:solidFill>
                <a:latin typeface="Times New Roman" panose="02020603050405020304" pitchFamily="18" charset="0"/>
              </a:rPr>
              <a:t>У ній йшлося про те, що Крим є «батьківщиною і територією трьох корінних народів – кримських татар, </a:t>
            </a:r>
            <a:r>
              <a:rPr lang="uk-UA" sz="2000" dirty="0" err="1">
                <a:solidFill>
                  <a:srgbClr val="231F20"/>
                </a:solidFill>
                <a:latin typeface="Times New Roman" panose="02020603050405020304" pitchFamily="18" charset="0"/>
              </a:rPr>
              <a:t>караєв</a:t>
            </a:r>
            <a:r>
              <a:rPr lang="uk-UA" sz="2000" dirty="0">
                <a:solidFill>
                  <a:srgbClr val="231F20"/>
                </a:solidFill>
                <a:latin typeface="Times New Roman" panose="02020603050405020304" pitchFamily="18" charset="0"/>
              </a:rPr>
              <a:t> (караїмів) і кримчаків</a:t>
            </a:r>
            <a:r>
              <a:rPr lang="uk-UA" sz="2000" dirty="0" smtClean="0">
                <a:solidFill>
                  <a:srgbClr val="231F20"/>
                </a:solidFill>
                <a:latin typeface="Times New Roman" panose="02020603050405020304" pitchFamily="18" charset="0"/>
              </a:rPr>
              <a:t>». Корінні </a:t>
            </a:r>
            <a:r>
              <a:rPr lang="uk-UA" sz="2000" dirty="0">
                <a:solidFill>
                  <a:srgbClr val="231F20"/>
                </a:solidFill>
                <a:latin typeface="Times New Roman" panose="02020603050405020304" pitchFamily="18" charset="0"/>
              </a:rPr>
              <a:t>народи Криму у заяві вказані як жертви військово-політичного конфлікту.</a:t>
            </a:r>
            <a:endParaRPr lang="uk-UA"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2072" y="206062"/>
            <a:ext cx="11453614" cy="6247864"/>
          </a:xfrm>
          <a:prstGeom prst="rect">
            <a:avLst/>
          </a:prstGeom>
          <a:solidFill>
            <a:schemeClr val="accent1">
              <a:lumMod val="20000"/>
              <a:lumOff val="80000"/>
            </a:schemeClr>
          </a:solidFill>
        </p:spPr>
        <p:txBody>
          <a:bodyPr wrap="square">
            <a:spAutoFit/>
          </a:bodyPr>
          <a:lstStyle/>
          <a:p>
            <a:r>
              <a:rPr lang="uk-UA" sz="2000" b="1" i="1" dirty="0">
                <a:solidFill>
                  <a:srgbClr val="231F20"/>
                </a:solidFill>
                <a:latin typeface="Times New Roman" panose="02020603050405020304" pitchFamily="18" charset="0"/>
              </a:rPr>
              <a:t>Росія намагалася за допомогою національних меншин України дестабілізувати ситуацію та запустити дезінтеграційні процеси, завдяки чому стало б можливим здобути контроль над частиною чи навіть усією територією держави. </a:t>
            </a:r>
            <a:endParaRPr lang="uk-UA" sz="2000" b="1" i="1" dirty="0" smtClean="0">
              <a:solidFill>
                <a:srgbClr val="231F20"/>
              </a:solidFill>
              <a:latin typeface="Times New Roman" panose="02020603050405020304" pitchFamily="18" charset="0"/>
            </a:endParaRPr>
          </a:p>
          <a:p>
            <a:endParaRPr lang="uk-UA" sz="2000" dirty="0" smtClean="0">
              <a:solidFill>
                <a:srgbClr val="231F20"/>
              </a:solidFill>
              <a:latin typeface="Times New Roman" panose="02020603050405020304" pitchFamily="18" charset="0"/>
            </a:endParaRPr>
          </a:p>
          <a:p>
            <a:pPr algn="just"/>
            <a:r>
              <a:rPr lang="uk-UA" sz="2000" dirty="0" smtClean="0">
                <a:solidFill>
                  <a:srgbClr val="231F20"/>
                </a:solidFill>
                <a:latin typeface="Times New Roman" panose="02020603050405020304" pitchFamily="18" charset="0"/>
              </a:rPr>
              <a:t>	</a:t>
            </a:r>
            <a:r>
              <a:rPr lang="uk-UA" sz="2000" i="1" dirty="0" smtClean="0">
                <a:solidFill>
                  <a:srgbClr val="231F20"/>
                </a:solidFill>
                <a:latin typeface="Times New Roman" panose="02020603050405020304" pitchFamily="18" charset="0"/>
              </a:rPr>
              <a:t>В </a:t>
            </a:r>
            <a:r>
              <a:rPr lang="uk-UA" sz="2000" i="1" dirty="0">
                <a:solidFill>
                  <a:srgbClr val="231F20"/>
                </a:solidFill>
                <a:latin typeface="Times New Roman" panose="02020603050405020304" pitchFamily="18" charset="0"/>
              </a:rPr>
              <a:t>умовах війни Україні досить складно ухвалити низку законодавчих актів для захисту прав національних меншин, насамперед кримських татар після окупації </a:t>
            </a:r>
            <a:r>
              <a:rPr lang="uk-UA" sz="2000" i="1" dirty="0" smtClean="0">
                <a:solidFill>
                  <a:srgbClr val="231F20"/>
                </a:solidFill>
                <a:latin typeface="Times New Roman" panose="02020603050405020304" pitchFamily="18" charset="0"/>
              </a:rPr>
              <a:t>Криму. </a:t>
            </a:r>
            <a:r>
              <a:rPr lang="uk-UA" sz="2000" dirty="0">
                <a:solidFill>
                  <a:srgbClr val="231F20"/>
                </a:solidFill>
                <a:latin typeface="Times New Roman" panose="02020603050405020304" pitchFamily="18" charset="0"/>
              </a:rPr>
              <a:t>Водночас прийняття низки важливих законів, які регулюють процеси у сфері національних меншин, мало б стати своєрідним підґрунтям для забезпечення національної безпеки України та інтеграційних процесів всередині країни. </a:t>
            </a:r>
            <a:r>
              <a:rPr lang="uk-UA" sz="2000" i="1" dirty="0">
                <a:solidFill>
                  <a:srgbClr val="231F20"/>
                </a:solidFill>
                <a:latin typeface="Times New Roman" panose="02020603050405020304" pitchFamily="18" charset="0"/>
              </a:rPr>
              <a:t>Найбільш нагальними законодавчими актами, які мала б прийняти держава </a:t>
            </a:r>
            <a:r>
              <a:rPr lang="uk-UA" sz="2000" dirty="0">
                <a:solidFill>
                  <a:srgbClr val="231F20"/>
                </a:solidFill>
                <a:latin typeface="Times New Roman" panose="02020603050405020304" pitchFamily="18" charset="0"/>
              </a:rPr>
              <a:t>– </a:t>
            </a:r>
            <a:r>
              <a:rPr lang="uk-UA" sz="2000" b="1" i="1" dirty="0">
                <a:solidFill>
                  <a:srgbClr val="231F20"/>
                </a:solidFill>
                <a:latin typeface="Times New Roman" panose="02020603050405020304" pitchFamily="18" charset="0"/>
              </a:rPr>
              <a:t>Концепція державної етнонаціональної політики, модернізація Закону України «Про національні меншини України», формування нового </a:t>
            </a:r>
            <a:r>
              <a:rPr lang="uk-UA" sz="2000" b="1" i="1" dirty="0" err="1">
                <a:solidFill>
                  <a:srgbClr val="231F20"/>
                </a:solidFill>
                <a:latin typeface="Times New Roman" panose="02020603050405020304" pitchFamily="18" charset="0"/>
              </a:rPr>
              <a:t>мовного</a:t>
            </a:r>
            <a:r>
              <a:rPr lang="uk-UA" sz="2000" b="1" i="1" dirty="0">
                <a:solidFill>
                  <a:srgbClr val="231F20"/>
                </a:solidFill>
                <a:latin typeface="Times New Roman" panose="02020603050405020304" pitchFamily="18" charset="0"/>
              </a:rPr>
              <a:t> закону, закону про «корінні народи»</a:t>
            </a:r>
            <a:r>
              <a:rPr lang="uk-UA" sz="2000" dirty="0">
                <a:solidFill>
                  <a:srgbClr val="231F20"/>
                </a:solidFill>
                <a:latin typeface="Times New Roman" panose="02020603050405020304" pitchFamily="18" charset="0"/>
              </a:rPr>
              <a:t> та ін</a:t>
            </a:r>
            <a:r>
              <a:rPr lang="uk-UA" sz="2000" dirty="0" smtClean="0">
                <a:solidFill>
                  <a:srgbClr val="231F20"/>
                </a:solidFill>
                <a:latin typeface="Times New Roman" panose="02020603050405020304" pitchFamily="18" charset="0"/>
              </a:rPr>
              <a:t>.</a:t>
            </a:r>
            <a:endParaRPr lang="uk-UA" sz="2000" dirty="0" smtClean="0">
              <a:solidFill>
                <a:srgbClr val="231F20"/>
              </a:solidFill>
              <a:latin typeface="Times New Roman" panose="02020603050405020304" pitchFamily="18" charset="0"/>
            </a:endParaRPr>
          </a:p>
          <a:p>
            <a:r>
              <a:rPr lang="uk-UA" sz="2000" dirty="0">
                <a:solidFill>
                  <a:srgbClr val="231F20"/>
                </a:solidFill>
                <a:latin typeface="Times New Roman" panose="02020603050405020304" pitchFamily="18" charset="0"/>
              </a:rPr>
              <a:t>	</a:t>
            </a:r>
            <a:r>
              <a:rPr lang="ru-RU" sz="2000" dirty="0">
                <a:solidFill>
                  <a:srgbClr val="231F20"/>
                </a:solidFill>
                <a:latin typeface="Times New Roman" panose="02020603050405020304" pitchFamily="18" charset="0"/>
              </a:rPr>
              <a:t>Актуальною проблемою </a:t>
            </a:r>
            <a:r>
              <a:rPr lang="ru-RU" sz="2000" dirty="0" err="1">
                <a:solidFill>
                  <a:srgbClr val="231F20"/>
                </a:solidFill>
                <a:latin typeface="Times New Roman" panose="02020603050405020304" pitchFamily="18" charset="0"/>
              </a:rPr>
              <a:t>від</a:t>
            </a:r>
            <a:r>
              <a:rPr lang="ru-RU" sz="2000" dirty="0">
                <a:solidFill>
                  <a:srgbClr val="231F20"/>
                </a:solidFill>
                <a:latin typeface="Times New Roman" panose="02020603050405020304" pitchFamily="18" charset="0"/>
              </a:rPr>
              <a:t> початку </a:t>
            </a:r>
            <a:r>
              <a:rPr lang="ru-RU" sz="2000" dirty="0" err="1">
                <a:solidFill>
                  <a:srgbClr val="231F20"/>
                </a:solidFill>
                <a:latin typeface="Times New Roman" panose="02020603050405020304" pitchFamily="18" charset="0"/>
              </a:rPr>
              <a:t>анексії</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Криму</a:t>
            </a:r>
            <a:r>
              <a:rPr lang="ru-RU" sz="2000" dirty="0">
                <a:solidFill>
                  <a:srgbClr val="231F20"/>
                </a:solidFill>
                <a:latin typeface="Times New Roman" panose="02020603050405020304" pitchFamily="18" charset="0"/>
              </a:rPr>
              <a:t> стало </a:t>
            </a:r>
            <a:r>
              <a:rPr lang="ru-RU" sz="2000" i="1" dirty="0" err="1">
                <a:solidFill>
                  <a:srgbClr val="231F20"/>
                </a:solidFill>
                <a:latin typeface="Times New Roman" panose="02020603050405020304" pitchFamily="18" charset="0"/>
              </a:rPr>
              <a:t>визначення</a:t>
            </a:r>
            <a:r>
              <a:rPr lang="ru-RU" sz="2000" i="1" dirty="0">
                <a:solidFill>
                  <a:srgbClr val="231F20"/>
                </a:solidFill>
                <a:latin typeface="Times New Roman" panose="02020603050405020304" pitchFamily="18" charset="0"/>
              </a:rPr>
              <a:t> статусу </a:t>
            </a:r>
            <a:r>
              <a:rPr lang="ru-RU" sz="2000" i="1" dirty="0" err="1">
                <a:solidFill>
                  <a:srgbClr val="231F20"/>
                </a:solidFill>
                <a:latin typeface="Times New Roman" panose="02020603050405020304" pitchFamily="18" charset="0"/>
              </a:rPr>
              <a:t>жителів</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півострова</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зокрема</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кримських</a:t>
            </a:r>
            <a:r>
              <a:rPr lang="ru-RU" sz="2000" i="1" dirty="0">
                <a:solidFill>
                  <a:srgbClr val="231F20"/>
                </a:solidFill>
                <a:latin typeface="Times New Roman" panose="02020603050405020304" pitchFamily="18" charset="0"/>
              </a:rPr>
              <a:t> татар</a:t>
            </a:r>
            <a:r>
              <a:rPr lang="ru-RU" sz="2000" dirty="0">
                <a:solidFill>
                  <a:srgbClr val="231F20"/>
                </a:solidFill>
                <a:latin typeface="Times New Roman" panose="02020603050405020304" pitchFamily="18" charset="0"/>
              </a:rPr>
              <a:t>, а </a:t>
            </a:r>
            <a:r>
              <a:rPr lang="ru-RU" sz="2000" dirty="0" err="1">
                <a:solidFill>
                  <a:srgbClr val="231F20"/>
                </a:solidFill>
                <a:latin typeface="Times New Roman" panose="02020603050405020304" pitchFamily="18" charset="0"/>
              </a:rPr>
              <a:t>також</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затвердження</a:t>
            </a:r>
            <a:r>
              <a:rPr lang="ru-RU" sz="2000" dirty="0">
                <a:solidFill>
                  <a:srgbClr val="231F20"/>
                </a:solidFill>
                <a:latin typeface="Times New Roman" panose="02020603050405020304" pitchFamily="18" charset="0"/>
              </a:rPr>
              <a:t> на </a:t>
            </a:r>
            <a:r>
              <a:rPr lang="ru-RU" sz="2000" dirty="0" err="1">
                <a:solidFill>
                  <a:srgbClr val="231F20"/>
                </a:solidFill>
                <a:latin typeface="Times New Roman" panose="02020603050405020304" pitchFamily="18" charset="0"/>
              </a:rPr>
              <a:t>законодавчому</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рівні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гарантій</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захисту</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їхніх</a:t>
            </a:r>
            <a:r>
              <a:rPr lang="ru-RU" sz="2000" dirty="0">
                <a:solidFill>
                  <a:srgbClr val="231F20"/>
                </a:solidFill>
                <a:latin typeface="Times New Roman" panose="02020603050405020304" pitchFamily="18" charset="0"/>
              </a:rPr>
              <a:t> прав, </a:t>
            </a:r>
            <a:r>
              <a:rPr lang="ru-RU" sz="2000" dirty="0" err="1">
                <a:solidFill>
                  <a:srgbClr val="231F20"/>
                </a:solidFill>
                <a:latin typeface="Times New Roman" panose="02020603050405020304" pitchFamily="18" charset="0"/>
              </a:rPr>
              <a:t>надання</a:t>
            </a:r>
            <a:r>
              <a:rPr lang="ru-RU" sz="2000" dirty="0">
                <a:solidFill>
                  <a:srgbClr val="231F20"/>
                </a:solidFill>
                <a:latin typeface="Times New Roman" panose="02020603050405020304" pitchFamily="18" charset="0"/>
              </a:rPr>
              <a:t> статусу «</a:t>
            </a:r>
            <a:r>
              <a:rPr lang="ru-RU" sz="2000" dirty="0" err="1">
                <a:solidFill>
                  <a:srgbClr val="231F20"/>
                </a:solidFill>
                <a:latin typeface="Times New Roman" panose="02020603050405020304" pitchFamily="18" charset="0"/>
              </a:rPr>
              <a:t>корінного</a:t>
            </a:r>
            <a:r>
              <a:rPr lang="ru-RU" sz="2000" dirty="0">
                <a:solidFill>
                  <a:srgbClr val="231F20"/>
                </a:solidFill>
                <a:latin typeface="Times New Roman" panose="02020603050405020304" pitchFamily="18" charset="0"/>
              </a:rPr>
              <a:t> народу». </a:t>
            </a:r>
            <a:r>
              <a:rPr lang="ru-RU" sz="2000" dirty="0" err="1">
                <a:solidFill>
                  <a:srgbClr val="231F20"/>
                </a:solidFill>
                <a:latin typeface="Times New Roman" panose="02020603050405020304" pitchFamily="18" charset="0"/>
              </a:rPr>
              <a:t>Такий</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підхід</a:t>
            </a:r>
            <a:r>
              <a:rPr lang="ru-RU" sz="2000" dirty="0">
                <a:solidFill>
                  <a:srgbClr val="231F20"/>
                </a:solidFill>
                <a:latin typeface="Times New Roman" panose="02020603050405020304" pitchFamily="18" charset="0"/>
              </a:rPr>
              <a:t> не </a:t>
            </a:r>
            <a:r>
              <a:rPr lang="ru-RU" sz="2000" dirty="0" err="1">
                <a:solidFill>
                  <a:srgbClr val="231F20"/>
                </a:solidFill>
                <a:latin typeface="Times New Roman" panose="02020603050405020304" pitchFamily="18" charset="0"/>
              </a:rPr>
              <a:t>лише</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встановлював</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історичну</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справедливість</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щодо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кримськотатарського</a:t>
            </a:r>
            <a:r>
              <a:rPr lang="ru-RU" sz="2000" dirty="0">
                <a:solidFill>
                  <a:srgbClr val="231F20"/>
                </a:solidFill>
                <a:latin typeface="Times New Roman" panose="02020603050405020304" pitchFamily="18" charset="0"/>
              </a:rPr>
              <a:t> народу, але й </a:t>
            </a:r>
            <a:r>
              <a:rPr lang="ru-RU" sz="2000" dirty="0" err="1">
                <a:solidFill>
                  <a:srgbClr val="231F20"/>
                </a:solidFill>
                <a:latin typeface="Times New Roman" panose="02020603050405020304" pitchFamily="18" charset="0"/>
              </a:rPr>
              <a:t>фактично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декларував</a:t>
            </a:r>
            <a:r>
              <a:rPr lang="ru-RU" sz="2000" dirty="0">
                <a:solidFill>
                  <a:srgbClr val="231F20"/>
                </a:solidFill>
                <a:latin typeface="Times New Roman" panose="02020603050405020304" pitchFamily="18" charset="0"/>
              </a:rPr>
              <a:t> шлях до </a:t>
            </a:r>
            <a:r>
              <a:rPr lang="ru-RU" sz="2000" dirty="0" err="1">
                <a:solidFill>
                  <a:srgbClr val="231F20"/>
                </a:solidFill>
                <a:latin typeface="Times New Roman" panose="02020603050405020304" pitchFamily="18" charset="0"/>
              </a:rPr>
              <a:t>майбутньої</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інтеграції</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півострова</a:t>
            </a:r>
            <a:r>
              <a:rPr lang="ru-RU" sz="2000" dirty="0">
                <a:solidFill>
                  <a:srgbClr val="231F20"/>
                </a:solidFill>
                <a:latin typeface="Times New Roman" panose="02020603050405020304" pitchFamily="18" charset="0"/>
              </a:rPr>
              <a:t> та </a:t>
            </a:r>
            <a:r>
              <a:rPr lang="ru-RU" sz="2000" dirty="0" err="1">
                <a:solidFill>
                  <a:srgbClr val="231F20"/>
                </a:solidFill>
                <a:latin typeface="Times New Roman" panose="02020603050405020304" pitchFamily="18" charset="0"/>
              </a:rPr>
              <a:t>формував</a:t>
            </a:r>
            <a:r>
              <a:rPr lang="ru-RU" sz="2000" dirty="0">
                <a:solidFill>
                  <a:srgbClr val="231F20"/>
                </a:solidFill>
                <a:latin typeface="Times New Roman" panose="02020603050405020304" pitchFamily="18" charset="0"/>
              </a:rPr>
              <a:t> великий пласт </a:t>
            </a:r>
            <a:r>
              <a:rPr lang="ru-RU" sz="2000" dirty="0" err="1">
                <a:solidFill>
                  <a:srgbClr val="231F20"/>
                </a:solidFill>
                <a:latin typeface="Times New Roman" panose="02020603050405020304" pitchFamily="18" charset="0"/>
              </a:rPr>
              <a:t>підтримки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територіальної</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цілісності</a:t>
            </a:r>
            <a:r>
              <a:rPr lang="ru-RU" sz="2000" dirty="0">
                <a:solidFill>
                  <a:srgbClr val="231F20"/>
                </a:solidFill>
                <a:latin typeface="Times New Roman" panose="02020603050405020304" pitchFamily="18" charset="0"/>
              </a:rPr>
              <a:t>. 13 </a:t>
            </a:r>
            <a:r>
              <a:rPr lang="ru-RU" sz="2000" dirty="0" err="1">
                <a:solidFill>
                  <a:srgbClr val="231F20"/>
                </a:solidFill>
                <a:latin typeface="Times New Roman" panose="02020603050405020304" pitchFamily="18" charset="0"/>
              </a:rPr>
              <a:t>березня</a:t>
            </a:r>
            <a:r>
              <a:rPr lang="ru-RU" sz="2000" dirty="0">
                <a:solidFill>
                  <a:srgbClr val="231F20"/>
                </a:solidFill>
                <a:latin typeface="Times New Roman" panose="02020603050405020304" pitchFamily="18" charset="0"/>
              </a:rPr>
              <a:t> 2014 </a:t>
            </a:r>
            <a:r>
              <a:rPr lang="ru-RU" sz="2000" dirty="0" smtClean="0">
                <a:solidFill>
                  <a:srgbClr val="231F20"/>
                </a:solidFill>
                <a:latin typeface="Times New Roman" panose="02020603050405020304" pitchFamily="18" charset="0"/>
              </a:rPr>
              <a:t>р.</a:t>
            </a:r>
            <a:endParaRPr lang="ru-RU" sz="2000" dirty="0" smtClean="0">
              <a:solidFill>
                <a:srgbClr val="231F20"/>
              </a:solidFill>
              <a:latin typeface="Times New Roman" panose="02020603050405020304" pitchFamily="18" charset="0"/>
            </a:endParaRPr>
          </a:p>
          <a:p>
            <a:r>
              <a:rPr lang="ru-RU" sz="2000" dirty="0">
                <a:solidFill>
                  <a:srgbClr val="231F20"/>
                </a:solidFill>
                <a:latin typeface="Times New Roman" panose="02020603050405020304" pitchFamily="18" charset="0"/>
              </a:rPr>
              <a:t>	</a:t>
            </a:r>
            <a:r>
              <a:rPr lang="ru-RU" sz="2000" dirty="0" smtClean="0">
                <a:solidFill>
                  <a:srgbClr val="231F20"/>
                </a:solidFill>
                <a:latin typeface="Times New Roman" panose="02020603050405020304" pitchFamily="18" charset="0"/>
              </a:rPr>
              <a:t>Г</a:t>
            </a:r>
            <a:r>
              <a:rPr lang="ru-RU" sz="2000" dirty="0">
                <a:solidFill>
                  <a:srgbClr val="231F20"/>
                </a:solidFill>
                <a:latin typeface="Times New Roman" panose="02020603050405020304" pitchFamily="18" charset="0"/>
              </a:rPr>
              <a:t>. Москалем </a:t>
            </a:r>
            <a:r>
              <a:rPr lang="ru-RU" sz="2000" dirty="0" err="1">
                <a:solidFill>
                  <a:srgbClr val="231F20"/>
                </a:solidFill>
                <a:latin typeface="Times New Roman" panose="02020603050405020304" pitchFamily="18" charset="0"/>
              </a:rPr>
              <a:t>було</a:t>
            </a:r>
            <a:r>
              <a:rPr lang="ru-RU" sz="2000" dirty="0">
                <a:solidFill>
                  <a:srgbClr val="231F20"/>
                </a:solidFill>
                <a:latin typeface="Times New Roman" panose="02020603050405020304" pitchFamily="18" charset="0"/>
              </a:rPr>
              <a:t> подано </a:t>
            </a:r>
            <a:r>
              <a:rPr lang="ru-RU" sz="2000" dirty="0" err="1">
                <a:solidFill>
                  <a:srgbClr val="231F20"/>
                </a:solidFill>
                <a:latin typeface="Times New Roman" panose="02020603050405020304" pitchFamily="18" charset="0"/>
              </a:rPr>
              <a:t>проєкт</a:t>
            </a:r>
            <a:r>
              <a:rPr lang="ru-RU" sz="2000" dirty="0">
                <a:solidFill>
                  <a:srgbClr val="231F20"/>
                </a:solidFill>
                <a:latin typeface="Times New Roman" panose="02020603050405020304" pitchFamily="18" charset="0"/>
              </a:rPr>
              <a:t> закону </a:t>
            </a:r>
            <a:r>
              <a:rPr lang="ru-RU" sz="2000" dirty="0" err="1">
                <a:solidFill>
                  <a:srgbClr val="231F20"/>
                </a:solidFill>
                <a:latin typeface="Times New Roman" panose="02020603050405020304" pitchFamily="18" charset="0"/>
              </a:rPr>
              <a:t>України</a:t>
            </a:r>
            <a:r>
              <a:rPr lang="ru-RU" sz="2000" dirty="0">
                <a:solidFill>
                  <a:srgbClr val="231F20"/>
                </a:solidFill>
                <a:latin typeface="Times New Roman" panose="02020603050405020304" pitchFamily="18" charset="0"/>
              </a:rPr>
              <a:t> «Про статус </a:t>
            </a:r>
            <a:r>
              <a:rPr lang="ru-RU" sz="2000" dirty="0" err="1">
                <a:solidFill>
                  <a:srgbClr val="231F20"/>
                </a:solidFill>
                <a:latin typeface="Times New Roman" panose="02020603050405020304" pitchFamily="18" charset="0"/>
              </a:rPr>
              <a:t>кримськотатарського</a:t>
            </a:r>
            <a:r>
              <a:rPr lang="ru-RU" sz="2000" dirty="0">
                <a:solidFill>
                  <a:srgbClr val="231F20"/>
                </a:solidFill>
                <a:latin typeface="Times New Roman" panose="02020603050405020304" pitchFamily="18" charset="0"/>
              </a:rPr>
              <a:t> народу», </a:t>
            </a:r>
            <a:r>
              <a:rPr lang="ru-RU" sz="2000" dirty="0" err="1">
                <a:solidFill>
                  <a:srgbClr val="231F20"/>
                </a:solidFill>
                <a:latin typeface="Times New Roman" panose="02020603050405020304" pitchFamily="18" charset="0"/>
              </a:rPr>
              <a:t>який</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мав</a:t>
            </a:r>
            <a:r>
              <a:rPr lang="ru-RU" sz="2000" dirty="0">
                <a:solidFill>
                  <a:srgbClr val="231F20"/>
                </a:solidFill>
                <a:latin typeface="Times New Roman" panose="02020603050405020304" pitchFamily="18" charset="0"/>
              </a:rPr>
              <a:t> на </a:t>
            </a:r>
            <a:r>
              <a:rPr lang="ru-RU" sz="2000" dirty="0" err="1">
                <a:solidFill>
                  <a:srgbClr val="231F20"/>
                </a:solidFill>
                <a:latin typeface="Times New Roman" panose="02020603050405020304" pitchFamily="18" charset="0"/>
              </a:rPr>
              <a:t>меті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створити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правові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підстави</a:t>
            </a:r>
            <a:r>
              <a:rPr lang="ru-RU" sz="2000" dirty="0">
                <a:solidFill>
                  <a:srgbClr val="231F20"/>
                </a:solidFill>
                <a:latin typeface="Times New Roman" panose="02020603050405020304" pitchFamily="18" charset="0"/>
              </a:rPr>
              <a:t> для </a:t>
            </a:r>
            <a:r>
              <a:rPr lang="ru-RU" sz="2000" dirty="0" err="1">
                <a:solidFill>
                  <a:srgbClr val="231F20"/>
                </a:solidFill>
                <a:latin typeface="Times New Roman" panose="02020603050405020304" pitchFamily="18" charset="0"/>
              </a:rPr>
              <a:t>регулювання</a:t>
            </a:r>
            <a:r>
              <a:rPr lang="ru-RU" sz="2000" dirty="0">
                <a:solidFill>
                  <a:srgbClr val="231F20"/>
                </a:solidFill>
                <a:latin typeface="Times New Roman" panose="02020603050405020304" pitchFamily="18" charset="0"/>
              </a:rPr>
              <a:t> та </a:t>
            </a:r>
            <a:r>
              <a:rPr lang="ru-RU" sz="2000" dirty="0" err="1">
                <a:solidFill>
                  <a:srgbClr val="231F20"/>
                </a:solidFill>
                <a:latin typeface="Times New Roman" panose="02020603050405020304" pitchFamily="18" charset="0"/>
              </a:rPr>
              <a:t>реалізації</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державної</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політики</a:t>
            </a:r>
            <a:r>
              <a:rPr lang="ru-RU" sz="2000" dirty="0">
                <a:solidFill>
                  <a:srgbClr val="231F20"/>
                </a:solidFill>
                <a:latin typeface="Times New Roman" panose="02020603050405020304" pitchFamily="18" charset="0"/>
              </a:rPr>
              <a:t> у </a:t>
            </a:r>
            <a:r>
              <a:rPr lang="ru-RU" sz="2000" dirty="0" err="1">
                <a:solidFill>
                  <a:srgbClr val="231F20"/>
                </a:solidFill>
                <a:latin typeface="Times New Roman" panose="02020603050405020304" pitchFamily="18" charset="0"/>
              </a:rPr>
              <a:t>сфері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повернення</a:t>
            </a:r>
            <a:endParaRPr lang="uk-UA"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46467" y="122092"/>
            <a:ext cx="11427854" cy="3170099"/>
          </a:xfrm>
          <a:prstGeom prst="rect">
            <a:avLst/>
          </a:prstGeom>
          <a:solidFill>
            <a:schemeClr val="accent1">
              <a:lumMod val="20000"/>
              <a:lumOff val="80000"/>
            </a:schemeClr>
          </a:solidFill>
        </p:spPr>
        <p:txBody>
          <a:bodyPr wrap="square">
            <a:spAutoFit/>
          </a:bodyPr>
          <a:lstStyle/>
          <a:p>
            <a:r>
              <a:rPr lang="ru-RU" sz="2000" dirty="0">
                <a:solidFill>
                  <a:srgbClr val="231F20"/>
                </a:solidFill>
                <a:latin typeface="Times New Roman" panose="02020603050405020304" pitchFamily="18" charset="0"/>
              </a:rPr>
              <a:t>У </a:t>
            </a:r>
            <a:r>
              <a:rPr lang="ru-RU" sz="2000" dirty="0" err="1">
                <a:solidFill>
                  <a:srgbClr val="231F20"/>
                </a:solidFill>
                <a:latin typeface="Times New Roman" panose="02020603050405020304" pitchFamily="18" charset="0"/>
              </a:rPr>
              <a:t>законопроєкті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була</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надана</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гарантія</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відновлення</a:t>
            </a:r>
            <a:r>
              <a:rPr lang="ru-RU" sz="2000" dirty="0">
                <a:solidFill>
                  <a:srgbClr val="231F20"/>
                </a:solidFill>
                <a:latin typeface="Times New Roman" panose="02020603050405020304" pitchFamily="18" charset="0"/>
              </a:rPr>
              <a:t> прав </a:t>
            </a:r>
            <a:r>
              <a:rPr lang="ru-RU" sz="2000" dirty="0" err="1">
                <a:solidFill>
                  <a:srgbClr val="231F20"/>
                </a:solidFill>
                <a:latin typeface="Times New Roman" panose="02020603050405020304" pitchFamily="18" charset="0"/>
              </a:rPr>
              <a:t>кримськотатарського</a:t>
            </a:r>
            <a:r>
              <a:rPr lang="ru-RU" sz="2000" dirty="0">
                <a:solidFill>
                  <a:srgbClr val="231F20"/>
                </a:solidFill>
                <a:latin typeface="Times New Roman" panose="02020603050405020304" pitchFamily="18" charset="0"/>
              </a:rPr>
              <a:t> народу, як </a:t>
            </a:r>
            <a:r>
              <a:rPr lang="ru-RU" sz="2000" dirty="0" err="1">
                <a:solidFill>
                  <a:srgbClr val="231F20"/>
                </a:solidFill>
                <a:latin typeface="Times New Roman" panose="02020603050405020304" pitchFamily="18" charset="0"/>
              </a:rPr>
              <a:t>корінного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який</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був</a:t>
            </a:r>
            <a:r>
              <a:rPr lang="ru-RU" sz="2000" dirty="0">
                <a:solidFill>
                  <a:srgbClr val="231F20"/>
                </a:solidFill>
                <a:latin typeface="Times New Roman" panose="02020603050405020304" pitchFamily="18" charset="0"/>
              </a:rPr>
              <a:t> переселений </a:t>
            </a:r>
            <a:r>
              <a:rPr lang="ru-RU" sz="2000" dirty="0" err="1">
                <a:solidFill>
                  <a:srgbClr val="231F20"/>
                </a:solidFill>
                <a:latin typeface="Times New Roman" panose="02020603050405020304" pitchFamily="18" charset="0"/>
              </a:rPr>
              <a:t>із</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Криму</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Фактично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проєкт</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закріплював</a:t>
            </a:r>
            <a:r>
              <a:rPr lang="ru-RU" sz="2000" dirty="0">
                <a:solidFill>
                  <a:srgbClr val="231F20"/>
                </a:solidFill>
                <a:latin typeface="Times New Roman" panose="02020603050405020304" pitchFamily="18" charset="0"/>
              </a:rPr>
              <a:t> статус «</a:t>
            </a:r>
            <a:r>
              <a:rPr lang="ru-RU" sz="2000" dirty="0" err="1">
                <a:solidFill>
                  <a:srgbClr val="231F20"/>
                </a:solidFill>
                <a:latin typeface="Times New Roman" panose="02020603050405020304" pitchFamily="18" charset="0"/>
              </a:rPr>
              <a:t>корінного</a:t>
            </a:r>
            <a:r>
              <a:rPr lang="ru-RU" sz="2000" dirty="0">
                <a:solidFill>
                  <a:srgbClr val="231F20"/>
                </a:solidFill>
                <a:latin typeface="Times New Roman" panose="02020603050405020304" pitchFamily="18" charset="0"/>
              </a:rPr>
              <a:t> народу» за </a:t>
            </a:r>
            <a:r>
              <a:rPr lang="ru-RU" sz="2000" dirty="0" err="1">
                <a:solidFill>
                  <a:srgbClr val="231F20"/>
                </a:solidFill>
                <a:latin typeface="Times New Roman" panose="02020603050405020304" pitchFamily="18" charset="0"/>
              </a:rPr>
              <a:t>кримськими</a:t>
            </a:r>
            <a:r>
              <a:rPr lang="ru-RU" sz="2000" dirty="0">
                <a:solidFill>
                  <a:srgbClr val="231F20"/>
                </a:solidFill>
                <a:latin typeface="Times New Roman" panose="02020603050405020304" pitchFamily="18" charset="0"/>
              </a:rPr>
              <a:t> татарами, а </a:t>
            </a:r>
            <a:r>
              <a:rPr lang="ru-RU" sz="2000" dirty="0" err="1">
                <a:solidFill>
                  <a:srgbClr val="231F20"/>
                </a:solidFill>
                <a:latin typeface="Times New Roman" panose="02020603050405020304" pitchFamily="18" charset="0"/>
              </a:rPr>
              <a:t>також</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визначав</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кримський</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півострів</a:t>
            </a:r>
            <a:r>
              <a:rPr lang="ru-RU" sz="2000" dirty="0">
                <a:solidFill>
                  <a:srgbClr val="231F20"/>
                </a:solidFill>
                <a:latin typeface="Times New Roman" panose="02020603050405020304" pitchFamily="18" charset="0"/>
              </a:rPr>
              <a:t> як </a:t>
            </a:r>
            <a:r>
              <a:rPr lang="ru-RU" sz="2000" dirty="0" err="1">
                <a:solidFill>
                  <a:srgbClr val="231F20"/>
                </a:solidFill>
                <a:latin typeface="Times New Roman" panose="02020603050405020304" pitchFamily="18" charset="0"/>
              </a:rPr>
              <a:t>їхню</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історичну</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етнічну</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батьківщину</a:t>
            </a:r>
            <a:r>
              <a:rPr lang="ru-RU" sz="2000" dirty="0">
                <a:solidFill>
                  <a:srgbClr val="231F20"/>
                </a:solidFill>
                <a:latin typeface="Times New Roman" panose="02020603050405020304" pitchFamily="18" charset="0"/>
              </a:rPr>
              <a:t>. </a:t>
            </a:r>
            <a:r>
              <a:rPr lang="ru-RU" sz="2000" dirty="0" smtClean="0">
                <a:solidFill>
                  <a:srgbClr val="231F20"/>
                </a:solidFill>
                <a:latin typeface="Times New Roman" panose="02020603050405020304" pitchFamily="18" charset="0"/>
              </a:rPr>
              <a:t>	</a:t>
            </a:r>
            <a:r>
              <a:rPr lang="ru-RU" sz="2000" b="1" i="1" dirty="0" smtClean="0">
                <a:solidFill>
                  <a:srgbClr val="231F20"/>
                </a:solidFill>
                <a:latin typeface="Times New Roman" panose="02020603050405020304" pitchFamily="18" charset="0"/>
              </a:rPr>
              <a:t>У </a:t>
            </a:r>
            <a:r>
              <a:rPr lang="ru-RU" sz="2000" b="1" i="1" dirty="0" err="1">
                <a:solidFill>
                  <a:srgbClr val="231F20"/>
                </a:solidFill>
                <a:latin typeface="Times New Roman" panose="02020603050405020304" pitchFamily="18" charset="0"/>
              </a:rPr>
              <a:t>запропонованому</a:t>
            </a:r>
            <a:r>
              <a:rPr lang="ru-RU" sz="2000" b="1" i="1" dirty="0">
                <a:solidFill>
                  <a:srgbClr val="231F20"/>
                </a:solidFill>
                <a:latin typeface="Times New Roman" panose="02020603050405020304" pitchFamily="18" charset="0"/>
              </a:rPr>
              <a:t> </a:t>
            </a:r>
            <a:r>
              <a:rPr lang="ru-RU" sz="2000" b="1" i="1" dirty="0" err="1">
                <a:solidFill>
                  <a:srgbClr val="231F20"/>
                </a:solidFill>
                <a:latin typeface="Times New Roman" panose="02020603050405020304" pitchFamily="18" charset="0"/>
              </a:rPr>
              <a:t>законопроєкті</a:t>
            </a:r>
            <a:r>
              <a:rPr lang="ru-RU" sz="2000" b="1" i="1" dirty="0">
                <a:solidFill>
                  <a:srgbClr val="231F20"/>
                </a:solidFill>
                <a:latin typeface="Times New Roman" panose="02020603050405020304" pitchFamily="18" charset="0"/>
              </a:rPr>
              <a:t> </a:t>
            </a:r>
            <a:r>
              <a:rPr lang="ru-RU" sz="2000" b="1" i="1" dirty="0" err="1">
                <a:solidFill>
                  <a:srgbClr val="231F20"/>
                </a:solidFill>
                <a:latin typeface="Times New Roman" panose="02020603050405020304" pitchFamily="18" charset="0"/>
              </a:rPr>
              <a:t>кримські</a:t>
            </a:r>
            <a:r>
              <a:rPr lang="ru-RU" sz="2000" b="1" i="1" dirty="0">
                <a:solidFill>
                  <a:srgbClr val="231F20"/>
                </a:solidFill>
                <a:latin typeface="Times New Roman" panose="02020603050405020304" pitchFamily="18" charset="0"/>
              </a:rPr>
              <a:t> </a:t>
            </a:r>
            <a:r>
              <a:rPr lang="ru-RU" sz="2000" b="1" i="1" dirty="0" err="1">
                <a:solidFill>
                  <a:srgbClr val="231F20"/>
                </a:solidFill>
                <a:latin typeface="Times New Roman" panose="02020603050405020304" pitchFamily="18" charset="0"/>
              </a:rPr>
              <a:t>татари</a:t>
            </a:r>
            <a:r>
              <a:rPr lang="ru-RU" sz="2000" b="1" i="1" dirty="0">
                <a:solidFill>
                  <a:srgbClr val="231F20"/>
                </a:solidFill>
                <a:latin typeface="Times New Roman" panose="02020603050405020304" pitchFamily="18" charset="0"/>
              </a:rPr>
              <a:t> </a:t>
            </a:r>
            <a:r>
              <a:rPr lang="ru-RU" sz="2000" b="1" i="1" dirty="0" err="1">
                <a:solidFill>
                  <a:srgbClr val="231F20"/>
                </a:solidFill>
                <a:latin typeface="Times New Roman" panose="02020603050405020304" pitchFamily="18" charset="0"/>
              </a:rPr>
              <a:t>були</a:t>
            </a:r>
            <a:r>
              <a:rPr lang="ru-RU" sz="2000" b="1" i="1" dirty="0">
                <a:solidFill>
                  <a:srgbClr val="231F20"/>
                </a:solidFill>
                <a:latin typeface="Times New Roman" panose="02020603050405020304" pitchFamily="18" charset="0"/>
              </a:rPr>
              <a:t> </a:t>
            </a:r>
            <a:r>
              <a:rPr lang="ru-RU" sz="2000" b="1" i="1" dirty="0" err="1">
                <a:solidFill>
                  <a:srgbClr val="231F20"/>
                </a:solidFill>
                <a:latin typeface="Times New Roman" panose="02020603050405020304" pitchFamily="18" charset="0"/>
              </a:rPr>
              <a:t>визначені</a:t>
            </a:r>
            <a:r>
              <a:rPr lang="ru-RU" sz="2000" b="1" i="1" dirty="0">
                <a:solidFill>
                  <a:srgbClr val="231F20"/>
                </a:solidFill>
                <a:latin typeface="Times New Roman" panose="02020603050405020304" pitchFamily="18" charset="0"/>
              </a:rPr>
              <a:t> як </a:t>
            </a:r>
            <a:r>
              <a:rPr lang="ru-RU" sz="2000" b="1" i="1" dirty="0" err="1">
                <a:solidFill>
                  <a:srgbClr val="231F20"/>
                </a:solidFill>
                <a:latin typeface="Times New Roman" panose="02020603050405020304" pitchFamily="18" charset="0"/>
              </a:rPr>
              <a:t>невід’ємна</a:t>
            </a:r>
            <a:r>
              <a:rPr lang="ru-RU" sz="2000" b="1" i="1" dirty="0">
                <a:solidFill>
                  <a:srgbClr val="231F20"/>
                </a:solidFill>
                <a:latin typeface="Times New Roman" panose="02020603050405020304" pitchFamily="18" charset="0"/>
              </a:rPr>
              <a:t> </a:t>
            </a:r>
            <a:r>
              <a:rPr lang="ru-RU" sz="2000" b="1" i="1" dirty="0" err="1">
                <a:solidFill>
                  <a:srgbClr val="231F20"/>
                </a:solidFill>
                <a:latin typeface="Times New Roman" panose="02020603050405020304" pitchFamily="18" charset="0"/>
              </a:rPr>
              <a:t>частина</a:t>
            </a:r>
            <a:r>
              <a:rPr lang="ru-RU" sz="2000" b="1" i="1" dirty="0">
                <a:solidFill>
                  <a:srgbClr val="231F20"/>
                </a:solidFill>
                <a:latin typeface="Times New Roman" panose="02020603050405020304" pitchFamily="18" charset="0"/>
              </a:rPr>
              <a:t> </a:t>
            </a:r>
            <a:r>
              <a:rPr lang="ru-RU" sz="2000" b="1" i="1" dirty="0" err="1">
                <a:solidFill>
                  <a:srgbClr val="231F20"/>
                </a:solidFill>
                <a:latin typeface="Times New Roman" panose="02020603050405020304" pitchFamily="18" charset="0"/>
              </a:rPr>
              <a:t>українського</a:t>
            </a:r>
            <a:r>
              <a:rPr lang="ru-RU" sz="2000" b="1" i="1" dirty="0">
                <a:solidFill>
                  <a:srgbClr val="231F20"/>
                </a:solidFill>
                <a:latin typeface="Times New Roman" panose="02020603050405020304" pitchFamily="18" charset="0"/>
              </a:rPr>
              <a:t> </a:t>
            </a:r>
            <a:r>
              <a:rPr lang="ru-RU" sz="2000" b="1" i="1" dirty="0" err="1">
                <a:solidFill>
                  <a:srgbClr val="231F20"/>
                </a:solidFill>
                <a:latin typeface="Times New Roman" panose="02020603050405020304" pitchFamily="18" charset="0"/>
              </a:rPr>
              <a:t>суспільства</a:t>
            </a:r>
            <a:r>
              <a:rPr lang="ru-RU" sz="2000" b="1" i="1" dirty="0">
                <a:solidFill>
                  <a:srgbClr val="231F20"/>
                </a:solidFill>
                <a:latin typeface="Times New Roman" panose="02020603050405020304" pitchFamily="18" charset="0"/>
              </a:rPr>
              <a:t>, а </a:t>
            </a:r>
            <a:r>
              <a:rPr lang="ru-RU" sz="2000" b="1" i="1" dirty="0" err="1">
                <a:solidFill>
                  <a:srgbClr val="231F20"/>
                </a:solidFill>
                <a:latin typeface="Times New Roman" panose="02020603050405020304" pitchFamily="18" charset="0"/>
              </a:rPr>
              <a:t>отже</a:t>
            </a:r>
            <a:r>
              <a:rPr lang="ru-RU" sz="2000" b="1" i="1" dirty="0">
                <a:solidFill>
                  <a:srgbClr val="231F20"/>
                </a:solidFill>
                <a:latin typeface="Times New Roman" panose="02020603050405020304" pitchFamily="18" charset="0"/>
              </a:rPr>
              <a:t> </a:t>
            </a:r>
            <a:r>
              <a:rPr lang="ru-RU" sz="2000" b="1" i="1" dirty="0" err="1">
                <a:solidFill>
                  <a:srgbClr val="231F20"/>
                </a:solidFill>
                <a:latin typeface="Times New Roman" panose="02020603050405020304" pitchFamily="18" charset="0"/>
              </a:rPr>
              <a:t>було</a:t>
            </a:r>
            <a:r>
              <a:rPr lang="ru-RU" sz="2000" b="1" i="1" dirty="0">
                <a:solidFill>
                  <a:srgbClr val="231F20"/>
                </a:solidFill>
                <a:latin typeface="Times New Roman" panose="02020603050405020304" pitchFamily="18" charset="0"/>
              </a:rPr>
              <a:t> </a:t>
            </a:r>
            <a:r>
              <a:rPr lang="ru-RU" sz="2000" b="1" i="1" dirty="0" err="1">
                <a:solidFill>
                  <a:srgbClr val="231F20"/>
                </a:solidFill>
                <a:latin typeface="Times New Roman" panose="02020603050405020304" pitchFamily="18" charset="0"/>
              </a:rPr>
              <a:t>гарантоване</a:t>
            </a:r>
            <a:r>
              <a:rPr lang="ru-RU" sz="2000" b="1" i="1" dirty="0">
                <a:solidFill>
                  <a:srgbClr val="231F20"/>
                </a:solidFill>
                <a:latin typeface="Times New Roman" panose="02020603050405020304" pitchFamily="18" charset="0"/>
              </a:rPr>
              <a:t> </a:t>
            </a:r>
            <a:r>
              <a:rPr lang="ru-RU" sz="2000" b="1" i="1" dirty="0" err="1">
                <a:solidFill>
                  <a:srgbClr val="231F20"/>
                </a:solidFill>
                <a:latin typeface="Times New Roman" panose="02020603050405020304" pitchFamily="18" charset="0"/>
              </a:rPr>
              <a:t>проведення</a:t>
            </a:r>
            <a:r>
              <a:rPr lang="ru-RU" sz="2000" b="1" i="1" dirty="0">
                <a:solidFill>
                  <a:srgbClr val="231F20"/>
                </a:solidFill>
                <a:latin typeface="Times New Roman" panose="02020603050405020304" pitchFamily="18" charset="0"/>
              </a:rPr>
              <a:t> низки </a:t>
            </a:r>
            <a:r>
              <a:rPr lang="ru-RU" sz="2000" b="1" i="1" dirty="0" err="1">
                <a:solidFill>
                  <a:srgbClr val="231F20"/>
                </a:solidFill>
                <a:latin typeface="Times New Roman" panose="02020603050405020304" pitchFamily="18" charset="0"/>
              </a:rPr>
              <a:t>соціально-економічних</a:t>
            </a:r>
            <a:r>
              <a:rPr lang="ru-RU" sz="2000" b="1" i="1" dirty="0">
                <a:solidFill>
                  <a:srgbClr val="231F20"/>
                </a:solidFill>
                <a:latin typeface="Times New Roman" panose="02020603050405020304" pitchFamily="18" charset="0"/>
              </a:rPr>
              <a:t> та </a:t>
            </a:r>
            <a:r>
              <a:rPr lang="ru-RU" sz="2000" b="1" i="1" dirty="0" err="1">
                <a:solidFill>
                  <a:srgbClr val="231F20"/>
                </a:solidFill>
                <a:latin typeface="Times New Roman" panose="02020603050405020304" pitchFamily="18" charset="0"/>
              </a:rPr>
              <a:t>політичних</a:t>
            </a:r>
            <a:r>
              <a:rPr lang="ru-RU" sz="2000" b="1" i="1" dirty="0">
                <a:solidFill>
                  <a:srgbClr val="231F20"/>
                </a:solidFill>
                <a:latin typeface="Times New Roman" panose="02020603050405020304" pitchFamily="18" charset="0"/>
              </a:rPr>
              <a:t> </a:t>
            </a:r>
            <a:r>
              <a:rPr lang="ru-RU" sz="2000" b="1" i="1" dirty="0" err="1">
                <a:solidFill>
                  <a:srgbClr val="231F20"/>
                </a:solidFill>
                <a:latin typeface="Times New Roman" panose="02020603050405020304" pitchFamily="18" charset="0"/>
              </a:rPr>
              <a:t>заходів</a:t>
            </a:r>
            <a:r>
              <a:rPr lang="ru-RU" sz="2000" b="1" i="1" dirty="0">
                <a:solidFill>
                  <a:srgbClr val="231F20"/>
                </a:solidFill>
                <a:latin typeface="Times New Roman" panose="02020603050405020304" pitchFamily="18" charset="0"/>
              </a:rPr>
              <a:t>, </a:t>
            </a:r>
            <a:r>
              <a:rPr lang="ru-RU" sz="2000" b="1" i="1" dirty="0" err="1">
                <a:solidFill>
                  <a:srgbClr val="231F20"/>
                </a:solidFill>
                <a:latin typeface="Times New Roman" panose="02020603050405020304" pitchFamily="18" charset="0"/>
              </a:rPr>
              <a:t>спрямованих</a:t>
            </a:r>
            <a:r>
              <a:rPr lang="ru-RU" sz="2000" b="1" i="1" dirty="0">
                <a:solidFill>
                  <a:srgbClr val="231F20"/>
                </a:solidFill>
                <a:latin typeface="Times New Roman" panose="02020603050405020304" pitchFamily="18" charset="0"/>
              </a:rPr>
              <a:t> на </a:t>
            </a:r>
            <a:r>
              <a:rPr lang="ru-RU" sz="2000" b="1" i="1" dirty="0" err="1">
                <a:solidFill>
                  <a:srgbClr val="231F20"/>
                </a:solidFill>
                <a:latin typeface="Times New Roman" panose="02020603050405020304" pitchFamily="18" charset="0"/>
              </a:rPr>
              <a:t>їхню</a:t>
            </a:r>
            <a:r>
              <a:rPr lang="ru-RU" sz="2000" b="1" i="1" dirty="0">
                <a:solidFill>
                  <a:srgbClr val="231F20"/>
                </a:solidFill>
                <a:latin typeface="Times New Roman" panose="02020603050405020304" pitchFamily="18" charset="0"/>
              </a:rPr>
              <a:t> </a:t>
            </a:r>
            <a:r>
              <a:rPr lang="ru-RU" sz="2000" b="1" i="1" dirty="0" err="1" smtClean="0">
                <a:solidFill>
                  <a:srgbClr val="231F20"/>
                </a:solidFill>
                <a:latin typeface="Times New Roman" panose="02020603050405020304" pitchFamily="18" charset="0"/>
              </a:rPr>
              <a:t>інтеграцію</a:t>
            </a:r>
            <a:r>
              <a:rPr lang="ru-RU" sz="2000" b="1" i="1" dirty="0" smtClean="0">
                <a:solidFill>
                  <a:srgbClr val="231F20"/>
                </a:solidFill>
                <a:latin typeface="Times New Roman" panose="02020603050405020304" pitchFamily="18" charset="0"/>
              </a:rPr>
              <a:t>.</a:t>
            </a:r>
            <a:endParaRPr lang="ru-RU" sz="2000" b="1" i="1" dirty="0" smtClean="0">
              <a:solidFill>
                <a:srgbClr val="231F20"/>
              </a:solidFill>
              <a:latin typeface="Times New Roman" panose="02020603050405020304" pitchFamily="18" charset="0"/>
            </a:endParaRPr>
          </a:p>
          <a:p>
            <a:r>
              <a:rPr lang="ru-RU" sz="2000" dirty="0" smtClean="0">
                <a:solidFill>
                  <a:srgbClr val="231F20"/>
                </a:solidFill>
                <a:latin typeface="Times New Roman" panose="02020603050405020304" pitchFamily="18" charset="0"/>
              </a:rPr>
              <a:t>	</a:t>
            </a:r>
            <a:r>
              <a:rPr lang="ru-RU" sz="2000" b="1" i="1" dirty="0" err="1" smtClean="0">
                <a:solidFill>
                  <a:srgbClr val="FF0000"/>
                </a:solidFill>
                <a:latin typeface="Times New Roman" panose="02020603050405020304" pitchFamily="18" charset="0"/>
              </a:rPr>
              <a:t>Розроблення</a:t>
            </a:r>
            <a:r>
              <a:rPr lang="ru-RU" sz="2000" b="1" i="1" dirty="0" smtClean="0">
                <a:solidFill>
                  <a:srgbClr val="FF0000"/>
                </a:solidFill>
                <a:latin typeface="Times New Roman" panose="02020603050405020304" pitchFamily="18" charset="0"/>
              </a:rPr>
              <a:t> </a:t>
            </a:r>
            <a:r>
              <a:rPr lang="ru-RU" sz="2000" b="1" i="1" dirty="0" err="1">
                <a:solidFill>
                  <a:srgbClr val="FF0000"/>
                </a:solidFill>
                <a:latin typeface="Times New Roman" panose="02020603050405020304" pitchFamily="18" charset="0"/>
              </a:rPr>
              <a:t>цього</a:t>
            </a:r>
            <a:r>
              <a:rPr lang="ru-RU" sz="2000" b="1" i="1" dirty="0">
                <a:solidFill>
                  <a:srgbClr val="FF0000"/>
                </a:solidFill>
                <a:latin typeface="Times New Roman" panose="02020603050405020304" pitchFamily="18" charset="0"/>
              </a:rPr>
              <a:t> </a:t>
            </a:r>
            <a:r>
              <a:rPr lang="ru-RU" sz="2000" b="1" i="1" dirty="0" err="1">
                <a:solidFill>
                  <a:srgbClr val="FF0000"/>
                </a:solidFill>
                <a:latin typeface="Times New Roman" panose="02020603050405020304" pitchFamily="18" charset="0"/>
              </a:rPr>
              <a:t>законопроєкту</a:t>
            </a:r>
            <a:r>
              <a:rPr lang="ru-RU" sz="2000" b="1" i="1" dirty="0">
                <a:solidFill>
                  <a:srgbClr val="FF0000"/>
                </a:solidFill>
                <a:latin typeface="Times New Roman" panose="02020603050405020304" pitchFamily="18" charset="0"/>
              </a:rPr>
              <a:t> </a:t>
            </a:r>
            <a:r>
              <a:rPr lang="ru-RU" sz="2000" b="1" i="1" dirty="0" err="1">
                <a:solidFill>
                  <a:srgbClr val="FF0000"/>
                </a:solidFill>
                <a:latin typeface="Times New Roman" panose="02020603050405020304" pitchFamily="18" charset="0"/>
              </a:rPr>
              <a:t>вже</a:t>
            </a:r>
            <a:r>
              <a:rPr lang="ru-RU" sz="2000" b="1" i="1" dirty="0">
                <a:solidFill>
                  <a:srgbClr val="FF0000"/>
                </a:solidFill>
                <a:latin typeface="Times New Roman" panose="02020603050405020304" pitchFamily="18" charset="0"/>
              </a:rPr>
              <a:t> </a:t>
            </a:r>
            <a:r>
              <a:rPr lang="ru-RU" sz="2000" b="1" i="1" dirty="0" err="1">
                <a:solidFill>
                  <a:srgbClr val="FF0000"/>
                </a:solidFill>
                <a:latin typeface="Times New Roman" panose="02020603050405020304" pitchFamily="18" charset="0"/>
              </a:rPr>
              <a:t>відставало</a:t>
            </a:r>
            <a:r>
              <a:rPr lang="ru-RU" sz="2000" b="1" i="1" dirty="0">
                <a:solidFill>
                  <a:srgbClr val="FF0000"/>
                </a:solidFill>
                <a:latin typeface="Times New Roman" panose="02020603050405020304" pitchFamily="18" charset="0"/>
              </a:rPr>
              <a:t> </a:t>
            </a:r>
            <a:r>
              <a:rPr lang="ru-RU" sz="2000" b="1" i="1" dirty="0" err="1">
                <a:solidFill>
                  <a:srgbClr val="FF0000"/>
                </a:solidFill>
                <a:latin typeface="Times New Roman" panose="02020603050405020304" pitchFamily="18" charset="0"/>
              </a:rPr>
              <a:t>від</a:t>
            </a:r>
            <a:r>
              <a:rPr lang="ru-RU" sz="2000" b="1" i="1" dirty="0">
                <a:solidFill>
                  <a:srgbClr val="FF0000"/>
                </a:solidFill>
                <a:latin typeface="Times New Roman" panose="02020603050405020304" pitchFamily="18" charset="0"/>
              </a:rPr>
              <a:t> </a:t>
            </a:r>
            <a:r>
              <a:rPr lang="ru-RU" sz="2000" b="1" i="1" dirty="0" err="1">
                <a:solidFill>
                  <a:srgbClr val="FF0000"/>
                </a:solidFill>
                <a:latin typeface="Times New Roman" panose="02020603050405020304" pitchFamily="18" charset="0"/>
              </a:rPr>
              <a:t>реальних</a:t>
            </a:r>
            <a:r>
              <a:rPr lang="ru-RU" sz="2000" b="1" i="1" dirty="0">
                <a:solidFill>
                  <a:srgbClr val="FF0000"/>
                </a:solidFill>
                <a:latin typeface="Times New Roman" panose="02020603050405020304" pitchFamily="18" charset="0"/>
              </a:rPr>
              <a:t> </a:t>
            </a:r>
            <a:r>
              <a:rPr lang="ru-RU" sz="2000" b="1" i="1" dirty="0" err="1">
                <a:solidFill>
                  <a:srgbClr val="FF0000"/>
                </a:solidFill>
                <a:latin typeface="Times New Roman" panose="02020603050405020304" pitchFamily="18" charset="0"/>
              </a:rPr>
              <a:t>подій</a:t>
            </a:r>
            <a:r>
              <a:rPr lang="ru-RU" sz="2000" b="1" i="1" dirty="0">
                <a:solidFill>
                  <a:srgbClr val="FF0000"/>
                </a:solidFill>
                <a:latin typeface="Times New Roman" panose="02020603050405020304" pitchFamily="18" charset="0"/>
              </a:rPr>
              <a:t> в </a:t>
            </a:r>
            <a:r>
              <a:rPr lang="ru-RU" sz="2000" b="1" i="1" dirty="0" err="1">
                <a:solidFill>
                  <a:srgbClr val="FF0000"/>
                </a:solidFill>
                <a:latin typeface="Times New Roman" panose="02020603050405020304" pitchFamily="18" charset="0"/>
              </a:rPr>
              <a:t>Криму</a:t>
            </a:r>
            <a:r>
              <a:rPr lang="ru-RU" sz="2000" b="1" i="1" dirty="0">
                <a:solidFill>
                  <a:srgbClr val="FF0000"/>
                </a:solidFill>
                <a:latin typeface="Times New Roman" panose="02020603050405020304" pitchFamily="18" charset="0"/>
              </a:rPr>
              <a:t>, </a:t>
            </a:r>
            <a:r>
              <a:rPr lang="ru-RU" sz="2000" b="1" i="1" dirty="0" err="1">
                <a:solidFill>
                  <a:srgbClr val="FF0000"/>
                </a:solidFill>
                <a:latin typeface="Times New Roman" panose="02020603050405020304" pitchFamily="18" charset="0"/>
              </a:rPr>
              <a:t>який</a:t>
            </a:r>
            <a:r>
              <a:rPr lang="ru-RU" sz="2000" b="1" i="1" dirty="0">
                <a:solidFill>
                  <a:srgbClr val="FF0000"/>
                </a:solidFill>
                <a:latin typeface="Times New Roman" panose="02020603050405020304" pitchFamily="18" charset="0"/>
              </a:rPr>
              <a:t> </a:t>
            </a:r>
            <a:r>
              <a:rPr lang="ru-RU" sz="2000" b="1" i="1" dirty="0" err="1">
                <a:solidFill>
                  <a:srgbClr val="FF0000"/>
                </a:solidFill>
                <a:latin typeface="Times New Roman" panose="02020603050405020304" pitchFamily="18" charset="0"/>
              </a:rPr>
              <a:t>був</a:t>
            </a:r>
            <a:r>
              <a:rPr lang="ru-RU" sz="2000" b="1" i="1" dirty="0">
                <a:solidFill>
                  <a:srgbClr val="FF0000"/>
                </a:solidFill>
                <a:latin typeface="Times New Roman" panose="02020603050405020304" pitchFamily="18" charset="0"/>
              </a:rPr>
              <a:t> </a:t>
            </a:r>
            <a:r>
              <a:rPr lang="ru-RU" sz="2000" b="1" i="1" dirty="0" err="1">
                <a:solidFill>
                  <a:srgbClr val="FF0000"/>
                </a:solidFill>
                <a:latin typeface="Times New Roman" panose="02020603050405020304" pitchFamily="18" charset="0"/>
              </a:rPr>
              <a:t>анексований</a:t>
            </a:r>
            <a:r>
              <a:rPr lang="ru-RU" sz="2000" b="1" i="1" dirty="0">
                <a:solidFill>
                  <a:srgbClr val="FF0000"/>
                </a:solidFill>
                <a:latin typeface="Times New Roman" panose="02020603050405020304" pitchFamily="18" charset="0"/>
              </a:rPr>
              <a:t> </a:t>
            </a:r>
            <a:r>
              <a:rPr lang="ru-RU" sz="2000" b="1" i="1" dirty="0" err="1">
                <a:solidFill>
                  <a:srgbClr val="FF0000"/>
                </a:solidFill>
                <a:latin typeface="Times New Roman" panose="02020603050405020304" pitchFamily="18" charset="0"/>
              </a:rPr>
              <a:t>Російською</a:t>
            </a:r>
            <a:r>
              <a:rPr lang="ru-RU" sz="2000" b="1" i="1" dirty="0">
                <a:solidFill>
                  <a:srgbClr val="FF0000"/>
                </a:solidFill>
                <a:latin typeface="Times New Roman" panose="02020603050405020304" pitchFamily="18" charset="0"/>
              </a:rPr>
              <a:t> </a:t>
            </a:r>
            <a:r>
              <a:rPr lang="ru-RU" sz="2000" b="1" i="1" dirty="0" err="1">
                <a:solidFill>
                  <a:srgbClr val="FF0000"/>
                </a:solidFill>
                <a:latin typeface="Times New Roman" panose="02020603050405020304" pitchFamily="18" charset="0"/>
              </a:rPr>
              <a:t>Федерацією</a:t>
            </a:r>
            <a:r>
              <a:rPr lang="ru-RU" sz="2000" b="1" i="1" dirty="0">
                <a:solidFill>
                  <a:srgbClr val="FF0000"/>
                </a:solidFill>
                <a:latin typeface="Times New Roman" panose="02020603050405020304" pitchFamily="18" charset="0"/>
              </a:rPr>
              <a:t>.</a:t>
            </a:r>
            <a:endParaRPr lang="ru-RU" sz="2000" b="1" i="1" dirty="0">
              <a:solidFill>
                <a:srgbClr val="FF0000"/>
              </a:solidFill>
              <a:latin typeface="Times New Roman" panose="02020603050405020304" pitchFamily="18" charset="0"/>
            </a:endParaRPr>
          </a:p>
          <a:p>
            <a:r>
              <a:rPr lang="ru-RU" sz="2000" dirty="0" smtClean="0">
                <a:solidFill>
                  <a:srgbClr val="231F20"/>
                </a:solidFill>
                <a:latin typeface="Times New Roman" panose="02020603050405020304" pitchFamily="18" charset="0"/>
              </a:rPr>
              <a:t>	</a:t>
            </a:r>
            <a:r>
              <a:rPr lang="ru-RU" sz="2000" dirty="0" err="1" smtClean="0">
                <a:solidFill>
                  <a:srgbClr val="231F20"/>
                </a:solidFill>
                <a:latin typeface="Times New Roman" panose="02020603050405020304" pitchFamily="18" charset="0"/>
              </a:rPr>
              <a:t>Це</a:t>
            </a:r>
            <a:r>
              <a:rPr lang="ru-RU" sz="2000" dirty="0" smtClean="0">
                <a:solidFill>
                  <a:srgbClr val="231F20"/>
                </a:solidFill>
                <a:latin typeface="Times New Roman" panose="02020603050405020304" pitchFamily="18" charset="0"/>
              </a:rPr>
              <a:t> </a:t>
            </a:r>
            <a:r>
              <a:rPr lang="ru-RU" sz="2000" dirty="0">
                <a:solidFill>
                  <a:srgbClr val="231F20"/>
                </a:solidFill>
                <a:latin typeface="Times New Roman" panose="02020603050405020304" pitchFamily="18" charset="0"/>
              </a:rPr>
              <a:t>й </a:t>
            </a:r>
            <a:r>
              <a:rPr lang="ru-RU" sz="2000" dirty="0" err="1">
                <a:solidFill>
                  <a:srgbClr val="231F20"/>
                </a:solidFill>
                <a:latin typeface="Times New Roman" panose="02020603050405020304" pitchFamily="18" charset="0"/>
              </a:rPr>
              <a:t>зумовило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його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відкликання</a:t>
            </a:r>
            <a:r>
              <a:rPr lang="ru-RU" sz="2000" dirty="0">
                <a:solidFill>
                  <a:srgbClr val="231F20"/>
                </a:solidFill>
                <a:latin typeface="Times New Roman" panose="02020603050405020304" pitchFamily="18" charset="0"/>
              </a:rPr>
              <a:t> 27 листопада 2014 р. </a:t>
            </a:r>
            <a:r>
              <a:rPr lang="ru-RU" sz="2000" dirty="0" err="1">
                <a:solidFill>
                  <a:srgbClr val="231F20"/>
                </a:solidFill>
                <a:latin typeface="Times New Roman" panose="02020603050405020304" pitchFamily="18" charset="0"/>
              </a:rPr>
              <a:t>Водночас</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упродовж</a:t>
            </a:r>
            <a:r>
              <a:rPr lang="ru-RU" sz="2000" dirty="0">
                <a:solidFill>
                  <a:srgbClr val="231F20"/>
                </a:solidFill>
                <a:latin typeface="Times New Roman" panose="02020603050405020304" pitchFamily="18" charset="0"/>
              </a:rPr>
              <a:t> 2014‒2018 </a:t>
            </a:r>
            <a:r>
              <a:rPr lang="ru-RU" sz="2000" dirty="0" err="1">
                <a:solidFill>
                  <a:srgbClr val="231F20"/>
                </a:solidFill>
                <a:latin typeface="Times New Roman" panose="02020603050405020304" pitchFamily="18" charset="0"/>
              </a:rPr>
              <a:t>рр</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розробляли</a:t>
            </a:r>
            <a:r>
              <a:rPr lang="ru-RU" sz="2000" dirty="0">
                <a:solidFill>
                  <a:srgbClr val="231F20"/>
                </a:solidFill>
                <a:latin typeface="Times New Roman" panose="02020603050405020304" pitchFamily="18" charset="0"/>
              </a:rPr>
              <a:t> низку </a:t>
            </a:r>
            <a:r>
              <a:rPr lang="ru-RU" sz="2000" dirty="0" err="1">
                <a:solidFill>
                  <a:srgbClr val="231F20"/>
                </a:solidFill>
                <a:latin typeface="Times New Roman" panose="02020603050405020304" pitchFamily="18" charset="0"/>
              </a:rPr>
              <a:t>інших</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законопроєктів</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спрямованих</a:t>
            </a:r>
            <a:r>
              <a:rPr lang="ru-RU" sz="2000" dirty="0">
                <a:solidFill>
                  <a:srgbClr val="231F20"/>
                </a:solidFill>
                <a:latin typeface="Times New Roman" panose="02020603050405020304" pitchFamily="18" charset="0"/>
              </a:rPr>
              <a:t> на </a:t>
            </a:r>
            <a:r>
              <a:rPr lang="ru-RU" sz="2000" dirty="0" err="1">
                <a:solidFill>
                  <a:srgbClr val="231F20"/>
                </a:solidFill>
                <a:latin typeface="Times New Roman" panose="02020603050405020304" pitchFamily="18" charset="0"/>
              </a:rPr>
              <a:t>відновлення</a:t>
            </a:r>
            <a:r>
              <a:rPr lang="ru-RU" sz="2000" dirty="0">
                <a:solidFill>
                  <a:srgbClr val="231F20"/>
                </a:solidFill>
                <a:latin typeface="Times New Roman" panose="02020603050405020304" pitchFamily="18" charset="0"/>
              </a:rPr>
              <a:t> прав </a:t>
            </a:r>
            <a:r>
              <a:rPr lang="ru-RU" sz="2000" dirty="0" err="1">
                <a:solidFill>
                  <a:srgbClr val="231F20"/>
                </a:solidFill>
                <a:latin typeface="Times New Roman" panose="02020603050405020304" pitchFamily="18" charset="0"/>
              </a:rPr>
              <a:t>кримських</a:t>
            </a:r>
            <a:r>
              <a:rPr lang="ru-RU" sz="2000" dirty="0">
                <a:solidFill>
                  <a:srgbClr val="231F20"/>
                </a:solidFill>
                <a:latin typeface="Times New Roman" panose="02020603050405020304" pitchFamily="18" charset="0"/>
              </a:rPr>
              <a:t> татар.</a:t>
            </a:r>
            <a:endParaRPr lang="uk-UA"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0455" y="193183"/>
            <a:ext cx="11513713" cy="5632311"/>
          </a:xfrm>
          <a:prstGeom prst="rect">
            <a:avLst/>
          </a:prstGeom>
          <a:solidFill>
            <a:schemeClr val="accent1">
              <a:lumMod val="20000"/>
              <a:lumOff val="80000"/>
            </a:schemeClr>
          </a:solidFill>
        </p:spPr>
        <p:txBody>
          <a:bodyPr wrap="square">
            <a:spAutoFit/>
          </a:bodyPr>
          <a:lstStyle/>
          <a:p>
            <a:pPr algn="just"/>
            <a:r>
              <a:rPr lang="uk-UA" sz="2000" i="1" dirty="0">
                <a:solidFill>
                  <a:srgbClr val="231F20"/>
                </a:solidFill>
                <a:latin typeface="Times New Roman" panose="02020603050405020304" pitchFamily="18" charset="0"/>
              </a:rPr>
              <a:t>Після анексії півострова російське керівництво публічно гарантувало захист прав усіх національностей у Криму, але все це носило лише декларативний характер. Водночас </a:t>
            </a:r>
            <a:r>
              <a:rPr lang="uk-UA" sz="2000" i="1" dirty="0" smtClean="0">
                <a:solidFill>
                  <a:srgbClr val="231F20"/>
                </a:solidFill>
                <a:latin typeface="Times New Roman" panose="02020603050405020304" pitchFamily="18" charset="0"/>
              </a:rPr>
              <a:t>спостерігаються </a:t>
            </a:r>
            <a:r>
              <a:rPr lang="uk-UA" sz="2000" i="1" dirty="0">
                <a:solidFill>
                  <a:srgbClr val="231F20"/>
                </a:solidFill>
                <a:latin typeface="Times New Roman" panose="02020603050405020304" pitchFamily="18" charset="0"/>
              </a:rPr>
              <a:t>масові порушення прав людини, зокрема, й національних меншин півострова. </a:t>
            </a:r>
            <a:endParaRPr lang="uk-UA" sz="2000" i="1" dirty="0" smtClean="0">
              <a:solidFill>
                <a:srgbClr val="231F20"/>
              </a:solidFill>
              <a:latin typeface="Times New Roman" panose="02020603050405020304" pitchFamily="18" charset="0"/>
            </a:endParaRPr>
          </a:p>
          <a:p>
            <a:pPr algn="just"/>
            <a:r>
              <a:rPr lang="uk-UA" sz="2000" i="1" dirty="0">
                <a:solidFill>
                  <a:srgbClr val="231F20"/>
                </a:solidFill>
                <a:latin typeface="Times New Roman" panose="02020603050405020304" pitchFamily="18" charset="0"/>
              </a:rPr>
              <a:t>	</a:t>
            </a:r>
            <a:r>
              <a:rPr lang="uk-UA" sz="2000" dirty="0" smtClean="0">
                <a:solidFill>
                  <a:srgbClr val="231F20"/>
                </a:solidFill>
                <a:latin typeface="Times New Roman" panose="02020603050405020304" pitchFamily="18" charset="0"/>
              </a:rPr>
              <a:t>Серед </a:t>
            </a:r>
            <a:r>
              <a:rPr lang="uk-UA" sz="2000" dirty="0">
                <a:solidFill>
                  <a:srgbClr val="231F20"/>
                </a:solidFill>
                <a:latin typeface="Times New Roman" panose="02020603050405020304" pitchFamily="18" charset="0"/>
              </a:rPr>
              <a:t>усіх національностей, які проживали в Криму, найбільших утисків від окупаційної влади зазнають кримські татари та українці, які підтримують територіальну цілісність України. Виступи українців, кримських татар та інших народів проти зміни територіального статусу півострова та їх переслідування окупаційною владою, зумовили масову міграцію на материкову Україну. У Державній службі України з надзвичайних ситуацій повідомляли, що станом на 2016 р. з півострова переселилося близько 21 тис. кримчан, однак реальна кількість внутрішньо переміщених осіб з Криму може бути набагато </a:t>
            </a:r>
            <a:r>
              <a:rPr lang="uk-UA" sz="2000" dirty="0" smtClean="0">
                <a:solidFill>
                  <a:srgbClr val="231F20"/>
                </a:solidFill>
                <a:latin typeface="Times New Roman" panose="02020603050405020304" pitchFamily="18" charset="0"/>
              </a:rPr>
              <a:t>вища.</a:t>
            </a:r>
            <a:endParaRPr lang="uk-UA" sz="2000" dirty="0" smtClean="0">
              <a:solidFill>
                <a:srgbClr val="231F20"/>
              </a:solidFill>
              <a:latin typeface="Times New Roman" panose="02020603050405020304" pitchFamily="18" charset="0"/>
            </a:endParaRPr>
          </a:p>
          <a:p>
            <a:pPr algn="just"/>
            <a:r>
              <a:rPr lang="ru-RU" sz="2000" dirty="0" err="1">
                <a:solidFill>
                  <a:srgbClr val="231F20"/>
                </a:solidFill>
                <a:latin typeface="Times New Roman" panose="02020603050405020304" pitchFamily="18" charset="0"/>
              </a:rPr>
              <a:t>Водночас</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Меджліс</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кримськотатарського</a:t>
            </a:r>
            <a:r>
              <a:rPr lang="ru-RU" sz="2000" dirty="0">
                <a:solidFill>
                  <a:srgbClr val="231F20"/>
                </a:solidFill>
                <a:latin typeface="Times New Roman" panose="02020603050405020304" pitchFamily="18" charset="0"/>
              </a:rPr>
              <a:t> народу </a:t>
            </a:r>
            <a:r>
              <a:rPr lang="ru-RU" sz="2000" dirty="0" err="1">
                <a:solidFill>
                  <a:srgbClr val="231F20"/>
                </a:solidFill>
                <a:latin typeface="Times New Roman" panose="02020603050405020304" pitchFamily="18" charset="0"/>
              </a:rPr>
              <a:t>окупаційна</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влада</a:t>
            </a:r>
            <a:r>
              <a:rPr lang="ru-RU" sz="2000" dirty="0">
                <a:solidFill>
                  <a:srgbClr val="231F20"/>
                </a:solidFill>
                <a:latin typeface="Times New Roman" panose="02020603050405020304" pitchFamily="18" charset="0"/>
              </a:rPr>
              <a:t> внесла до списку </a:t>
            </a:r>
            <a:r>
              <a:rPr lang="ru-RU" sz="2000" dirty="0" err="1">
                <a:solidFill>
                  <a:srgbClr val="231F20"/>
                </a:solidFill>
                <a:latin typeface="Times New Roman" panose="02020603050405020304" pitchFamily="18" charset="0"/>
              </a:rPr>
              <a:t>екстремістських</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організацій</a:t>
            </a:r>
            <a:r>
              <a:rPr lang="ru-RU" sz="2000" dirty="0">
                <a:solidFill>
                  <a:srgbClr val="231F20"/>
                </a:solidFill>
                <a:latin typeface="Times New Roman" panose="02020603050405020304" pitchFamily="18" charset="0"/>
              </a:rPr>
              <a:t>, а </a:t>
            </a:r>
            <a:r>
              <a:rPr lang="ru-RU" sz="2000" dirty="0" err="1">
                <a:solidFill>
                  <a:srgbClr val="231F20"/>
                </a:solidFill>
                <a:latin typeface="Times New Roman" panose="02020603050405020304" pitchFamily="18" charset="0"/>
              </a:rPr>
              <a:t>його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діяльність</a:t>
            </a:r>
            <a:r>
              <a:rPr lang="ru-RU" sz="2000" dirty="0">
                <a:solidFill>
                  <a:srgbClr val="231F20"/>
                </a:solidFill>
                <a:latin typeface="Times New Roman" panose="02020603050405020304" pitchFamily="18" charset="0"/>
              </a:rPr>
              <a:t> на </a:t>
            </a:r>
            <a:r>
              <a:rPr lang="ru-RU" sz="2000" dirty="0" err="1">
                <a:solidFill>
                  <a:srgbClr val="231F20"/>
                </a:solidFill>
                <a:latin typeface="Times New Roman" panose="02020603050405020304" pitchFamily="18" charset="0"/>
              </a:rPr>
              <a:t>півострові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була</a:t>
            </a:r>
            <a:r>
              <a:rPr lang="ru-RU" sz="2000" dirty="0">
                <a:solidFill>
                  <a:srgbClr val="231F20"/>
                </a:solidFill>
                <a:latin typeface="Times New Roman" panose="02020603050405020304" pitchFamily="18" charset="0"/>
              </a:rPr>
              <a:t> заборонена. За таких </a:t>
            </a:r>
            <a:r>
              <a:rPr lang="ru-RU" sz="2000" dirty="0" err="1">
                <a:solidFill>
                  <a:srgbClr val="231F20"/>
                </a:solidFill>
                <a:latin typeface="Times New Roman" panose="02020603050405020304" pitchFamily="18" charset="0"/>
              </a:rPr>
              <a:t>обставин</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кримсько-татарська</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діаспора</a:t>
            </a:r>
            <a:r>
              <a:rPr lang="ru-RU" sz="2000" dirty="0">
                <a:solidFill>
                  <a:srgbClr val="231F20"/>
                </a:solidFill>
                <a:latin typeface="Times New Roman" panose="02020603050405020304" pitchFamily="18" charset="0"/>
              </a:rPr>
              <a:t> в </a:t>
            </a:r>
            <a:r>
              <a:rPr lang="ru-RU" sz="2000" dirty="0" err="1">
                <a:solidFill>
                  <a:srgbClr val="231F20"/>
                </a:solidFill>
                <a:latin typeface="Times New Roman" panose="02020603050405020304" pitchFamily="18" charset="0"/>
              </a:rPr>
              <a:t>Туреччині</a:t>
            </a:r>
            <a:r>
              <a:rPr lang="ru-RU" sz="2000" dirty="0">
                <a:solidFill>
                  <a:srgbClr val="231F20"/>
                </a:solidFill>
                <a:latin typeface="Times New Roman" panose="02020603050405020304" pitchFamily="18" charset="0"/>
              </a:rPr>
              <a:t> та </a:t>
            </a:r>
            <a:r>
              <a:rPr lang="ru-RU" sz="2000" dirty="0" err="1">
                <a:solidFill>
                  <a:srgbClr val="231F20"/>
                </a:solidFill>
                <a:latin typeface="Times New Roman" panose="02020603050405020304" pitchFamily="18" charset="0"/>
              </a:rPr>
              <a:t>Світовий</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Конгрес</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кримських</a:t>
            </a:r>
            <a:r>
              <a:rPr lang="ru-RU" sz="2000" dirty="0">
                <a:solidFill>
                  <a:srgbClr val="231F20"/>
                </a:solidFill>
                <a:latin typeface="Times New Roman" panose="02020603050405020304" pitchFamily="18" charset="0"/>
              </a:rPr>
              <a:t> татар, </a:t>
            </a:r>
            <a:r>
              <a:rPr lang="ru-RU" sz="2000" dirty="0" err="1">
                <a:solidFill>
                  <a:srgbClr val="231F20"/>
                </a:solidFill>
                <a:latin typeface="Times New Roman" panose="02020603050405020304" pitchFamily="18" charset="0"/>
              </a:rPr>
              <a:t>координуючи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свої</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дії</a:t>
            </a:r>
            <a:r>
              <a:rPr lang="ru-RU" sz="2000" dirty="0">
                <a:solidFill>
                  <a:srgbClr val="231F20"/>
                </a:solidFill>
                <a:latin typeface="Times New Roman" panose="02020603050405020304" pitchFamily="18" charset="0"/>
              </a:rPr>
              <a:t> з </a:t>
            </a:r>
            <a:r>
              <a:rPr lang="ru-RU" sz="2000" dirty="0" err="1">
                <a:solidFill>
                  <a:srgbClr val="231F20"/>
                </a:solidFill>
                <a:latin typeface="Times New Roman" panose="02020603050405020304" pitchFamily="18" charset="0"/>
              </a:rPr>
              <a:t>українським</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керівництвом</a:t>
            </a:r>
            <a:r>
              <a:rPr lang="ru-RU" sz="2000" dirty="0">
                <a:solidFill>
                  <a:srgbClr val="231F20"/>
                </a:solidFill>
                <a:latin typeface="Times New Roman" panose="02020603050405020304" pitchFamily="18" charset="0"/>
              </a:rPr>
              <a:t>, мало </a:t>
            </a:r>
            <a:r>
              <a:rPr lang="ru-RU" sz="2000" dirty="0" err="1">
                <a:solidFill>
                  <a:srgbClr val="231F20"/>
                </a:solidFill>
                <a:latin typeface="Times New Roman" panose="02020603050405020304" pitchFamily="18" charset="0"/>
              </a:rPr>
              <a:t>більшу</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змогу</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впливати</a:t>
            </a:r>
            <a:r>
              <a:rPr lang="ru-RU" sz="2000" dirty="0">
                <a:solidFill>
                  <a:srgbClr val="231F20"/>
                </a:solidFill>
                <a:latin typeface="Times New Roman" panose="02020603050405020304" pitchFamily="18" charset="0"/>
              </a:rPr>
              <a:t> на </a:t>
            </a:r>
            <a:r>
              <a:rPr lang="ru-RU" sz="2000" dirty="0" err="1">
                <a:solidFill>
                  <a:srgbClr val="231F20"/>
                </a:solidFill>
                <a:latin typeface="Times New Roman" panose="02020603050405020304" pitchFamily="18" charset="0"/>
              </a:rPr>
              <a:t>перебіг</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подій</a:t>
            </a:r>
            <a:r>
              <a:rPr lang="ru-RU" sz="2000" dirty="0">
                <a:solidFill>
                  <a:srgbClr val="231F20"/>
                </a:solidFill>
                <a:latin typeface="Times New Roman" panose="02020603050405020304" pitchFamily="18" charset="0"/>
              </a:rPr>
              <a:t> на </a:t>
            </a:r>
            <a:r>
              <a:rPr lang="ru-RU" sz="2000" dirty="0" err="1">
                <a:solidFill>
                  <a:srgbClr val="231F20"/>
                </a:solidFill>
                <a:latin typeface="Times New Roman" panose="02020603050405020304" pitchFamily="18" charset="0"/>
              </a:rPr>
              <a:t>півострові</a:t>
            </a:r>
            <a:r>
              <a:rPr lang="ru-RU" sz="2000" dirty="0">
                <a:solidFill>
                  <a:srgbClr val="231F20"/>
                </a:solidFill>
                <a:latin typeface="Times New Roman" panose="02020603050405020304" pitchFamily="18" charset="0"/>
              </a:rPr>
              <a:t>, </a:t>
            </a:r>
            <a:r>
              <a:rPr lang="ru-RU" sz="2000" dirty="0" err="1" smtClean="0">
                <a:solidFill>
                  <a:srgbClr val="231F20"/>
                </a:solidFill>
                <a:latin typeface="Times New Roman" panose="02020603050405020304" pitchFamily="18" charset="0"/>
              </a:rPr>
              <a:t>ніж</a:t>
            </a:r>
            <a:r>
              <a:rPr lang="ru-RU" sz="2000" dirty="0" smtClean="0">
                <a:solidFill>
                  <a:srgbClr val="231F20"/>
                </a:solidFill>
                <a:latin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члени Меджлісу31. </a:t>
            </a:r>
            <a:r>
              <a:rPr lang="ru-RU" sz="2000" dirty="0" err="1">
                <a:latin typeface="Times New Roman" panose="02020603050405020304" pitchFamily="18" charset="0"/>
                <a:cs typeface="Times New Roman" panose="02020603050405020304" pitchFamily="18" charset="0"/>
              </a:rPr>
              <a:t>Окрім</a:t>
            </a:r>
            <a:r>
              <a:rPr lang="ru-RU" sz="2000" dirty="0">
                <a:latin typeface="Times New Roman" panose="02020603050405020304" pitchFamily="18" charset="0"/>
                <a:cs typeface="Times New Roman" panose="02020603050405020304" pitchFamily="18" charset="0"/>
              </a:rPr>
              <a:t> того, </a:t>
            </a:r>
            <a:r>
              <a:rPr lang="ru-RU" sz="2000" dirty="0" err="1">
                <a:latin typeface="Times New Roman" panose="02020603050405020304" pitchFamily="18" charset="0"/>
                <a:cs typeface="Times New Roman" panose="02020603050405020304" pitchFamily="18" charset="0"/>
              </a:rPr>
              <a:t>діаспора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кримськотатарського</a:t>
            </a:r>
            <a:r>
              <a:rPr lang="ru-RU" sz="2000" dirty="0">
                <a:latin typeface="Times New Roman" panose="02020603050405020304" pitchFamily="18" charset="0"/>
                <a:cs typeface="Times New Roman" panose="02020603050405020304" pitchFamily="18" charset="0"/>
              </a:rPr>
              <a:t> народу могла </a:t>
            </a:r>
            <a:r>
              <a:rPr lang="ru-RU" sz="2000" dirty="0" err="1">
                <a:latin typeface="Times New Roman" panose="02020603050405020304" pitchFamily="18" charset="0"/>
                <a:cs typeface="Times New Roman" panose="02020603050405020304" pitchFamily="18" charset="0"/>
              </a:rPr>
              <a:t>впливати</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політичні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рішення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українських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органів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влади</a:t>
            </a:r>
            <a:r>
              <a:rPr lang="ru-RU" sz="2000" dirty="0">
                <a:latin typeface="Times New Roman" panose="02020603050405020304" pitchFamily="18" charset="0"/>
                <a:cs typeface="Times New Roman" panose="02020603050405020304" pitchFamily="18" charset="0"/>
              </a:rPr>
              <a:t> у </a:t>
            </a:r>
            <a:r>
              <a:rPr lang="ru-RU" sz="2000" dirty="0" err="1">
                <a:latin typeface="Times New Roman" panose="02020603050405020304" pitchFamily="18" charset="0"/>
                <a:cs typeface="Times New Roman" panose="02020603050405020304" pitchFamily="18" charset="0"/>
              </a:rPr>
              <a:t>сфері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політичного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соціального</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економічного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розвитку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їх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представників</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Україні</a:t>
            </a:r>
            <a:r>
              <a:rPr lang="ru-RU" sz="2000" dirty="0">
                <a:latin typeface="Times New Roman" panose="02020603050405020304" pitchFamily="18" charset="0"/>
                <a:cs typeface="Times New Roman" panose="02020603050405020304" pitchFamily="18" charset="0"/>
              </a:rPr>
              <a:t>, а </a:t>
            </a:r>
            <a:r>
              <a:rPr lang="ru-RU" sz="2000" dirty="0" err="1">
                <a:latin typeface="Times New Roman" panose="02020603050405020304" pitchFamily="18" charset="0"/>
                <a:cs typeface="Times New Roman" panose="02020603050405020304" pitchFamily="18" charset="0"/>
              </a:rPr>
              <a:t>також</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активізувати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міжнародну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співпрацю</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боротьбі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проти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російської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агресії</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порушень</a:t>
            </a:r>
            <a:r>
              <a:rPr lang="ru-RU" sz="2000" dirty="0">
                <a:latin typeface="Times New Roman" panose="02020603050405020304" pitchFamily="18" charset="0"/>
                <a:cs typeface="Times New Roman" panose="02020603050405020304" pitchFamily="18" charset="0"/>
              </a:rPr>
              <a:t> прав </a:t>
            </a:r>
            <a:r>
              <a:rPr lang="ru-RU" sz="2000" dirty="0" err="1">
                <a:latin typeface="Times New Roman" panose="02020603050405020304" pitchFamily="18" charset="0"/>
                <a:cs typeface="Times New Roman" panose="02020603050405020304" pitchFamily="18" charset="0"/>
              </a:rPr>
              <a:t>людини</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Кримському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півострові</a:t>
            </a:r>
            <a:r>
              <a:rPr lang="ru-RU" sz="2000" dirty="0" smtClean="0">
                <a:solidFill>
                  <a:srgbClr val="231F20"/>
                </a:solidFill>
                <a:latin typeface="Times New Roman" panose="02020603050405020304" pitchFamily="18" charset="0"/>
                <a:cs typeface="Times New Roman" panose="02020603050405020304" pitchFamily="18" charset="0"/>
              </a:rPr>
              <a:t> </a:t>
            </a:r>
            <a:endParaRPr lang="uk-UA"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2072" y="412124"/>
            <a:ext cx="11685431" cy="3785652"/>
          </a:xfrm>
          <a:prstGeom prst="rect">
            <a:avLst/>
          </a:prstGeom>
          <a:solidFill>
            <a:schemeClr val="accent1">
              <a:lumMod val="20000"/>
              <a:lumOff val="80000"/>
            </a:schemeClr>
          </a:solidFill>
        </p:spPr>
        <p:txBody>
          <a:bodyPr wrap="square">
            <a:spAutoFit/>
          </a:bodyPr>
          <a:lstStyle/>
          <a:p>
            <a:pPr algn="just"/>
            <a:r>
              <a:rPr lang="ru-RU" sz="2000" dirty="0">
                <a:solidFill>
                  <a:srgbClr val="231F20"/>
                </a:solidFill>
                <a:latin typeface="Times New Roman" panose="02020603050405020304" pitchFamily="18" charset="0"/>
              </a:rPr>
              <a:t>З </a:t>
            </a:r>
            <a:r>
              <a:rPr lang="ru-RU" sz="2000" dirty="0" err="1">
                <a:solidFill>
                  <a:srgbClr val="231F20"/>
                </a:solidFill>
                <a:latin typeface="Times New Roman" panose="02020603050405020304" pitchFamily="18" charset="0"/>
              </a:rPr>
              <a:t>анексією</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Кримського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півострова</a:t>
            </a:r>
            <a:r>
              <a:rPr lang="ru-RU" sz="2000" dirty="0">
                <a:solidFill>
                  <a:srgbClr val="231F20"/>
                </a:solidFill>
                <a:latin typeface="Times New Roman" panose="02020603050405020304" pitchFamily="18" charset="0"/>
              </a:rPr>
              <a:t> одним </a:t>
            </a:r>
            <a:r>
              <a:rPr lang="ru-RU" sz="2000" dirty="0" err="1">
                <a:solidFill>
                  <a:srgbClr val="231F20"/>
                </a:solidFill>
                <a:latin typeface="Times New Roman" panose="02020603050405020304" pitchFamily="18" charset="0"/>
              </a:rPr>
              <a:t>із</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головних</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завдань</a:t>
            </a:r>
            <a:r>
              <a:rPr lang="ru-RU" sz="2000" dirty="0">
                <a:solidFill>
                  <a:srgbClr val="231F20"/>
                </a:solidFill>
                <a:latin typeface="Times New Roman" panose="02020603050405020304" pitchFamily="18" charset="0"/>
              </a:rPr>
              <a:t> для </a:t>
            </a:r>
            <a:r>
              <a:rPr lang="ru-RU" sz="2000" dirty="0" err="1">
                <a:solidFill>
                  <a:srgbClr val="231F20"/>
                </a:solidFill>
                <a:latin typeface="Times New Roman" panose="02020603050405020304" pitchFamily="18" charset="0"/>
              </a:rPr>
              <a:t>української</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влади</a:t>
            </a:r>
            <a:r>
              <a:rPr lang="ru-RU" sz="2000" dirty="0">
                <a:solidFill>
                  <a:srgbClr val="231F20"/>
                </a:solidFill>
                <a:latin typeface="Times New Roman" panose="02020603050405020304" pitchFamily="18" charset="0"/>
              </a:rPr>
              <a:t> стало </a:t>
            </a:r>
            <a:r>
              <a:rPr lang="ru-RU" sz="2000" dirty="0" err="1">
                <a:solidFill>
                  <a:srgbClr val="231F20"/>
                </a:solidFill>
                <a:latin typeface="Times New Roman" panose="02020603050405020304" pitchFamily="18" charset="0"/>
              </a:rPr>
              <a:t>соціальне</a:t>
            </a:r>
            <a:r>
              <a:rPr lang="ru-RU" sz="2000" dirty="0">
                <a:solidFill>
                  <a:srgbClr val="231F20"/>
                </a:solidFill>
                <a:latin typeface="Times New Roman" panose="02020603050405020304" pitchFamily="18" charset="0"/>
              </a:rPr>
              <a:t> та </a:t>
            </a:r>
            <a:r>
              <a:rPr lang="ru-RU" sz="2000" dirty="0" err="1">
                <a:solidFill>
                  <a:srgbClr val="231F20"/>
                </a:solidFill>
                <a:latin typeface="Times New Roman" panose="02020603050405020304" pitchFamily="18" charset="0"/>
              </a:rPr>
              <a:t>правове</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забезпечення</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представників</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кримськотатарського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населення</a:t>
            </a:r>
            <a:r>
              <a:rPr lang="ru-RU" sz="2000" dirty="0">
                <a:solidFill>
                  <a:srgbClr val="231F20"/>
                </a:solidFill>
                <a:latin typeface="Times New Roman" panose="02020603050405020304" pitchFamily="18" charset="0"/>
              </a:rPr>
              <a:t>, яке </a:t>
            </a:r>
            <a:r>
              <a:rPr lang="ru-RU" sz="2000" dirty="0" err="1">
                <a:solidFill>
                  <a:srgbClr val="231F20"/>
                </a:solidFill>
                <a:latin typeface="Times New Roman" panose="02020603050405020304" pitchFamily="18" charset="0"/>
              </a:rPr>
              <a:t>вимушено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переїхало</a:t>
            </a:r>
            <a:r>
              <a:rPr lang="ru-RU" sz="2000" dirty="0">
                <a:solidFill>
                  <a:srgbClr val="231F20"/>
                </a:solidFill>
                <a:latin typeface="Times New Roman" panose="02020603050405020304" pitchFamily="18" charset="0"/>
              </a:rPr>
              <a:t> на </a:t>
            </a:r>
            <a:r>
              <a:rPr lang="ru-RU" sz="2000" dirty="0" err="1">
                <a:solidFill>
                  <a:srgbClr val="231F20"/>
                </a:solidFill>
                <a:latin typeface="Times New Roman" panose="02020603050405020304" pitchFamily="18" charset="0"/>
              </a:rPr>
              <a:t>материкову</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Україну</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Водночас</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актуалізувалося</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питання</a:t>
            </a:r>
            <a:r>
              <a:rPr lang="ru-RU" sz="2000" dirty="0">
                <a:solidFill>
                  <a:srgbClr val="231F20"/>
                </a:solidFill>
                <a:latin typeface="Times New Roman" panose="02020603050405020304" pitchFamily="18" charset="0"/>
              </a:rPr>
              <a:t> статусу </a:t>
            </a:r>
            <a:r>
              <a:rPr lang="ru-RU" sz="2000" dirty="0" err="1">
                <a:solidFill>
                  <a:srgbClr val="231F20"/>
                </a:solidFill>
                <a:latin typeface="Times New Roman" panose="02020603050405020304" pitchFamily="18" charset="0"/>
              </a:rPr>
              <a:t>кримськотатарського</a:t>
            </a:r>
            <a:r>
              <a:rPr lang="ru-RU" sz="2000" dirty="0">
                <a:solidFill>
                  <a:srgbClr val="231F20"/>
                </a:solidFill>
                <a:latin typeface="Times New Roman" panose="02020603050405020304" pitchFamily="18" charset="0"/>
              </a:rPr>
              <a:t> народу, </a:t>
            </a:r>
            <a:r>
              <a:rPr lang="ru-RU" sz="2000" dirty="0" err="1">
                <a:solidFill>
                  <a:srgbClr val="231F20"/>
                </a:solidFill>
                <a:latin typeface="Times New Roman" panose="02020603050405020304" pitchFamily="18" charset="0"/>
              </a:rPr>
              <a:t>враховуючи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ситуацію</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що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склалася</a:t>
            </a:r>
            <a:r>
              <a:rPr lang="ru-RU" sz="2000" dirty="0">
                <a:solidFill>
                  <a:srgbClr val="231F20"/>
                </a:solidFill>
                <a:latin typeface="Times New Roman" panose="02020603050405020304" pitchFamily="18" charset="0"/>
              </a:rPr>
              <a:t> на </a:t>
            </a:r>
            <a:r>
              <a:rPr lang="ru-RU" sz="2000" dirty="0" err="1">
                <a:solidFill>
                  <a:srgbClr val="231F20"/>
                </a:solidFill>
                <a:latin typeface="Times New Roman" panose="02020603050405020304" pitchFamily="18" charset="0"/>
              </a:rPr>
              <a:t>півострові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після</a:t>
            </a:r>
            <a:r>
              <a:rPr lang="ru-RU" sz="2000" dirty="0">
                <a:solidFill>
                  <a:srgbClr val="231F20"/>
                </a:solidFill>
                <a:latin typeface="Times New Roman" panose="02020603050405020304" pitchFamily="18" charset="0"/>
              </a:rPr>
              <a:t> лютого‒</a:t>
            </a:r>
            <a:r>
              <a:rPr lang="ru-RU" sz="2000" dirty="0" err="1">
                <a:solidFill>
                  <a:srgbClr val="231F20"/>
                </a:solidFill>
                <a:latin typeface="Times New Roman" panose="02020603050405020304" pitchFamily="18" charset="0"/>
              </a:rPr>
              <a:t>березня</a:t>
            </a:r>
            <a:r>
              <a:rPr lang="ru-RU" sz="2000" dirty="0">
                <a:solidFill>
                  <a:srgbClr val="231F20"/>
                </a:solidFill>
                <a:latin typeface="Times New Roman" panose="02020603050405020304" pitchFamily="18" charset="0"/>
              </a:rPr>
              <a:t> 2014 р. </a:t>
            </a:r>
            <a:r>
              <a:rPr lang="ru-RU" sz="2000" dirty="0" err="1">
                <a:solidFill>
                  <a:srgbClr val="231F20"/>
                </a:solidFill>
                <a:latin typeface="Times New Roman" panose="02020603050405020304" pitchFamily="18" charset="0"/>
              </a:rPr>
              <a:t>Саме</a:t>
            </a:r>
            <a:r>
              <a:rPr lang="ru-RU" sz="2000" dirty="0">
                <a:solidFill>
                  <a:srgbClr val="231F20"/>
                </a:solidFill>
                <a:latin typeface="Times New Roman" panose="02020603050405020304" pitchFamily="18" charset="0"/>
              </a:rPr>
              <a:t> тому </a:t>
            </a:r>
            <a:r>
              <a:rPr lang="ru-RU" sz="2000" dirty="0" err="1">
                <a:solidFill>
                  <a:srgbClr val="231F20"/>
                </a:solidFill>
                <a:latin typeface="Times New Roman" panose="02020603050405020304" pitchFamily="18" charset="0"/>
              </a:rPr>
              <a:t>прийняття</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відповідного</a:t>
            </a:r>
            <a:r>
              <a:rPr lang="ru-RU" sz="2000" dirty="0">
                <a:solidFill>
                  <a:srgbClr val="231F20"/>
                </a:solidFill>
                <a:latin typeface="Times New Roman" panose="02020603050405020304" pitchFamily="18" charset="0"/>
              </a:rPr>
              <a:t> документа мало </a:t>
            </a:r>
            <a:r>
              <a:rPr lang="ru-RU" sz="2000" dirty="0" err="1">
                <a:solidFill>
                  <a:srgbClr val="231F20"/>
                </a:solidFill>
                <a:latin typeface="Times New Roman" panose="02020603050405020304" pitchFamily="18" charset="0"/>
              </a:rPr>
              <a:t>важливе</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стратегічне</a:t>
            </a:r>
            <a:r>
              <a:rPr lang="ru-RU" sz="2000" dirty="0">
                <a:solidFill>
                  <a:srgbClr val="231F20"/>
                </a:solidFill>
                <a:latin typeface="Times New Roman" panose="02020603050405020304" pitchFamily="18" charset="0"/>
              </a:rPr>
              <a:t> і </a:t>
            </a:r>
            <a:r>
              <a:rPr lang="ru-RU" sz="2000" dirty="0" err="1">
                <a:solidFill>
                  <a:srgbClr val="231F20"/>
                </a:solidFill>
                <a:latin typeface="Times New Roman" panose="02020603050405020304" pitchFamily="18" charset="0"/>
              </a:rPr>
              <a:t>політичне</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значення</a:t>
            </a:r>
            <a:r>
              <a:rPr lang="ru-RU" sz="2000" dirty="0">
                <a:solidFill>
                  <a:srgbClr val="231F20"/>
                </a:solidFill>
                <a:latin typeface="Times New Roman" panose="02020603050405020304" pitchFamily="18" charset="0"/>
              </a:rPr>
              <a:t> для </a:t>
            </a:r>
            <a:r>
              <a:rPr lang="ru-RU" sz="2000" dirty="0" err="1">
                <a:solidFill>
                  <a:srgbClr val="231F20"/>
                </a:solidFill>
                <a:latin typeface="Times New Roman" panose="02020603050405020304" pitchFamily="18" charset="0"/>
              </a:rPr>
              <a:t>національної</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безпеки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України</a:t>
            </a:r>
            <a:r>
              <a:rPr lang="ru-RU" sz="2000" dirty="0">
                <a:solidFill>
                  <a:srgbClr val="231F20"/>
                </a:solidFill>
                <a:latin typeface="Times New Roman" panose="02020603050405020304" pitchFamily="18" charset="0"/>
              </a:rPr>
              <a:t>. </a:t>
            </a:r>
            <a:endParaRPr lang="ru-RU" sz="2000" dirty="0" smtClean="0">
              <a:solidFill>
                <a:srgbClr val="231F20"/>
              </a:solidFill>
              <a:latin typeface="Times New Roman" panose="02020603050405020304" pitchFamily="18" charset="0"/>
            </a:endParaRPr>
          </a:p>
          <a:p>
            <a:pPr algn="just"/>
            <a:endParaRPr lang="ru-RU" sz="2000" dirty="0">
              <a:solidFill>
                <a:srgbClr val="231F20"/>
              </a:solidFill>
              <a:latin typeface="Times New Roman" panose="02020603050405020304" pitchFamily="18" charset="0"/>
            </a:endParaRPr>
          </a:p>
          <a:p>
            <a:pPr algn="just"/>
            <a:r>
              <a:rPr lang="ru-RU" sz="2000" dirty="0" smtClean="0">
                <a:solidFill>
                  <a:srgbClr val="231F20"/>
                </a:solidFill>
                <a:latin typeface="Times New Roman" panose="02020603050405020304" pitchFamily="18" charset="0"/>
              </a:rPr>
              <a:t>В </a:t>
            </a:r>
            <a:r>
              <a:rPr lang="ru-RU" sz="2000" dirty="0" err="1">
                <a:solidFill>
                  <a:srgbClr val="231F20"/>
                </a:solidFill>
                <a:latin typeface="Times New Roman" panose="02020603050405020304" pitchFamily="18" charset="0"/>
              </a:rPr>
              <a:t>інформаційній</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війні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Росії</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проти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України</a:t>
            </a:r>
            <a:r>
              <a:rPr lang="ru-RU" sz="2000" dirty="0">
                <a:solidFill>
                  <a:srgbClr val="231F20"/>
                </a:solidFill>
                <a:latin typeface="Times New Roman" panose="02020603050405020304" pitchFamily="18" charset="0"/>
              </a:rPr>
              <a:t> Москва </a:t>
            </a:r>
            <a:r>
              <a:rPr lang="ru-RU" sz="2000" dirty="0" err="1">
                <a:solidFill>
                  <a:srgbClr val="231F20"/>
                </a:solidFill>
                <a:latin typeface="Times New Roman" panose="02020603050405020304" pitchFamily="18" charset="0"/>
              </a:rPr>
              <a:t>використовує</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міфи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щодо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російськості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півострова</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Лідери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кримськотатарського</a:t>
            </a:r>
            <a:r>
              <a:rPr lang="ru-RU" sz="2000" dirty="0">
                <a:solidFill>
                  <a:srgbClr val="231F20"/>
                </a:solidFill>
                <a:latin typeface="Times New Roman" panose="02020603050405020304" pitchFamily="18" charset="0"/>
              </a:rPr>
              <a:t> народу М. </a:t>
            </a:r>
            <a:r>
              <a:rPr lang="ru-RU" sz="2000" dirty="0" err="1">
                <a:solidFill>
                  <a:srgbClr val="231F20"/>
                </a:solidFill>
                <a:latin typeface="Times New Roman" panose="02020603050405020304" pitchFamily="18" charset="0"/>
              </a:rPr>
              <a:t>Джемілєв</a:t>
            </a:r>
            <a:r>
              <a:rPr lang="ru-RU" sz="2000" dirty="0">
                <a:solidFill>
                  <a:srgbClr val="231F20"/>
                </a:solidFill>
                <a:latin typeface="Times New Roman" panose="02020603050405020304" pitchFamily="18" charset="0"/>
              </a:rPr>
              <a:t> та Р. Чубаров </a:t>
            </a:r>
            <a:r>
              <a:rPr lang="ru-RU" sz="2000" dirty="0" err="1">
                <a:solidFill>
                  <a:srgbClr val="231F20"/>
                </a:solidFill>
                <a:latin typeface="Times New Roman" panose="02020603050405020304" pitchFamily="18" charset="0"/>
              </a:rPr>
              <a:t>вважають</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що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майбутнє</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їхнього</a:t>
            </a:r>
            <a:r>
              <a:rPr lang="ru-RU" sz="2000" dirty="0">
                <a:solidFill>
                  <a:srgbClr val="231F20"/>
                </a:solidFill>
                <a:latin typeface="Times New Roman" panose="02020603050405020304" pitchFamily="18" charset="0"/>
              </a:rPr>
              <a:t> народу </a:t>
            </a:r>
            <a:r>
              <a:rPr lang="ru-RU" sz="2000" dirty="0" err="1">
                <a:solidFill>
                  <a:srgbClr val="231F20"/>
                </a:solidFill>
                <a:latin typeface="Times New Roman" panose="02020603050405020304" pitchFamily="18" charset="0"/>
              </a:rPr>
              <a:t>безпосередньо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залежить</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від</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надання</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кримськотатарському</a:t>
            </a:r>
            <a:r>
              <a:rPr lang="ru-RU" sz="2000" dirty="0">
                <a:solidFill>
                  <a:srgbClr val="231F20"/>
                </a:solidFill>
                <a:latin typeface="Times New Roman" panose="02020603050405020304" pitchFamily="18" charset="0"/>
              </a:rPr>
              <a:t> народу статусу </a:t>
            </a:r>
            <a:r>
              <a:rPr lang="ru-RU" sz="2000" dirty="0" err="1">
                <a:solidFill>
                  <a:srgbClr val="231F20"/>
                </a:solidFill>
                <a:latin typeface="Times New Roman" panose="02020603050405020304" pitchFamily="18" charset="0"/>
              </a:rPr>
              <a:t>корінного</a:t>
            </a:r>
            <a:r>
              <a:rPr lang="ru-RU" sz="2000" dirty="0">
                <a:solidFill>
                  <a:srgbClr val="231F20"/>
                </a:solidFill>
                <a:latin typeface="Times New Roman" panose="02020603050405020304" pitchFamily="18" charset="0"/>
              </a:rPr>
              <a:t> і </a:t>
            </a:r>
            <a:r>
              <a:rPr lang="ru-RU" sz="2000" b="1" i="1" dirty="0" err="1">
                <a:solidFill>
                  <a:srgbClr val="231F20"/>
                </a:solidFill>
                <a:latin typeface="Times New Roman" panose="02020603050405020304" pitchFamily="18" charset="0"/>
              </a:rPr>
              <a:t>формування</a:t>
            </a:r>
            <a:r>
              <a:rPr lang="ru-RU" sz="2000" b="1" i="1" dirty="0">
                <a:solidFill>
                  <a:srgbClr val="231F20"/>
                </a:solidFill>
                <a:latin typeface="Times New Roman" panose="02020603050405020304" pitchFamily="18" charset="0"/>
              </a:rPr>
              <a:t> в </a:t>
            </a:r>
            <a:r>
              <a:rPr lang="ru-RU" sz="2000" b="1" i="1" dirty="0" err="1">
                <a:solidFill>
                  <a:srgbClr val="231F20"/>
                </a:solidFill>
                <a:latin typeface="Times New Roman" panose="02020603050405020304" pitchFamily="18" charset="0"/>
              </a:rPr>
              <a:t>Криму</a:t>
            </a:r>
            <a:r>
              <a:rPr lang="ru-RU" sz="2000" b="1" i="1" dirty="0">
                <a:solidFill>
                  <a:srgbClr val="231F20"/>
                </a:solidFill>
                <a:latin typeface="Times New Roman" panose="02020603050405020304" pitchFamily="18" charset="0"/>
              </a:rPr>
              <a:t> </a:t>
            </a:r>
            <a:r>
              <a:rPr lang="ru-RU" sz="2000" b="1" i="1" dirty="0" err="1">
                <a:solidFill>
                  <a:srgbClr val="231F20"/>
                </a:solidFill>
                <a:latin typeface="Times New Roman" panose="02020603050405020304" pitchFamily="18" charset="0"/>
              </a:rPr>
              <a:t>національно-територіальної</a:t>
            </a:r>
            <a:r>
              <a:rPr lang="ru-RU" sz="2000" b="1" i="1" dirty="0">
                <a:solidFill>
                  <a:srgbClr val="231F20"/>
                </a:solidFill>
                <a:latin typeface="Times New Roman" panose="02020603050405020304" pitchFamily="18" charset="0"/>
              </a:rPr>
              <a:t> </a:t>
            </a:r>
            <a:r>
              <a:rPr lang="ru-RU" sz="2000" b="1" i="1" dirty="0" err="1">
                <a:solidFill>
                  <a:srgbClr val="231F20"/>
                </a:solidFill>
                <a:latin typeface="Times New Roman" panose="02020603050405020304" pitchFamily="18" charset="0"/>
              </a:rPr>
              <a:t>автономії</a:t>
            </a:r>
            <a:r>
              <a:rPr lang="ru-RU" sz="2000" b="1" i="1" dirty="0">
                <a:solidFill>
                  <a:srgbClr val="231F20"/>
                </a:solidFill>
                <a:latin typeface="Times New Roman" panose="02020603050405020304" pitchFamily="18" charset="0"/>
              </a:rPr>
              <a:t> в </a:t>
            </a:r>
            <a:r>
              <a:rPr lang="ru-RU" sz="2000" b="1" i="1" dirty="0" err="1">
                <a:solidFill>
                  <a:srgbClr val="231F20"/>
                </a:solidFill>
                <a:latin typeface="Times New Roman" panose="02020603050405020304" pitchFamily="18" charset="0"/>
              </a:rPr>
              <a:t>складі</a:t>
            </a:r>
            <a:r>
              <a:rPr lang="ru-RU" sz="2000" b="1" i="1" dirty="0">
                <a:solidFill>
                  <a:srgbClr val="231F20"/>
                </a:solidFill>
                <a:latin typeface="Times New Roman" panose="02020603050405020304" pitchFamily="18" charset="0"/>
              </a:rPr>
              <a:t> </a:t>
            </a:r>
            <a:r>
              <a:rPr lang="ru-RU" sz="2000" b="1" i="1" dirty="0" err="1" smtClean="0">
                <a:solidFill>
                  <a:srgbClr val="231F20"/>
                </a:solidFill>
                <a:latin typeface="Times New Roman" panose="02020603050405020304" pitchFamily="18" charset="0"/>
              </a:rPr>
              <a:t>України</a:t>
            </a:r>
            <a:r>
              <a:rPr lang="ru-RU" sz="2000" b="1" i="1" dirty="0" smtClean="0">
                <a:solidFill>
                  <a:srgbClr val="231F20"/>
                </a:solidFill>
                <a:latin typeface="Times New Roman" panose="02020603050405020304" pitchFamily="18" charset="0"/>
              </a:rPr>
              <a:t>. </a:t>
            </a:r>
            <a:r>
              <a:rPr lang="ru-RU" sz="2000" dirty="0">
                <a:solidFill>
                  <a:srgbClr val="231F20"/>
                </a:solidFill>
                <a:latin typeface="Times New Roman" panose="02020603050405020304" pitchFamily="18" charset="0"/>
              </a:rPr>
              <a:t>В </a:t>
            </a:r>
            <a:r>
              <a:rPr lang="ru-RU" sz="2000" dirty="0" err="1">
                <a:solidFill>
                  <a:srgbClr val="231F20"/>
                </a:solidFill>
                <a:latin typeface="Times New Roman" panose="02020603050405020304" pitchFamily="18" charset="0"/>
              </a:rPr>
              <a:t>умовах</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анексії</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Криму</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надання</a:t>
            </a:r>
            <a:r>
              <a:rPr lang="ru-RU" sz="2000" dirty="0">
                <a:solidFill>
                  <a:srgbClr val="231F20"/>
                </a:solidFill>
                <a:latin typeface="Times New Roman" panose="02020603050405020304" pitchFamily="18" charset="0"/>
              </a:rPr>
              <a:t> статусу «</a:t>
            </a:r>
            <a:r>
              <a:rPr lang="ru-RU" sz="2000" dirty="0" err="1">
                <a:solidFill>
                  <a:srgbClr val="231F20"/>
                </a:solidFill>
                <a:latin typeface="Times New Roman" panose="02020603050405020304" pitchFamily="18" charset="0"/>
              </a:rPr>
              <a:t>корінного</a:t>
            </a:r>
            <a:r>
              <a:rPr lang="ru-RU" sz="2000" dirty="0">
                <a:solidFill>
                  <a:srgbClr val="231F20"/>
                </a:solidFill>
                <a:latin typeface="Times New Roman" panose="02020603050405020304" pitchFamily="18" charset="0"/>
              </a:rPr>
              <a:t> народу» для </a:t>
            </a:r>
            <a:r>
              <a:rPr lang="ru-RU" sz="2000" dirty="0" err="1">
                <a:solidFill>
                  <a:srgbClr val="231F20"/>
                </a:solidFill>
                <a:latin typeface="Times New Roman" panose="02020603050405020304" pitchFamily="18" charset="0"/>
              </a:rPr>
              <a:t>кримських</a:t>
            </a:r>
            <a:r>
              <a:rPr lang="ru-RU" sz="2000" dirty="0">
                <a:solidFill>
                  <a:srgbClr val="231F20"/>
                </a:solidFill>
                <a:latin typeface="Times New Roman" panose="02020603050405020304" pitchFamily="18" charset="0"/>
              </a:rPr>
              <a:t> татар </a:t>
            </a:r>
            <a:r>
              <a:rPr lang="ru-RU" sz="2000" dirty="0" err="1">
                <a:solidFill>
                  <a:srgbClr val="231F20"/>
                </a:solidFill>
                <a:latin typeface="Times New Roman" panose="02020603050405020304" pitchFamily="18" charset="0"/>
              </a:rPr>
              <a:t>розкривало</a:t>
            </a:r>
            <a:r>
              <a:rPr lang="ru-RU" sz="2000" dirty="0">
                <a:solidFill>
                  <a:srgbClr val="231F20"/>
                </a:solidFill>
                <a:latin typeface="Times New Roman" panose="02020603050405020304" pitchFamily="18" charset="0"/>
              </a:rPr>
              <a:t> шлях </a:t>
            </a:r>
            <a:r>
              <a:rPr lang="ru-RU" sz="2000" dirty="0" err="1">
                <a:solidFill>
                  <a:srgbClr val="231F20"/>
                </a:solidFill>
                <a:latin typeface="Times New Roman" panose="02020603050405020304" pitchFamily="18" charset="0"/>
              </a:rPr>
              <a:t>новим</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міжнародним</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гарантіям</a:t>
            </a:r>
            <a:r>
              <a:rPr lang="ru-RU" sz="2000" dirty="0">
                <a:solidFill>
                  <a:srgbClr val="231F20"/>
                </a:solidFill>
                <a:latin typeface="Times New Roman" panose="02020603050405020304" pitchFamily="18" charset="0"/>
              </a:rPr>
              <a:t> для них, особливо у </a:t>
            </a:r>
            <a:r>
              <a:rPr lang="ru-RU" sz="2000" dirty="0" err="1">
                <a:solidFill>
                  <a:srgbClr val="231F20"/>
                </a:solidFill>
                <a:latin typeface="Times New Roman" panose="02020603050405020304" pitchFamily="18" charset="0"/>
              </a:rPr>
              <a:t>зв’язку</a:t>
            </a:r>
            <a:r>
              <a:rPr lang="ru-RU" sz="2000" dirty="0">
                <a:solidFill>
                  <a:srgbClr val="231F20"/>
                </a:solidFill>
                <a:latin typeface="Times New Roman" panose="02020603050405020304" pitchFamily="18" charset="0"/>
              </a:rPr>
              <a:t> з </a:t>
            </a:r>
            <a:r>
              <a:rPr lang="ru-RU" sz="2000" dirty="0" err="1">
                <a:solidFill>
                  <a:srgbClr val="231F20"/>
                </a:solidFill>
                <a:latin typeface="Times New Roman" panose="02020603050405020304" pitchFamily="18" charset="0"/>
              </a:rPr>
              <a:t>масовими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арештами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представників</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цього</a:t>
            </a:r>
            <a:r>
              <a:rPr lang="ru-RU" sz="2000" dirty="0">
                <a:solidFill>
                  <a:srgbClr val="231F20"/>
                </a:solidFill>
                <a:latin typeface="Times New Roman" panose="02020603050405020304" pitchFamily="18" charset="0"/>
              </a:rPr>
              <a:t> народу </a:t>
            </a:r>
            <a:r>
              <a:rPr lang="ru-RU" sz="2000" dirty="0" err="1">
                <a:solidFill>
                  <a:srgbClr val="231F20"/>
                </a:solidFill>
                <a:latin typeface="Times New Roman" panose="02020603050405020304" pitchFamily="18" charset="0"/>
              </a:rPr>
              <a:t>окупаційною</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владою</a:t>
            </a:r>
            <a:r>
              <a:rPr lang="ru-RU" sz="2000" dirty="0">
                <a:solidFill>
                  <a:srgbClr val="231F20"/>
                </a:solidFill>
                <a:latin typeface="Times New Roman" panose="02020603050405020304" pitchFamily="18" charset="0"/>
              </a:rPr>
              <a:t>.</a:t>
            </a:r>
            <a:endParaRPr lang="uk-UA"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48260" y="-317306"/>
          <a:ext cx="12143740" cy="1069785"/>
        </p:xfrm>
        <a:graphic>
          <a:graphicData uri="http://schemas.openxmlformats.org/drawingml/2006/table">
            <a:tbl>
              <a:tblPr firstRow="1" bandRow="1">
                <a:tableStyleId>{5C22544A-7EE6-4342-B048-85BDC9FD1C3A}</a:tableStyleId>
              </a:tblPr>
              <a:tblGrid>
                <a:gridCol w="12143740"/>
              </a:tblGrid>
              <a:tr h="1032957">
                <a:tc>
                  <a:txBody>
                    <a:bodyPr/>
                    <a:lstStyle/>
                    <a:p>
                      <a:pPr marL="0" marR="0" lvl="0" indent="0" algn="just" defTabSz="914400" rtl="0" eaLnBrk="1" fontAlgn="auto" latinLnBrk="0" hangingPunct="1">
                        <a:lnSpc>
                          <a:spcPct val="107000"/>
                        </a:lnSpc>
                        <a:spcBef>
                          <a:spcPts val="0"/>
                        </a:spcBef>
                        <a:spcAft>
                          <a:spcPts val="0"/>
                        </a:spcAft>
                        <a:buClrTx/>
                        <a:buSzTx/>
                        <a:buFontTx/>
                        <a:buNone/>
                        <a:defRPr/>
                      </a:pPr>
                      <a:r>
                        <a:rPr kumimoji="0" lang="uk-UA" sz="24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«захист російських співвітчизників» в Україні</a:t>
                      </a:r>
                      <a:endParaRPr kumimoji="0" lang="uk-UA" sz="24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defRPr/>
                      </a:pPr>
                      <a:r>
                        <a:rPr kumimoji="0" lang="uk-UA" sz="18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Скільки їх було? </a:t>
                      </a:r>
                      <a:r>
                        <a:rPr lang="ru-RU" b="0" i="0" dirty="0" err="1" smtClean="0">
                          <a:solidFill>
                            <a:srgbClr val="1F1F1F"/>
                          </a:solidFill>
                          <a:effectLst/>
                          <a:latin typeface="Google Sans"/>
                        </a:rPr>
                        <a:t>Найбільша</a:t>
                      </a:r>
                      <a:r>
                        <a:rPr lang="ru-RU" b="0" i="0" dirty="0" smtClean="0">
                          <a:solidFill>
                            <a:srgbClr val="1F1F1F"/>
                          </a:solidFill>
                          <a:effectLst/>
                          <a:latin typeface="Google Sans"/>
                        </a:rPr>
                        <a:t> </a:t>
                      </a:r>
                      <a:r>
                        <a:rPr lang="ru-RU" b="0" i="0" dirty="0" err="1" smtClean="0">
                          <a:solidFill>
                            <a:srgbClr val="1F1F1F"/>
                          </a:solidFill>
                          <a:effectLst/>
                          <a:latin typeface="Google Sans"/>
                        </a:rPr>
                        <a:t>етнічна</a:t>
                      </a:r>
                      <a:r>
                        <a:rPr lang="ru-RU" b="0" i="0" dirty="0" smtClean="0">
                          <a:solidFill>
                            <a:srgbClr val="1F1F1F"/>
                          </a:solidFill>
                          <a:effectLst/>
                          <a:latin typeface="Google Sans"/>
                        </a:rPr>
                        <a:t> </a:t>
                      </a:r>
                      <a:r>
                        <a:rPr lang="uk-UA" b="0" i="0" dirty="0" smtClean="0">
                          <a:solidFill>
                            <a:srgbClr val="202122"/>
                          </a:solidFill>
                          <a:effectLst/>
                          <a:latin typeface="Arial" panose="020B0604020202020204" pitchFamily="34" charset="0"/>
                        </a:rPr>
                        <a:t> </a:t>
                      </a:r>
                      <a:r>
                        <a:rPr lang="ru-RU" b="0" i="0" dirty="0" err="1" smtClean="0">
                          <a:solidFill>
                            <a:srgbClr val="1F1F1F"/>
                          </a:solidFill>
                          <a:effectLst/>
                          <a:latin typeface="Google Sans"/>
                        </a:rPr>
                        <a:t>меншина</a:t>
                      </a:r>
                      <a:r>
                        <a:rPr lang="ru-RU" b="0" i="0" dirty="0" smtClean="0">
                          <a:solidFill>
                            <a:srgbClr val="1F1F1F"/>
                          </a:solidFill>
                          <a:effectLst/>
                          <a:latin typeface="Google Sans"/>
                        </a:rPr>
                        <a:t> в </a:t>
                      </a:r>
                      <a:r>
                        <a:rPr lang="ru-RU" b="0" i="0" dirty="0" err="1" smtClean="0">
                          <a:solidFill>
                            <a:srgbClr val="1F1F1F"/>
                          </a:solidFill>
                          <a:effectLst/>
                          <a:latin typeface="Google Sans"/>
                        </a:rPr>
                        <a:t>Україні</a:t>
                      </a:r>
                      <a:r>
                        <a:rPr lang="ru-RU" b="0" i="0" dirty="0" smtClean="0">
                          <a:solidFill>
                            <a:srgbClr val="1F1F1F"/>
                          </a:solidFill>
                          <a:effectLst/>
                          <a:latin typeface="Google Sans"/>
                        </a:rPr>
                        <a:t> — </a:t>
                      </a:r>
                      <a:r>
                        <a:rPr lang="ru-RU" b="0" i="0" dirty="0" err="1" smtClean="0">
                          <a:solidFill>
                            <a:srgbClr val="1F1F1F"/>
                          </a:solidFill>
                          <a:effectLst/>
                          <a:latin typeface="Google Sans"/>
                        </a:rPr>
                        <a:t>росіяни</a:t>
                      </a:r>
                      <a:r>
                        <a:rPr lang="ru-RU" b="0" i="0" dirty="0" smtClean="0">
                          <a:solidFill>
                            <a:srgbClr val="1F1F1F"/>
                          </a:solidFill>
                          <a:effectLst/>
                          <a:latin typeface="Google Sans"/>
                        </a:rPr>
                        <a:t>. </a:t>
                      </a:r>
                      <a:r>
                        <a:rPr lang="ru-RU" b="0" i="0" dirty="0" err="1" smtClean="0">
                          <a:solidFill>
                            <a:srgbClr val="1F1F1F"/>
                          </a:solidFill>
                          <a:effectLst/>
                          <a:latin typeface="Google Sans"/>
                        </a:rPr>
                        <a:t>Їхня</a:t>
                      </a:r>
                      <a:r>
                        <a:rPr lang="ru-RU" b="0" i="0" dirty="0" smtClean="0">
                          <a:solidFill>
                            <a:srgbClr val="1F1F1F"/>
                          </a:solidFill>
                          <a:effectLst/>
                          <a:latin typeface="Google Sans"/>
                        </a:rPr>
                        <a:t> </a:t>
                      </a:r>
                      <a:r>
                        <a:rPr lang="ru-RU" b="0" i="0" dirty="0" err="1" smtClean="0">
                          <a:solidFill>
                            <a:srgbClr val="1F1F1F"/>
                          </a:solidFill>
                          <a:effectLst/>
                          <a:latin typeface="Google Sans"/>
                        </a:rPr>
                        <a:t>кількість</a:t>
                      </a:r>
                      <a:r>
                        <a:rPr lang="ru-RU" b="0" i="0" dirty="0" smtClean="0">
                          <a:solidFill>
                            <a:srgbClr val="1F1F1F"/>
                          </a:solidFill>
                          <a:effectLst/>
                          <a:latin typeface="Google Sans"/>
                        </a:rPr>
                        <a:t> становить </a:t>
                      </a:r>
                      <a:r>
                        <a:rPr lang="ru-RU" b="0" i="0" dirty="0" smtClean="0">
                          <a:solidFill>
                            <a:srgbClr val="040C28"/>
                          </a:solidFill>
                          <a:effectLst/>
                          <a:latin typeface="Google Sans"/>
                        </a:rPr>
                        <a:t>8334,1 </a:t>
                      </a:r>
                      <a:r>
                        <a:rPr lang="ru-RU" b="0" i="0" dirty="0" err="1" smtClean="0">
                          <a:solidFill>
                            <a:srgbClr val="040C28"/>
                          </a:solidFill>
                          <a:effectLst/>
                          <a:latin typeface="Google Sans"/>
                        </a:rPr>
                        <a:t>тисяч</a:t>
                      </a:r>
                      <a:r>
                        <a:rPr lang="ru-RU" b="0" i="0" dirty="0" smtClean="0">
                          <a:solidFill>
                            <a:srgbClr val="040C28"/>
                          </a:solidFill>
                          <a:effectLst/>
                          <a:latin typeface="Google Sans"/>
                        </a:rPr>
                        <a:t> </a:t>
                      </a:r>
                      <a:r>
                        <a:rPr lang="ru-RU" b="0" i="0" dirty="0" err="1" smtClean="0">
                          <a:solidFill>
                            <a:srgbClr val="040C28"/>
                          </a:solidFill>
                          <a:effectLst/>
                          <a:latin typeface="Google Sans"/>
                        </a:rPr>
                        <a:t>осіб</a:t>
                      </a:r>
                      <a:r>
                        <a:rPr lang="ru-RU" b="0" i="0" dirty="0" smtClean="0">
                          <a:solidFill>
                            <a:srgbClr val="1F1F1F"/>
                          </a:solidFill>
                          <a:effectLst/>
                          <a:latin typeface="Google Sans"/>
                        </a:rPr>
                        <a:t> і становила 17,3 %.</a:t>
                      </a:r>
                      <a:r>
                        <a:rPr lang="uk-UA" b="0" i="0" dirty="0" smtClean="0">
                          <a:solidFill>
                            <a:srgbClr val="202122"/>
                          </a:solidFill>
                          <a:effectLst/>
                          <a:latin typeface="Arial" panose="020B0604020202020204" pitchFamily="34" charset="0"/>
                        </a:rPr>
                        <a:t>  найбільша російська діаспора у світі.</a:t>
                      </a:r>
                      <a:endParaRPr kumimoji="0" lang="uk-UA" sz="18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a:tc>
              </a:tr>
            </a:tbl>
          </a:graphicData>
        </a:graphic>
      </p:graphicFrame>
      <p:pic>
        <p:nvPicPr>
          <p:cNvPr id="3" name="Рисунок 2" descr="Вырезка экрана"/>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5381" y="752479"/>
            <a:ext cx="12226305" cy="5259818"/>
          </a:xfrm>
          <a:prstGeom prst="rect">
            <a:avLst/>
          </a:prstGeom>
        </p:spPr>
      </p:pic>
      <p:pic>
        <p:nvPicPr>
          <p:cNvPr id="4" name="Рисунок 3" descr="Вырезка экрана"/>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87" y="6012297"/>
            <a:ext cx="11993486" cy="240063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6619" y="890668"/>
            <a:ext cx="11350580" cy="5324535"/>
          </a:xfrm>
          <a:prstGeom prst="rect">
            <a:avLst/>
          </a:prstGeom>
          <a:solidFill>
            <a:schemeClr val="accent1">
              <a:lumMod val="20000"/>
              <a:lumOff val="80000"/>
            </a:schemeClr>
          </a:solidFill>
        </p:spPr>
        <p:txBody>
          <a:bodyPr wrap="square">
            <a:spAutoFit/>
          </a:bodyPr>
          <a:lstStyle/>
          <a:p>
            <a:pPr algn="just"/>
            <a:r>
              <a:rPr lang="ru-RU" sz="2000" dirty="0" err="1">
                <a:solidFill>
                  <a:srgbClr val="231F20"/>
                </a:solidFill>
                <a:latin typeface="Times New Roman" panose="02020603050405020304" pitchFamily="18" charset="0"/>
              </a:rPr>
              <a:t>Ще</a:t>
            </a:r>
            <a:r>
              <a:rPr lang="ru-RU" sz="2000" dirty="0">
                <a:solidFill>
                  <a:srgbClr val="231F20"/>
                </a:solidFill>
                <a:latin typeface="Times New Roman" panose="02020603050405020304" pitchFamily="18" charset="0"/>
              </a:rPr>
              <a:t> одним </a:t>
            </a:r>
            <a:r>
              <a:rPr lang="ru-RU" sz="2000" dirty="0" err="1">
                <a:solidFill>
                  <a:srgbClr val="231F20"/>
                </a:solidFill>
                <a:latin typeface="Times New Roman" panose="02020603050405020304" pitchFamily="18" charset="0"/>
              </a:rPr>
              <a:t>кроком</a:t>
            </a:r>
            <a:r>
              <a:rPr lang="ru-RU" sz="2000" dirty="0">
                <a:solidFill>
                  <a:srgbClr val="231F20"/>
                </a:solidFill>
                <a:latin typeface="Times New Roman" panose="02020603050405020304" pitchFamily="18" charset="0"/>
              </a:rPr>
              <a:t> на шляху </a:t>
            </a:r>
            <a:r>
              <a:rPr lang="ru-RU" sz="2000" dirty="0" err="1">
                <a:solidFill>
                  <a:srgbClr val="231F20"/>
                </a:solidFill>
                <a:latin typeface="Times New Roman" panose="02020603050405020304" pitchFamily="18" charset="0"/>
              </a:rPr>
              <a:t>визнання</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кримсько-татарського</a:t>
            </a:r>
            <a:r>
              <a:rPr lang="ru-RU" sz="2000" dirty="0">
                <a:solidFill>
                  <a:srgbClr val="231F20"/>
                </a:solidFill>
                <a:latin typeface="Times New Roman" panose="02020603050405020304" pitchFamily="18" charset="0"/>
              </a:rPr>
              <a:t> народу як «</a:t>
            </a:r>
            <a:r>
              <a:rPr lang="ru-RU" sz="2000" dirty="0" err="1">
                <a:solidFill>
                  <a:srgbClr val="231F20"/>
                </a:solidFill>
                <a:latin typeface="Times New Roman" panose="02020603050405020304" pitchFamily="18" charset="0"/>
              </a:rPr>
              <a:t>корінного</a:t>
            </a:r>
            <a:r>
              <a:rPr lang="ru-RU" sz="2000" dirty="0">
                <a:solidFill>
                  <a:srgbClr val="231F20"/>
                </a:solidFill>
                <a:latin typeface="Times New Roman" panose="02020603050405020304" pitchFamily="18" charset="0"/>
              </a:rPr>
              <a:t>» став Указ Президента </a:t>
            </a:r>
            <a:r>
              <a:rPr lang="ru-RU" sz="2000" dirty="0" err="1">
                <a:solidFill>
                  <a:srgbClr val="231F20"/>
                </a:solidFill>
                <a:latin typeface="Times New Roman" panose="02020603050405020304" pitchFamily="18" charset="0"/>
              </a:rPr>
              <a:t>України</a:t>
            </a:r>
            <a:r>
              <a:rPr lang="ru-RU" sz="2000" dirty="0">
                <a:solidFill>
                  <a:srgbClr val="231F20"/>
                </a:solidFill>
                <a:latin typeface="Times New Roman" panose="02020603050405020304" pitchFamily="18" charset="0"/>
              </a:rPr>
              <a:t> П. </a:t>
            </a:r>
            <a:r>
              <a:rPr lang="ru-RU" sz="2000" dirty="0" err="1">
                <a:solidFill>
                  <a:srgbClr val="231F20"/>
                </a:solidFill>
                <a:latin typeface="Times New Roman" panose="02020603050405020304" pitchFamily="18" charset="0"/>
              </a:rPr>
              <a:t>Порошенка</a:t>
            </a:r>
            <a:r>
              <a:rPr lang="ru-RU" sz="2000" dirty="0">
                <a:solidFill>
                  <a:srgbClr val="231F20"/>
                </a:solidFill>
                <a:latin typeface="Times New Roman" panose="02020603050405020304" pitchFamily="18" charset="0"/>
              </a:rPr>
              <a:t> № 841/2014 «</a:t>
            </a:r>
            <a:r>
              <a:rPr lang="ru-RU" sz="2000" dirty="0" err="1">
                <a:solidFill>
                  <a:srgbClr val="231F20"/>
                </a:solidFill>
                <a:latin typeface="Times New Roman" panose="02020603050405020304" pitchFamily="18" charset="0"/>
              </a:rPr>
              <a:t>Положення</a:t>
            </a:r>
            <a:r>
              <a:rPr lang="ru-RU" sz="2000" dirty="0">
                <a:solidFill>
                  <a:srgbClr val="231F20"/>
                </a:solidFill>
                <a:latin typeface="Times New Roman" panose="02020603050405020304" pitchFamily="18" charset="0"/>
              </a:rPr>
              <a:t> про </a:t>
            </a:r>
            <a:r>
              <a:rPr lang="ru-RU" sz="2000" dirty="0" err="1">
                <a:solidFill>
                  <a:srgbClr val="231F20"/>
                </a:solidFill>
                <a:latin typeface="Times New Roman" panose="02020603050405020304" pitchFamily="18" charset="0"/>
              </a:rPr>
              <a:t>Уповноваженого</a:t>
            </a:r>
            <a:r>
              <a:rPr lang="ru-RU" sz="2000" dirty="0">
                <a:solidFill>
                  <a:srgbClr val="231F20"/>
                </a:solidFill>
                <a:latin typeface="Times New Roman" panose="02020603050405020304" pitchFamily="18" charset="0"/>
              </a:rPr>
              <a:t> Президента </a:t>
            </a:r>
            <a:r>
              <a:rPr lang="ru-RU" sz="2000" dirty="0" err="1">
                <a:solidFill>
                  <a:srgbClr val="231F20"/>
                </a:solidFill>
                <a:latin typeface="Times New Roman" panose="02020603050405020304" pitchFamily="18" charset="0"/>
              </a:rPr>
              <a:t>України</a:t>
            </a:r>
            <a:r>
              <a:rPr lang="ru-RU" sz="2000" dirty="0">
                <a:solidFill>
                  <a:srgbClr val="231F20"/>
                </a:solidFill>
                <a:latin typeface="Times New Roman" panose="02020603050405020304" pitchFamily="18" charset="0"/>
              </a:rPr>
              <a:t> у </a:t>
            </a:r>
            <a:r>
              <a:rPr lang="ru-RU" sz="2000" dirty="0" smtClean="0">
                <a:solidFill>
                  <a:srgbClr val="231F20"/>
                </a:solidFill>
                <a:latin typeface="Times New Roman" panose="02020603050405020304" pitchFamily="18" charset="0"/>
              </a:rPr>
              <a:t>справах </a:t>
            </a:r>
            <a:r>
              <a:rPr lang="uk-UA" sz="2000" dirty="0">
                <a:solidFill>
                  <a:srgbClr val="231F20"/>
                </a:solidFill>
                <a:latin typeface="Times New Roman" panose="02020603050405020304" pitchFamily="18" charset="0"/>
              </a:rPr>
              <a:t>кримськотатарського народу» від 3 листопада 2014 р.</a:t>
            </a:r>
            <a:r>
              <a:rPr lang="uk-UA" sz="800" dirty="0">
                <a:solidFill>
                  <a:srgbClr val="231F20"/>
                </a:solidFill>
                <a:latin typeface="Times New Roman" panose="02020603050405020304" pitchFamily="18" charset="0"/>
              </a:rPr>
              <a:t>38</a:t>
            </a:r>
            <a:r>
              <a:rPr lang="uk-UA" sz="2000" dirty="0">
                <a:solidFill>
                  <a:srgbClr val="231F20"/>
                </a:solidFill>
                <a:latin typeface="Times New Roman" panose="02020603050405020304" pitchFamily="18" charset="0"/>
              </a:rPr>
              <a:t>. У документі зазначено, що Уповноважений забезпечує здійснення Президентом України повноважень у сфері реалізації заходів щодо дотримання конституційних прав кримськотатарського народу «як корінного народу України»</a:t>
            </a:r>
            <a:r>
              <a:rPr lang="uk-UA" sz="800" dirty="0">
                <a:solidFill>
                  <a:srgbClr val="231F20"/>
                </a:solidFill>
                <a:latin typeface="Times New Roman" panose="02020603050405020304" pitchFamily="18" charset="0"/>
              </a:rPr>
              <a:t>39</a:t>
            </a:r>
            <a:r>
              <a:rPr lang="uk-UA" sz="2000" dirty="0">
                <a:solidFill>
                  <a:srgbClr val="231F20"/>
                </a:solidFill>
                <a:latin typeface="Times New Roman" panose="02020603050405020304" pitchFamily="18" charset="0"/>
              </a:rPr>
              <a:t>. </a:t>
            </a:r>
            <a:r>
              <a:rPr lang="uk-UA" sz="2000" dirty="0" smtClean="0">
                <a:solidFill>
                  <a:srgbClr val="231F20"/>
                </a:solidFill>
                <a:latin typeface="Times New Roman" panose="02020603050405020304" pitchFamily="18" charset="0"/>
              </a:rPr>
              <a:t>	Уповноважений </a:t>
            </a:r>
            <a:r>
              <a:rPr lang="uk-UA" sz="2000" dirty="0">
                <a:solidFill>
                  <a:srgbClr val="231F20"/>
                </a:solidFill>
                <a:latin typeface="Times New Roman" panose="02020603050405020304" pitchFamily="18" charset="0"/>
              </a:rPr>
              <a:t>виконував низку функцій, пов’язаних з моніторингом дотримання прав кримськотатарського народу, брав участь у формуванні </a:t>
            </a:r>
            <a:r>
              <a:rPr lang="uk-UA" sz="2000" dirty="0" err="1">
                <a:solidFill>
                  <a:srgbClr val="231F20"/>
                </a:solidFill>
                <a:latin typeface="Times New Roman" panose="02020603050405020304" pitchFamily="18" charset="0"/>
              </a:rPr>
              <a:t>законопроєктів</a:t>
            </a:r>
            <a:r>
              <a:rPr lang="uk-UA" sz="2000" dirty="0">
                <a:solidFill>
                  <a:srgbClr val="231F20"/>
                </a:solidFill>
                <a:latin typeface="Times New Roman" panose="02020603050405020304" pitchFamily="18" charset="0"/>
              </a:rPr>
              <a:t> з питань захисту та збереження етнічної, культурної, </a:t>
            </a:r>
            <a:r>
              <a:rPr lang="uk-UA" sz="2000" dirty="0" err="1">
                <a:solidFill>
                  <a:srgbClr val="231F20"/>
                </a:solidFill>
                <a:latin typeface="Times New Roman" panose="02020603050405020304" pitchFamily="18" charset="0"/>
              </a:rPr>
              <a:t>мовної</a:t>
            </a:r>
            <a:r>
              <a:rPr lang="uk-UA" sz="2000" dirty="0">
                <a:solidFill>
                  <a:srgbClr val="231F20"/>
                </a:solidFill>
                <a:latin typeface="Times New Roman" panose="02020603050405020304" pitchFamily="18" charset="0"/>
              </a:rPr>
              <a:t> та релігійної самобутності, а також у розробленні пропозицій щодо захисту територіальної цілісності, інформування громадськості та </a:t>
            </a:r>
            <a:r>
              <a:rPr lang="uk-UA" sz="2000" dirty="0" smtClean="0">
                <a:solidFill>
                  <a:srgbClr val="231F20"/>
                </a:solidFill>
                <a:latin typeface="Times New Roman" panose="02020603050405020304" pitchFamily="18" charset="0"/>
              </a:rPr>
              <a:t>ін. </a:t>
            </a:r>
            <a:endParaRPr lang="uk-UA" sz="2000" dirty="0" smtClean="0">
              <a:solidFill>
                <a:srgbClr val="231F20"/>
              </a:solidFill>
              <a:latin typeface="Times New Roman" panose="02020603050405020304" pitchFamily="18" charset="0"/>
            </a:endParaRPr>
          </a:p>
          <a:p>
            <a:pPr algn="just"/>
            <a:r>
              <a:rPr lang="uk-UA" sz="2000" dirty="0" smtClean="0">
                <a:solidFill>
                  <a:srgbClr val="231F20"/>
                </a:solidFill>
                <a:latin typeface="Times New Roman" panose="02020603050405020304" pitchFamily="18" charset="0"/>
              </a:rPr>
              <a:t>	Відзначимо</a:t>
            </a:r>
            <a:r>
              <a:rPr lang="uk-UA" sz="2000" dirty="0">
                <a:solidFill>
                  <a:srgbClr val="231F20"/>
                </a:solidFill>
                <a:latin typeface="Times New Roman" panose="02020603050405020304" pitchFamily="18" charset="0"/>
              </a:rPr>
              <a:t>, що, </a:t>
            </a:r>
            <a:r>
              <a:rPr lang="uk-UA" sz="2000" i="1" dirty="0">
                <a:solidFill>
                  <a:srgbClr val="231F20"/>
                </a:solidFill>
                <a:latin typeface="Times New Roman" panose="02020603050405020304" pitchFamily="18" charset="0"/>
              </a:rPr>
              <a:t>попри визнання кримських татар як корінного населення, на законодавчому рівні не існувало відповідного закону про корінні народи, що певною мірою лише поглиблювало правові колізії з цього питання. </a:t>
            </a:r>
            <a:endParaRPr lang="uk-UA" sz="2000" i="1" dirty="0" smtClean="0">
              <a:solidFill>
                <a:srgbClr val="231F20"/>
              </a:solidFill>
              <a:latin typeface="Times New Roman" panose="02020603050405020304" pitchFamily="18" charset="0"/>
            </a:endParaRPr>
          </a:p>
          <a:p>
            <a:pPr algn="just"/>
            <a:r>
              <a:rPr lang="uk-UA" sz="2000" dirty="0">
                <a:solidFill>
                  <a:srgbClr val="231F20"/>
                </a:solidFill>
                <a:latin typeface="Times New Roman" panose="02020603050405020304" pitchFamily="18" charset="0"/>
              </a:rPr>
              <a:t>	</a:t>
            </a:r>
            <a:r>
              <a:rPr lang="uk-UA" sz="2000" dirty="0" smtClean="0">
                <a:solidFill>
                  <a:srgbClr val="231F20"/>
                </a:solidFill>
                <a:latin typeface="Times New Roman" panose="02020603050405020304" pitchFamily="18" charset="0"/>
              </a:rPr>
              <a:t>У </a:t>
            </a:r>
            <a:r>
              <a:rPr lang="uk-UA" sz="2000" dirty="0">
                <a:solidFill>
                  <a:srgbClr val="231F20"/>
                </a:solidFill>
                <a:latin typeface="Times New Roman" panose="02020603050405020304" pitchFamily="18" charset="0"/>
              </a:rPr>
              <a:t>зв’язку з цим представники кримськотатарського народу в українському парламенті працювали над розробленням і реалізацією </a:t>
            </a:r>
            <a:r>
              <a:rPr lang="uk-UA" sz="2000" dirty="0" err="1">
                <a:solidFill>
                  <a:srgbClr val="231F20"/>
                </a:solidFill>
                <a:latin typeface="Times New Roman" panose="02020603050405020304" pitchFamily="18" charset="0"/>
              </a:rPr>
              <a:t>проєкту</a:t>
            </a:r>
            <a:r>
              <a:rPr lang="uk-UA" sz="2000" dirty="0">
                <a:solidFill>
                  <a:srgbClr val="231F20"/>
                </a:solidFill>
                <a:latin typeface="Times New Roman" panose="02020603050405020304" pitchFamily="18" charset="0"/>
              </a:rPr>
              <a:t> закону, який, по-перше, формував би критерії для отримання статусу «корінного народу», не допускаючи поширення </a:t>
            </a:r>
            <a:r>
              <a:rPr lang="uk-UA" sz="2000" dirty="0" smtClean="0">
                <a:solidFill>
                  <a:srgbClr val="231F20"/>
                </a:solidFill>
                <a:latin typeface="Times New Roman" panose="02020603050405020304" pitchFamily="18" charset="0"/>
              </a:rPr>
              <a:t>автономістських </a:t>
            </a:r>
            <a:r>
              <a:rPr lang="uk-UA" sz="2000" dirty="0">
                <a:solidFill>
                  <a:srgbClr val="231F20"/>
                </a:solidFill>
                <a:latin typeface="Times New Roman" panose="02020603050405020304" pitchFamily="18" charset="0"/>
              </a:rPr>
              <a:t>та сепаратистських тенденцій, а по-друге – визначив би статус кримськотатарського народу на території України. </a:t>
            </a:r>
            <a:endParaRPr lang="uk-UA"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5004" y="798336"/>
            <a:ext cx="11346286" cy="4708981"/>
          </a:xfrm>
          <a:prstGeom prst="rect">
            <a:avLst/>
          </a:prstGeom>
          <a:solidFill>
            <a:schemeClr val="accent1">
              <a:lumMod val="20000"/>
              <a:lumOff val="80000"/>
            </a:schemeClr>
          </a:solidFill>
        </p:spPr>
        <p:txBody>
          <a:bodyPr wrap="square">
            <a:spAutoFit/>
          </a:bodyPr>
          <a:lstStyle/>
          <a:p>
            <a:r>
              <a:rPr lang="ru-RU" sz="2000" dirty="0" smtClean="0">
                <a:solidFill>
                  <a:srgbClr val="231F20"/>
                </a:solidFill>
                <a:latin typeface="Times New Roman" panose="02020603050405020304" pitchFamily="18" charset="0"/>
              </a:rPr>
              <a:t>	У </a:t>
            </a:r>
            <a:r>
              <a:rPr lang="ru-RU" sz="2000" dirty="0" err="1">
                <a:solidFill>
                  <a:srgbClr val="231F20"/>
                </a:solidFill>
                <a:latin typeface="Times New Roman" panose="02020603050405020304" pitchFamily="18" charset="0"/>
              </a:rPr>
              <a:t>листопаді</a:t>
            </a:r>
            <a:r>
              <a:rPr lang="ru-RU" sz="2000" dirty="0">
                <a:solidFill>
                  <a:srgbClr val="231F20"/>
                </a:solidFill>
                <a:latin typeface="Times New Roman" panose="02020603050405020304" pitchFamily="18" charset="0"/>
              </a:rPr>
              <a:t> 2015 р. </a:t>
            </a:r>
            <a:r>
              <a:rPr lang="ru-RU" sz="2000" dirty="0" err="1">
                <a:solidFill>
                  <a:srgbClr val="231F20"/>
                </a:solidFill>
                <a:latin typeface="Times New Roman" panose="02020603050405020304" pitchFamily="18" charset="0"/>
              </a:rPr>
              <a:t>Верховна</a:t>
            </a:r>
            <a:r>
              <a:rPr lang="ru-RU" sz="2000" dirty="0">
                <a:solidFill>
                  <a:srgbClr val="231F20"/>
                </a:solidFill>
                <a:latin typeface="Times New Roman" panose="02020603050405020304" pitchFamily="18" charset="0"/>
              </a:rPr>
              <a:t> Рада </a:t>
            </a:r>
            <a:r>
              <a:rPr lang="ru-RU" sz="2000" dirty="0" err="1">
                <a:solidFill>
                  <a:srgbClr val="231F20"/>
                </a:solidFill>
                <a:latin typeface="Times New Roman" panose="02020603050405020304" pitchFamily="18" charset="0"/>
              </a:rPr>
              <a:t>України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прийняла</a:t>
            </a:r>
            <a:r>
              <a:rPr lang="ru-RU" sz="2000" dirty="0">
                <a:solidFill>
                  <a:srgbClr val="231F20"/>
                </a:solidFill>
                <a:latin typeface="Times New Roman" panose="02020603050405020304" pitchFamily="18" charset="0"/>
              </a:rPr>
              <a:t> постанову № 792-VIII «Про </a:t>
            </a:r>
            <a:r>
              <a:rPr lang="ru-RU" sz="2000" dirty="0" err="1">
                <a:solidFill>
                  <a:srgbClr val="231F20"/>
                </a:solidFill>
                <a:latin typeface="Times New Roman" panose="02020603050405020304" pitchFamily="18" charset="0"/>
              </a:rPr>
              <a:t>визнання</a:t>
            </a:r>
            <a:r>
              <a:rPr lang="ru-RU" sz="2000" dirty="0">
                <a:solidFill>
                  <a:srgbClr val="231F20"/>
                </a:solidFill>
                <a:latin typeface="Times New Roman" panose="02020603050405020304" pitchFamily="18" charset="0"/>
              </a:rPr>
              <a:t> геноциду </a:t>
            </a:r>
            <a:r>
              <a:rPr lang="ru-RU" sz="2000" dirty="0" err="1">
                <a:solidFill>
                  <a:srgbClr val="231F20"/>
                </a:solidFill>
                <a:latin typeface="Times New Roman" panose="02020603050405020304" pitchFamily="18" charset="0"/>
              </a:rPr>
              <a:t>кримсько-татарського</a:t>
            </a:r>
            <a:r>
              <a:rPr lang="ru-RU" sz="2000" dirty="0">
                <a:solidFill>
                  <a:srgbClr val="231F20"/>
                </a:solidFill>
                <a:latin typeface="Times New Roman" panose="02020603050405020304" pitchFamily="18" charset="0"/>
              </a:rPr>
              <a:t> народу». Документом не </a:t>
            </a:r>
            <a:r>
              <a:rPr lang="ru-RU" sz="2000" dirty="0" err="1">
                <a:solidFill>
                  <a:srgbClr val="231F20"/>
                </a:solidFill>
                <a:latin typeface="Times New Roman" panose="02020603050405020304" pitchFamily="18" charset="0"/>
              </a:rPr>
              <a:t>лише</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визнавалася</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депортація</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кримських</a:t>
            </a:r>
            <a:r>
              <a:rPr lang="ru-RU" sz="2000" dirty="0">
                <a:solidFill>
                  <a:srgbClr val="231F20"/>
                </a:solidFill>
                <a:latin typeface="Times New Roman" panose="02020603050405020304" pitchFamily="18" charset="0"/>
              </a:rPr>
              <a:t> татар у 1944 р., але й </a:t>
            </a:r>
            <a:r>
              <a:rPr lang="ru-RU" sz="2000" dirty="0" err="1">
                <a:solidFill>
                  <a:srgbClr val="231F20"/>
                </a:solidFill>
                <a:latin typeface="Times New Roman" panose="02020603050405020304" pitchFamily="18" charset="0"/>
              </a:rPr>
              <a:t>репресії</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представників</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цього</a:t>
            </a:r>
            <a:r>
              <a:rPr lang="ru-RU" sz="2000" dirty="0">
                <a:solidFill>
                  <a:srgbClr val="231F20"/>
                </a:solidFill>
                <a:latin typeface="Times New Roman" panose="02020603050405020304" pitchFamily="18" charset="0"/>
              </a:rPr>
              <a:t> народу, </a:t>
            </a:r>
            <a:r>
              <a:rPr lang="ru-RU" sz="2000" dirty="0" err="1">
                <a:solidFill>
                  <a:srgbClr val="231F20"/>
                </a:solidFill>
                <a:latin typeface="Times New Roman" panose="02020603050405020304" pitchFamily="18" charset="0"/>
              </a:rPr>
              <a:t>які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здійснювала</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Російська</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Федерація</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після</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анексії</a:t>
            </a:r>
            <a:r>
              <a:rPr lang="ru-RU" sz="2000" dirty="0">
                <a:solidFill>
                  <a:srgbClr val="231F20"/>
                </a:solidFill>
                <a:latin typeface="Times New Roman" panose="02020603050405020304" pitchFamily="18" charset="0"/>
              </a:rPr>
              <a:t> </a:t>
            </a:r>
            <a:r>
              <a:rPr lang="ru-RU" sz="2000" dirty="0" err="1" smtClean="0">
                <a:solidFill>
                  <a:srgbClr val="231F20"/>
                </a:solidFill>
                <a:latin typeface="Times New Roman" panose="02020603050405020304" pitchFamily="18" charset="0"/>
              </a:rPr>
              <a:t>півострова</a:t>
            </a:r>
            <a:r>
              <a:rPr lang="ru-RU" sz="2000" dirty="0" smtClean="0">
                <a:solidFill>
                  <a:srgbClr val="231F20"/>
                </a:solidFill>
                <a:latin typeface="Times New Roman" panose="02020603050405020304" pitchFamily="18" charset="0"/>
              </a:rPr>
              <a:t>.</a:t>
            </a:r>
            <a:endParaRPr lang="ru-RU" sz="2000" dirty="0" smtClean="0">
              <a:solidFill>
                <a:srgbClr val="231F20"/>
              </a:solidFill>
              <a:latin typeface="Times New Roman" panose="02020603050405020304" pitchFamily="18" charset="0"/>
            </a:endParaRPr>
          </a:p>
          <a:p>
            <a:r>
              <a:rPr lang="ru-RU" sz="2000" dirty="0" smtClean="0">
                <a:solidFill>
                  <a:srgbClr val="231F20"/>
                </a:solidFill>
                <a:latin typeface="Times New Roman" panose="02020603050405020304" pitchFamily="18" charset="0"/>
              </a:rPr>
              <a:t>	У </a:t>
            </a:r>
            <a:r>
              <a:rPr lang="ru-RU" sz="2000" dirty="0" err="1">
                <a:solidFill>
                  <a:srgbClr val="231F20"/>
                </a:solidFill>
                <a:latin typeface="Times New Roman" panose="02020603050405020304" pitchFamily="18" charset="0"/>
              </a:rPr>
              <a:t>постанові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засуджено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злочини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минулого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скоєні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керівництвом</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Радянського</a:t>
            </a:r>
            <a:r>
              <a:rPr lang="ru-RU" sz="2000" dirty="0">
                <a:solidFill>
                  <a:srgbClr val="231F20"/>
                </a:solidFill>
                <a:latin typeface="Times New Roman" panose="02020603050405020304" pitchFamily="18" charset="0"/>
              </a:rPr>
              <a:t> Союзу, а </a:t>
            </a:r>
            <a:r>
              <a:rPr lang="ru-RU" sz="2000" dirty="0" err="1">
                <a:solidFill>
                  <a:srgbClr val="231F20"/>
                </a:solidFill>
                <a:latin typeface="Times New Roman" panose="02020603050405020304" pitchFamily="18" charset="0"/>
              </a:rPr>
              <a:t>також</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сучасні</a:t>
            </a:r>
            <a:r>
              <a:rPr lang="ru-RU" sz="2000" dirty="0">
                <a:solidFill>
                  <a:srgbClr val="231F20"/>
                </a:solidFill>
                <a:latin typeface="Times New Roman" panose="02020603050405020304" pitchFamily="18" charset="0"/>
              </a:rPr>
              <a:t> – </a:t>
            </a:r>
            <a:r>
              <a:rPr lang="ru-RU" sz="2000" dirty="0" err="1">
                <a:solidFill>
                  <a:srgbClr val="231F20"/>
                </a:solidFill>
                <a:latin typeface="Times New Roman" panose="02020603050405020304" pitchFamily="18" charset="0"/>
              </a:rPr>
              <a:t>такі</a:t>
            </a:r>
            <a:r>
              <a:rPr lang="ru-RU" sz="2000" dirty="0">
                <a:solidFill>
                  <a:srgbClr val="231F20"/>
                </a:solidFill>
                <a:latin typeface="Times New Roman" panose="02020603050405020304" pitchFamily="18" charset="0"/>
              </a:rPr>
              <a:t> як </a:t>
            </a:r>
            <a:r>
              <a:rPr lang="ru-RU" sz="2000" dirty="0" err="1">
                <a:solidFill>
                  <a:srgbClr val="231F20"/>
                </a:solidFill>
                <a:latin typeface="Times New Roman" panose="02020603050405020304" pitchFamily="18" charset="0"/>
              </a:rPr>
              <a:t>етноцид</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кримськотатарського</a:t>
            </a:r>
            <a:r>
              <a:rPr lang="ru-RU" sz="2000" dirty="0">
                <a:solidFill>
                  <a:srgbClr val="231F20"/>
                </a:solidFill>
                <a:latin typeface="Times New Roman" panose="02020603050405020304" pitchFamily="18" charset="0"/>
              </a:rPr>
              <a:t> народу з боку </a:t>
            </a:r>
            <a:r>
              <a:rPr lang="ru-RU" sz="2000" dirty="0" err="1">
                <a:solidFill>
                  <a:srgbClr val="231F20"/>
                </a:solidFill>
                <a:latin typeface="Times New Roman" panose="02020603050405020304" pitchFamily="18" charset="0"/>
              </a:rPr>
              <a:t>Російської</a:t>
            </a:r>
            <a:r>
              <a:rPr lang="ru-RU" sz="2000" dirty="0">
                <a:solidFill>
                  <a:srgbClr val="231F20"/>
                </a:solidFill>
                <a:latin typeface="Times New Roman" panose="02020603050405020304" pitchFamily="18" charset="0"/>
              </a:rPr>
              <a:t> </a:t>
            </a:r>
            <a:r>
              <a:rPr lang="ru-RU" sz="2000" dirty="0" err="1" smtClean="0">
                <a:solidFill>
                  <a:srgbClr val="231F20"/>
                </a:solidFill>
                <a:latin typeface="Times New Roman" panose="02020603050405020304" pitchFamily="18" charset="0"/>
              </a:rPr>
              <a:t>Федерації</a:t>
            </a:r>
            <a:r>
              <a:rPr lang="ru-RU" sz="2000" dirty="0" smtClean="0">
                <a:solidFill>
                  <a:srgbClr val="231F20"/>
                </a:solidFill>
                <a:latin typeface="Times New Roman" panose="02020603050405020304" pitchFamily="18" charset="0"/>
              </a:rPr>
              <a:t>. </a:t>
            </a:r>
            <a:r>
              <a:rPr lang="ru-RU" sz="2000" dirty="0" err="1" smtClean="0">
                <a:solidFill>
                  <a:srgbClr val="231F20"/>
                </a:solidFill>
                <a:latin typeface="Times New Roman" panose="02020603050405020304" pitchFamily="18" charset="0"/>
              </a:rPr>
              <a:t>Керуючись</a:t>
            </a:r>
            <a:r>
              <a:rPr lang="ru-RU" sz="2000" dirty="0" smtClean="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положеннями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Конвенції</a:t>
            </a:r>
            <a:r>
              <a:rPr lang="ru-RU" sz="2000" dirty="0">
                <a:solidFill>
                  <a:srgbClr val="231F20"/>
                </a:solidFill>
                <a:latin typeface="Times New Roman" panose="02020603050405020304" pitchFamily="18" charset="0"/>
              </a:rPr>
              <a:t> про </a:t>
            </a:r>
            <a:r>
              <a:rPr lang="ru-RU" sz="2000" dirty="0" err="1">
                <a:solidFill>
                  <a:srgbClr val="231F20"/>
                </a:solidFill>
                <a:latin typeface="Times New Roman" panose="02020603050405020304" pitchFamily="18" charset="0"/>
              </a:rPr>
              <a:t>запобігання</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злочину</a:t>
            </a:r>
            <a:r>
              <a:rPr lang="ru-RU" sz="2000" dirty="0">
                <a:solidFill>
                  <a:srgbClr val="231F20"/>
                </a:solidFill>
                <a:latin typeface="Times New Roman" panose="02020603050405020304" pitchFamily="18" charset="0"/>
              </a:rPr>
              <a:t> геноциду та </a:t>
            </a:r>
            <a:r>
              <a:rPr lang="ru-RU" sz="2000" dirty="0" err="1">
                <a:solidFill>
                  <a:srgbClr val="231F20"/>
                </a:solidFill>
                <a:latin typeface="Times New Roman" panose="02020603050405020304" pitchFamily="18" charset="0"/>
              </a:rPr>
              <a:t>покарання</a:t>
            </a:r>
            <a:r>
              <a:rPr lang="ru-RU" sz="2000" dirty="0">
                <a:solidFill>
                  <a:srgbClr val="231F20"/>
                </a:solidFill>
                <a:latin typeface="Times New Roman" panose="02020603050405020304" pitchFamily="18" charset="0"/>
              </a:rPr>
              <a:t> за </a:t>
            </a:r>
            <a:r>
              <a:rPr lang="ru-RU" sz="2000" dirty="0" err="1">
                <a:solidFill>
                  <a:srgbClr val="231F20"/>
                </a:solidFill>
                <a:latin typeface="Times New Roman" panose="02020603050405020304" pitchFamily="18" charset="0"/>
              </a:rPr>
              <a:t>цей</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злочин</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народні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депутати</a:t>
            </a:r>
            <a:r>
              <a:rPr lang="ru-RU" sz="2000" dirty="0">
                <a:solidFill>
                  <a:srgbClr val="231F20"/>
                </a:solidFill>
                <a:latin typeface="Times New Roman" panose="02020603050405020304" pitchFamily="18" charset="0"/>
              </a:rPr>
              <a:t> заявили про свою </a:t>
            </a:r>
            <a:r>
              <a:rPr lang="ru-RU" sz="2000" dirty="0" err="1">
                <a:solidFill>
                  <a:srgbClr val="231F20"/>
                </a:solidFill>
                <a:latin typeface="Times New Roman" panose="02020603050405020304" pitchFamily="18" charset="0"/>
              </a:rPr>
              <a:t>підтримку</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кримськотатарському</a:t>
            </a:r>
            <a:r>
              <a:rPr lang="ru-RU" sz="2000" dirty="0">
                <a:solidFill>
                  <a:srgbClr val="231F20"/>
                </a:solidFill>
                <a:latin typeface="Times New Roman" panose="02020603050405020304" pitchFamily="18" charset="0"/>
              </a:rPr>
              <a:t> народу. </a:t>
            </a:r>
            <a:endParaRPr lang="ru-RU" sz="2000" dirty="0">
              <a:solidFill>
                <a:srgbClr val="231F20"/>
              </a:solidFill>
              <a:latin typeface="Times New Roman" panose="02020603050405020304" pitchFamily="18" charset="0"/>
            </a:endParaRPr>
          </a:p>
          <a:p>
            <a:r>
              <a:rPr lang="ru-RU" sz="2000" dirty="0" err="1">
                <a:solidFill>
                  <a:srgbClr val="231F20"/>
                </a:solidFill>
                <a:latin typeface="Times New Roman" panose="02020603050405020304" pitchFamily="18" charset="0"/>
              </a:rPr>
              <a:t>Упродовж</a:t>
            </a:r>
            <a:r>
              <a:rPr lang="ru-RU" sz="2000" dirty="0">
                <a:solidFill>
                  <a:srgbClr val="231F20"/>
                </a:solidFill>
                <a:latin typeface="Times New Roman" panose="02020603050405020304" pitchFamily="18" charset="0"/>
              </a:rPr>
              <a:t> 2014‒2018 </a:t>
            </a:r>
            <a:r>
              <a:rPr lang="ru-RU" sz="2000" dirty="0" err="1">
                <a:solidFill>
                  <a:srgbClr val="231F20"/>
                </a:solidFill>
                <a:latin typeface="Times New Roman" panose="02020603050405020304" pitchFamily="18" charset="0"/>
              </a:rPr>
              <a:t>рр</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багаторазово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були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порушені</a:t>
            </a:r>
            <a:r>
              <a:rPr lang="ru-RU" sz="2000" dirty="0">
                <a:solidFill>
                  <a:srgbClr val="231F20"/>
                </a:solidFill>
                <a:latin typeface="Times New Roman" panose="02020603050405020304" pitchFamily="18" charset="0"/>
              </a:rPr>
              <a:t> права </a:t>
            </a:r>
            <a:r>
              <a:rPr lang="ru-RU" sz="2000" dirty="0" err="1">
                <a:solidFill>
                  <a:srgbClr val="231F20"/>
                </a:solidFill>
                <a:latin typeface="Times New Roman" panose="02020603050405020304" pitchFamily="18" charset="0"/>
              </a:rPr>
              <a:t>людини</a:t>
            </a:r>
            <a:r>
              <a:rPr lang="ru-RU" sz="2000" dirty="0">
                <a:solidFill>
                  <a:srgbClr val="231F20"/>
                </a:solidFill>
                <a:latin typeface="Times New Roman" panose="02020603050405020304" pitchFamily="18" charset="0"/>
              </a:rPr>
              <a:t> на </a:t>
            </a:r>
            <a:r>
              <a:rPr lang="ru-RU" sz="2000" dirty="0" err="1">
                <a:solidFill>
                  <a:srgbClr val="231F20"/>
                </a:solidFill>
                <a:latin typeface="Times New Roman" panose="02020603050405020304" pitchFamily="18" charset="0"/>
              </a:rPr>
              <a:t>Кримському</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півострові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сторони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Росії</a:t>
            </a:r>
            <a:r>
              <a:rPr lang="ru-RU" sz="2000" dirty="0">
                <a:solidFill>
                  <a:srgbClr val="231F20"/>
                </a:solidFill>
                <a:latin typeface="Times New Roman" panose="02020603050405020304" pitchFamily="18" charset="0"/>
              </a:rPr>
              <a:t>.</a:t>
            </a:r>
            <a:endParaRPr lang="ru-RU" sz="2000" dirty="0">
              <a:solidFill>
                <a:srgbClr val="231F20"/>
              </a:solidFill>
              <a:latin typeface="Times New Roman" panose="02020603050405020304" pitchFamily="18" charset="0"/>
            </a:endParaRPr>
          </a:p>
          <a:p>
            <a:r>
              <a:rPr lang="ru-RU" sz="2000" dirty="0" smtClean="0">
                <a:solidFill>
                  <a:srgbClr val="231F20"/>
                </a:solidFill>
                <a:latin typeface="Times New Roman" panose="02020603050405020304" pitchFamily="18" charset="0"/>
              </a:rPr>
              <a:t>	</a:t>
            </a:r>
            <a:r>
              <a:rPr lang="ru-RU" sz="2000" dirty="0" err="1" smtClean="0">
                <a:solidFill>
                  <a:srgbClr val="231F20"/>
                </a:solidFill>
                <a:latin typeface="Times New Roman" panose="02020603050405020304" pitchFamily="18" charset="0"/>
              </a:rPr>
              <a:t>Буденною</a:t>
            </a:r>
            <a:r>
              <a:rPr lang="ru-RU" sz="2000" dirty="0" smtClean="0">
                <a:solidFill>
                  <a:srgbClr val="231F20"/>
                </a:solidFill>
                <a:latin typeface="Times New Roman" panose="02020603050405020304" pitchFamily="18" charset="0"/>
              </a:rPr>
              <a:t> </a:t>
            </a:r>
            <a:r>
              <a:rPr lang="ru-RU" sz="2000" dirty="0">
                <a:solidFill>
                  <a:srgbClr val="231F20"/>
                </a:solidFill>
                <a:latin typeface="Times New Roman" panose="02020603050405020304" pitchFamily="18" charset="0"/>
              </a:rPr>
              <a:t>справою стали </a:t>
            </a:r>
            <a:r>
              <a:rPr lang="ru-RU" sz="2000" dirty="0" err="1">
                <a:solidFill>
                  <a:srgbClr val="231F20"/>
                </a:solidFill>
                <a:latin typeface="Times New Roman" panose="02020603050405020304" pitchFamily="18" charset="0"/>
              </a:rPr>
              <a:t>репресії</a:t>
            </a:r>
            <a:r>
              <a:rPr lang="ru-RU" sz="2000" dirty="0">
                <a:solidFill>
                  <a:srgbClr val="231F20"/>
                </a:solidFill>
                <a:latin typeface="Times New Roman" panose="02020603050405020304" pitchFamily="18" charset="0"/>
              </a:rPr>
              <a:t> та </a:t>
            </a:r>
            <a:r>
              <a:rPr lang="ru-RU" sz="2000" dirty="0" err="1">
                <a:solidFill>
                  <a:srgbClr val="231F20"/>
                </a:solidFill>
                <a:latin typeface="Times New Roman" panose="02020603050405020304" pitchFamily="18" charset="0"/>
              </a:rPr>
              <a:t>обшуки</a:t>
            </a:r>
            <a:r>
              <a:rPr lang="ru-RU" sz="2000" dirty="0">
                <a:solidFill>
                  <a:srgbClr val="231F20"/>
                </a:solidFill>
                <a:latin typeface="Times New Roman" panose="02020603050405020304" pitchFamily="18" charset="0"/>
              </a:rPr>
              <a:t> в </a:t>
            </a:r>
            <a:r>
              <a:rPr lang="ru-RU" sz="2000" dirty="0" err="1">
                <a:solidFill>
                  <a:srgbClr val="231F20"/>
                </a:solidFill>
                <a:latin typeface="Times New Roman" panose="02020603050405020304" pitchFamily="18" charset="0"/>
              </a:rPr>
              <a:t>представників</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кримськотатарського</a:t>
            </a:r>
            <a:r>
              <a:rPr lang="ru-RU" sz="2000" dirty="0">
                <a:solidFill>
                  <a:srgbClr val="231F20"/>
                </a:solidFill>
                <a:latin typeface="Times New Roman" panose="02020603050405020304" pitchFamily="18" charset="0"/>
              </a:rPr>
              <a:t> народу. Так, у </a:t>
            </a:r>
            <a:r>
              <a:rPr lang="ru-RU" sz="2000" dirty="0" err="1">
                <a:solidFill>
                  <a:srgbClr val="231F20"/>
                </a:solidFill>
                <a:latin typeface="Times New Roman" panose="02020603050405020304" pitchFamily="18" charset="0"/>
              </a:rPr>
              <a:t>першому</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півріччі</a:t>
            </a:r>
            <a:r>
              <a:rPr lang="ru-RU" sz="2000" dirty="0">
                <a:solidFill>
                  <a:srgbClr val="231F20"/>
                </a:solidFill>
                <a:latin typeface="Times New Roman" panose="02020603050405020304" pitchFamily="18" charset="0"/>
              </a:rPr>
              <a:t> 2018 р. </a:t>
            </a:r>
            <a:r>
              <a:rPr lang="ru-RU" sz="2000" dirty="0" err="1">
                <a:solidFill>
                  <a:srgbClr val="231F20"/>
                </a:solidFill>
                <a:latin typeface="Times New Roman" panose="02020603050405020304" pitchFamily="18" charset="0"/>
              </a:rPr>
              <a:t>було</a:t>
            </a:r>
            <a:r>
              <a:rPr lang="ru-RU" sz="2000" dirty="0">
                <a:solidFill>
                  <a:srgbClr val="231F20"/>
                </a:solidFill>
                <a:latin typeface="Times New Roman" panose="02020603050405020304" pitchFamily="18" charset="0"/>
              </a:rPr>
              <a:t> проведено 56 </a:t>
            </a:r>
            <a:r>
              <a:rPr lang="ru-RU" sz="2000" dirty="0" err="1">
                <a:solidFill>
                  <a:srgbClr val="231F20"/>
                </a:solidFill>
                <a:latin typeface="Times New Roman" panose="02020603050405020304" pitchFamily="18" charset="0"/>
              </a:rPr>
              <a:t>обшуків</a:t>
            </a:r>
            <a:r>
              <a:rPr lang="ru-RU" sz="2000" dirty="0">
                <a:solidFill>
                  <a:srgbClr val="231F20"/>
                </a:solidFill>
                <a:latin typeface="Times New Roman" panose="02020603050405020304" pitchFamily="18" charset="0"/>
              </a:rPr>
              <a:t> (з 66) у </a:t>
            </a:r>
            <a:r>
              <a:rPr lang="ru-RU" sz="2000" dirty="0" err="1">
                <a:solidFill>
                  <a:srgbClr val="231F20"/>
                </a:solidFill>
                <a:latin typeface="Times New Roman" panose="02020603050405020304" pitchFamily="18" charset="0"/>
              </a:rPr>
              <a:t>будинках</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кримських</a:t>
            </a:r>
            <a:r>
              <a:rPr lang="ru-RU" sz="2000" dirty="0">
                <a:solidFill>
                  <a:srgbClr val="231F20"/>
                </a:solidFill>
                <a:latin typeface="Times New Roman" panose="02020603050405020304" pitchFamily="18" charset="0"/>
              </a:rPr>
              <a:t> татар, </a:t>
            </a:r>
            <a:r>
              <a:rPr lang="ru-RU" sz="2000" dirty="0" err="1">
                <a:solidFill>
                  <a:srgbClr val="231F20"/>
                </a:solidFill>
                <a:latin typeface="Times New Roman" panose="02020603050405020304" pitchFamily="18" charset="0"/>
              </a:rPr>
              <a:t>які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російська</a:t>
            </a:r>
            <a:r>
              <a:rPr lang="ru-RU" sz="2000" dirty="0">
                <a:solidFill>
                  <a:srgbClr val="231F20"/>
                </a:solidFill>
                <a:latin typeface="Times New Roman" panose="02020603050405020304" pitchFamily="18" charset="0"/>
              </a:rPr>
              <a:t> сторона </a:t>
            </a:r>
            <a:r>
              <a:rPr lang="ru-RU" sz="2000" dirty="0" err="1">
                <a:solidFill>
                  <a:srgbClr val="231F20"/>
                </a:solidFill>
                <a:latin typeface="Times New Roman" panose="02020603050405020304" pitchFamily="18" charset="0"/>
              </a:rPr>
              <a:t>пов’язувала</a:t>
            </a:r>
            <a:r>
              <a:rPr lang="ru-RU" sz="2000" dirty="0">
                <a:solidFill>
                  <a:srgbClr val="231F20"/>
                </a:solidFill>
                <a:latin typeface="Times New Roman" panose="02020603050405020304" pitchFamily="18" charset="0"/>
              </a:rPr>
              <a:t> з </a:t>
            </a:r>
            <a:r>
              <a:rPr lang="ru-RU" sz="2000" dirty="0" err="1">
                <a:solidFill>
                  <a:srgbClr val="231F20"/>
                </a:solidFill>
                <a:latin typeface="Times New Roman" panose="02020603050405020304" pitchFamily="18" charset="0"/>
              </a:rPr>
              <a:t>розповсюдженням</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екстремістських</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матеріалів</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Ці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обшуки</a:t>
            </a:r>
            <a:r>
              <a:rPr lang="ru-RU" sz="2000" dirty="0">
                <a:solidFill>
                  <a:srgbClr val="231F20"/>
                </a:solidFill>
                <a:latin typeface="Times New Roman" panose="02020603050405020304" pitchFamily="18" charset="0"/>
              </a:rPr>
              <a:t>, за </a:t>
            </a:r>
            <a:r>
              <a:rPr lang="ru-RU" sz="2000" dirty="0" err="1">
                <a:solidFill>
                  <a:srgbClr val="231F20"/>
                </a:solidFill>
                <a:latin typeface="Times New Roman" panose="02020603050405020304" pitchFamily="18" charset="0"/>
              </a:rPr>
              <a:t>інформацією</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Кримськотатарського</a:t>
            </a:r>
            <a:r>
              <a:rPr lang="ru-RU" sz="2000" dirty="0">
                <a:solidFill>
                  <a:srgbClr val="231F20"/>
                </a:solidFill>
                <a:latin typeface="Times New Roman" panose="02020603050405020304" pitchFamily="18" charset="0"/>
              </a:rPr>
              <a:t> центру, проводили </a:t>
            </a:r>
            <a:r>
              <a:rPr lang="ru-RU" sz="2000" dirty="0" err="1">
                <a:solidFill>
                  <a:srgbClr val="231F20"/>
                </a:solidFill>
                <a:latin typeface="Times New Roman" panose="02020603050405020304" pitchFamily="18" charset="0"/>
              </a:rPr>
              <a:t>із</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застосуванням</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фізичної</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сили</a:t>
            </a:r>
            <a:r>
              <a:rPr lang="ru-RU" sz="2000" dirty="0">
                <a:solidFill>
                  <a:srgbClr val="231F20"/>
                </a:solidFill>
                <a:latin typeface="Times New Roman" panose="02020603050405020304" pitchFamily="18" charset="0"/>
              </a:rPr>
              <a:t> та </a:t>
            </a:r>
            <a:r>
              <a:rPr lang="ru-RU" sz="2000" dirty="0" err="1">
                <a:solidFill>
                  <a:srgbClr val="231F20"/>
                </a:solidFill>
                <a:latin typeface="Times New Roman" panose="02020603050405020304" pitchFamily="18" charset="0"/>
              </a:rPr>
              <a:t>порушенням</a:t>
            </a:r>
            <a:r>
              <a:rPr lang="ru-RU" sz="2000" dirty="0">
                <a:solidFill>
                  <a:srgbClr val="231F20"/>
                </a:solidFill>
                <a:latin typeface="Times New Roman" panose="02020603050405020304" pitchFamily="18" charset="0"/>
              </a:rPr>
              <a:t> норм </a:t>
            </a:r>
            <a:r>
              <a:rPr lang="ru-RU" sz="2000" dirty="0" err="1">
                <a:solidFill>
                  <a:srgbClr val="231F20"/>
                </a:solidFill>
                <a:latin typeface="Times New Roman" panose="02020603050405020304" pitchFamily="18" charset="0"/>
              </a:rPr>
              <a:t>міжнародного</a:t>
            </a:r>
            <a:r>
              <a:rPr lang="ru-RU" sz="2000" dirty="0">
                <a:solidFill>
                  <a:srgbClr val="231F20"/>
                </a:solidFill>
                <a:latin typeface="Times New Roman" panose="02020603050405020304" pitchFamily="18" charset="0"/>
              </a:rPr>
              <a:t> </a:t>
            </a:r>
            <a:r>
              <a:rPr lang="ru-RU" sz="2000" dirty="0" err="1" smtClean="0">
                <a:solidFill>
                  <a:srgbClr val="231F20"/>
                </a:solidFill>
                <a:latin typeface="Times New Roman" panose="02020603050405020304" pitchFamily="18" charset="0"/>
              </a:rPr>
              <a:t>законодавства</a:t>
            </a:r>
            <a:r>
              <a:rPr lang="ru-RU" sz="2000" dirty="0" smtClean="0">
                <a:solidFill>
                  <a:srgbClr val="231F20"/>
                </a:solidFill>
                <a:latin typeface="Times New Roman" panose="02020603050405020304" pitchFamily="18" charset="0"/>
              </a:rPr>
              <a:t>.</a:t>
            </a:r>
            <a:endParaRPr lang="uk-UA"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2124" y="422460"/>
            <a:ext cx="11359165" cy="6555641"/>
          </a:xfrm>
          <a:prstGeom prst="rect">
            <a:avLst/>
          </a:prstGeom>
          <a:solidFill>
            <a:schemeClr val="accent1">
              <a:lumMod val="20000"/>
              <a:lumOff val="80000"/>
            </a:schemeClr>
          </a:solidFill>
        </p:spPr>
        <p:txBody>
          <a:bodyPr wrap="square">
            <a:spAutoFit/>
          </a:bodyPr>
          <a:lstStyle/>
          <a:p>
            <a:pPr algn="just"/>
            <a:r>
              <a:rPr lang="uk-UA" sz="2000" dirty="0" smtClean="0">
                <a:solidFill>
                  <a:srgbClr val="231F20"/>
                </a:solidFill>
                <a:latin typeface="Times New Roman" panose="02020603050405020304" pitchFamily="18" charset="0"/>
              </a:rPr>
              <a:t>	В </a:t>
            </a:r>
            <a:r>
              <a:rPr lang="uk-UA" sz="2000" dirty="0">
                <a:solidFill>
                  <a:srgbClr val="231F20"/>
                </a:solidFill>
                <a:latin typeface="Times New Roman" panose="02020603050405020304" pitchFamily="18" charset="0"/>
              </a:rPr>
              <a:t>умовах російської агресії актуалізувалася в Україні потреба розроблення принципово нових концепцій, </a:t>
            </a:r>
            <a:r>
              <a:rPr lang="uk-UA" sz="2000" dirty="0" err="1">
                <a:solidFill>
                  <a:srgbClr val="231F20"/>
                </a:solidFill>
                <a:latin typeface="Times New Roman" panose="02020603050405020304" pitchFamily="18" charset="0"/>
              </a:rPr>
              <a:t>законопроєктів</a:t>
            </a:r>
            <a:r>
              <a:rPr lang="uk-UA" sz="2000" dirty="0">
                <a:solidFill>
                  <a:srgbClr val="231F20"/>
                </a:solidFill>
                <a:latin typeface="Times New Roman" panose="02020603050405020304" pitchFamily="18" charset="0"/>
              </a:rPr>
              <a:t> щодо посилення національної безпеки та запобігання дезінтеграційним процесам. Прийнятий у 2003 </a:t>
            </a:r>
            <a:r>
              <a:rPr lang="uk-UA" sz="2000" dirty="0" smtClean="0">
                <a:solidFill>
                  <a:srgbClr val="231F20"/>
                </a:solidFill>
                <a:latin typeface="Times New Roman" panose="02020603050405020304" pitchFamily="18" charset="0"/>
              </a:rPr>
              <a:t>р. Закон </a:t>
            </a:r>
            <a:r>
              <a:rPr lang="uk-UA" sz="2000" dirty="0">
                <a:solidFill>
                  <a:srgbClr val="231F20"/>
                </a:solidFill>
                <a:latin typeface="Times New Roman" panose="02020603050405020304" pitchFamily="18" charset="0"/>
              </a:rPr>
              <a:t>України «Про основи національної безпеки України», який зазнав змін у 2006, 2010, 2013, 2014, 2015 та 2017 рр., покликаний захищати національні інтереси країни та гарантувати її національну безпеку. </a:t>
            </a:r>
            <a:endParaRPr lang="uk-UA" sz="2000" dirty="0" smtClean="0">
              <a:solidFill>
                <a:srgbClr val="231F20"/>
              </a:solidFill>
              <a:latin typeface="Times New Roman" panose="02020603050405020304" pitchFamily="18" charset="0"/>
            </a:endParaRPr>
          </a:p>
          <a:p>
            <a:pPr algn="just"/>
            <a:r>
              <a:rPr lang="uk-UA" sz="2000" dirty="0">
                <a:solidFill>
                  <a:srgbClr val="231F20"/>
                </a:solidFill>
                <a:latin typeface="Times New Roman" panose="02020603050405020304" pitchFamily="18" charset="0"/>
              </a:rPr>
              <a:t>	</a:t>
            </a:r>
            <a:r>
              <a:rPr lang="uk-UA" sz="2000" dirty="0" smtClean="0">
                <a:solidFill>
                  <a:srgbClr val="231F20"/>
                </a:solidFill>
                <a:latin typeface="Times New Roman" panose="02020603050405020304" pitchFamily="18" charset="0"/>
              </a:rPr>
              <a:t>У </a:t>
            </a:r>
            <a:r>
              <a:rPr lang="uk-UA" sz="2000" dirty="0">
                <a:solidFill>
                  <a:srgbClr val="231F20"/>
                </a:solidFill>
                <a:latin typeface="Times New Roman" panose="02020603050405020304" pitchFamily="18" charset="0"/>
              </a:rPr>
              <a:t>законі названі ключові загрози, як внутрішні, так і зовнішні, що несуть небезпеку для територіальної цілісності і державного суверенітету країни, а також для громадян України, іноземців та осіб без громадянства, які перебувають в країні. </a:t>
            </a:r>
            <a:r>
              <a:rPr lang="uk-UA" sz="2000" i="1" dirty="0">
                <a:solidFill>
                  <a:srgbClr val="231F20"/>
                </a:solidFill>
                <a:latin typeface="Times New Roman" panose="02020603050405020304" pitchFamily="18" charset="0"/>
              </a:rPr>
              <a:t>Документ захищає національні меншини, де стаття 6 гарантує вільний розвиток, використання і захист їхніх мов.</a:t>
            </a:r>
            <a:r>
              <a:rPr lang="uk-UA" sz="2000" dirty="0">
                <a:solidFill>
                  <a:srgbClr val="231F20"/>
                </a:solidFill>
                <a:latin typeface="Times New Roman" panose="02020603050405020304" pitchFamily="18" charset="0"/>
              </a:rPr>
              <a:t> </a:t>
            </a:r>
            <a:r>
              <a:rPr lang="uk-UA" sz="2000" dirty="0" smtClean="0">
                <a:solidFill>
                  <a:srgbClr val="231F20"/>
                </a:solidFill>
                <a:latin typeface="Times New Roman" panose="02020603050405020304" pitchFamily="18" charset="0"/>
              </a:rPr>
              <a:t>Водночас </a:t>
            </a:r>
            <a:r>
              <a:rPr lang="uk-UA" sz="2000" dirty="0">
                <a:solidFill>
                  <a:srgbClr val="231F20"/>
                </a:solidFill>
                <a:latin typeface="Times New Roman" panose="02020603050405020304" pitchFamily="18" charset="0"/>
              </a:rPr>
              <a:t>українській мові гарантувалося функціювання в усіх сферах суспільного </a:t>
            </a:r>
            <a:r>
              <a:rPr lang="uk-UA" sz="2000" dirty="0" smtClean="0">
                <a:solidFill>
                  <a:srgbClr val="231F20"/>
                </a:solidFill>
                <a:latin typeface="Times New Roman" panose="02020603050405020304" pitchFamily="18" charset="0"/>
              </a:rPr>
              <a:t>життя як державній. </a:t>
            </a:r>
            <a:r>
              <a:rPr lang="uk-UA" sz="2000" dirty="0">
                <a:solidFill>
                  <a:srgbClr val="231F20"/>
                </a:solidFill>
                <a:latin typeface="Times New Roman" panose="02020603050405020304" pitchFamily="18" charset="0"/>
              </a:rPr>
              <a:t>Зважаючи на російську агресію, документ тричі зазнавав змін у 2014, 2015 та 2017 рр. Ці зміни акцентували увагу вже на запобіганні загрози сепаратизму, поширенню дезінформації як одного із способів ведення «інформаційної війни». </a:t>
            </a:r>
            <a:endParaRPr lang="uk-UA" sz="2000" dirty="0" smtClean="0">
              <a:solidFill>
                <a:srgbClr val="231F20"/>
              </a:solidFill>
              <a:latin typeface="Times New Roman" panose="02020603050405020304" pitchFamily="18" charset="0"/>
            </a:endParaRPr>
          </a:p>
          <a:p>
            <a:pPr algn="just"/>
            <a:r>
              <a:rPr lang="uk-UA" sz="2000" dirty="0">
                <a:solidFill>
                  <a:srgbClr val="231F20"/>
                </a:solidFill>
                <a:latin typeface="Times New Roman" panose="02020603050405020304" pitchFamily="18" charset="0"/>
              </a:rPr>
              <a:t>	</a:t>
            </a:r>
            <a:r>
              <a:rPr lang="uk-UA" sz="2000" dirty="0" smtClean="0">
                <a:solidFill>
                  <a:srgbClr val="231F20"/>
                </a:solidFill>
                <a:latin typeface="Times New Roman" panose="02020603050405020304" pitchFamily="18" charset="0"/>
              </a:rPr>
              <a:t>У </a:t>
            </a:r>
            <a:r>
              <a:rPr lang="uk-UA" sz="2000" dirty="0">
                <a:solidFill>
                  <a:srgbClr val="231F20"/>
                </a:solidFill>
                <a:latin typeface="Times New Roman" panose="02020603050405020304" pitchFamily="18" charset="0"/>
              </a:rPr>
              <a:t>пояснювальній записці до </a:t>
            </a:r>
            <a:r>
              <a:rPr lang="uk-UA" sz="2000" dirty="0" err="1">
                <a:solidFill>
                  <a:srgbClr val="231F20"/>
                </a:solidFill>
                <a:latin typeface="Times New Roman" panose="02020603050405020304" pitchFamily="18" charset="0"/>
              </a:rPr>
              <a:t>проєкту</a:t>
            </a:r>
            <a:r>
              <a:rPr lang="uk-UA" sz="2000" dirty="0">
                <a:solidFill>
                  <a:srgbClr val="231F20"/>
                </a:solidFill>
                <a:latin typeface="Times New Roman" panose="02020603050405020304" pitchFamily="18" charset="0"/>
              </a:rPr>
              <a:t> закону було зазначено, що, </a:t>
            </a:r>
            <a:r>
              <a:rPr lang="uk-UA" sz="2000" i="1" dirty="0">
                <a:solidFill>
                  <a:srgbClr val="231F20"/>
                </a:solidFill>
                <a:latin typeface="Times New Roman" panose="02020603050405020304" pitchFamily="18" charset="0"/>
              </a:rPr>
              <a:t>у зв’язку із незавершеністю державотворчих процесів, актуалізацією етнокультурних проблем, </a:t>
            </a:r>
            <a:r>
              <a:rPr lang="uk-UA" sz="2000" i="1" dirty="0" smtClean="0">
                <a:solidFill>
                  <a:srgbClr val="231F20"/>
                </a:solidFill>
                <a:latin typeface="Times New Roman" panose="02020603050405020304" pitchFamily="18" charset="0"/>
              </a:rPr>
              <a:t>етнокультурного </a:t>
            </a:r>
            <a:r>
              <a:rPr lang="uk-UA" sz="2000" i="1" dirty="0">
                <a:solidFill>
                  <a:srgbClr val="231F20"/>
                </a:solidFill>
                <a:latin typeface="Times New Roman" panose="02020603050405020304" pitchFamily="18" charset="0"/>
              </a:rPr>
              <a:t>розколу в Україні та намагання політичних сил інших держав поставити під сумнів територіальну цілісність та державний суверенітет України, важливість прийняття змін до цього закону не піддається </a:t>
            </a:r>
            <a:r>
              <a:rPr lang="uk-UA" sz="2000" i="1" dirty="0" smtClean="0">
                <a:solidFill>
                  <a:srgbClr val="231F20"/>
                </a:solidFill>
                <a:latin typeface="Times New Roman" panose="02020603050405020304" pitchFamily="18" charset="0"/>
              </a:rPr>
              <a:t>сумнівам</a:t>
            </a:r>
            <a:r>
              <a:rPr lang="uk-UA" sz="2000" dirty="0" smtClean="0">
                <a:solidFill>
                  <a:srgbClr val="231F20"/>
                </a:solidFill>
                <a:latin typeface="Times New Roman" panose="02020603050405020304" pitchFamily="18" charset="0"/>
              </a:rPr>
              <a:t>. </a:t>
            </a:r>
            <a:endParaRPr lang="uk-UA" sz="2000" dirty="0" smtClean="0">
              <a:solidFill>
                <a:srgbClr val="231F20"/>
              </a:solidFill>
              <a:latin typeface="Times New Roman" panose="02020603050405020304" pitchFamily="18" charset="0"/>
            </a:endParaRPr>
          </a:p>
          <a:p>
            <a:pPr algn="just"/>
            <a:r>
              <a:rPr lang="uk-UA" sz="2000" dirty="0">
                <a:solidFill>
                  <a:srgbClr val="231F20"/>
                </a:solidFill>
                <a:latin typeface="Times New Roman" panose="02020603050405020304" pitchFamily="18" charset="0"/>
              </a:rPr>
              <a:t>	</a:t>
            </a:r>
            <a:r>
              <a:rPr lang="uk-UA" sz="2000" dirty="0" smtClean="0">
                <a:solidFill>
                  <a:srgbClr val="231F20"/>
                </a:solidFill>
                <a:latin typeface="Times New Roman" panose="02020603050405020304" pitchFamily="18" charset="0"/>
              </a:rPr>
              <a:t>Схвалена </a:t>
            </a:r>
            <a:r>
              <a:rPr lang="uk-UA" sz="2000" dirty="0">
                <a:solidFill>
                  <a:srgbClr val="231F20"/>
                </a:solidFill>
                <a:latin typeface="Times New Roman" panose="02020603050405020304" pitchFamily="18" charset="0"/>
              </a:rPr>
              <a:t>у травні 2015 р. Стратегія національної безпеки України, яка фактично орієнтувалася на захист від російської </a:t>
            </a:r>
            <a:r>
              <a:rPr lang="uk-UA" sz="2000" dirty="0" smtClean="0">
                <a:solidFill>
                  <a:srgbClr val="231F20"/>
                </a:solidFill>
                <a:latin typeface="Times New Roman" panose="02020603050405020304" pitchFamily="18" charset="0"/>
              </a:rPr>
              <a:t>агресії, </a:t>
            </a:r>
            <a:r>
              <a:rPr lang="uk-UA" sz="2000" dirty="0">
                <a:solidFill>
                  <a:srgbClr val="231F20"/>
                </a:solidFill>
                <a:latin typeface="Times New Roman" panose="02020603050405020304" pitchFamily="18" charset="0"/>
              </a:rPr>
              <a:t>мала низку недоліків, серед яких </a:t>
            </a:r>
            <a:r>
              <a:rPr lang="uk-UA" sz="2000" i="1" dirty="0">
                <a:solidFill>
                  <a:srgbClr val="231F20"/>
                </a:solidFill>
                <a:latin typeface="Times New Roman" panose="02020603050405020304" pitchFamily="18" charset="0"/>
              </a:rPr>
              <a:t>відсутність положень про міжетнічні конфлікти як загрозу національній безпеці</a:t>
            </a:r>
            <a:r>
              <a:rPr lang="uk-UA" sz="2000" dirty="0">
                <a:solidFill>
                  <a:srgbClr val="231F20"/>
                </a:solidFill>
                <a:latin typeface="Times New Roman" panose="02020603050405020304" pitchFamily="18" charset="0"/>
              </a:rPr>
              <a:t>. </a:t>
            </a:r>
            <a:endParaRPr lang="uk-UA"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8337" y="1074510"/>
            <a:ext cx="10985679" cy="5632311"/>
          </a:xfrm>
          <a:prstGeom prst="rect">
            <a:avLst/>
          </a:prstGeom>
          <a:solidFill>
            <a:schemeClr val="accent1">
              <a:lumMod val="20000"/>
              <a:lumOff val="80000"/>
            </a:schemeClr>
          </a:solidFill>
        </p:spPr>
        <p:txBody>
          <a:bodyPr wrap="square">
            <a:spAutoFit/>
          </a:bodyPr>
          <a:lstStyle/>
          <a:p>
            <a:pPr lvl="0" algn="just"/>
            <a:r>
              <a:rPr lang="uk-UA" sz="2000" dirty="0">
                <a:solidFill>
                  <a:srgbClr val="231F20"/>
                </a:solidFill>
                <a:latin typeface="Times New Roman" panose="02020603050405020304" pitchFamily="18" charset="0"/>
              </a:rPr>
              <a:t>Цей документ був критично оцінений у «Стратегії національної безпеки України (альтернатива)», де відзначено, що прийнятий Президентом України акт </a:t>
            </a:r>
            <a:r>
              <a:rPr lang="uk-UA" sz="2000" i="1" dirty="0">
                <a:solidFill>
                  <a:srgbClr val="231F20"/>
                </a:solidFill>
                <a:latin typeface="Times New Roman" panose="02020603050405020304" pitchFamily="18" charset="0"/>
              </a:rPr>
              <a:t>має здебільшого декларативний характер</a:t>
            </a:r>
            <a:r>
              <a:rPr lang="uk-UA" sz="2000" dirty="0">
                <a:solidFill>
                  <a:srgbClr val="231F20"/>
                </a:solidFill>
                <a:latin typeface="Times New Roman" panose="02020603050405020304" pitchFamily="18" charset="0"/>
              </a:rPr>
              <a:t>, а окремі питання вже прописані в Конституції України та інших законах, також вказано на відсутність адекватних відповідей на конкретні загрози, і про те, що у ньому фундаментальні свободи громадян України розглянуто як другорядні питання національної безпеки</a:t>
            </a:r>
            <a:r>
              <a:rPr lang="uk-UA" sz="800" dirty="0">
                <a:solidFill>
                  <a:srgbClr val="231F20"/>
                </a:solidFill>
                <a:latin typeface="Times New Roman" panose="02020603050405020304" pitchFamily="18" charset="0"/>
              </a:rPr>
              <a:t>47</a:t>
            </a:r>
            <a:r>
              <a:rPr lang="uk-UA" sz="2000" dirty="0">
                <a:solidFill>
                  <a:srgbClr val="231F20"/>
                </a:solidFill>
                <a:latin typeface="Times New Roman" panose="02020603050405020304" pitchFamily="18" charset="0"/>
              </a:rPr>
              <a:t>. </a:t>
            </a:r>
            <a:r>
              <a:rPr lang="uk-UA" sz="2000" i="1" dirty="0">
                <a:solidFill>
                  <a:srgbClr val="231F20"/>
                </a:solidFill>
                <a:latin typeface="Times New Roman" panose="02020603050405020304" pitchFamily="18" charset="0"/>
              </a:rPr>
              <a:t>У такій ситуації зростає ймовірність </a:t>
            </a:r>
            <a:r>
              <a:rPr lang="uk-UA" sz="2000" i="1" dirty="0" err="1">
                <a:solidFill>
                  <a:srgbClr val="231F20"/>
                </a:solidFill>
                <a:latin typeface="Times New Roman" panose="02020603050405020304" pitchFamily="18" charset="0"/>
              </a:rPr>
              <a:t>етнополітичної</a:t>
            </a:r>
            <a:r>
              <a:rPr lang="uk-UA" sz="2000" i="1" dirty="0">
                <a:solidFill>
                  <a:srgbClr val="231F20"/>
                </a:solidFill>
                <a:latin typeface="Times New Roman" panose="02020603050405020304" pitchFamily="18" charset="0"/>
              </a:rPr>
              <a:t> дезінтеграції суспільства, зумовленої як відсутністю адекватного законодавчого підґрунтя та ефективних механізмів захисту прав національних меншин, так і зовнішнім впливом з боку інших держав, зокрема Росії, Угорщини та ін</a:t>
            </a:r>
            <a:r>
              <a:rPr lang="uk-UA" sz="2000" i="1" dirty="0" smtClean="0">
                <a:solidFill>
                  <a:srgbClr val="231F20"/>
                </a:solidFill>
                <a:latin typeface="Times New Roman" panose="02020603050405020304" pitchFamily="18" charset="0"/>
              </a:rPr>
              <a:t>.</a:t>
            </a:r>
            <a:endParaRPr lang="uk-UA" sz="2000" i="1" dirty="0" smtClean="0">
              <a:solidFill>
                <a:srgbClr val="231F20"/>
              </a:solidFill>
              <a:latin typeface="Times New Roman" panose="02020603050405020304" pitchFamily="18" charset="0"/>
            </a:endParaRPr>
          </a:p>
          <a:p>
            <a:pPr lvl="0" algn="ctr"/>
            <a:r>
              <a:rPr lang="ru-RU" sz="2000" b="1" dirty="0" err="1">
                <a:solidFill>
                  <a:srgbClr val="231F20"/>
                </a:solidFill>
                <a:latin typeface="Times New Roman" panose="02020603050405020304" pitchFamily="18" charset="0"/>
              </a:rPr>
              <a:t>Зовнішні</a:t>
            </a:r>
            <a:r>
              <a:rPr lang="ru-RU" sz="2000" b="1" dirty="0">
                <a:solidFill>
                  <a:srgbClr val="231F20"/>
                </a:solidFill>
                <a:latin typeface="Times New Roman" panose="02020603050405020304" pitchFamily="18" charset="0"/>
              </a:rPr>
              <a:t> </a:t>
            </a:r>
            <a:r>
              <a:rPr lang="ru-RU" sz="2000" b="1" dirty="0" err="1">
                <a:solidFill>
                  <a:srgbClr val="231F20"/>
                </a:solidFill>
                <a:latin typeface="Times New Roman" panose="02020603050405020304" pitchFamily="18" charset="0"/>
              </a:rPr>
              <a:t>чинники</a:t>
            </a:r>
            <a:r>
              <a:rPr lang="ru-RU" sz="2000" b="1" dirty="0">
                <a:solidFill>
                  <a:srgbClr val="231F20"/>
                </a:solidFill>
                <a:latin typeface="Times New Roman" panose="02020603050405020304" pitchFamily="18" charset="0"/>
              </a:rPr>
              <a:t> </a:t>
            </a:r>
            <a:r>
              <a:rPr lang="ru-RU" sz="2000" b="1" dirty="0" err="1">
                <a:solidFill>
                  <a:srgbClr val="231F20"/>
                </a:solidFill>
                <a:latin typeface="Times New Roman" panose="02020603050405020304" pitchFamily="18" charset="0"/>
              </a:rPr>
              <a:t>політизації</a:t>
            </a:r>
            <a:r>
              <a:rPr lang="ru-RU" sz="2000" b="1" dirty="0">
                <a:solidFill>
                  <a:srgbClr val="231F20"/>
                </a:solidFill>
                <a:latin typeface="Times New Roman" panose="02020603050405020304" pitchFamily="18" charset="0"/>
              </a:rPr>
              <a:t>  </a:t>
            </a:r>
            <a:r>
              <a:rPr lang="ru-RU" sz="2000" b="1" dirty="0" err="1">
                <a:solidFill>
                  <a:srgbClr val="231F20"/>
                </a:solidFill>
                <a:latin typeface="Times New Roman" panose="02020603050405020304" pitchFamily="18" charset="0"/>
              </a:rPr>
              <a:t>національних</a:t>
            </a:r>
            <a:r>
              <a:rPr lang="ru-RU" sz="2000" b="1" dirty="0">
                <a:solidFill>
                  <a:srgbClr val="231F20"/>
                </a:solidFill>
                <a:latin typeface="Times New Roman" panose="02020603050405020304" pitchFamily="18" charset="0"/>
              </a:rPr>
              <a:t> </a:t>
            </a:r>
            <a:r>
              <a:rPr lang="ru-RU" sz="2000" b="1" dirty="0" err="1">
                <a:solidFill>
                  <a:srgbClr val="231F20"/>
                </a:solidFill>
                <a:latin typeface="Times New Roman" panose="02020603050405020304" pitchFamily="18" charset="0"/>
              </a:rPr>
              <a:t>меншин</a:t>
            </a:r>
            <a:r>
              <a:rPr lang="ru-RU" sz="2000" b="1" dirty="0">
                <a:solidFill>
                  <a:srgbClr val="231F20"/>
                </a:solidFill>
                <a:latin typeface="Times New Roman" panose="02020603050405020304" pitchFamily="18" charset="0"/>
              </a:rPr>
              <a:t> </a:t>
            </a:r>
            <a:r>
              <a:rPr lang="ru-RU" sz="2000" b="1" dirty="0" err="1">
                <a:solidFill>
                  <a:srgbClr val="231F20"/>
                </a:solidFill>
                <a:latin typeface="Times New Roman" panose="02020603050405020304" pitchFamily="18" charset="0"/>
              </a:rPr>
              <a:t>України</a:t>
            </a:r>
            <a:r>
              <a:rPr lang="ru-RU" sz="2000" b="1" dirty="0">
                <a:solidFill>
                  <a:srgbClr val="231F20"/>
                </a:solidFill>
                <a:latin typeface="Times New Roman" panose="02020603050405020304" pitchFamily="18" charset="0"/>
              </a:rPr>
              <a:t> </a:t>
            </a:r>
            <a:endParaRPr lang="uk-UA" sz="2000" i="1" dirty="0" smtClean="0">
              <a:solidFill>
                <a:srgbClr val="231F20"/>
              </a:solidFill>
              <a:latin typeface="Times New Roman" panose="02020603050405020304" pitchFamily="18" charset="0"/>
            </a:endParaRPr>
          </a:p>
          <a:p>
            <a:pPr lvl="0" algn="just"/>
            <a:r>
              <a:rPr lang="uk-UA" sz="2000" dirty="0" smtClean="0">
                <a:solidFill>
                  <a:srgbClr val="231F20"/>
                </a:solidFill>
                <a:latin typeface="Times New Roman" panose="02020603050405020304" pitchFamily="18" charset="0"/>
              </a:rPr>
              <a:t>	За </a:t>
            </a:r>
            <a:r>
              <a:rPr lang="uk-UA" sz="2000" dirty="0">
                <a:solidFill>
                  <a:srgbClr val="231F20"/>
                </a:solidFill>
                <a:latin typeface="Times New Roman" panose="02020603050405020304" pitchFamily="18" charset="0"/>
              </a:rPr>
              <a:t>даними А. </a:t>
            </a:r>
            <a:r>
              <a:rPr lang="uk-UA" sz="2000" dirty="0" err="1">
                <a:solidFill>
                  <a:srgbClr val="231F20"/>
                </a:solidFill>
                <a:latin typeface="Times New Roman" panose="02020603050405020304" pitchFamily="18" charset="0"/>
              </a:rPr>
              <a:t>Дегтеренко</a:t>
            </a:r>
            <a:r>
              <a:rPr lang="uk-UA" sz="2000" dirty="0">
                <a:solidFill>
                  <a:srgbClr val="231F20"/>
                </a:solidFill>
                <a:latin typeface="Times New Roman" panose="02020603050405020304" pitchFamily="18" charset="0"/>
              </a:rPr>
              <a:t>, «на січень 2017 р., серед зареєстрованих у встановленому законом порядку політичних партій, які у своїх програмах і практичній роботі апелюють до інтересів конкретних національних меншин, можна віднести: Українську Національну консервативну партію, Конгрес Українських Націоналістів, Слов’янську партію, “КМКС “Партія угорців України”, Демократичну партію угорців України, Політичну партію “</a:t>
            </a:r>
            <a:r>
              <a:rPr lang="uk-UA" sz="2000" dirty="0" err="1">
                <a:solidFill>
                  <a:srgbClr val="231F20"/>
                </a:solidFill>
                <a:latin typeface="Times New Roman" panose="02020603050405020304" pitchFamily="18" charset="0"/>
              </a:rPr>
              <a:t>Русичи</a:t>
            </a:r>
            <a:r>
              <a:rPr lang="uk-UA" sz="2000" dirty="0">
                <a:solidFill>
                  <a:srgbClr val="231F20"/>
                </a:solidFill>
                <a:latin typeface="Times New Roman" panose="02020603050405020304" pitchFamily="18" charset="0"/>
              </a:rPr>
              <a:t>”, Політичну партію “Інтернаціональна”, зареєстровані 2016 року в Одеській області – Політичну партію «Циганська партія України» та Політичну партію “Грузинська партія України”, а також Політичну партію “Партія поляків України”</a:t>
            </a:r>
            <a:r>
              <a:rPr lang="uk-UA" sz="800" dirty="0">
                <a:solidFill>
                  <a:srgbClr val="231F20"/>
                </a:solidFill>
                <a:latin typeface="Times New Roman" panose="02020603050405020304" pitchFamily="18" charset="0"/>
              </a:rPr>
              <a:t>85</a:t>
            </a:r>
            <a:r>
              <a:rPr lang="uk-UA" sz="2000" dirty="0">
                <a:solidFill>
                  <a:srgbClr val="231F20"/>
                </a:solidFill>
                <a:latin typeface="Times New Roman" panose="02020603050405020304" pitchFamily="18" charset="0"/>
              </a:rPr>
              <a:t>, зареєстровану в 2014 році»</a:t>
            </a:r>
            <a:endParaRPr lang="uk-UA" sz="2000" i="1" dirty="0">
              <a:solidFill>
                <a:prstClr val="black"/>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9093" y="94360"/>
            <a:ext cx="11642501" cy="6863417"/>
          </a:xfrm>
          <a:prstGeom prst="rect">
            <a:avLst/>
          </a:prstGeom>
          <a:solidFill>
            <a:schemeClr val="accent1">
              <a:lumMod val="20000"/>
              <a:lumOff val="80000"/>
            </a:schemeClr>
          </a:solidFill>
        </p:spPr>
        <p:txBody>
          <a:bodyPr wrap="square">
            <a:spAutoFit/>
          </a:bodyPr>
          <a:lstStyle/>
          <a:p>
            <a:r>
              <a:rPr lang="ru-RU" sz="2000" dirty="0">
                <a:solidFill>
                  <a:srgbClr val="231F20"/>
                </a:solidFill>
                <a:latin typeface="Times New Roman" panose="02020603050405020304" pitchFamily="18" charset="0"/>
              </a:rPr>
              <a:t>До </a:t>
            </a:r>
            <a:r>
              <a:rPr lang="ru-RU" sz="2000" dirty="0" err="1">
                <a:solidFill>
                  <a:srgbClr val="231F20"/>
                </a:solidFill>
                <a:latin typeface="Times New Roman" panose="02020603050405020304" pitchFamily="18" charset="0"/>
              </a:rPr>
              <a:t>регіонів</a:t>
            </a:r>
            <a:r>
              <a:rPr lang="ru-RU" sz="2000" dirty="0">
                <a:solidFill>
                  <a:srgbClr val="231F20"/>
                </a:solidFill>
                <a:latin typeface="Times New Roman" panose="02020603050405020304" pitchFamily="18" charset="0"/>
              </a:rPr>
              <a:t> з </a:t>
            </a:r>
            <a:r>
              <a:rPr lang="ru-RU" sz="2000" dirty="0" err="1">
                <a:solidFill>
                  <a:srgbClr val="231F20"/>
                </a:solidFill>
                <a:latin typeface="Times New Roman" panose="02020603050405020304" pitchFamily="18" charset="0"/>
              </a:rPr>
              <a:t>потенційним</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зростанням</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ризиків</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міжетнічних</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протистоянь</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відносяться</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Закарпаття</a:t>
            </a:r>
            <a:r>
              <a:rPr lang="ru-RU" sz="2000" dirty="0">
                <a:solidFill>
                  <a:srgbClr val="231F20"/>
                </a:solidFill>
                <a:latin typeface="Times New Roman" panose="02020603050405020304" pitchFamily="18" charset="0"/>
              </a:rPr>
              <a:t> та </a:t>
            </a:r>
            <a:r>
              <a:rPr lang="ru-RU" sz="2000" dirty="0" err="1">
                <a:solidFill>
                  <a:srgbClr val="231F20"/>
                </a:solidFill>
                <a:latin typeface="Times New Roman" panose="02020603050405020304" pitchFamily="18" charset="0"/>
              </a:rPr>
              <a:t>Одеська</a:t>
            </a:r>
            <a:r>
              <a:rPr lang="ru-RU" sz="2000" dirty="0">
                <a:solidFill>
                  <a:srgbClr val="231F20"/>
                </a:solidFill>
                <a:latin typeface="Times New Roman" panose="02020603050405020304" pitchFamily="18" charset="0"/>
              </a:rPr>
              <a:t> </a:t>
            </a:r>
            <a:r>
              <a:rPr lang="ru-RU" sz="2000" dirty="0" smtClean="0">
                <a:solidFill>
                  <a:srgbClr val="231F20"/>
                </a:solidFill>
                <a:latin typeface="Times New Roman" panose="02020603050405020304" pitchFamily="18" charset="0"/>
              </a:rPr>
              <a:t>область. </a:t>
            </a:r>
            <a:r>
              <a:rPr lang="uk-UA" sz="2000" dirty="0">
                <a:solidFill>
                  <a:srgbClr val="231F20"/>
                </a:solidFill>
                <a:latin typeface="Times New Roman" panose="02020603050405020304" pitchFamily="18" charset="0"/>
              </a:rPr>
              <a:t>У цьому контексті </a:t>
            </a:r>
            <a:r>
              <a:rPr lang="uk-UA" sz="2000" i="1" dirty="0">
                <a:solidFill>
                  <a:srgbClr val="231F20"/>
                </a:solidFill>
                <a:latin typeface="Times New Roman" panose="02020603050405020304" pitchFamily="18" charset="0"/>
              </a:rPr>
              <a:t>першочергової уваги потребують русинська і угорська спільноти Закарпаття</a:t>
            </a:r>
            <a:r>
              <a:rPr lang="uk-UA" sz="2000" dirty="0">
                <a:solidFill>
                  <a:srgbClr val="231F20"/>
                </a:solidFill>
                <a:latin typeface="Times New Roman" panose="02020603050405020304" pitchFamily="18" charset="0"/>
              </a:rPr>
              <a:t>. Русини Закарпаття, маючи мережу громадських організацій, періодично активізують свою політичну діяльність. У «політичному </a:t>
            </a:r>
            <a:r>
              <a:rPr lang="uk-UA" sz="2000" dirty="0" err="1">
                <a:solidFill>
                  <a:srgbClr val="231F20"/>
                </a:solidFill>
                <a:latin typeface="Times New Roman" panose="02020603050405020304" pitchFamily="18" charset="0"/>
              </a:rPr>
              <a:t>русинстві</a:t>
            </a:r>
            <a:r>
              <a:rPr lang="uk-UA" sz="2000" dirty="0">
                <a:solidFill>
                  <a:srgbClr val="231F20"/>
                </a:solidFill>
                <a:latin typeface="Times New Roman" panose="02020603050405020304" pitchFamily="18" charset="0"/>
              </a:rPr>
              <a:t>» дослідниця А. </a:t>
            </a:r>
            <a:r>
              <a:rPr lang="uk-UA" sz="2000" dirty="0" err="1">
                <a:solidFill>
                  <a:srgbClr val="231F20"/>
                </a:solidFill>
                <a:latin typeface="Times New Roman" panose="02020603050405020304" pitchFamily="18" charset="0"/>
              </a:rPr>
              <a:t>Дегтеренко</a:t>
            </a:r>
            <a:r>
              <a:rPr lang="uk-UA" sz="2000" dirty="0">
                <a:solidFill>
                  <a:srgbClr val="231F20"/>
                </a:solidFill>
                <a:latin typeface="Times New Roman" panose="02020603050405020304" pitchFamily="18" charset="0"/>
              </a:rPr>
              <a:t> виокремлює два напрями – проросійський та </a:t>
            </a:r>
            <a:r>
              <a:rPr lang="uk-UA" sz="2000" dirty="0" smtClean="0">
                <a:solidFill>
                  <a:srgbClr val="231F20"/>
                </a:solidFill>
                <a:latin typeface="Times New Roman" panose="02020603050405020304" pitchFamily="18" charset="0"/>
              </a:rPr>
              <a:t>проєвропейський.</a:t>
            </a:r>
            <a:endParaRPr lang="uk-UA" sz="2000" dirty="0" smtClean="0">
              <a:solidFill>
                <a:srgbClr val="231F20"/>
              </a:solidFill>
              <a:latin typeface="Times New Roman" panose="02020603050405020304" pitchFamily="18" charset="0"/>
            </a:endParaRPr>
          </a:p>
          <a:p>
            <a:r>
              <a:rPr lang="uk-UA"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Лідерами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проросійського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напрямку</a:t>
            </a:r>
            <a:r>
              <a:rPr lang="ru-RU" sz="2000" dirty="0">
                <a:solidFill>
                  <a:srgbClr val="231F20"/>
                </a:solidFill>
                <a:latin typeface="Times New Roman" panose="02020603050405020304" pitchFamily="18" charset="0"/>
              </a:rPr>
              <a:t> є Д. Сидор та П. </a:t>
            </a:r>
            <a:r>
              <a:rPr lang="ru-RU" sz="2000" dirty="0" err="1">
                <a:solidFill>
                  <a:srgbClr val="231F20"/>
                </a:solidFill>
                <a:latin typeface="Times New Roman" panose="02020603050405020304" pitchFamily="18" charset="0"/>
              </a:rPr>
              <a:t>Гецко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Деякі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автори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вважають</a:t>
            </a:r>
            <a:r>
              <a:rPr lang="ru-RU" sz="2000" dirty="0">
                <a:solidFill>
                  <a:srgbClr val="231F20"/>
                </a:solidFill>
                <a:latin typeface="Times New Roman" panose="02020603050405020304" pitchFamily="18" charset="0"/>
              </a:rPr>
              <a:t> Д. Сидора, священника УПЦ (МП), агентом КДБ з </a:t>
            </a:r>
            <a:r>
              <a:rPr lang="ru-RU" sz="2000" dirty="0" err="1">
                <a:solidFill>
                  <a:srgbClr val="231F20"/>
                </a:solidFill>
                <a:latin typeface="Times New Roman" panose="02020603050405020304" pitchFamily="18" charset="0"/>
              </a:rPr>
              <a:t>середини</a:t>
            </a:r>
            <a:r>
              <a:rPr lang="ru-RU" sz="2000" dirty="0">
                <a:solidFill>
                  <a:srgbClr val="231F20"/>
                </a:solidFill>
                <a:latin typeface="Times New Roman" panose="02020603050405020304" pitchFamily="18" charset="0"/>
              </a:rPr>
              <a:t> 1980-х </a:t>
            </a:r>
            <a:r>
              <a:rPr lang="ru-RU" sz="2000" dirty="0" err="1">
                <a:solidFill>
                  <a:srgbClr val="231F20"/>
                </a:solidFill>
                <a:latin typeface="Times New Roman" panose="02020603050405020304" pitchFamily="18" charset="0"/>
              </a:rPr>
              <a:t>рр</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який</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закликає</a:t>
            </a:r>
            <a:r>
              <a:rPr lang="ru-RU" sz="2000" dirty="0">
                <a:solidFill>
                  <a:srgbClr val="231F20"/>
                </a:solidFill>
                <a:latin typeface="Times New Roman" panose="02020603050405020304" pitchFamily="18" charset="0"/>
              </a:rPr>
              <a:t> до сепаратизму, а </a:t>
            </a:r>
            <a:r>
              <a:rPr lang="ru-RU" sz="2000" i="1" dirty="0">
                <a:solidFill>
                  <a:srgbClr val="231F20"/>
                </a:solidFill>
                <a:latin typeface="Times New Roman" panose="02020603050405020304" pitchFamily="18" charset="0"/>
              </a:rPr>
              <a:t>1 </a:t>
            </a:r>
            <a:r>
              <a:rPr lang="ru-RU" sz="2000" i="1" dirty="0" err="1">
                <a:solidFill>
                  <a:srgbClr val="231F20"/>
                </a:solidFill>
                <a:latin typeface="Times New Roman" panose="02020603050405020304" pitchFamily="18" charset="0"/>
              </a:rPr>
              <a:t>грудня</a:t>
            </a:r>
            <a:r>
              <a:rPr lang="ru-RU" sz="2000" i="1" dirty="0">
                <a:solidFill>
                  <a:srgbClr val="231F20"/>
                </a:solidFill>
                <a:latin typeface="Times New Roman" panose="02020603050405020304" pitchFamily="18" charset="0"/>
              </a:rPr>
              <a:t> 2008 р. у </a:t>
            </a:r>
            <a:r>
              <a:rPr lang="ru-RU" sz="2000" i="1" dirty="0" err="1">
                <a:solidFill>
                  <a:srgbClr val="231F20"/>
                </a:solidFill>
                <a:latin typeface="Times New Roman" panose="02020603050405020304" pitchFamily="18" charset="0"/>
              </a:rPr>
              <a:t>Мінську</a:t>
            </a:r>
            <a:r>
              <a:rPr lang="ru-RU" sz="2000" i="1" dirty="0">
                <a:solidFill>
                  <a:srgbClr val="231F20"/>
                </a:solidFill>
                <a:latin typeface="Times New Roman" panose="02020603050405020304" pitchFamily="18" charset="0"/>
              </a:rPr>
              <a:t> проголосив </a:t>
            </a:r>
            <a:r>
              <a:rPr lang="ru-RU" sz="2000" i="1" dirty="0" err="1">
                <a:solidFill>
                  <a:srgbClr val="231F20"/>
                </a:solidFill>
                <a:latin typeface="Times New Roman" panose="02020603050405020304" pitchFamily="18" charset="0"/>
              </a:rPr>
              <a:t>незалежність</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Республіки</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Підкарпатська</a:t>
            </a:r>
            <a:r>
              <a:rPr lang="ru-RU" sz="2000" i="1" dirty="0">
                <a:solidFill>
                  <a:srgbClr val="231F20"/>
                </a:solidFill>
                <a:latin typeface="Times New Roman" panose="02020603050405020304" pitchFamily="18" charset="0"/>
              </a:rPr>
              <a:t> Русь</a:t>
            </a:r>
            <a:r>
              <a:rPr lang="ru-RU" sz="2000" i="1" dirty="0" smtClean="0">
                <a:solidFill>
                  <a:srgbClr val="231F20"/>
                </a:solidFill>
                <a:latin typeface="Times New Roman" panose="02020603050405020304" pitchFamily="18" charset="0"/>
              </a:rPr>
              <a:t>»</a:t>
            </a:r>
            <a:br>
              <a:rPr lang="ru-RU" sz="2000" dirty="0" smtClean="0">
                <a:solidFill>
                  <a:srgbClr val="231F20"/>
                </a:solidFill>
                <a:latin typeface="Times New Roman" panose="02020603050405020304" pitchFamily="18" charset="0"/>
              </a:rPr>
            </a:br>
            <a:r>
              <a:rPr lang="ru-RU" sz="2000" dirty="0" smtClean="0">
                <a:solidFill>
                  <a:srgbClr val="231F20"/>
                </a:solidFill>
                <a:latin typeface="Times New Roman" panose="02020603050405020304" pitchFamily="18" charset="0"/>
              </a:rPr>
              <a:t>	</a:t>
            </a:r>
            <a:r>
              <a:rPr lang="uk-UA" sz="2000" dirty="0">
                <a:solidFill>
                  <a:srgbClr val="231F20"/>
                </a:solidFill>
                <a:latin typeface="Times New Roman" panose="02020603050405020304" pitchFamily="18" charset="0"/>
              </a:rPr>
              <a:t>Як відзначає А. </a:t>
            </a:r>
            <a:r>
              <a:rPr lang="uk-UA" sz="2000" dirty="0" err="1">
                <a:solidFill>
                  <a:srgbClr val="231F20"/>
                </a:solidFill>
                <a:latin typeface="Times New Roman" panose="02020603050405020304" pitchFamily="18" charset="0"/>
              </a:rPr>
              <a:t>Дегтеренко</a:t>
            </a:r>
            <a:r>
              <a:rPr lang="uk-UA" sz="2000" dirty="0">
                <a:solidFill>
                  <a:srgbClr val="231F20"/>
                </a:solidFill>
                <a:latin typeface="Times New Roman" panose="02020603050405020304" pitchFamily="18" charset="0"/>
              </a:rPr>
              <a:t>, «</a:t>
            </a:r>
            <a:r>
              <a:rPr lang="uk-UA" sz="2000" i="1" dirty="0">
                <a:solidFill>
                  <a:srgbClr val="231F20"/>
                </a:solidFill>
                <a:latin typeface="Times New Roman" panose="02020603050405020304" pitchFamily="18" charset="0"/>
              </a:rPr>
              <a:t>представники </a:t>
            </a:r>
            <a:r>
              <a:rPr lang="uk-UA" sz="2000" i="1" dirty="0" smtClean="0">
                <a:solidFill>
                  <a:srgbClr val="231F20"/>
                </a:solidFill>
                <a:latin typeface="Times New Roman" panose="02020603050405020304" pitchFamily="18" charset="0"/>
              </a:rPr>
              <a:t>проросійського </a:t>
            </a:r>
            <a:r>
              <a:rPr lang="uk-UA" sz="2000" i="1" dirty="0">
                <a:solidFill>
                  <a:srgbClr val="231F20"/>
                </a:solidFill>
                <a:latin typeface="Times New Roman" panose="02020603050405020304" pitchFamily="18" charset="0"/>
              </a:rPr>
              <a:t>напряму орієнтуються на Росію та вимагають визнання окремої “русинської національності”, надання автономії або навіть незалежності регіону Закарпаття.</a:t>
            </a:r>
            <a:endParaRPr lang="uk-UA" sz="2000" i="1" dirty="0">
              <a:solidFill>
                <a:srgbClr val="231F20"/>
              </a:solidFill>
              <a:latin typeface="Times New Roman" panose="02020603050405020304" pitchFamily="18" charset="0"/>
            </a:endParaRPr>
          </a:p>
          <a:p>
            <a:r>
              <a:rPr lang="ru-RU" sz="2000" dirty="0" smtClean="0">
                <a:solidFill>
                  <a:srgbClr val="231F20"/>
                </a:solidFill>
                <a:latin typeface="Times New Roman" panose="02020603050405020304" pitchFamily="18" charset="0"/>
              </a:rPr>
              <a:t>	Особливо </a:t>
            </a:r>
            <a:r>
              <a:rPr lang="ru-RU" sz="2000" dirty="0" err="1">
                <a:solidFill>
                  <a:srgbClr val="231F20"/>
                </a:solidFill>
                <a:latin typeface="Times New Roman" panose="02020603050405020304" pitchFamily="18" charset="0"/>
              </a:rPr>
              <a:t>це</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простежується</a:t>
            </a:r>
            <a:r>
              <a:rPr lang="ru-RU" sz="2000" dirty="0">
                <a:solidFill>
                  <a:srgbClr val="231F20"/>
                </a:solidFill>
                <a:latin typeface="Times New Roman" panose="02020603050405020304" pitchFamily="18" charset="0"/>
              </a:rPr>
              <a:t>  на </a:t>
            </a:r>
            <a:r>
              <a:rPr lang="ru-RU" sz="2000" dirty="0" err="1">
                <a:solidFill>
                  <a:srgbClr val="231F20"/>
                </a:solidFill>
                <a:latin typeface="Times New Roman" panose="02020603050405020304" pitchFamily="18" charset="0"/>
              </a:rPr>
              <a:t>прикладі</a:t>
            </a:r>
            <a:r>
              <a:rPr lang="ru-RU" sz="2000" dirty="0">
                <a:solidFill>
                  <a:srgbClr val="231F20"/>
                </a:solidFill>
                <a:latin typeface="Times New Roman" panose="02020603050405020304" pitchFamily="18" charset="0"/>
              </a:rPr>
              <a:t> П. </a:t>
            </a:r>
            <a:r>
              <a:rPr lang="ru-RU" sz="2000" dirty="0" err="1">
                <a:solidFill>
                  <a:srgbClr val="231F20"/>
                </a:solidFill>
                <a:latin typeface="Times New Roman" panose="02020603050405020304" pitchFamily="18" charset="0"/>
              </a:rPr>
              <a:t>Гецка</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який</a:t>
            </a:r>
            <a:r>
              <a:rPr lang="ru-RU" sz="2000" dirty="0">
                <a:solidFill>
                  <a:srgbClr val="231F20"/>
                </a:solidFill>
                <a:latin typeface="Times New Roman" panose="02020603050405020304" pitchFamily="18" charset="0"/>
              </a:rPr>
              <a:t> </a:t>
            </a:r>
            <a:r>
              <a:rPr lang="ru-RU" sz="2000" i="1" dirty="0">
                <a:solidFill>
                  <a:srgbClr val="231F20"/>
                </a:solidFill>
                <a:latin typeface="Times New Roman" panose="02020603050405020304" pitchFamily="18" charset="0"/>
              </a:rPr>
              <a:t>у </a:t>
            </a:r>
            <a:r>
              <a:rPr lang="ru-RU" sz="2000" i="1" dirty="0" err="1">
                <a:solidFill>
                  <a:srgbClr val="231F20"/>
                </a:solidFill>
                <a:latin typeface="Times New Roman" panose="02020603050405020304" pitchFamily="18" charset="0"/>
              </a:rPr>
              <a:t>березні</a:t>
            </a:r>
            <a:r>
              <a:rPr lang="ru-RU" sz="2000" i="1" dirty="0">
                <a:solidFill>
                  <a:srgbClr val="231F20"/>
                </a:solidFill>
                <a:latin typeface="Times New Roman" panose="02020603050405020304" pitchFamily="18" charset="0"/>
              </a:rPr>
              <a:t> 2015 р. </a:t>
            </a:r>
            <a:r>
              <a:rPr lang="ru-RU" sz="2000" i="1" dirty="0" err="1">
                <a:solidFill>
                  <a:srgbClr val="231F20"/>
                </a:solidFill>
                <a:latin typeface="Times New Roman" panose="02020603050405020304" pitchFamily="18" charset="0"/>
              </a:rPr>
              <a:t>від</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імені</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русинського</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населення</a:t>
            </a:r>
            <a:r>
              <a:rPr lang="ru-RU" sz="2000" i="1" dirty="0">
                <a:solidFill>
                  <a:srgbClr val="231F20"/>
                </a:solidFill>
                <a:latin typeface="Times New Roman" panose="02020603050405020304" pitchFamily="18" charset="0"/>
              </a:rPr>
              <a:t> та </a:t>
            </a:r>
            <a:r>
              <a:rPr lang="ru-RU" sz="2000" i="1" dirty="0" err="1">
                <a:solidFill>
                  <a:srgbClr val="231F20"/>
                </a:solidFill>
                <a:latin typeface="Times New Roman" panose="02020603050405020304" pitchFamily="18" charset="0"/>
              </a:rPr>
              <a:t>русинських</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організацій</a:t>
            </a:r>
            <a:r>
              <a:rPr lang="ru-RU" sz="2000" i="1" dirty="0">
                <a:solidFill>
                  <a:srgbClr val="231F20"/>
                </a:solidFill>
                <a:latin typeface="Times New Roman" panose="02020603050405020304" pitchFamily="18" charset="0"/>
              </a:rPr>
              <a:t>” закликав президента РФ, у </a:t>
            </a:r>
            <a:r>
              <a:rPr lang="ru-RU" sz="2000" i="1" dirty="0" err="1">
                <a:solidFill>
                  <a:srgbClr val="231F20"/>
                </a:solidFill>
                <a:latin typeface="Times New Roman" panose="02020603050405020304" pitchFamily="18" charset="0"/>
              </a:rPr>
              <a:t>разі</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відмови</a:t>
            </a:r>
            <a:r>
              <a:rPr lang="ru-RU" sz="2000" i="1" dirty="0">
                <a:solidFill>
                  <a:srgbClr val="231F20"/>
                </a:solidFill>
                <a:latin typeface="Times New Roman" panose="02020603050405020304" pitchFamily="18" charset="0"/>
              </a:rPr>
              <a:t> уряду </a:t>
            </a:r>
            <a:r>
              <a:rPr lang="ru-RU" sz="2000" i="1" dirty="0" err="1">
                <a:solidFill>
                  <a:srgbClr val="231F20"/>
                </a:solidFill>
                <a:latin typeface="Times New Roman" panose="02020603050405020304" pitchFamily="18" charset="0"/>
              </a:rPr>
              <a:t>України</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надати</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автономію</a:t>
            </a:r>
            <a:r>
              <a:rPr lang="ru-RU" sz="2000" i="1" dirty="0">
                <a:solidFill>
                  <a:srgbClr val="231F20"/>
                </a:solidFill>
                <a:latin typeface="Times New Roman" panose="02020603050405020304" pitchFamily="18" charset="0"/>
              </a:rPr>
              <a:t>, ввести на </a:t>
            </a:r>
            <a:r>
              <a:rPr lang="ru-RU" sz="2000" i="1" dirty="0" err="1">
                <a:solidFill>
                  <a:srgbClr val="231F20"/>
                </a:solidFill>
                <a:latin typeface="Times New Roman" panose="02020603050405020304" pitchFamily="18" charset="0"/>
              </a:rPr>
              <a:t>Закарпаття</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миротворчі</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сили</a:t>
            </a:r>
            <a:r>
              <a:rPr lang="ru-RU" sz="2000" i="1" dirty="0" smtClean="0">
                <a:solidFill>
                  <a:srgbClr val="231F20"/>
                </a:solidFill>
                <a:latin typeface="Times New Roman" panose="02020603050405020304" pitchFamily="18" charset="0"/>
              </a:rPr>
              <a:t>”»</a:t>
            </a:r>
            <a:endParaRPr lang="ru-RU" sz="2000" i="1" dirty="0" smtClean="0">
              <a:solidFill>
                <a:srgbClr val="231F20"/>
              </a:solidFill>
              <a:latin typeface="Times New Roman" panose="02020603050405020304" pitchFamily="18" charset="0"/>
            </a:endParaRPr>
          </a:p>
          <a:p>
            <a:r>
              <a:rPr lang="ru-RU" sz="2000" dirty="0">
                <a:solidFill>
                  <a:srgbClr val="231F20"/>
                </a:solidFill>
                <a:latin typeface="Times New Roman" panose="02020603050405020304" pitchFamily="18" charset="0"/>
              </a:rPr>
              <a:t>	</a:t>
            </a:r>
            <a:r>
              <a:rPr lang="uk-UA" sz="2000" dirty="0">
                <a:solidFill>
                  <a:srgbClr val="231F20"/>
                </a:solidFill>
                <a:latin typeface="Times New Roman" panose="02020603050405020304" pitchFamily="18" charset="0"/>
              </a:rPr>
              <a:t>У 2010 р. представниками забороненої нині КПУ в парламенті робилися спроби узаконити національність «русин». У 2016 р. русинський рух Закарпаття </a:t>
            </a:r>
            <a:r>
              <a:rPr lang="uk-UA" sz="2000" dirty="0" err="1" smtClean="0">
                <a:solidFill>
                  <a:srgbClr val="231F20"/>
                </a:solidFill>
                <a:latin typeface="Times New Roman" panose="02020603050405020304" pitchFamily="18" charset="0"/>
              </a:rPr>
              <a:t>структуризувався</a:t>
            </a:r>
            <a:r>
              <a:rPr lang="uk-UA" sz="2000" dirty="0" smtClean="0">
                <a:solidFill>
                  <a:srgbClr val="231F20"/>
                </a:solidFill>
                <a:latin typeface="Times New Roman" panose="02020603050405020304" pitchFamily="18" charset="0"/>
              </a:rPr>
              <a:t> </a:t>
            </a:r>
            <a:r>
              <a:rPr lang="uk-UA" sz="2000" dirty="0">
                <a:solidFill>
                  <a:srgbClr val="231F20"/>
                </a:solidFill>
                <a:latin typeface="Times New Roman" panose="02020603050405020304" pitchFamily="18" charset="0"/>
              </a:rPr>
              <a:t>і мав помітну тенденцію до зрощування з проросійськими сепаратистськими політичними партіями</a:t>
            </a:r>
            <a:r>
              <a:rPr lang="uk-UA" sz="2000" dirty="0" smtClean="0">
                <a:solidFill>
                  <a:srgbClr val="231F20"/>
                </a:solidFill>
                <a:latin typeface="Times New Roman" panose="02020603050405020304" pitchFamily="18" charset="0"/>
              </a:rPr>
              <a:t>.</a:t>
            </a:r>
            <a:endParaRPr lang="uk-UA" sz="2000" dirty="0" smtClean="0">
              <a:solidFill>
                <a:srgbClr val="231F20"/>
              </a:solidFill>
              <a:latin typeface="Times New Roman" panose="02020603050405020304" pitchFamily="18" charset="0"/>
            </a:endParaRPr>
          </a:p>
          <a:p>
            <a:r>
              <a:rPr lang="uk-UA" sz="2000" dirty="0">
                <a:solidFill>
                  <a:srgbClr val="231F20"/>
                </a:solidFill>
                <a:latin typeface="Times New Roman" panose="02020603050405020304" pitchFamily="18" charset="0"/>
              </a:rPr>
              <a:t>	</a:t>
            </a:r>
            <a:r>
              <a:rPr lang="ru-RU" sz="2000" dirty="0">
                <a:solidFill>
                  <a:srgbClr val="231F20"/>
                </a:solidFill>
                <a:latin typeface="Times New Roman" panose="02020603050405020304" pitchFamily="18" charset="0"/>
              </a:rPr>
              <a:t>На </a:t>
            </a:r>
            <a:r>
              <a:rPr lang="ru-RU" sz="2000" dirty="0" err="1">
                <a:solidFill>
                  <a:srgbClr val="231F20"/>
                </a:solidFill>
                <a:latin typeface="Times New Roman" panose="02020603050405020304" pitchFamily="18" charset="0"/>
              </a:rPr>
              <a:t>основі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тривалих</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спостережень</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можна</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констатувати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що</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угорська</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національна</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меншина</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загалом</a:t>
            </a:r>
            <a:r>
              <a:rPr lang="ru-RU" sz="2000" dirty="0">
                <a:solidFill>
                  <a:srgbClr val="231F20"/>
                </a:solidFill>
                <a:latin typeface="Times New Roman" panose="02020603050405020304" pitchFamily="18" charset="0"/>
              </a:rPr>
              <a:t> не </a:t>
            </a:r>
            <a:r>
              <a:rPr lang="ru-RU" sz="2000" dirty="0" err="1">
                <a:solidFill>
                  <a:srgbClr val="231F20"/>
                </a:solidFill>
                <a:latin typeface="Times New Roman" panose="02020603050405020304" pitchFamily="18" charset="0"/>
              </a:rPr>
              <a:t>демонструє</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активних</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протестних</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настроїв</a:t>
            </a:r>
            <a:r>
              <a:rPr lang="ru-RU" sz="2000" dirty="0">
                <a:solidFill>
                  <a:srgbClr val="231F20"/>
                </a:solidFill>
                <a:latin typeface="Times New Roman" panose="02020603050405020304" pitchFamily="18" charset="0"/>
              </a:rPr>
              <a:t>, але, за </a:t>
            </a:r>
            <a:r>
              <a:rPr lang="ru-RU" sz="2000" dirty="0" err="1">
                <a:solidFill>
                  <a:srgbClr val="231F20"/>
                </a:solidFill>
                <a:latin typeface="Times New Roman" panose="02020603050405020304" pitchFamily="18" charset="0"/>
              </a:rPr>
              <a:t>підтримки</a:t>
            </a:r>
            <a:r>
              <a:rPr lang="ru-RU" sz="2000" dirty="0">
                <a:solidFill>
                  <a:srgbClr val="231F20"/>
                </a:solidFill>
                <a:latin typeface="Times New Roman" panose="02020603050405020304" pitchFamily="18" charset="0"/>
              </a:rPr>
              <a:t> Будапешта, не </a:t>
            </a:r>
            <a:r>
              <a:rPr lang="ru-RU" sz="2000" dirty="0" err="1">
                <a:solidFill>
                  <a:srgbClr val="231F20"/>
                </a:solidFill>
                <a:latin typeface="Times New Roman" panose="02020603050405020304" pitchFamily="18" charset="0"/>
              </a:rPr>
              <a:t>відкидає</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спроб</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добитися</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територіально-культурної</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автономії</a:t>
            </a:r>
            <a:r>
              <a:rPr lang="ru-RU" sz="2000" dirty="0">
                <a:solidFill>
                  <a:srgbClr val="231F20"/>
                </a:solidFill>
                <a:latin typeface="Times New Roman" panose="02020603050405020304" pitchFamily="18" charset="0"/>
              </a:rPr>
              <a:t> на </a:t>
            </a:r>
            <a:r>
              <a:rPr lang="ru-RU" sz="2000" dirty="0" err="1">
                <a:solidFill>
                  <a:srgbClr val="231F20"/>
                </a:solidFill>
                <a:latin typeface="Times New Roman" panose="02020603050405020304" pitchFamily="18" charset="0"/>
              </a:rPr>
              <a:t>теренах</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Закарпаття</a:t>
            </a:r>
            <a:r>
              <a:rPr lang="ru-RU" sz="2000" dirty="0">
                <a:solidFill>
                  <a:srgbClr val="231F20"/>
                </a:solidFill>
                <a:latin typeface="Times New Roman" panose="02020603050405020304" pitchFamily="18" charset="0"/>
              </a:rPr>
              <a:t>. На </a:t>
            </a:r>
            <a:r>
              <a:rPr lang="ru-RU" sz="2000" dirty="0" err="1">
                <a:solidFill>
                  <a:srgbClr val="231F20"/>
                </a:solidFill>
                <a:latin typeface="Times New Roman" panose="02020603050405020304" pitchFamily="18" charset="0"/>
              </a:rPr>
              <a:t>території</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діють</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політичні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партії</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етнічних</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угорців</a:t>
            </a:r>
            <a:r>
              <a:rPr lang="ru-RU" sz="2000" dirty="0">
                <a:solidFill>
                  <a:srgbClr val="231F20"/>
                </a:solidFill>
                <a:latin typeface="Times New Roman" panose="02020603050405020304" pitchFamily="18" charset="0"/>
              </a:rPr>
              <a:t> – </a:t>
            </a:r>
            <a:r>
              <a:rPr lang="ru-RU" sz="2000" dirty="0" err="1">
                <a:solidFill>
                  <a:srgbClr val="231F20"/>
                </a:solidFill>
                <a:latin typeface="Times New Roman" panose="02020603050405020304" pitchFamily="18" charset="0"/>
              </a:rPr>
              <a:t>Партія</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Угорців</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України</a:t>
            </a:r>
            <a:r>
              <a:rPr lang="ru-RU" sz="2000" dirty="0">
                <a:solidFill>
                  <a:srgbClr val="231F20"/>
                </a:solidFill>
                <a:latin typeface="Times New Roman" panose="02020603050405020304" pitchFamily="18" charset="0"/>
              </a:rPr>
              <a:t> (КМКС) і Демократична </a:t>
            </a:r>
            <a:r>
              <a:rPr lang="ru-RU" sz="2000" dirty="0" err="1">
                <a:solidFill>
                  <a:srgbClr val="231F20"/>
                </a:solidFill>
                <a:latin typeface="Times New Roman" panose="02020603050405020304" pitchFamily="18" charset="0"/>
              </a:rPr>
              <a:t>партія</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угорців</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України</a:t>
            </a:r>
            <a:r>
              <a:rPr lang="ru-RU" sz="2000" dirty="0">
                <a:solidFill>
                  <a:srgbClr val="231F20"/>
                </a:solidFill>
                <a:latin typeface="Times New Roman" panose="02020603050405020304" pitchFamily="18" charset="0"/>
              </a:rPr>
              <a:t> (ДПУУ)</a:t>
            </a:r>
            <a:r>
              <a:rPr lang="ru-RU" sz="800" dirty="0">
                <a:solidFill>
                  <a:srgbClr val="231F20"/>
                </a:solidFill>
                <a:latin typeface="Times New Roman" panose="02020603050405020304" pitchFamily="18" charset="0"/>
              </a:rPr>
              <a:t>95</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грудень</a:t>
            </a:r>
            <a:r>
              <a:rPr lang="ru-RU" sz="2000" dirty="0">
                <a:solidFill>
                  <a:srgbClr val="231F20"/>
                </a:solidFill>
                <a:latin typeface="Times New Roman" panose="02020603050405020304" pitchFamily="18" charset="0"/>
              </a:rPr>
              <a:t> 1996 р.)</a:t>
            </a:r>
            <a:r>
              <a:rPr lang="uk-UA" sz="2000" dirty="0">
                <a:solidFill>
                  <a:srgbClr val="231F20"/>
                </a:solidFill>
                <a:latin typeface="Times New Roman" panose="02020603050405020304" pitchFamily="18" charset="0"/>
              </a:rPr>
              <a:t>	</a:t>
            </a:r>
            <a:endParaRPr lang="uk-UA"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8941" y="-5417"/>
            <a:ext cx="11784169" cy="6863417"/>
          </a:xfrm>
          <a:prstGeom prst="rect">
            <a:avLst/>
          </a:prstGeom>
          <a:solidFill>
            <a:schemeClr val="accent1">
              <a:lumMod val="20000"/>
              <a:lumOff val="80000"/>
            </a:schemeClr>
          </a:solidFill>
        </p:spPr>
        <p:txBody>
          <a:bodyPr wrap="square">
            <a:spAutoFit/>
          </a:bodyPr>
          <a:lstStyle/>
          <a:p>
            <a:pPr algn="just"/>
            <a:r>
              <a:rPr lang="uk-UA" sz="2000" dirty="0">
                <a:solidFill>
                  <a:srgbClr val="231F20"/>
                </a:solidFill>
                <a:latin typeface="Times New Roman" panose="02020603050405020304" pitchFamily="18" charset="0"/>
              </a:rPr>
              <a:t>Інтерес російських спецслужб до багатонаціонального Закарпаття в умовах російсько-українського військового протистояння не випадковий. У цих умовах важливо проводити постійний моніторинг «етнічного складника» суспільно-політичного життя регіону для вчасного розв’язання усіх соціально-економічних, соціокультурних проблем краю та недопущення дестабілізації ситуації. </a:t>
            </a:r>
            <a:endParaRPr lang="uk-UA" sz="2000" dirty="0" smtClean="0">
              <a:solidFill>
                <a:srgbClr val="231F20"/>
              </a:solidFill>
              <a:latin typeface="Times New Roman" panose="02020603050405020304" pitchFamily="18" charset="0"/>
            </a:endParaRPr>
          </a:p>
          <a:p>
            <a:pPr algn="just"/>
            <a:r>
              <a:rPr lang="uk-UA" sz="2000" dirty="0">
                <a:solidFill>
                  <a:srgbClr val="231F20"/>
                </a:solidFill>
                <a:latin typeface="Times New Roman" panose="02020603050405020304" pitchFamily="18" charset="0"/>
              </a:rPr>
              <a:t>	</a:t>
            </a:r>
            <a:r>
              <a:rPr lang="uk-UA" sz="2000" dirty="0" smtClean="0">
                <a:solidFill>
                  <a:srgbClr val="231F20"/>
                </a:solidFill>
                <a:latin typeface="Times New Roman" panose="02020603050405020304" pitchFamily="18" charset="0"/>
              </a:rPr>
              <a:t>У </a:t>
            </a:r>
            <a:r>
              <a:rPr lang="uk-UA" sz="2000" dirty="0">
                <a:solidFill>
                  <a:srgbClr val="231F20"/>
                </a:solidFill>
                <a:latin typeface="Times New Roman" panose="02020603050405020304" pitchFamily="18" charset="0"/>
              </a:rPr>
              <a:t>разі ухвалення рішень щодо підтримки стабільної співпраці з угорською громадою важливо розрізняти інтереси угорців Закарпаття, внутрішньо-політичні процеси в самій Угорщині та провокації, які здійснює Росія. У зв’язку з цим важливо забезпечити засадничі гарантії функціювання </a:t>
            </a:r>
            <a:r>
              <a:rPr lang="uk-UA" sz="2000" dirty="0" err="1">
                <a:solidFill>
                  <a:srgbClr val="231F20"/>
                </a:solidFill>
                <a:latin typeface="Times New Roman" panose="02020603050405020304" pitchFamily="18" charset="0"/>
              </a:rPr>
              <a:t>угорськомовної</a:t>
            </a:r>
            <a:r>
              <a:rPr lang="uk-UA" sz="2000" dirty="0">
                <a:solidFill>
                  <a:srgbClr val="231F20"/>
                </a:solidFill>
                <a:latin typeface="Times New Roman" panose="02020603050405020304" pitchFamily="18" charset="0"/>
              </a:rPr>
              <a:t> освіти на Закарпатті</a:t>
            </a:r>
            <a:r>
              <a:rPr lang="uk-UA" sz="2000" dirty="0" smtClean="0">
                <a:solidFill>
                  <a:srgbClr val="231F20"/>
                </a:solidFill>
                <a:latin typeface="Times New Roman" panose="02020603050405020304" pitchFamily="18" charset="0"/>
              </a:rPr>
              <a:t>.</a:t>
            </a:r>
            <a:endParaRPr lang="uk-UA" sz="2000" dirty="0" smtClean="0">
              <a:solidFill>
                <a:srgbClr val="231F20"/>
              </a:solidFill>
              <a:latin typeface="Times New Roman" panose="02020603050405020304" pitchFamily="18" charset="0"/>
            </a:endParaRPr>
          </a:p>
          <a:p>
            <a:pPr algn="just"/>
            <a:r>
              <a:rPr lang="uk-UA" sz="2000" dirty="0">
                <a:solidFill>
                  <a:srgbClr val="231F20"/>
                </a:solidFill>
                <a:latin typeface="Times New Roman" panose="02020603050405020304" pitchFamily="18" charset="0"/>
              </a:rPr>
              <a:t>	Важливу роль у процесах політизації </a:t>
            </a:r>
            <a:r>
              <a:rPr lang="uk-UA" sz="2000" dirty="0" err="1">
                <a:solidFill>
                  <a:srgbClr val="231F20"/>
                </a:solidFill>
                <a:latin typeface="Times New Roman" panose="02020603050405020304" pitchFamily="18" charset="0"/>
              </a:rPr>
              <a:t>етнічності</a:t>
            </a:r>
            <a:r>
              <a:rPr lang="uk-UA" sz="2000" dirty="0">
                <a:solidFill>
                  <a:srgbClr val="231F20"/>
                </a:solidFill>
                <a:latin typeface="Times New Roman" panose="02020603050405020304" pitchFamily="18" charset="0"/>
              </a:rPr>
              <a:t> відіграє </a:t>
            </a:r>
            <a:r>
              <a:rPr lang="uk-UA" sz="2000" dirty="0" err="1">
                <a:solidFill>
                  <a:srgbClr val="231F20"/>
                </a:solidFill>
                <a:latin typeface="Times New Roman" panose="02020603050405020304" pitchFamily="18" charset="0"/>
              </a:rPr>
              <a:t>мовний</a:t>
            </a:r>
            <a:r>
              <a:rPr lang="uk-UA" sz="2000" dirty="0">
                <a:solidFill>
                  <a:srgbClr val="231F20"/>
                </a:solidFill>
                <a:latin typeface="Times New Roman" panose="02020603050405020304" pitchFamily="18" charset="0"/>
              </a:rPr>
              <a:t> чинник. Як показують соціологічні дослідження, існує кореляція між мовно-етнічною ідентичністю частини громадян та їх вразливістю перед проросійською пропагандою</a:t>
            </a:r>
            <a:r>
              <a:rPr lang="uk-UA" sz="2000" dirty="0" smtClean="0">
                <a:solidFill>
                  <a:srgbClr val="231F20"/>
                </a:solidFill>
                <a:latin typeface="Times New Roman" panose="02020603050405020304" pitchFamily="18" charset="0"/>
              </a:rPr>
              <a:t>. </a:t>
            </a:r>
            <a:endParaRPr lang="uk-UA" sz="2000" dirty="0" smtClean="0">
              <a:solidFill>
                <a:srgbClr val="231F20"/>
              </a:solidFill>
              <a:latin typeface="Times New Roman" panose="02020603050405020304" pitchFamily="18" charset="0"/>
            </a:endParaRPr>
          </a:p>
          <a:p>
            <a:pPr lvl="0"/>
            <a:r>
              <a:rPr lang="uk-UA" sz="2000" dirty="0">
                <a:solidFill>
                  <a:srgbClr val="231F20"/>
                </a:solidFill>
                <a:latin typeface="Times New Roman" panose="02020603050405020304" pitchFamily="18" charset="0"/>
              </a:rPr>
              <a:t>	</a:t>
            </a:r>
            <a:r>
              <a:rPr lang="uk-UA" sz="2000" i="1" dirty="0">
                <a:solidFill>
                  <a:srgbClr val="231F20"/>
                </a:solidFill>
                <a:latin typeface="Times New Roman" panose="02020603050405020304" pitchFamily="18" charset="0"/>
              </a:rPr>
              <a:t>Після окупації Росією частин Донецької і Луганської областей Угорщина послабила тиск на Україну щодо створення </a:t>
            </a:r>
            <a:r>
              <a:rPr lang="uk-UA" sz="2000" b="1" i="1" dirty="0" err="1">
                <a:solidFill>
                  <a:srgbClr val="231F20"/>
                </a:solidFill>
                <a:latin typeface="Times New Roman" panose="02020603050405020304" pitchFamily="18" charset="0"/>
              </a:rPr>
              <a:t>Притисянського</a:t>
            </a:r>
            <a:r>
              <a:rPr lang="uk-UA" sz="2000" b="1" i="1" dirty="0">
                <a:solidFill>
                  <a:srgbClr val="231F20"/>
                </a:solidFill>
                <a:latin typeface="Times New Roman" panose="02020603050405020304" pitchFamily="18" charset="0"/>
              </a:rPr>
              <a:t> автономного району</a:t>
            </a:r>
            <a:r>
              <a:rPr lang="uk-UA" sz="2000" i="1" dirty="0">
                <a:solidFill>
                  <a:srgbClr val="231F20"/>
                </a:solidFill>
                <a:latin typeface="Times New Roman" panose="02020603050405020304" pitchFamily="18" charset="0"/>
              </a:rPr>
              <a:t>. </a:t>
            </a:r>
            <a:r>
              <a:rPr lang="uk-UA" sz="2000" dirty="0">
                <a:solidFill>
                  <a:srgbClr val="231F20"/>
                </a:solidFill>
                <a:latin typeface="Times New Roman" panose="02020603050405020304" pitchFamily="18" charset="0"/>
              </a:rPr>
              <a:t>Проте </a:t>
            </a:r>
            <a:r>
              <a:rPr lang="uk-UA" sz="2000" i="1" dirty="0">
                <a:solidFill>
                  <a:srgbClr val="231F20"/>
                </a:solidFill>
                <a:latin typeface="Times New Roman" panose="02020603050405020304" pitchFamily="18" charset="0"/>
              </a:rPr>
              <a:t>угорська правляча партія «</a:t>
            </a:r>
            <a:r>
              <a:rPr lang="uk-UA" sz="2000" i="1" dirty="0" err="1">
                <a:solidFill>
                  <a:srgbClr val="231F20"/>
                </a:solidFill>
                <a:latin typeface="Times New Roman" panose="02020603050405020304" pitchFamily="18" charset="0"/>
              </a:rPr>
              <a:t>Фідес</a:t>
            </a:r>
            <a:r>
              <a:rPr lang="uk-UA" sz="2000" i="1" dirty="0">
                <a:solidFill>
                  <a:srgbClr val="231F20"/>
                </a:solidFill>
                <a:latin typeface="Times New Roman" panose="02020603050405020304" pitchFamily="18" charset="0"/>
              </a:rPr>
              <a:t>» не відмовилася від ідеї подвійного громадянства для угорців Закарпаття</a:t>
            </a:r>
            <a:r>
              <a:rPr lang="uk-UA" sz="2000" dirty="0">
                <a:solidFill>
                  <a:srgbClr val="231F20"/>
                </a:solidFill>
                <a:latin typeface="Times New Roman" panose="02020603050405020304" pitchFamily="18" charset="0"/>
              </a:rPr>
              <a:t>. </a:t>
            </a:r>
            <a:endParaRPr lang="uk-UA" sz="2000" dirty="0">
              <a:solidFill>
                <a:srgbClr val="231F20"/>
              </a:solidFill>
              <a:latin typeface="Times New Roman" panose="02020603050405020304" pitchFamily="18" charset="0"/>
            </a:endParaRPr>
          </a:p>
          <a:p>
            <a:pPr lvl="0"/>
            <a:r>
              <a:rPr lang="uk-UA" sz="2000" dirty="0">
                <a:solidFill>
                  <a:srgbClr val="231F20"/>
                </a:solidFill>
                <a:latin typeface="Times New Roman" panose="02020603050405020304" pitchFamily="18" charset="0"/>
              </a:rPr>
              <a:t>	На виборах до обласної ради в 2015 р. угорські партії отримали 8 депутатських мандатів</a:t>
            </a:r>
            <a:r>
              <a:rPr lang="uk-UA" sz="2000" dirty="0" smtClean="0">
                <a:solidFill>
                  <a:srgbClr val="231F20"/>
                </a:solidFill>
                <a:latin typeface="Times New Roman" panose="02020603050405020304" pitchFamily="18" charset="0"/>
              </a:rPr>
              <a:t>.</a:t>
            </a:r>
            <a:endParaRPr lang="uk-UA" sz="2000" dirty="0">
              <a:solidFill>
                <a:srgbClr val="231F20"/>
              </a:solidFill>
              <a:latin typeface="Times New Roman" panose="02020603050405020304" pitchFamily="18" charset="0"/>
            </a:endParaRPr>
          </a:p>
          <a:p>
            <a:pPr algn="just"/>
            <a:r>
              <a:rPr lang="uk-UA" sz="2000" dirty="0" smtClean="0">
                <a:solidFill>
                  <a:srgbClr val="1A3948"/>
                </a:solidFill>
                <a:latin typeface="Times New Roman" panose="02020603050405020304" pitchFamily="18" charset="0"/>
                <a:cs typeface="Times New Roman" panose="02020603050405020304" pitchFamily="18" charset="0"/>
              </a:rPr>
              <a:t>	У </a:t>
            </a:r>
            <a:r>
              <a:rPr lang="uk-UA" sz="2000" dirty="0">
                <a:solidFill>
                  <a:srgbClr val="1A3948"/>
                </a:solidFill>
                <a:latin typeface="Times New Roman" panose="02020603050405020304" pitchFamily="18" charset="0"/>
                <a:cs typeface="Times New Roman" panose="02020603050405020304" pitchFamily="18" charset="0"/>
              </a:rPr>
              <a:t>2008 році так званий Другий європейських конгрес підкарпатських русинів проголосив створення «республіки </a:t>
            </a:r>
            <a:r>
              <a:rPr lang="uk-UA" sz="2000" dirty="0" err="1">
                <a:solidFill>
                  <a:srgbClr val="1A3948"/>
                </a:solidFill>
                <a:latin typeface="Times New Roman" panose="02020603050405020304" pitchFamily="18" charset="0"/>
                <a:cs typeface="Times New Roman" panose="02020603050405020304" pitchFamily="18" charset="0"/>
              </a:rPr>
              <a:t>Подкарпатська</a:t>
            </a:r>
            <a:r>
              <a:rPr lang="uk-UA" sz="2000" dirty="0">
                <a:solidFill>
                  <a:srgbClr val="1A3948"/>
                </a:solidFill>
                <a:latin typeface="Times New Roman" panose="02020603050405020304" pitchFamily="18" charset="0"/>
                <a:cs typeface="Times New Roman" panose="02020603050405020304" pitchFamily="18" charset="0"/>
              </a:rPr>
              <a:t> Русь». І ухвалив ультиматум Закарпатській облраді. Вимагали – проголосити </a:t>
            </a:r>
            <a:r>
              <a:rPr lang="uk-UA" sz="2000" dirty="0" smtClean="0">
                <a:solidFill>
                  <a:srgbClr val="1A3948"/>
                </a:solidFill>
                <a:latin typeface="Times New Roman" panose="02020603050405020304" pitchFamily="18" charset="0"/>
                <a:cs typeface="Times New Roman" panose="02020603050405020304" pitchFamily="18" charset="0"/>
              </a:rPr>
              <a:t>автономію. Після </a:t>
            </a:r>
            <a:r>
              <a:rPr lang="uk-UA" sz="2000" dirty="0">
                <a:solidFill>
                  <a:srgbClr val="1A3948"/>
                </a:solidFill>
                <a:latin typeface="Times New Roman" panose="02020603050405020304" pitchFamily="18" charset="0"/>
                <a:cs typeface="Times New Roman" panose="02020603050405020304" pitchFamily="18" charset="0"/>
              </a:rPr>
              <a:t>цього у Мінську священик УПЦ (МП) та голова організації «</a:t>
            </a:r>
            <a:r>
              <a:rPr lang="uk-UA" sz="2000" dirty="0" err="1">
                <a:solidFill>
                  <a:srgbClr val="1A3948"/>
                </a:solidFill>
                <a:latin typeface="Times New Roman" panose="02020603050405020304" pitchFamily="18" charset="0"/>
                <a:cs typeface="Times New Roman" panose="02020603050405020304" pitchFamily="18" charset="0"/>
              </a:rPr>
              <a:t>Сойм</a:t>
            </a:r>
            <a:r>
              <a:rPr lang="uk-UA" sz="2000" dirty="0">
                <a:solidFill>
                  <a:srgbClr val="1A3948"/>
                </a:solidFill>
                <a:latin typeface="Times New Roman" panose="02020603050405020304" pitchFamily="18" charset="0"/>
                <a:cs typeface="Times New Roman" panose="02020603050405020304" pitchFamily="18" charset="0"/>
              </a:rPr>
              <a:t> підкарпатських русинів» </a:t>
            </a:r>
            <a:r>
              <a:rPr lang="uk-UA" sz="2000" b="1" dirty="0">
                <a:solidFill>
                  <a:srgbClr val="1A3948"/>
                </a:solidFill>
                <a:latin typeface="Times New Roman" panose="02020603050405020304" pitchFamily="18" charset="0"/>
                <a:cs typeface="Times New Roman" panose="02020603050405020304" pitchFamily="18" charset="0"/>
              </a:rPr>
              <a:t>Дмитро Сидор</a:t>
            </a:r>
            <a:r>
              <a:rPr lang="uk-UA" sz="2000" dirty="0">
                <a:solidFill>
                  <a:srgbClr val="1A3948"/>
                </a:solidFill>
                <a:latin typeface="Times New Roman" panose="02020603050405020304" pitchFamily="18" charset="0"/>
                <a:cs typeface="Times New Roman" panose="02020603050405020304" pitchFamily="18" charset="0"/>
              </a:rPr>
              <a:t> проголосив незалежність «республіки </a:t>
            </a:r>
            <a:r>
              <a:rPr lang="uk-UA" sz="2000" dirty="0" err="1">
                <a:solidFill>
                  <a:srgbClr val="1A3948"/>
                </a:solidFill>
                <a:latin typeface="Times New Roman" panose="02020603050405020304" pitchFamily="18" charset="0"/>
                <a:cs typeface="Times New Roman" panose="02020603050405020304" pitchFamily="18" charset="0"/>
              </a:rPr>
              <a:t>Подкарпатська</a:t>
            </a:r>
            <a:r>
              <a:rPr lang="uk-UA" sz="2000" dirty="0">
                <a:solidFill>
                  <a:srgbClr val="1A3948"/>
                </a:solidFill>
                <a:latin typeface="Times New Roman" panose="02020603050405020304" pitchFamily="18" charset="0"/>
                <a:cs typeface="Times New Roman" panose="02020603050405020304" pitchFamily="18" charset="0"/>
              </a:rPr>
              <a:t> Русь</a:t>
            </a:r>
            <a:r>
              <a:rPr lang="uk-UA" sz="2000" dirty="0" smtClean="0">
                <a:solidFill>
                  <a:srgbClr val="1A3948"/>
                </a:solidFill>
                <a:latin typeface="Times New Roman" panose="02020603050405020304" pitchFamily="18" charset="0"/>
                <a:cs typeface="Times New Roman" panose="02020603050405020304" pitchFamily="18" charset="0"/>
              </a:rPr>
              <a:t>». </a:t>
            </a:r>
            <a:r>
              <a:rPr lang="uk-UA" sz="2000" dirty="0">
                <a:solidFill>
                  <a:srgbClr val="1A3948"/>
                </a:solidFill>
                <a:latin typeface="Times New Roman" panose="02020603050405020304" pitchFamily="18" charset="0"/>
                <a:cs typeface="Times New Roman" panose="02020603050405020304" pitchFamily="18" charset="0"/>
              </a:rPr>
              <a:t>Наступний етап активізації так званого «русинського питання» відбувається від початку російської агресії. У 2015 році російські ЗМІ пишуть: русини звернулися до парламенту Чехії, Словаччини та Угорщини та різних європейських інституцій, щоб вони домоглися від Києва визнання автономного статусу Закарпаття</a:t>
            </a:r>
            <a:r>
              <a:rPr lang="uk-UA" sz="2000" dirty="0" smtClean="0">
                <a:solidFill>
                  <a:srgbClr val="1A3948"/>
                </a:solidFill>
                <a:latin typeface="Skolar-Light-Cyrillic"/>
              </a:rPr>
              <a:t>.</a:t>
            </a:r>
            <a:endParaRPr lang="uk-UA" sz="2000" dirty="0">
              <a:solidFill>
                <a:srgbClr val="1A3948"/>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46467" y="154392"/>
            <a:ext cx="11518005" cy="5262979"/>
          </a:xfrm>
          <a:prstGeom prst="rect">
            <a:avLst/>
          </a:prstGeom>
          <a:solidFill>
            <a:schemeClr val="accent1">
              <a:lumMod val="20000"/>
              <a:lumOff val="80000"/>
            </a:schemeClr>
          </a:solidFill>
        </p:spPr>
        <p:txBody>
          <a:bodyPr wrap="square">
            <a:spAutoFit/>
          </a:bodyPr>
          <a:lstStyle/>
          <a:p>
            <a:r>
              <a:rPr lang="uk-UA" sz="2000" dirty="0">
                <a:solidFill>
                  <a:srgbClr val="231F20"/>
                </a:solidFill>
                <a:latin typeface="Times New Roman" panose="02020603050405020304" pitchFamily="18" charset="0"/>
              </a:rPr>
              <a:t>	За даними А. </a:t>
            </a:r>
            <a:r>
              <a:rPr lang="uk-UA" sz="2000" dirty="0" err="1">
                <a:solidFill>
                  <a:srgbClr val="231F20"/>
                </a:solidFill>
                <a:latin typeface="Times New Roman" panose="02020603050405020304" pitchFamily="18" charset="0"/>
              </a:rPr>
              <a:t>Дегтеренко</a:t>
            </a:r>
            <a:r>
              <a:rPr lang="uk-UA" sz="2000" dirty="0">
                <a:solidFill>
                  <a:srgbClr val="231F20"/>
                </a:solidFill>
                <a:latin typeface="Times New Roman" panose="02020603050405020304" pitchFamily="18" charset="0"/>
              </a:rPr>
              <a:t>, в Одеській області </a:t>
            </a:r>
            <a:r>
              <a:rPr lang="uk-UA" sz="2000" i="1" dirty="0">
                <a:solidFill>
                  <a:srgbClr val="231F20"/>
                </a:solidFill>
                <a:latin typeface="Times New Roman" panose="02020603050405020304" pitchFamily="18" charset="0"/>
              </a:rPr>
              <a:t>в 2001 р. «</a:t>
            </a:r>
            <a:r>
              <a:rPr lang="uk-UA" sz="2000" i="1" dirty="0" err="1">
                <a:solidFill>
                  <a:srgbClr val="231F20"/>
                </a:solidFill>
                <a:latin typeface="Times New Roman" panose="02020603050405020304" pitchFamily="18" charset="0"/>
              </a:rPr>
              <a:t>компактно</a:t>
            </a:r>
            <a:r>
              <a:rPr lang="uk-UA" sz="2000" i="1" dirty="0">
                <a:solidFill>
                  <a:srgbClr val="231F20"/>
                </a:solidFill>
                <a:latin typeface="Times New Roman" panose="02020603050405020304" pitchFamily="18" charset="0"/>
              </a:rPr>
              <a:t> проживало 74% болгар України, зокрема, в Болградському районі – 60,8%, молдовська національна меншина чисельністю 123,8 тис. осіб, а також менш чисельні етнічні громади – румуни, </a:t>
            </a:r>
            <a:r>
              <a:rPr lang="uk-UA" sz="2000" i="1" dirty="0" err="1">
                <a:solidFill>
                  <a:srgbClr val="231F20"/>
                </a:solidFill>
                <a:latin typeface="Times New Roman" panose="02020603050405020304" pitchFamily="18" charset="0"/>
              </a:rPr>
              <a:t>роми</a:t>
            </a:r>
            <a:r>
              <a:rPr lang="uk-UA" sz="2000" i="1" dirty="0">
                <a:solidFill>
                  <a:srgbClr val="231F20"/>
                </a:solidFill>
                <a:latin typeface="Times New Roman" panose="02020603050405020304" pitchFamily="18" charset="0"/>
              </a:rPr>
              <a:t>, гагаузи, поляки, албанці.  </a:t>
            </a:r>
            <a:endParaRPr lang="uk-UA" sz="2000" i="1" dirty="0">
              <a:solidFill>
                <a:srgbClr val="231F20"/>
              </a:solidFill>
              <a:latin typeface="Times New Roman" panose="02020603050405020304" pitchFamily="18" charset="0"/>
            </a:endParaRPr>
          </a:p>
          <a:p>
            <a:r>
              <a:rPr lang="ru-RU" sz="2000" i="1" dirty="0">
                <a:solidFill>
                  <a:srgbClr val="231F20"/>
                </a:solidFill>
                <a:latin typeface="Times New Roman" panose="02020603050405020304" pitchFamily="18" charset="0"/>
              </a:rPr>
              <a:t>На </a:t>
            </a:r>
            <a:r>
              <a:rPr lang="ru-RU" sz="2000" i="1" dirty="0" err="1">
                <a:solidFill>
                  <a:srgbClr val="231F20"/>
                </a:solidFill>
                <a:latin typeface="Times New Roman" panose="02020603050405020304" pitchFamily="18" charset="0"/>
              </a:rPr>
              <a:t>території</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регіону</a:t>
            </a:r>
            <a:r>
              <a:rPr lang="ru-RU" sz="2000" i="1" dirty="0">
                <a:solidFill>
                  <a:srgbClr val="231F20"/>
                </a:solidFill>
                <a:latin typeface="Times New Roman" panose="02020603050405020304" pitchFamily="18" charset="0"/>
              </a:rPr>
              <a:t> </a:t>
            </a:r>
            <a:r>
              <a:rPr lang="ru-RU" sz="2000" i="1" dirty="0" err="1">
                <a:solidFill>
                  <a:srgbClr val="231F20"/>
                </a:solidFill>
                <a:latin typeface="Times New Roman" panose="02020603050405020304" pitchFamily="18" charset="0"/>
              </a:rPr>
              <a:t>діяло</a:t>
            </a:r>
            <a:r>
              <a:rPr lang="ru-RU" sz="2000" i="1" dirty="0">
                <a:solidFill>
                  <a:srgbClr val="231F20"/>
                </a:solidFill>
                <a:latin typeface="Times New Roman" panose="02020603050405020304" pitchFamily="18" charset="0"/>
              </a:rPr>
              <a:t> 165 </a:t>
            </a:r>
            <a:r>
              <a:rPr lang="ru-RU" sz="2000" i="1" dirty="0" err="1">
                <a:solidFill>
                  <a:srgbClr val="231F20"/>
                </a:solidFill>
                <a:latin typeface="Times New Roman" panose="02020603050405020304" pitchFamily="18" charset="0"/>
              </a:rPr>
              <a:t>національно-культурних</a:t>
            </a:r>
            <a:r>
              <a:rPr lang="ru-RU" sz="2000" i="1" dirty="0">
                <a:solidFill>
                  <a:srgbClr val="231F20"/>
                </a:solidFill>
                <a:latin typeface="Times New Roman" panose="02020603050405020304" pitchFamily="18" charset="0"/>
              </a:rPr>
              <a:t> </a:t>
            </a:r>
            <a:r>
              <a:rPr lang="ru-RU" sz="2000" i="1" dirty="0" smtClean="0">
                <a:solidFill>
                  <a:srgbClr val="231F20"/>
                </a:solidFill>
                <a:latin typeface="Times New Roman" panose="02020603050405020304" pitchFamily="18" charset="0"/>
              </a:rPr>
              <a:t>товариств»</a:t>
            </a:r>
            <a:r>
              <a:rPr lang="ru-RU" sz="800" dirty="0" smtClean="0">
                <a:solidFill>
                  <a:srgbClr val="231F20"/>
                </a:solidFill>
                <a:latin typeface="Times New Roman" panose="02020603050405020304" pitchFamily="18" charset="0"/>
              </a:rPr>
              <a:t>1</a:t>
            </a:r>
            <a:endParaRPr lang="ru-RU" sz="800" dirty="0" smtClean="0">
              <a:solidFill>
                <a:srgbClr val="231F20"/>
              </a:solidFill>
              <a:latin typeface="Times New Roman" panose="02020603050405020304" pitchFamily="18" charset="0"/>
            </a:endParaRPr>
          </a:p>
          <a:p>
            <a:r>
              <a:rPr lang="ru-RU" sz="2000" dirty="0">
                <a:solidFill>
                  <a:srgbClr val="231F20"/>
                </a:solidFill>
                <a:latin typeface="Times New Roman" panose="02020603050405020304" pitchFamily="18" charset="0"/>
              </a:rPr>
              <a:t>	</a:t>
            </a:r>
            <a:r>
              <a:rPr lang="ru-RU" sz="2000" i="1" dirty="0" smtClean="0">
                <a:solidFill>
                  <a:srgbClr val="231F20"/>
                </a:solidFill>
                <a:latin typeface="Times New Roman" panose="02020603050405020304" pitchFamily="18" charset="0"/>
              </a:rPr>
              <a:t>На</a:t>
            </a:r>
            <a:r>
              <a:rPr lang="ru-RU" sz="2000" dirty="0" smtClean="0">
                <a:solidFill>
                  <a:srgbClr val="231F20"/>
                </a:solidFill>
                <a:latin typeface="Times New Roman" panose="02020603050405020304" pitchFamily="18" charset="0"/>
              </a:rPr>
              <a:t> </a:t>
            </a:r>
            <a:r>
              <a:rPr lang="uk-UA" sz="2000" i="1" dirty="0" smtClean="0">
                <a:solidFill>
                  <a:srgbClr val="231F20"/>
                </a:solidFill>
                <a:latin typeface="Times New Roman" panose="02020603050405020304" pitchFamily="18" charset="0"/>
              </a:rPr>
              <a:t>громаду </a:t>
            </a:r>
            <a:r>
              <a:rPr lang="uk-UA" sz="2000" i="1" dirty="0">
                <a:solidFill>
                  <a:srgbClr val="231F20"/>
                </a:solidFill>
                <a:latin typeface="Times New Roman" panose="02020603050405020304" pitchFamily="18" charset="0"/>
              </a:rPr>
              <a:t>болгар і молдован чиниться певний вплив з боку російських спецслужб, що перебувають у невизнаній Придністровській Молдавській республіці, для дестабілізації суспільно-політичної обстановки на півдні України, особливо в умовах російсько-українського військового протистояння. </a:t>
            </a:r>
            <a:r>
              <a:rPr lang="uk-UA" sz="2000" dirty="0">
                <a:solidFill>
                  <a:srgbClr val="231F20"/>
                </a:solidFill>
                <a:latin typeface="Times New Roman" panose="02020603050405020304" pitchFamily="18" charset="0"/>
              </a:rPr>
              <a:t>Прикладом цього може слугувати </a:t>
            </a:r>
            <a:r>
              <a:rPr lang="uk-UA" sz="2000" i="1" dirty="0">
                <a:solidFill>
                  <a:srgbClr val="231F20"/>
                </a:solidFill>
                <a:latin typeface="Times New Roman" panose="02020603050405020304" pitchFamily="18" charset="0"/>
              </a:rPr>
              <a:t>звернення «болгарської діаспори» до Президента України від </a:t>
            </a:r>
            <a:r>
              <a:rPr lang="uk-UA" sz="2000" i="1" dirty="0" err="1">
                <a:solidFill>
                  <a:srgbClr val="231F20"/>
                </a:solidFill>
                <a:latin typeface="Times New Roman" panose="02020603050405020304" pitchFamily="18" charset="0"/>
              </a:rPr>
              <a:t>від</a:t>
            </a:r>
            <a:r>
              <a:rPr lang="uk-UA" sz="2000" i="1" dirty="0">
                <a:solidFill>
                  <a:srgbClr val="231F20"/>
                </a:solidFill>
                <a:latin typeface="Times New Roman" panose="02020603050405020304" pitchFamily="18" charset="0"/>
              </a:rPr>
              <a:t> 27 червня 2016 р., </a:t>
            </a:r>
            <a:r>
              <a:rPr lang="uk-UA" sz="2000" b="1" i="1" dirty="0">
                <a:solidFill>
                  <a:srgbClr val="231F20"/>
                </a:solidFill>
                <a:latin typeface="Times New Roman" panose="02020603050405020304" pitchFamily="18" charset="0"/>
              </a:rPr>
              <a:t>з вимогою надати територіальну автономію болгарам в Одеській та Херсонській </a:t>
            </a:r>
            <a:r>
              <a:rPr lang="uk-UA" sz="2000" b="1" i="1" dirty="0" smtClean="0">
                <a:solidFill>
                  <a:srgbClr val="231F20"/>
                </a:solidFill>
                <a:latin typeface="Times New Roman" panose="02020603050405020304" pitchFamily="18" charset="0"/>
              </a:rPr>
              <a:t>областях</a:t>
            </a:r>
            <a:r>
              <a:rPr lang="uk-UA" sz="2000" b="1" dirty="0" smtClean="0">
                <a:solidFill>
                  <a:srgbClr val="231F20"/>
                </a:solidFill>
                <a:latin typeface="Times New Roman" panose="02020603050405020304" pitchFamily="18" charset="0"/>
              </a:rPr>
              <a:t>. </a:t>
            </a:r>
            <a:r>
              <a:rPr lang="uk-UA" sz="2000" dirty="0">
                <a:solidFill>
                  <a:srgbClr val="231F20"/>
                </a:solidFill>
                <a:latin typeface="Times New Roman" panose="02020603050405020304" pitchFamily="18" charset="0"/>
              </a:rPr>
              <a:t>Також варто </a:t>
            </a:r>
            <a:r>
              <a:rPr lang="uk-UA" sz="2000" i="1" dirty="0">
                <a:solidFill>
                  <a:srgbClr val="231F20"/>
                </a:solidFill>
                <a:latin typeface="Times New Roman" panose="02020603050405020304" pitchFamily="18" charset="0"/>
              </a:rPr>
              <a:t>згадати про підготовку та матеріально-організаційну підтримку сепаратистських екстремістських рухів, які копіювали методи підривної роботи заколотників «ДНР/ЛНР</a:t>
            </a:r>
            <a:r>
              <a:rPr lang="uk-UA" sz="2000" i="1" dirty="0" smtClean="0">
                <a:solidFill>
                  <a:srgbClr val="231F20"/>
                </a:solidFill>
                <a:latin typeface="Times New Roman" panose="02020603050405020304" pitchFamily="18" charset="0"/>
              </a:rPr>
              <a:t>».</a:t>
            </a:r>
            <a:endParaRPr lang="uk-UA" sz="2000" i="1" dirty="0" smtClean="0">
              <a:solidFill>
                <a:srgbClr val="231F20"/>
              </a:solidFill>
              <a:latin typeface="Times New Roman" panose="02020603050405020304" pitchFamily="18" charset="0"/>
            </a:endParaRPr>
          </a:p>
          <a:p>
            <a:r>
              <a:rPr lang="uk-UA" sz="2000" dirty="0">
                <a:solidFill>
                  <a:srgbClr val="231F20"/>
                </a:solidFill>
                <a:latin typeface="Times New Roman" panose="02020603050405020304" pitchFamily="18" charset="0"/>
              </a:rPr>
              <a:t>	 </a:t>
            </a:r>
            <a:r>
              <a:rPr lang="uk-UA" sz="2000" dirty="0" smtClean="0">
                <a:solidFill>
                  <a:srgbClr val="231F20"/>
                </a:solidFill>
                <a:latin typeface="Times New Roman" panose="02020603050405020304" pitchFamily="18" charset="0"/>
              </a:rPr>
              <a:t>Місцевим </a:t>
            </a:r>
            <a:r>
              <a:rPr lang="uk-UA" sz="2000" dirty="0">
                <a:solidFill>
                  <a:srgbClr val="231F20"/>
                </a:solidFill>
                <a:latin typeface="Times New Roman" panose="02020603050405020304" pitchFamily="18" charset="0"/>
              </a:rPr>
              <a:t>органам влади важливо проводити постійний моніторинг громадсько-політичної ситуації на півдні Одеської області для своєчасного виявлення загроз етнонаціональній злагоді в цьому краї, не допустити підривної діяльності спецслужб РФ у регіоні. В умовах російсько-українського збройного протистояння зростає ймовірність диверсійної роботи з боку сусіднього </a:t>
            </a:r>
            <a:r>
              <a:rPr lang="uk-UA" sz="2000" dirty="0" smtClean="0">
                <a:solidFill>
                  <a:srgbClr val="231F20"/>
                </a:solidFill>
                <a:latin typeface="Times New Roman" panose="02020603050405020304" pitchFamily="18" charset="0"/>
              </a:rPr>
              <a:t>Придністров’я.</a:t>
            </a:r>
            <a:endParaRPr lang="ru-RU" sz="2000" dirty="0" smtClean="0">
              <a:solidFill>
                <a:srgbClr val="231F20"/>
              </a:solidFill>
              <a:latin typeface="Times New Roman" panose="02020603050405020304" pitchFamily="18" charset="0"/>
            </a:endParaRPr>
          </a:p>
          <a:p>
            <a:endParaRPr lang="ru-RU" sz="800" dirty="0">
              <a:solidFill>
                <a:srgbClr val="231F20"/>
              </a:solidFill>
              <a:latin typeface="Times New Roman" panose="02020603050405020304" pitchFamily="18" charset="0"/>
            </a:endParaRPr>
          </a:p>
          <a:p>
            <a:r>
              <a:rPr lang="ru-RU" sz="800" dirty="0" smtClean="0">
                <a:solidFill>
                  <a:srgbClr val="231F20"/>
                </a:solidFill>
                <a:latin typeface="Times New Roman" panose="02020603050405020304" pitchFamily="18" charset="0"/>
              </a:rPr>
              <a:t>	</a:t>
            </a:r>
            <a:endParaRPr lang="uk-UA"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15156" y="405634"/>
            <a:ext cx="10702343" cy="830997"/>
          </a:xfrm>
          <a:prstGeom prst="rect">
            <a:avLst/>
          </a:prstGeom>
        </p:spPr>
        <p:txBody>
          <a:bodyPr wrap="square">
            <a:spAutoFit/>
          </a:bodyPr>
          <a:lstStyle/>
          <a:p>
            <a:pPr algn="ctr"/>
            <a:r>
              <a:rPr lang="uk-UA" sz="2400" b="1" dirty="0">
                <a:solidFill>
                  <a:srgbClr val="231F20"/>
                </a:solidFill>
                <a:latin typeface="Times New Roman" panose="02020603050405020304" pitchFamily="18" charset="0"/>
              </a:rPr>
              <a:t>Національні меншини в гібридній війні  Російської Федерації проти </a:t>
            </a:r>
            <a:r>
              <a:rPr lang="uk-UA" sz="2400" b="1" dirty="0" smtClean="0">
                <a:solidFill>
                  <a:srgbClr val="231F20"/>
                </a:solidFill>
                <a:latin typeface="Times New Roman" panose="02020603050405020304" pitchFamily="18" charset="0"/>
              </a:rPr>
              <a:t>України</a:t>
            </a:r>
            <a:endParaRPr lang="uk-UA" sz="2400" dirty="0"/>
          </a:p>
        </p:txBody>
      </p:sp>
      <p:sp>
        <p:nvSpPr>
          <p:cNvPr id="3" name="Прямоугольник 2"/>
          <p:cNvSpPr/>
          <p:nvPr/>
        </p:nvSpPr>
        <p:spPr>
          <a:xfrm>
            <a:off x="515155" y="1853003"/>
            <a:ext cx="11243255" cy="5016758"/>
          </a:xfrm>
          <a:prstGeom prst="rect">
            <a:avLst/>
          </a:prstGeom>
          <a:solidFill>
            <a:schemeClr val="accent1">
              <a:lumMod val="20000"/>
              <a:lumOff val="80000"/>
            </a:schemeClr>
          </a:solidFill>
        </p:spPr>
        <p:txBody>
          <a:bodyPr wrap="square">
            <a:spAutoFit/>
          </a:bodyPr>
          <a:lstStyle/>
          <a:p>
            <a:pPr indent="457200" algn="just"/>
            <a:r>
              <a:rPr lang="uk-UA" sz="2000" dirty="0" smtClean="0">
                <a:solidFill>
                  <a:srgbClr val="231F20"/>
                </a:solidFill>
                <a:latin typeface="Times New Roman" panose="02020603050405020304" pitchFamily="18" charset="0"/>
              </a:rPr>
              <a:t>	Починаючи </a:t>
            </a:r>
            <a:r>
              <a:rPr lang="uk-UA" sz="2000" dirty="0">
                <a:solidFill>
                  <a:srgbClr val="231F20"/>
                </a:solidFill>
                <a:latin typeface="Times New Roman" panose="02020603050405020304" pitchFamily="18" charset="0"/>
              </a:rPr>
              <a:t>з 2014 р., Російська Федерація почала посилювати свій вплив на країни, що межують з Україною, особливо на Угорщину, як на державному, так і на рівні маргінальних націоналістичних партій. </a:t>
            </a:r>
            <a:endParaRPr lang="uk-UA" sz="2000" dirty="0" smtClean="0">
              <a:solidFill>
                <a:srgbClr val="231F20"/>
              </a:solidFill>
              <a:latin typeface="Times New Roman" panose="02020603050405020304" pitchFamily="18" charset="0"/>
            </a:endParaRPr>
          </a:p>
          <a:p>
            <a:pPr algn="just"/>
            <a:r>
              <a:rPr lang="uk-UA" sz="2000" dirty="0">
                <a:solidFill>
                  <a:srgbClr val="231F20"/>
                </a:solidFill>
                <a:latin typeface="Times New Roman" panose="02020603050405020304" pitchFamily="18" charset="0"/>
              </a:rPr>
              <a:t>	</a:t>
            </a:r>
            <a:r>
              <a:rPr lang="uk-UA" sz="2000" dirty="0" smtClean="0">
                <a:solidFill>
                  <a:srgbClr val="231F20"/>
                </a:solidFill>
                <a:latin typeface="Times New Roman" panose="02020603050405020304" pitchFamily="18" charset="0"/>
              </a:rPr>
              <a:t>28 </a:t>
            </a:r>
            <a:r>
              <a:rPr lang="uk-UA" sz="2000" dirty="0">
                <a:solidFill>
                  <a:srgbClr val="231F20"/>
                </a:solidFill>
                <a:latin typeface="Times New Roman" panose="02020603050405020304" pitchFamily="18" charset="0"/>
              </a:rPr>
              <a:t>березня 2014 р. радикальна партія «</a:t>
            </a:r>
            <a:r>
              <a:rPr lang="uk-UA" sz="2000" dirty="0" err="1">
                <a:solidFill>
                  <a:srgbClr val="231F20"/>
                </a:solidFill>
                <a:latin typeface="Times New Roman" panose="02020603050405020304" pitchFamily="18" charset="0"/>
              </a:rPr>
              <a:t>Йоббік</a:t>
            </a:r>
            <a:r>
              <a:rPr lang="uk-UA" sz="2000" dirty="0">
                <a:solidFill>
                  <a:srgbClr val="231F20"/>
                </a:solidFill>
                <a:latin typeface="Times New Roman" panose="02020603050405020304" pitchFamily="18" charset="0"/>
              </a:rPr>
              <a:t>» провела перед будівлею МЗС Угорщини чергову антиукраїнську акцію. Учасники акції (200‒300 осіб) тримали плакати з гаслами угорською та англійською мовами «Самовизначення Закарпаттю!» і «Угорщина вимагає повернення Закарпаття!» та націоналістичні прапори. Вони вимагали від МЗС Угорщини рішучих дій в обстоюванні угорських національних інтересів та права угорського народу Закарпаття на самовизначення. Наприкінці акції протесту до МЗС Угорщини було передано петицію «За Закарпаття» із восьми пунктів, де йшлося про визнання Угорщиною результатів референдуму в Криму та «повернення» півострова до Росії, захист угорської меншини в Україні. Водночас МЗС Угорщини засудило «заяви певних партій та рухів, які ставлять під сумнів територіальну цілісність та суверенітет інших держав», а також підтвердило незмінну підтримку територіальної цілісності та суверенітету </a:t>
            </a:r>
            <a:r>
              <a:rPr lang="uk-UA" sz="2000" dirty="0" smtClean="0">
                <a:solidFill>
                  <a:srgbClr val="231F20"/>
                </a:solidFill>
                <a:latin typeface="Times New Roman" panose="02020603050405020304" pitchFamily="18" charset="0"/>
              </a:rPr>
              <a:t>України.</a:t>
            </a:r>
            <a:endParaRPr lang="uk-UA" sz="2000" dirty="0" smtClean="0">
              <a:solidFill>
                <a:srgbClr val="231F20"/>
              </a:solidFill>
              <a:latin typeface="Times New Roman" panose="02020603050405020304" pitchFamily="18" charset="0"/>
            </a:endParaRPr>
          </a:p>
          <a:p>
            <a:pPr algn="just"/>
            <a:r>
              <a:rPr lang="uk-UA"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Неготовність</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протистояти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інформаційним</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диверсіям</a:t>
            </a:r>
            <a:r>
              <a:rPr lang="ru-RU" sz="2000" dirty="0">
                <a:solidFill>
                  <a:srgbClr val="231F20"/>
                </a:solidFill>
                <a:latin typeface="Times New Roman" panose="02020603050405020304" pitchFamily="18" charset="0"/>
              </a:rPr>
              <a:t> стала </a:t>
            </a:r>
            <a:r>
              <a:rPr lang="ru-RU" sz="2000" dirty="0" err="1">
                <a:solidFill>
                  <a:srgbClr val="231F20"/>
                </a:solidFill>
                <a:latin typeface="Times New Roman" panose="02020603050405020304" pitchFamily="18" charset="0"/>
              </a:rPr>
              <a:t>наслідком</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недалекоглядної</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політики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України</a:t>
            </a:r>
            <a:r>
              <a:rPr lang="ru-RU" sz="2000" dirty="0">
                <a:solidFill>
                  <a:srgbClr val="231F20"/>
                </a:solidFill>
                <a:latin typeface="Times New Roman" panose="02020603050405020304" pitchFamily="18" charset="0"/>
              </a:rPr>
              <a:t> у </a:t>
            </a:r>
            <a:r>
              <a:rPr lang="ru-RU" sz="2000" dirty="0" err="1">
                <a:solidFill>
                  <a:srgbClr val="231F20"/>
                </a:solidFill>
                <a:latin typeface="Times New Roman" panose="02020603050405020304" pitchFamily="18" charset="0"/>
              </a:rPr>
              <a:t>відносинах</a:t>
            </a:r>
            <a:r>
              <a:rPr lang="ru-RU" sz="2000" dirty="0">
                <a:solidFill>
                  <a:srgbClr val="231F20"/>
                </a:solidFill>
                <a:latin typeface="Times New Roman" panose="02020603050405020304" pitchFamily="18" charset="0"/>
              </a:rPr>
              <a:t> з </a:t>
            </a:r>
            <a:r>
              <a:rPr lang="ru-RU" sz="2000" dirty="0" err="1">
                <a:solidFill>
                  <a:srgbClr val="231F20"/>
                </a:solidFill>
                <a:latin typeface="Times New Roman" panose="02020603050405020304" pitchFamily="18" charset="0"/>
              </a:rPr>
              <a:t>сусідніми</a:t>
            </a:r>
            <a:r>
              <a:rPr lang="ru-RU" sz="2000" dirty="0">
                <a:solidFill>
                  <a:srgbClr val="231F20"/>
                </a:solidFill>
                <a:latin typeface="Times New Roman" panose="02020603050405020304" pitchFamily="18" charset="0"/>
              </a:rPr>
              <a:t> державами. </a:t>
            </a:r>
            <a:endParaRPr lang="ru-RU" sz="2000" dirty="0">
              <a:solidFill>
                <a:srgbClr val="231F20"/>
              </a:solidFill>
              <a:latin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5103" y="436327"/>
            <a:ext cx="11350581" cy="5324535"/>
          </a:xfrm>
          <a:prstGeom prst="rect">
            <a:avLst/>
          </a:prstGeom>
          <a:solidFill>
            <a:schemeClr val="accent1">
              <a:lumMod val="20000"/>
              <a:lumOff val="80000"/>
            </a:schemeClr>
          </a:solidFill>
        </p:spPr>
        <p:txBody>
          <a:bodyPr wrap="square">
            <a:spAutoFit/>
          </a:bodyPr>
          <a:lstStyle/>
          <a:p>
            <a:r>
              <a:rPr lang="uk-UA" sz="2000" i="1" dirty="0">
                <a:solidFill>
                  <a:srgbClr val="231F20"/>
                </a:solidFill>
                <a:latin typeface="Times New Roman" panose="02020603050405020304" pitchFamily="18" charset="0"/>
              </a:rPr>
              <a:t>Південно-східні регіони були основною ціллю у «гібридній» війні Російської Федерації проти України. Адже саме там строкатий етнічний склад населення, яке досить добре піддавалося маніпуляціям</a:t>
            </a:r>
            <a:r>
              <a:rPr lang="uk-UA" sz="2000" dirty="0">
                <a:solidFill>
                  <a:srgbClr val="231F20"/>
                </a:solidFill>
                <a:latin typeface="Times New Roman" panose="02020603050405020304" pitchFamily="18" charset="0"/>
              </a:rPr>
              <a:t>. </a:t>
            </a:r>
            <a:endParaRPr lang="uk-UA" sz="2000" dirty="0" smtClean="0">
              <a:solidFill>
                <a:srgbClr val="231F20"/>
              </a:solidFill>
              <a:latin typeface="Times New Roman" panose="02020603050405020304" pitchFamily="18" charset="0"/>
            </a:endParaRPr>
          </a:p>
          <a:p>
            <a:pPr algn="just"/>
            <a:r>
              <a:rPr lang="uk-UA" sz="2000" dirty="0">
                <a:solidFill>
                  <a:srgbClr val="231F20"/>
                </a:solidFill>
                <a:latin typeface="Times New Roman" panose="02020603050405020304" pitchFamily="18" charset="0"/>
              </a:rPr>
              <a:t>	</a:t>
            </a:r>
            <a:r>
              <a:rPr lang="uk-UA" sz="2000" dirty="0" smtClean="0">
                <a:solidFill>
                  <a:srgbClr val="231F20"/>
                </a:solidFill>
                <a:latin typeface="Times New Roman" panose="02020603050405020304" pitchFamily="18" charset="0"/>
              </a:rPr>
              <a:t>На </a:t>
            </a:r>
            <a:r>
              <a:rPr lang="uk-UA" sz="2000" dirty="0">
                <a:solidFill>
                  <a:srgbClr val="231F20"/>
                </a:solidFill>
                <a:latin typeface="Times New Roman" panose="02020603050405020304" pitchFamily="18" charset="0"/>
              </a:rPr>
              <a:t>півдні у великих містах переважав багатоетнічний склад, тоді як серед невеликих населених пунктів часто трапляється моноетнічний. </a:t>
            </a:r>
            <a:endParaRPr lang="uk-UA" sz="2000" dirty="0" smtClean="0">
              <a:solidFill>
                <a:srgbClr val="231F20"/>
              </a:solidFill>
              <a:latin typeface="Times New Roman" panose="02020603050405020304" pitchFamily="18" charset="0"/>
            </a:endParaRPr>
          </a:p>
          <a:p>
            <a:pPr algn="just"/>
            <a:r>
              <a:rPr lang="uk-UA" sz="2000" dirty="0">
                <a:solidFill>
                  <a:srgbClr val="231F20"/>
                </a:solidFill>
                <a:latin typeface="Times New Roman" panose="02020603050405020304" pitchFamily="18" charset="0"/>
              </a:rPr>
              <a:t>	</a:t>
            </a:r>
            <a:r>
              <a:rPr lang="uk-UA" sz="2000" dirty="0" smtClean="0">
                <a:solidFill>
                  <a:srgbClr val="231F20"/>
                </a:solidFill>
                <a:latin typeface="Times New Roman" panose="02020603050405020304" pitchFamily="18" charset="0"/>
              </a:rPr>
              <a:t>До </a:t>
            </a:r>
            <a:r>
              <a:rPr lang="uk-UA" sz="2000" dirty="0">
                <a:solidFill>
                  <a:srgbClr val="231F20"/>
                </a:solidFill>
                <a:latin typeface="Times New Roman" panose="02020603050405020304" pitchFamily="18" charset="0"/>
              </a:rPr>
              <a:t>2014 р. значна частина місцевого населення південних і східних областей України була досить проросійськи налаштована і схилялася до союзу з Росією та приєднання до Митного союзу. Причин цього декілька. Ще в радянську добу регіони тісно співпрацювали з російськими підприємствами і зберегли зв’язки після проголошення незалежності України.</a:t>
            </a:r>
            <a:endParaRPr lang="uk-UA" sz="2000" dirty="0">
              <a:solidFill>
                <a:srgbClr val="231F20"/>
              </a:solidFill>
              <a:latin typeface="Times New Roman" panose="02020603050405020304" pitchFamily="18" charset="0"/>
            </a:endParaRPr>
          </a:p>
          <a:p>
            <a:pPr algn="just"/>
            <a:r>
              <a:rPr lang="uk-UA" sz="2000" dirty="0" smtClean="0">
                <a:solidFill>
                  <a:srgbClr val="231F20"/>
                </a:solidFill>
                <a:latin typeface="Times New Roman" panose="02020603050405020304" pitchFamily="18" charset="0"/>
              </a:rPr>
              <a:t>	</a:t>
            </a:r>
            <a:r>
              <a:rPr lang="uk-UA" sz="2000" i="1" dirty="0" smtClean="0">
                <a:solidFill>
                  <a:srgbClr val="231F20"/>
                </a:solidFill>
                <a:latin typeface="Times New Roman" panose="02020603050405020304" pitchFamily="18" charset="0"/>
              </a:rPr>
              <a:t>Євроінтеграцію </a:t>
            </a:r>
            <a:r>
              <a:rPr lang="uk-UA" sz="2000" i="1" dirty="0">
                <a:solidFill>
                  <a:srgbClr val="231F20"/>
                </a:solidFill>
                <a:latin typeface="Times New Roman" panose="02020603050405020304" pitchFamily="18" charset="0"/>
              </a:rPr>
              <a:t>населення регіонів розглядало як загрозу для експорту товарів до РФ, на якому базувалися промислові підприємства південних і східних областей</a:t>
            </a:r>
            <a:r>
              <a:rPr lang="uk-UA" sz="2000" dirty="0">
                <a:solidFill>
                  <a:srgbClr val="231F20"/>
                </a:solidFill>
                <a:latin typeface="Times New Roman" panose="02020603050405020304" pitchFamily="18" charset="0"/>
              </a:rPr>
              <a:t>. Втрата російського ринку означала б відчутний удар по економічному становищу населення, задіяного на застарілому виробництві. </a:t>
            </a:r>
            <a:endParaRPr lang="uk-UA" sz="2000" dirty="0" smtClean="0">
              <a:solidFill>
                <a:srgbClr val="231F20"/>
              </a:solidFill>
              <a:latin typeface="Times New Roman" panose="02020603050405020304" pitchFamily="18" charset="0"/>
            </a:endParaRPr>
          </a:p>
          <a:p>
            <a:pPr algn="just"/>
            <a:r>
              <a:rPr lang="uk-UA" sz="2000" dirty="0">
                <a:solidFill>
                  <a:srgbClr val="231F20"/>
                </a:solidFill>
                <a:latin typeface="Times New Roman" panose="02020603050405020304" pitchFamily="18" charset="0"/>
              </a:rPr>
              <a:t>	</a:t>
            </a:r>
            <a:r>
              <a:rPr lang="uk-UA" sz="2000" dirty="0" smtClean="0">
                <a:solidFill>
                  <a:srgbClr val="231F20"/>
                </a:solidFill>
                <a:latin typeface="Times New Roman" panose="02020603050405020304" pitchFamily="18" charset="0"/>
              </a:rPr>
              <a:t>Особливо </a:t>
            </a:r>
            <a:r>
              <a:rPr lang="uk-UA" sz="2000" dirty="0">
                <a:solidFill>
                  <a:srgbClr val="231F20"/>
                </a:solidFill>
                <a:latin typeface="Times New Roman" panose="02020603050405020304" pitchFamily="18" charset="0"/>
              </a:rPr>
              <a:t>актуальним це було для старшого покоління, яке ностальгувало за СРСР і ототожнювало його з нинішньою Російською Федерацією. </a:t>
            </a:r>
            <a:r>
              <a:rPr lang="uk-UA" sz="2000" i="1" dirty="0">
                <a:solidFill>
                  <a:srgbClr val="231F20"/>
                </a:solidFill>
                <a:latin typeface="Times New Roman" panose="02020603050405020304" pitchFamily="18" charset="0"/>
              </a:rPr>
              <a:t>Подібна ситуація була благодатним ґрунтом для російської пропаганди, яка стала одним із інструментів посилення сепаратистських настроїв на Донбасі у 2014 р</a:t>
            </a:r>
            <a:r>
              <a:rPr lang="uk-UA" sz="2000" i="1" dirty="0" smtClean="0">
                <a:solidFill>
                  <a:srgbClr val="231F20"/>
                </a:solidFill>
                <a:latin typeface="Times New Roman" panose="02020603050405020304" pitchFamily="18" charset="0"/>
              </a:rPr>
              <a:t>. етнічних </a:t>
            </a:r>
            <a:r>
              <a:rPr lang="uk-UA" sz="2000" i="1" dirty="0">
                <a:solidFill>
                  <a:srgbClr val="231F20"/>
                </a:solidFill>
                <a:latin typeface="Times New Roman" panose="02020603050405020304" pitchFamily="18" charset="0"/>
              </a:rPr>
              <a:t>росіян, хоча більшість населення – українці. </a:t>
            </a:r>
            <a:endParaRPr lang="uk-UA" sz="2000" i="1" dirty="0" smtClean="0">
              <a:solidFill>
                <a:srgbClr val="231F20"/>
              </a:solidFill>
              <a:latin typeface="Times New Roman" panose="02020603050405020304" pitchFamily="18" charset="0"/>
            </a:endParaRPr>
          </a:p>
          <a:p>
            <a:pPr algn="just"/>
            <a:r>
              <a:rPr lang="uk-UA" sz="2000" dirty="0">
                <a:solidFill>
                  <a:srgbClr val="231F20"/>
                </a:solidFill>
                <a:latin typeface="Times New Roman" panose="02020603050405020304" pitchFamily="18" charset="0"/>
              </a:rPr>
              <a:t>	</a:t>
            </a:r>
            <a:endParaRPr lang="uk-UA"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3892" y="278407"/>
            <a:ext cx="11093003" cy="2246769"/>
          </a:xfrm>
          <a:prstGeom prst="rect">
            <a:avLst/>
          </a:prstGeom>
          <a:solidFill>
            <a:schemeClr val="accent1">
              <a:lumMod val="20000"/>
              <a:lumOff val="80000"/>
            </a:schemeClr>
          </a:solidFill>
        </p:spPr>
        <p:txBody>
          <a:bodyPr wrap="square">
            <a:spAutoFit/>
          </a:bodyPr>
          <a:lstStyle/>
          <a:p>
            <a:pPr algn="just"/>
            <a:r>
              <a:rPr lang="ru-RU" sz="2000" dirty="0" err="1">
                <a:solidFill>
                  <a:srgbClr val="231F20"/>
                </a:solidFill>
                <a:latin typeface="Times New Roman" panose="02020603050405020304" pitchFamily="18" charset="0"/>
              </a:rPr>
              <a:t>Певною</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мірою</a:t>
            </a:r>
            <a:r>
              <a:rPr lang="ru-RU" sz="2000" dirty="0">
                <a:solidFill>
                  <a:srgbClr val="231F20"/>
                </a:solidFill>
                <a:latin typeface="Times New Roman" panose="02020603050405020304" pitchFamily="18" charset="0"/>
              </a:rPr>
              <a:t> у </a:t>
            </a:r>
            <a:r>
              <a:rPr lang="ru-RU" sz="2000" dirty="0" err="1">
                <a:solidFill>
                  <a:srgbClr val="231F20"/>
                </a:solidFill>
                <a:latin typeface="Times New Roman" panose="02020603050405020304" pitchFamily="18" charset="0"/>
              </a:rPr>
              <a:t>внутрішні</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справи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України</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втручалася</a:t>
            </a:r>
            <a:r>
              <a:rPr lang="ru-RU" sz="2000" dirty="0">
                <a:solidFill>
                  <a:srgbClr val="231F20"/>
                </a:solidFill>
                <a:latin typeface="Times New Roman" panose="02020603050405020304" pitchFamily="18" charset="0"/>
              </a:rPr>
              <a:t> </a:t>
            </a:r>
            <a:r>
              <a:rPr lang="ru-RU" sz="2000" b="1" i="1" dirty="0" err="1">
                <a:solidFill>
                  <a:srgbClr val="231F20"/>
                </a:solidFill>
                <a:latin typeface="Times New Roman" panose="02020603050405020304" pitchFamily="18" charset="0"/>
              </a:rPr>
              <a:t>Румунія</a:t>
            </a:r>
            <a:r>
              <a:rPr lang="ru-RU" sz="2000" b="1" i="1" dirty="0">
                <a:solidFill>
                  <a:srgbClr val="231F20"/>
                </a:solidFill>
                <a:latin typeface="Times New Roman" panose="02020603050405020304" pitchFamily="18" charset="0"/>
              </a:rPr>
              <a:t>. </a:t>
            </a:r>
            <a:r>
              <a:rPr lang="ru-RU" sz="2000" dirty="0">
                <a:solidFill>
                  <a:srgbClr val="231F20"/>
                </a:solidFill>
                <a:latin typeface="Times New Roman" panose="02020603050405020304" pitchFamily="18" charset="0"/>
              </a:rPr>
              <a:t>З </a:t>
            </a:r>
            <a:r>
              <a:rPr lang="ru-RU" sz="2000" dirty="0" err="1">
                <a:solidFill>
                  <a:srgbClr val="231F20"/>
                </a:solidFill>
                <a:latin typeface="Times New Roman" panose="02020603050405020304" pitchFamily="18" charset="0"/>
              </a:rPr>
              <a:t>огляду</a:t>
            </a:r>
            <a:r>
              <a:rPr lang="ru-RU" sz="2000" dirty="0">
                <a:solidFill>
                  <a:srgbClr val="231F20"/>
                </a:solidFill>
                <a:latin typeface="Times New Roman" panose="02020603050405020304" pitchFamily="18" charset="0"/>
              </a:rPr>
              <a:t> на те, </a:t>
            </a:r>
            <a:r>
              <a:rPr lang="ru-RU" sz="2000" dirty="0" err="1">
                <a:solidFill>
                  <a:srgbClr val="231F20"/>
                </a:solidFill>
                <a:latin typeface="Times New Roman" panose="02020603050405020304" pitchFamily="18" charset="0"/>
              </a:rPr>
              <a:t>що</a:t>
            </a:r>
            <a:r>
              <a:rPr lang="ru-RU" sz="2000" dirty="0">
                <a:solidFill>
                  <a:srgbClr val="231F20"/>
                </a:solidFill>
                <a:latin typeface="Times New Roman" panose="02020603050405020304" pitchFamily="18" charset="0"/>
              </a:rPr>
              <a:t> вона є </a:t>
            </a:r>
            <a:r>
              <a:rPr lang="ru-RU" sz="2000" dirty="0" err="1">
                <a:solidFill>
                  <a:srgbClr val="231F20"/>
                </a:solidFill>
                <a:latin typeface="Times New Roman" panose="02020603050405020304" pitchFamily="18" charset="0"/>
              </a:rPr>
              <a:t>країною</a:t>
            </a:r>
            <a:r>
              <a:rPr lang="ru-RU" sz="2000" dirty="0">
                <a:solidFill>
                  <a:srgbClr val="231F20"/>
                </a:solidFill>
                <a:latin typeface="Times New Roman" panose="02020603050405020304" pitchFamily="18" charset="0"/>
              </a:rPr>
              <a:t>-членом </a:t>
            </a:r>
            <a:r>
              <a:rPr lang="ru-RU" sz="2000" dirty="0" err="1">
                <a:solidFill>
                  <a:srgbClr val="231F20"/>
                </a:solidFill>
                <a:latin typeface="Times New Roman" panose="02020603050405020304" pitchFamily="18" charset="0"/>
              </a:rPr>
              <a:t>Європейського</a:t>
            </a:r>
            <a:r>
              <a:rPr lang="ru-RU" sz="2000" dirty="0">
                <a:solidFill>
                  <a:srgbClr val="231F20"/>
                </a:solidFill>
                <a:latin typeface="Times New Roman" panose="02020603050405020304" pitchFamily="18" charset="0"/>
              </a:rPr>
              <a:t> Союзу, </a:t>
            </a:r>
            <a:r>
              <a:rPr lang="ru-RU" sz="2000" dirty="0" err="1">
                <a:solidFill>
                  <a:srgbClr val="231F20"/>
                </a:solidFill>
                <a:latin typeface="Times New Roman" panose="02020603050405020304" pitchFamily="18" charset="0"/>
              </a:rPr>
              <a:t>вийти</a:t>
            </a:r>
            <a:r>
              <a:rPr lang="ru-RU" sz="2000" dirty="0">
                <a:solidFill>
                  <a:srgbClr val="231F20"/>
                </a:solidFill>
                <a:latin typeface="Times New Roman" panose="02020603050405020304" pitchFamily="18" charset="0"/>
              </a:rPr>
              <a:t> за рамки правил та норм </a:t>
            </a:r>
            <a:r>
              <a:rPr lang="ru-RU" sz="2000" dirty="0" err="1">
                <a:solidFill>
                  <a:srgbClr val="231F20"/>
                </a:solidFill>
                <a:latin typeface="Times New Roman" panose="02020603050405020304" pitchFamily="18" charset="0"/>
              </a:rPr>
              <a:t>цієї</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організації</a:t>
            </a:r>
            <a:r>
              <a:rPr lang="ru-RU" sz="2000" dirty="0">
                <a:solidFill>
                  <a:srgbClr val="231F20"/>
                </a:solidFill>
                <a:latin typeface="Times New Roman" panose="02020603050405020304" pitchFamily="18" charset="0"/>
              </a:rPr>
              <a:t> не могла, а тому </a:t>
            </a:r>
            <a:r>
              <a:rPr lang="ru-RU" sz="2000" dirty="0" err="1">
                <a:solidFill>
                  <a:srgbClr val="231F20"/>
                </a:solidFill>
                <a:latin typeface="Times New Roman" panose="02020603050405020304" pitchFamily="18" charset="0"/>
              </a:rPr>
              <a:t>здійснювала</a:t>
            </a:r>
            <a:r>
              <a:rPr lang="ru-RU" sz="2000" dirty="0">
                <a:solidFill>
                  <a:srgbClr val="231F20"/>
                </a:solidFill>
                <a:latin typeface="Times New Roman" panose="02020603050405020304" pitchFamily="18" charset="0"/>
              </a:rPr>
              <a:t> </a:t>
            </a:r>
            <a:r>
              <a:rPr lang="ru-RU" sz="2000" dirty="0" err="1">
                <a:solidFill>
                  <a:srgbClr val="231F20"/>
                </a:solidFill>
                <a:latin typeface="Times New Roman" panose="02020603050405020304" pitchFamily="18" charset="0"/>
              </a:rPr>
              <a:t>вплив</a:t>
            </a:r>
            <a:r>
              <a:rPr lang="ru-RU" sz="2000" dirty="0">
                <a:solidFill>
                  <a:srgbClr val="231F20"/>
                </a:solidFill>
                <a:latin typeface="Times New Roman" panose="02020603050405020304" pitchFamily="18" charset="0"/>
              </a:rPr>
              <a:t> у </a:t>
            </a:r>
            <a:r>
              <a:rPr lang="ru-RU" sz="2000" dirty="0" err="1">
                <a:solidFill>
                  <a:srgbClr val="231F20"/>
                </a:solidFill>
                <a:latin typeface="Times New Roman" panose="02020603050405020304" pitchFamily="18" charset="0"/>
              </a:rPr>
              <a:t>певних</a:t>
            </a:r>
            <a:r>
              <a:rPr lang="ru-RU" sz="2000" dirty="0">
                <a:solidFill>
                  <a:srgbClr val="231F20"/>
                </a:solidFill>
                <a:latin typeface="Times New Roman" panose="02020603050405020304" pitchFamily="18" charset="0"/>
              </a:rPr>
              <a:t> межах.</a:t>
            </a:r>
            <a:endParaRPr lang="ru-RU" sz="2000" dirty="0">
              <a:solidFill>
                <a:srgbClr val="231F20"/>
              </a:solidFill>
              <a:latin typeface="Times New Roman" panose="02020603050405020304" pitchFamily="18" charset="0"/>
            </a:endParaRPr>
          </a:p>
          <a:p>
            <a:pPr algn="just"/>
            <a:r>
              <a:rPr lang="uk-UA" sz="2000" dirty="0" smtClean="0">
                <a:solidFill>
                  <a:srgbClr val="231F20"/>
                </a:solidFill>
                <a:latin typeface="Times New Roman" panose="02020603050405020304" pitchFamily="18" charset="0"/>
              </a:rPr>
              <a:t>	Румунія </a:t>
            </a:r>
            <a:r>
              <a:rPr lang="uk-UA" sz="2000" dirty="0">
                <a:solidFill>
                  <a:srgbClr val="231F20"/>
                </a:solidFill>
                <a:latin typeface="Times New Roman" panose="02020603050405020304" pitchFamily="18" charset="0"/>
              </a:rPr>
              <a:t>здебільшого </a:t>
            </a:r>
            <a:r>
              <a:rPr lang="uk-UA" sz="2000" i="1" dirty="0">
                <a:solidFill>
                  <a:srgbClr val="231F20"/>
                </a:solidFill>
                <a:latin typeface="Times New Roman" panose="02020603050405020304" pitchFamily="18" charset="0"/>
              </a:rPr>
              <a:t>практикувала надання представникам румунської етнічної спільноти громадянства за спрощеною процедурою. Крім того, вона частково фінансувала їхні громади, надавала освітню, культурну, інтелектуальну підтримку регіональним громадам, сприяла розвитку національно-культурних товариств, громадських організацій.</a:t>
            </a:r>
            <a:endParaRPr lang="uk-UA" sz="20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05578" y="0"/>
            <a:ext cx="6096000" cy="646331"/>
          </a:xfrm>
          <a:prstGeom prst="rect">
            <a:avLst/>
          </a:prstGeom>
        </p:spPr>
        <p:txBody>
          <a:bodyPr>
            <a:spAutoFit/>
          </a:bodyPr>
          <a:lstStyle/>
          <a:p>
            <a:pPr fontAlgn="base"/>
            <a:r>
              <a:rPr lang="ru-RU" b="1" dirty="0" err="1">
                <a:solidFill>
                  <a:srgbClr val="000000"/>
                </a:solidFill>
                <a:latin typeface="fira sans"/>
              </a:rPr>
              <a:t>Етнічних</a:t>
            </a:r>
            <a:r>
              <a:rPr lang="ru-RU" b="1" dirty="0">
                <a:solidFill>
                  <a:srgbClr val="000000"/>
                </a:solidFill>
                <a:latin typeface="fira sans"/>
              </a:rPr>
              <a:t> </a:t>
            </a:r>
            <a:r>
              <a:rPr lang="ru-RU" b="1" dirty="0" err="1">
                <a:solidFill>
                  <a:srgbClr val="000000"/>
                </a:solidFill>
                <a:latin typeface="fira sans"/>
              </a:rPr>
              <a:t>росіян</a:t>
            </a:r>
            <a:r>
              <a:rPr lang="ru-RU" b="1" dirty="0">
                <a:solidFill>
                  <a:srgbClr val="000000"/>
                </a:solidFill>
                <a:latin typeface="fira sans"/>
              </a:rPr>
              <a:t> в </a:t>
            </a:r>
            <a:r>
              <a:rPr lang="ru-RU" b="1" dirty="0" err="1">
                <a:solidFill>
                  <a:srgbClr val="000000"/>
                </a:solidFill>
                <a:latin typeface="fira sans"/>
              </a:rPr>
              <a:t>Україні</a:t>
            </a:r>
            <a:r>
              <a:rPr lang="ru-RU" b="1" dirty="0">
                <a:solidFill>
                  <a:srgbClr val="000000"/>
                </a:solidFill>
                <a:latin typeface="fira sans"/>
              </a:rPr>
              <a:t> </a:t>
            </a:r>
            <a:r>
              <a:rPr lang="ru-RU" b="1" dirty="0" err="1">
                <a:solidFill>
                  <a:srgbClr val="000000"/>
                </a:solidFill>
                <a:latin typeface="fira sans"/>
              </a:rPr>
              <a:t>стає</a:t>
            </a:r>
            <a:r>
              <a:rPr lang="ru-RU" b="1" dirty="0">
                <a:solidFill>
                  <a:srgbClr val="000000"/>
                </a:solidFill>
                <a:latin typeface="fira sans"/>
              </a:rPr>
              <a:t> все </a:t>
            </a:r>
            <a:r>
              <a:rPr lang="ru-RU" b="1" dirty="0" err="1">
                <a:solidFill>
                  <a:srgbClr val="000000"/>
                </a:solidFill>
                <a:latin typeface="fira sans"/>
              </a:rPr>
              <a:t>менше</a:t>
            </a:r>
            <a:r>
              <a:rPr lang="ru-RU" b="1" dirty="0">
                <a:solidFill>
                  <a:srgbClr val="000000"/>
                </a:solidFill>
                <a:latin typeface="fira sans"/>
              </a:rPr>
              <a:t>. </a:t>
            </a:r>
            <a:r>
              <a:rPr lang="ru-RU" b="1" dirty="0" err="1">
                <a:solidFill>
                  <a:srgbClr val="000000"/>
                </a:solidFill>
                <a:latin typeface="fira sans"/>
              </a:rPr>
              <a:t>Соціологи</a:t>
            </a:r>
            <a:r>
              <a:rPr lang="ru-RU" b="1" dirty="0">
                <a:solidFill>
                  <a:srgbClr val="000000"/>
                </a:solidFill>
                <a:latin typeface="fira sans"/>
              </a:rPr>
              <a:t> </a:t>
            </a:r>
            <a:r>
              <a:rPr lang="ru-RU" b="1" dirty="0" err="1">
                <a:solidFill>
                  <a:srgbClr val="000000"/>
                </a:solidFill>
                <a:latin typeface="fira sans"/>
              </a:rPr>
              <a:t>зафіксували</a:t>
            </a:r>
            <a:r>
              <a:rPr lang="ru-RU" b="1" dirty="0">
                <a:solidFill>
                  <a:srgbClr val="000000"/>
                </a:solidFill>
                <a:latin typeface="fira sans"/>
              </a:rPr>
              <a:t> </a:t>
            </a:r>
            <a:r>
              <a:rPr lang="ru-RU" b="1" dirty="0" err="1">
                <a:solidFill>
                  <a:srgbClr val="000000"/>
                </a:solidFill>
                <a:latin typeface="fira sans"/>
              </a:rPr>
              <a:t>новий</a:t>
            </a:r>
            <a:r>
              <a:rPr lang="ru-RU" b="1" dirty="0">
                <a:solidFill>
                  <a:srgbClr val="000000"/>
                </a:solidFill>
                <a:latin typeface="fira sans"/>
              </a:rPr>
              <a:t> тренд</a:t>
            </a:r>
            <a:endParaRPr lang="ru-RU" b="1" i="0" dirty="0">
              <a:solidFill>
                <a:srgbClr val="000000"/>
              </a:solidFill>
              <a:effectLst/>
              <a:latin typeface="fira sans"/>
            </a:endParaRPr>
          </a:p>
        </p:txBody>
      </p:sp>
      <p:sp>
        <p:nvSpPr>
          <p:cNvPr id="3" name="Прямоугольник 2"/>
          <p:cNvSpPr/>
          <p:nvPr/>
        </p:nvSpPr>
        <p:spPr>
          <a:xfrm>
            <a:off x="257577" y="826068"/>
            <a:ext cx="11706895" cy="4524315"/>
          </a:xfrm>
          <a:prstGeom prst="rect">
            <a:avLst/>
          </a:prstGeom>
          <a:solidFill>
            <a:schemeClr val="accent1">
              <a:lumMod val="60000"/>
              <a:lumOff val="40000"/>
            </a:schemeClr>
          </a:solidFill>
        </p:spPr>
        <p:txBody>
          <a:bodyPr wrap="square">
            <a:spAutoFit/>
          </a:bodyPr>
          <a:lstStyle/>
          <a:p>
            <a:pPr algn="just" fontAlgn="base">
              <a:lnSpc>
                <a:spcPct val="150000"/>
              </a:lnSpc>
            </a:pPr>
            <a:r>
              <a:rPr lang="ru-RU" sz="2000" b="1" dirty="0" err="1">
                <a:solidFill>
                  <a:srgbClr val="000000"/>
                </a:solidFill>
                <a:latin typeface="Times New Roman" panose="02020603050405020304" pitchFamily="18" charset="0"/>
                <a:cs typeface="Times New Roman" panose="02020603050405020304" pitchFamily="18" charset="0"/>
              </a:rPr>
              <a:t>Володимир</a:t>
            </a:r>
            <a:r>
              <a:rPr lang="ru-RU" sz="2000" b="1" dirty="0">
                <a:solidFill>
                  <a:srgbClr val="000000"/>
                </a:solidFill>
                <a:latin typeface="Times New Roman" panose="02020603050405020304" pitchFamily="18" charset="0"/>
                <a:cs typeface="Times New Roman" panose="02020603050405020304" pitchFamily="18" charset="0"/>
              </a:rPr>
              <a:t> </a:t>
            </a:r>
            <a:r>
              <a:rPr lang="ru-RU" sz="2000" b="1" dirty="0" err="1">
                <a:solidFill>
                  <a:srgbClr val="000000"/>
                </a:solidFill>
                <a:latin typeface="Times New Roman" panose="02020603050405020304" pitchFamily="18" charset="0"/>
                <a:cs typeface="Times New Roman" panose="02020603050405020304" pitchFamily="18" charset="0"/>
              </a:rPr>
              <a:t>Паніотто</a:t>
            </a:r>
            <a:r>
              <a:rPr lang="ru-RU" sz="2000" b="1" dirty="0">
                <a:solidFill>
                  <a:srgbClr val="000000"/>
                </a:solidFill>
                <a:latin typeface="Times New Roman" panose="02020603050405020304" pitchFamily="18" charset="0"/>
                <a:cs typeface="Times New Roman" panose="02020603050405020304" pitchFamily="18" charset="0"/>
              </a:rPr>
              <a:t>: «Просто люди </a:t>
            </a:r>
            <a:r>
              <a:rPr lang="ru-RU" sz="2000" b="1" dirty="0" err="1">
                <a:solidFill>
                  <a:srgbClr val="000000"/>
                </a:solidFill>
                <a:latin typeface="Times New Roman" panose="02020603050405020304" pitchFamily="18" charset="0"/>
                <a:cs typeface="Times New Roman" panose="02020603050405020304" pitchFamily="18" charset="0"/>
              </a:rPr>
              <a:t>перестають</a:t>
            </a:r>
            <a:r>
              <a:rPr lang="ru-RU" sz="2000" b="1" dirty="0">
                <a:solidFill>
                  <a:srgbClr val="000000"/>
                </a:solidFill>
                <a:latin typeface="Times New Roman" panose="02020603050405020304" pitchFamily="18" charset="0"/>
                <a:cs typeface="Times New Roman" panose="02020603050405020304" pitchFamily="18" charset="0"/>
              </a:rPr>
              <a:t> себе </a:t>
            </a:r>
            <a:r>
              <a:rPr lang="ru-RU" sz="2000" b="1" dirty="0" err="1">
                <a:solidFill>
                  <a:srgbClr val="000000"/>
                </a:solidFill>
                <a:latin typeface="Times New Roman" panose="02020603050405020304" pitchFamily="18" charset="0"/>
                <a:cs typeface="Times New Roman" panose="02020603050405020304" pitchFamily="18" charset="0"/>
              </a:rPr>
              <a:t>ідентифікувати</a:t>
            </a:r>
            <a:r>
              <a:rPr lang="ru-RU" sz="2000" b="1" dirty="0">
                <a:solidFill>
                  <a:srgbClr val="000000"/>
                </a:solidFill>
                <a:latin typeface="Times New Roman" panose="02020603050405020304" pitchFamily="18" charset="0"/>
                <a:cs typeface="Times New Roman" panose="02020603050405020304" pitchFamily="18" charset="0"/>
              </a:rPr>
              <a:t> </a:t>
            </a:r>
            <a:r>
              <a:rPr lang="ru-RU" sz="2000" b="1" dirty="0" err="1">
                <a:solidFill>
                  <a:srgbClr val="000000"/>
                </a:solidFill>
                <a:latin typeface="Times New Roman" panose="02020603050405020304" pitchFamily="18" charset="0"/>
                <a:cs typeface="Times New Roman" panose="02020603050405020304" pitchFamily="18" charset="0"/>
              </a:rPr>
              <a:t>росіянами</a:t>
            </a:r>
            <a:r>
              <a:rPr lang="ru-RU" sz="2000" b="1" dirty="0">
                <a:solidFill>
                  <a:srgbClr val="000000"/>
                </a:solidFill>
                <a:latin typeface="Times New Roman" panose="02020603050405020304" pitchFamily="18" charset="0"/>
                <a:cs typeface="Times New Roman" panose="02020603050405020304" pitchFamily="18" charset="0"/>
              </a:rPr>
              <a:t>»</a:t>
            </a:r>
            <a:endParaRPr lang="ru-RU" sz="2000" b="1" dirty="0">
              <a:solidFill>
                <a:srgbClr val="000000"/>
              </a:solidFill>
              <a:latin typeface="Times New Roman" panose="02020603050405020304" pitchFamily="18" charset="0"/>
              <a:cs typeface="Times New Roman" panose="02020603050405020304" pitchFamily="18" charset="0"/>
            </a:endParaRPr>
          </a:p>
          <a:p>
            <a:pPr algn="just" fontAlgn="base">
              <a:lnSpc>
                <a:spcPct val="150000"/>
              </a:lnSpc>
            </a:pPr>
            <a:r>
              <a:rPr lang="ru-RU" sz="2000" dirty="0" err="1">
                <a:solidFill>
                  <a:srgbClr val="000000"/>
                </a:solidFill>
                <a:latin typeface="Times New Roman" panose="02020603050405020304" pitchFamily="18" charset="0"/>
                <a:cs typeface="Times New Roman" panose="02020603050405020304" pitchFamily="18" charset="0"/>
              </a:rPr>
              <a:t>Кількість</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етнічних</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росіян</a:t>
            </a:r>
            <a:r>
              <a:rPr lang="ru-RU" sz="2000" dirty="0">
                <a:solidFill>
                  <a:srgbClr val="000000"/>
                </a:solidFill>
                <a:latin typeface="Times New Roman" panose="02020603050405020304" pitchFamily="18" charset="0"/>
                <a:cs typeface="Times New Roman" panose="02020603050405020304" pitchFamily="18" charset="0"/>
              </a:rPr>
              <a:t> в </a:t>
            </a:r>
            <a:r>
              <a:rPr lang="ru-RU" sz="2000" dirty="0" err="1">
                <a:solidFill>
                  <a:srgbClr val="000000"/>
                </a:solidFill>
                <a:latin typeface="Times New Roman" panose="02020603050405020304" pitchFamily="18" charset="0"/>
                <a:cs typeface="Times New Roman" panose="02020603050405020304" pitchFamily="18" charset="0"/>
              </a:rPr>
              <a:t>Україні</a:t>
            </a:r>
            <a:r>
              <a:rPr lang="ru-RU" sz="2000" dirty="0">
                <a:solidFill>
                  <a:srgbClr val="000000"/>
                </a:solidFill>
                <a:latin typeface="Times New Roman" panose="02020603050405020304" pitchFamily="18" charset="0"/>
                <a:cs typeface="Times New Roman" panose="02020603050405020304" pitchFamily="18" charset="0"/>
              </a:rPr>
              <a:t> з </a:t>
            </a:r>
            <a:r>
              <a:rPr lang="ru-RU" sz="2000" dirty="0" err="1">
                <a:solidFill>
                  <a:srgbClr val="000000"/>
                </a:solidFill>
                <a:latin typeface="Times New Roman" panose="02020603050405020304" pitchFamily="18" charset="0"/>
                <a:cs typeface="Times New Roman" panose="02020603050405020304" pitchFamily="18" charset="0"/>
              </a:rPr>
              <a:t>кожним</a:t>
            </a:r>
            <a:r>
              <a:rPr lang="ru-RU" sz="2000" dirty="0">
                <a:solidFill>
                  <a:srgbClr val="000000"/>
                </a:solidFill>
                <a:latin typeface="Times New Roman" panose="02020603050405020304" pitchFamily="18" charset="0"/>
                <a:cs typeface="Times New Roman" panose="02020603050405020304" pitchFamily="18" charset="0"/>
              </a:rPr>
              <a:t> роком </a:t>
            </a:r>
            <a:r>
              <a:rPr lang="ru-RU" sz="2000" dirty="0" err="1">
                <a:solidFill>
                  <a:srgbClr val="000000"/>
                </a:solidFill>
                <a:latin typeface="Times New Roman" panose="02020603050405020304" pitchFamily="18" charset="0"/>
                <a:cs typeface="Times New Roman" panose="02020603050405020304" pitchFamily="18" charset="0"/>
              </a:rPr>
              <a:t>стає</a:t>
            </a:r>
            <a:r>
              <a:rPr lang="ru-RU" sz="2000" dirty="0">
                <a:solidFill>
                  <a:srgbClr val="000000"/>
                </a:solidFill>
                <a:latin typeface="Times New Roman" panose="02020603050405020304" pitchFamily="18" charset="0"/>
                <a:cs typeface="Times New Roman" panose="02020603050405020304" pitchFamily="18" charset="0"/>
              </a:rPr>
              <a:t> все </a:t>
            </a:r>
            <a:r>
              <a:rPr lang="ru-RU" sz="2000" dirty="0" err="1">
                <a:solidFill>
                  <a:srgbClr val="000000"/>
                </a:solidFill>
                <a:latin typeface="Times New Roman" panose="02020603050405020304" pitchFamily="18" charset="0"/>
                <a:cs typeface="Times New Roman" panose="02020603050405020304" pitchFamily="18" charset="0"/>
              </a:rPr>
              <a:t>меншою</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Такий</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висновок</a:t>
            </a:r>
            <a:r>
              <a:rPr lang="ru-RU" sz="2000" dirty="0">
                <a:solidFill>
                  <a:srgbClr val="000000"/>
                </a:solidFill>
                <a:latin typeface="Times New Roman" panose="02020603050405020304" pitchFamily="18" charset="0"/>
                <a:cs typeface="Times New Roman" panose="02020603050405020304" pitchFamily="18" charset="0"/>
              </a:rPr>
              <a:t> на </a:t>
            </a:r>
            <a:r>
              <a:rPr lang="ru-RU" sz="2000" dirty="0" err="1">
                <a:solidFill>
                  <a:srgbClr val="000000"/>
                </a:solidFill>
                <a:latin typeface="Times New Roman" panose="02020603050405020304" pitchFamily="18" charset="0"/>
                <a:cs typeface="Times New Roman" panose="02020603050405020304" pitchFamily="18" charset="0"/>
              </a:rPr>
              <a:t>основі</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досліджень</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зробив</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генеральниий</a:t>
            </a:r>
            <a:r>
              <a:rPr lang="ru-RU" sz="2000" dirty="0">
                <a:solidFill>
                  <a:srgbClr val="000000"/>
                </a:solidFill>
                <a:latin typeface="Times New Roman" panose="02020603050405020304" pitchFamily="18" charset="0"/>
                <a:cs typeface="Times New Roman" panose="02020603050405020304" pitchFamily="18" charset="0"/>
              </a:rPr>
              <a:t> директор </a:t>
            </a:r>
            <a:r>
              <a:rPr lang="ru-RU" sz="2000" dirty="0" err="1">
                <a:solidFill>
                  <a:srgbClr val="000000"/>
                </a:solidFill>
                <a:latin typeface="Times New Roman" panose="02020603050405020304" pitchFamily="18" charset="0"/>
                <a:cs typeface="Times New Roman" panose="02020603050405020304" pitchFamily="18" charset="0"/>
              </a:rPr>
              <a:t>Київського</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міжнародного</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інституту</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соціології</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Володимир</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smtClean="0">
                <a:solidFill>
                  <a:srgbClr val="000000"/>
                </a:solidFill>
                <a:latin typeface="Times New Roman" panose="02020603050405020304" pitchFamily="18" charset="0"/>
                <a:cs typeface="Times New Roman" panose="02020603050405020304" pitchFamily="18" charset="0"/>
              </a:rPr>
              <a:t>Паніотто</a:t>
            </a:r>
            <a:r>
              <a:rPr lang="ru-RU" sz="2000" dirty="0" smtClean="0">
                <a:solidFill>
                  <a:srgbClr val="000000"/>
                </a:solidFill>
                <a:latin typeface="Times New Roman" panose="02020603050405020304" pitchFamily="18" charset="0"/>
                <a:cs typeface="Times New Roman" panose="02020603050405020304" pitchFamily="18" charset="0"/>
              </a:rPr>
              <a:t>.</a:t>
            </a:r>
            <a:endParaRPr lang="ru-RU" sz="2000" dirty="0" smtClean="0">
              <a:solidFill>
                <a:srgbClr val="000000"/>
              </a:solidFill>
              <a:latin typeface="Times New Roman" panose="02020603050405020304" pitchFamily="18" charset="0"/>
              <a:cs typeface="Times New Roman" panose="02020603050405020304" pitchFamily="18" charset="0"/>
            </a:endParaRPr>
          </a:p>
          <a:p>
            <a:pPr algn="just" fontAlgn="base">
              <a:lnSpc>
                <a:spcPct val="150000"/>
              </a:lnSpc>
            </a:pPr>
            <a:r>
              <a:rPr lang="uk-UA" sz="2000" dirty="0">
                <a:solidFill>
                  <a:srgbClr val="000000"/>
                </a:solidFill>
                <a:latin typeface="Times New Roman" panose="02020603050405020304" pitchFamily="18" charset="0"/>
                <a:cs typeface="Times New Roman" panose="02020603050405020304" pitchFamily="18" charset="0"/>
              </a:rPr>
              <a:t>На думку соціолога, є дві причини такого явища: еміграція росіян до РФ та зміна ідентифікації самих росіян.</a:t>
            </a:r>
            <a:endParaRPr lang="uk-UA" sz="2000" dirty="0">
              <a:solidFill>
                <a:srgbClr val="000000"/>
              </a:solidFill>
              <a:latin typeface="Times New Roman" panose="02020603050405020304" pitchFamily="18" charset="0"/>
              <a:cs typeface="Times New Roman" panose="02020603050405020304" pitchFamily="18" charset="0"/>
            </a:endParaRPr>
          </a:p>
          <a:p>
            <a:pPr algn="just" fontAlgn="base">
              <a:lnSpc>
                <a:spcPct val="150000"/>
              </a:lnSpc>
            </a:pPr>
            <a:r>
              <a:rPr lang="uk-UA" sz="2000" dirty="0">
                <a:solidFill>
                  <a:srgbClr val="000000"/>
                </a:solidFill>
                <a:latin typeface="Times New Roman" panose="02020603050405020304" pitchFamily="18" charset="0"/>
                <a:cs typeface="Times New Roman" panose="02020603050405020304" pitchFamily="18" charset="0"/>
              </a:rPr>
              <a:t>«Етнічних росіян в Україні стає все менше. Ні, це не означає, що вони масово емігрують до РФ, хоча певний відсоток тих, хто виїхав туди з окупованих територій, теж є. Просто люди перестають себе ідентифікувати росіянами, і зараз «з колишніх 17% залишилось 2-3%», – говорить </a:t>
            </a:r>
            <a:r>
              <a:rPr lang="uk-UA" sz="2000" dirty="0" err="1">
                <a:solidFill>
                  <a:srgbClr val="000000"/>
                </a:solidFill>
                <a:latin typeface="Times New Roman" panose="02020603050405020304" pitchFamily="18" charset="0"/>
                <a:cs typeface="Times New Roman" panose="02020603050405020304" pitchFamily="18" charset="0"/>
              </a:rPr>
              <a:t>Паніотто</a:t>
            </a:r>
            <a:r>
              <a:rPr lang="uk-UA" sz="2000" dirty="0">
                <a:solidFill>
                  <a:srgbClr val="000000"/>
                </a:solidFill>
                <a:latin typeface="Times New Roman" panose="02020603050405020304" pitchFamily="18" charset="0"/>
                <a:cs typeface="Times New Roman" panose="02020603050405020304" pitchFamily="18" charset="0"/>
              </a:rPr>
              <a:t>.</a:t>
            </a:r>
            <a:endParaRPr lang="uk-UA" sz="2000" dirty="0">
              <a:solidFill>
                <a:srgbClr val="000000"/>
              </a:solidFill>
              <a:latin typeface="Times New Roman" panose="02020603050405020304" pitchFamily="18" charset="0"/>
              <a:cs typeface="Times New Roman" panose="02020603050405020304" pitchFamily="18" charset="0"/>
            </a:endParaRPr>
          </a:p>
          <a:p>
            <a:pPr fontAlgn="base"/>
            <a:endParaRPr lang="ru-RU" b="0" i="0" dirty="0">
              <a:solidFill>
                <a:srgbClr val="000000"/>
              </a:solidFill>
              <a:effectLst/>
              <a:latin typeface="fira san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2225" y="194796"/>
            <a:ext cx="11196034" cy="5632311"/>
          </a:xfrm>
          <a:prstGeom prst="rect">
            <a:avLst/>
          </a:prstGeom>
          <a:solidFill>
            <a:schemeClr val="accent1">
              <a:lumMod val="20000"/>
              <a:lumOff val="80000"/>
            </a:schemeClr>
          </a:solidFill>
        </p:spPr>
        <p:txBody>
          <a:bodyPr wrap="square">
            <a:spAutoFit/>
          </a:bodyPr>
          <a:lstStyle/>
          <a:p>
            <a:r>
              <a:rPr lang="uk-UA" sz="2000" dirty="0" smtClean="0">
                <a:solidFill>
                  <a:srgbClr val="231F20"/>
                </a:solidFill>
                <a:latin typeface="Times New Roman" panose="02020603050405020304" pitchFamily="18" charset="0"/>
              </a:rPr>
              <a:t>	Основна </a:t>
            </a:r>
            <a:r>
              <a:rPr lang="uk-UA" sz="2000" dirty="0">
                <a:solidFill>
                  <a:srgbClr val="231F20"/>
                </a:solidFill>
                <a:latin typeface="Times New Roman" panose="02020603050405020304" pitchFamily="18" charset="0"/>
              </a:rPr>
              <a:t>мета РФ полягає не у захисті національних меншин, а у дестабілізації соціально-політичної ситуації в Україні задля досягнення своїх геополітичних інтересів всупереч нормам міжнародного права.</a:t>
            </a:r>
            <a:endParaRPr lang="uk-UA" sz="2000" dirty="0">
              <a:solidFill>
                <a:srgbClr val="231F20"/>
              </a:solidFill>
              <a:latin typeface="Times New Roman" panose="02020603050405020304" pitchFamily="18" charset="0"/>
            </a:endParaRPr>
          </a:p>
          <a:p>
            <a:r>
              <a:rPr lang="uk-UA" sz="2000" dirty="0" smtClean="0">
                <a:solidFill>
                  <a:srgbClr val="231F20"/>
                </a:solidFill>
                <a:latin typeface="Times New Roman" panose="02020603050405020304" pitchFamily="18" charset="0"/>
              </a:rPr>
              <a:t>	Свій </a:t>
            </a:r>
            <a:r>
              <a:rPr lang="uk-UA" sz="2000" dirty="0">
                <a:solidFill>
                  <a:srgbClr val="231F20"/>
                </a:solidFill>
                <a:latin typeface="Times New Roman" panose="02020603050405020304" pitchFamily="18" charset="0"/>
              </a:rPr>
              <a:t>вплив на Україну РФ здійснює за такими напрямами: </a:t>
            </a:r>
            <a:endParaRPr lang="uk-UA" sz="2000" dirty="0" smtClean="0">
              <a:solidFill>
                <a:srgbClr val="231F20"/>
              </a:solidFill>
              <a:latin typeface="Times New Roman" panose="02020603050405020304" pitchFamily="18" charset="0"/>
            </a:endParaRPr>
          </a:p>
          <a:p>
            <a:r>
              <a:rPr lang="uk-UA" sz="2000" dirty="0">
                <a:solidFill>
                  <a:srgbClr val="231F20"/>
                </a:solidFill>
                <a:latin typeface="Times New Roman" panose="02020603050405020304" pitchFamily="18" charset="0"/>
              </a:rPr>
              <a:t>-</a:t>
            </a:r>
            <a:r>
              <a:rPr lang="uk-UA" sz="2000" dirty="0" smtClean="0">
                <a:solidFill>
                  <a:srgbClr val="231F20"/>
                </a:solidFill>
                <a:latin typeface="Times New Roman" panose="02020603050405020304" pitchFamily="18" charset="0"/>
              </a:rPr>
              <a:t>провокування </a:t>
            </a:r>
            <a:r>
              <a:rPr lang="uk-UA" sz="2000" dirty="0">
                <a:solidFill>
                  <a:srgbClr val="231F20"/>
                </a:solidFill>
                <a:latin typeface="Times New Roman" panose="02020603050405020304" pitchFamily="18" charset="0"/>
              </a:rPr>
              <a:t>сепаратистських настроїв серед населення регіону, </a:t>
            </a:r>
            <a:endParaRPr lang="uk-UA" sz="2000" dirty="0" smtClean="0">
              <a:solidFill>
                <a:srgbClr val="231F20"/>
              </a:solidFill>
              <a:latin typeface="Times New Roman" panose="02020603050405020304" pitchFamily="18" charset="0"/>
            </a:endParaRPr>
          </a:p>
          <a:p>
            <a:pPr marL="342900" indent="-342900">
              <a:buFontTx/>
              <a:buChar char="-"/>
            </a:pPr>
            <a:r>
              <a:rPr lang="uk-UA" sz="2000" dirty="0" smtClean="0">
                <a:solidFill>
                  <a:srgbClr val="231F20"/>
                </a:solidFill>
                <a:latin typeface="Times New Roman" panose="02020603050405020304" pitchFamily="18" charset="0"/>
              </a:rPr>
              <a:t>формування </a:t>
            </a:r>
            <a:r>
              <a:rPr lang="uk-UA" sz="2000" dirty="0">
                <a:solidFill>
                  <a:srgbClr val="231F20"/>
                </a:solidFill>
                <a:latin typeface="Times New Roman" panose="02020603050405020304" pitchFamily="18" charset="0"/>
              </a:rPr>
              <a:t>проросійських груп впливу з місцевої еліти; </a:t>
            </a:r>
            <a:endParaRPr lang="uk-UA" sz="2000" dirty="0" smtClean="0">
              <a:solidFill>
                <a:srgbClr val="231F20"/>
              </a:solidFill>
              <a:latin typeface="Times New Roman" panose="02020603050405020304" pitchFamily="18" charset="0"/>
            </a:endParaRPr>
          </a:p>
          <a:p>
            <a:pPr marL="342900" indent="-342900">
              <a:buFontTx/>
              <a:buChar char="-"/>
            </a:pPr>
            <a:r>
              <a:rPr lang="uk-UA" sz="2000" dirty="0" smtClean="0">
                <a:solidFill>
                  <a:srgbClr val="231F20"/>
                </a:solidFill>
                <a:latin typeface="Times New Roman" panose="02020603050405020304" pitchFamily="18" charset="0"/>
              </a:rPr>
              <a:t>спроби </a:t>
            </a:r>
            <a:r>
              <a:rPr lang="uk-UA" sz="2000" dirty="0">
                <a:solidFill>
                  <a:srgbClr val="231F20"/>
                </a:solidFill>
                <a:latin typeface="Times New Roman" panose="02020603050405020304" pitchFamily="18" charset="0"/>
              </a:rPr>
              <a:t>відродити діяльність проросійських рухів, організацій, вербування «симпатиків» «</a:t>
            </a:r>
            <a:r>
              <a:rPr lang="uk-UA" sz="2000" dirty="0" err="1">
                <a:solidFill>
                  <a:srgbClr val="231F20"/>
                </a:solidFill>
                <a:latin typeface="Times New Roman" panose="02020603050405020304" pitchFamily="18" charset="0"/>
              </a:rPr>
              <a:t>русского</a:t>
            </a:r>
            <a:r>
              <a:rPr lang="uk-UA" sz="2000" dirty="0">
                <a:solidFill>
                  <a:srgbClr val="231F20"/>
                </a:solidFill>
                <a:latin typeface="Times New Roman" panose="02020603050405020304" pitchFamily="18" charset="0"/>
              </a:rPr>
              <a:t> мира»; </a:t>
            </a:r>
            <a:endParaRPr lang="uk-UA" sz="2000" dirty="0" smtClean="0">
              <a:solidFill>
                <a:srgbClr val="231F20"/>
              </a:solidFill>
              <a:latin typeface="Times New Roman" panose="02020603050405020304" pitchFamily="18" charset="0"/>
            </a:endParaRPr>
          </a:p>
          <a:p>
            <a:pPr marL="342900" indent="-342900">
              <a:buFontTx/>
              <a:buChar char="-"/>
            </a:pPr>
            <a:r>
              <a:rPr lang="uk-UA" sz="2000" dirty="0" smtClean="0">
                <a:solidFill>
                  <a:srgbClr val="231F20"/>
                </a:solidFill>
                <a:latin typeface="Times New Roman" panose="02020603050405020304" pitchFamily="18" charset="0"/>
              </a:rPr>
              <a:t>проведення </a:t>
            </a:r>
            <a:r>
              <a:rPr lang="uk-UA" sz="2000" dirty="0">
                <a:solidFill>
                  <a:srgbClr val="231F20"/>
                </a:solidFill>
                <a:latin typeface="Times New Roman" panose="02020603050405020304" pitchFamily="18" charset="0"/>
              </a:rPr>
              <a:t>інформаційно-пропагандистської роботи серед місцевого населення для створення національно-культурних автономій.</a:t>
            </a:r>
            <a:endParaRPr lang="uk-UA" sz="2000" dirty="0">
              <a:solidFill>
                <a:srgbClr val="231F20"/>
              </a:solidFill>
              <a:latin typeface="Times New Roman" panose="02020603050405020304" pitchFamily="18" charset="0"/>
            </a:endParaRPr>
          </a:p>
          <a:p>
            <a:r>
              <a:rPr lang="uk-UA" sz="2000" dirty="0" smtClean="0">
                <a:solidFill>
                  <a:srgbClr val="231F20"/>
                </a:solidFill>
                <a:latin typeface="Times New Roman" panose="02020603050405020304" pitchFamily="18" charset="0"/>
              </a:rPr>
              <a:t>	</a:t>
            </a:r>
            <a:endParaRPr lang="uk-UA" sz="2000" dirty="0" smtClean="0">
              <a:solidFill>
                <a:srgbClr val="231F20"/>
              </a:solidFill>
              <a:latin typeface="Times New Roman" panose="02020603050405020304" pitchFamily="18" charset="0"/>
            </a:endParaRPr>
          </a:p>
          <a:p>
            <a:endParaRPr lang="uk-UA" sz="2000" dirty="0">
              <a:solidFill>
                <a:srgbClr val="231F20"/>
              </a:solidFill>
              <a:latin typeface="Times New Roman" panose="02020603050405020304" pitchFamily="18" charset="0"/>
            </a:endParaRPr>
          </a:p>
          <a:p>
            <a:r>
              <a:rPr lang="uk-UA" sz="2000" dirty="0" smtClean="0">
                <a:solidFill>
                  <a:srgbClr val="231F20"/>
                </a:solidFill>
                <a:latin typeface="Times New Roman" panose="02020603050405020304" pitchFamily="18" charset="0"/>
              </a:rPr>
              <a:t>	Відомо</a:t>
            </a:r>
            <a:r>
              <a:rPr lang="uk-UA" sz="2000" dirty="0">
                <a:solidFill>
                  <a:srgbClr val="231F20"/>
                </a:solidFill>
                <a:latin typeface="Times New Roman" panose="02020603050405020304" pitchFamily="18" charset="0"/>
              </a:rPr>
              <a:t>, що без підтримки місцевого населення сепаратистський рух не зможе існувати. Результати соціологічних досліджень та </a:t>
            </a:r>
            <a:r>
              <a:rPr lang="uk-UA" sz="2000" dirty="0" smtClean="0">
                <a:solidFill>
                  <a:srgbClr val="231F20"/>
                </a:solidFill>
                <a:latin typeface="Times New Roman" panose="02020603050405020304" pitchFamily="18" charset="0"/>
              </a:rPr>
              <a:t>опитувань </a:t>
            </a:r>
            <a:r>
              <a:rPr lang="uk-UA" sz="2000" dirty="0">
                <a:solidFill>
                  <a:srgbClr val="231F20"/>
                </a:solidFill>
                <a:latin typeface="Times New Roman" panose="02020603050405020304" pitchFamily="18" charset="0"/>
              </a:rPr>
              <a:t>засвідчують, що у південних та східних частинах України спостерігається низький рівень підтримки ідеї відокремлення від України. </a:t>
            </a:r>
            <a:r>
              <a:rPr lang="uk-UA" sz="2000" dirty="0" smtClean="0">
                <a:solidFill>
                  <a:srgbClr val="231F20"/>
                </a:solidFill>
                <a:latin typeface="Times New Roman" panose="02020603050405020304" pitchFamily="18" charset="0"/>
              </a:rPr>
              <a:t>Як, наприклад, </a:t>
            </a:r>
            <a:r>
              <a:rPr lang="uk-UA" sz="2000" dirty="0">
                <a:solidFill>
                  <a:srgbClr val="231F20"/>
                </a:solidFill>
                <a:latin typeface="Times New Roman" panose="02020603050405020304" pitchFamily="18" charset="0"/>
              </a:rPr>
              <a:t>під час активних заворушень на південному сході України у 2014 р., в умовах кризи центральної влади та правоохоронної системи, саме місцеві мешканці виступили проти формування </a:t>
            </a:r>
            <a:r>
              <a:rPr lang="uk-UA" sz="2000" dirty="0" err="1">
                <a:solidFill>
                  <a:srgbClr val="231F20"/>
                </a:solidFill>
                <a:latin typeface="Times New Roman" panose="02020603050405020304" pitchFamily="18" charset="0"/>
              </a:rPr>
              <a:t>квазі</a:t>
            </a:r>
            <a:r>
              <a:rPr lang="uk-UA" sz="2000" dirty="0">
                <a:solidFill>
                  <a:srgbClr val="231F20"/>
                </a:solidFill>
                <a:latin typeface="Times New Roman" panose="02020603050405020304" pitchFamily="18" charset="0"/>
              </a:rPr>
              <a:t> «народних республік» на півдні нашої держави</a:t>
            </a:r>
            <a:endParaRPr lang="uk-UA"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3739" y="307126"/>
            <a:ext cx="11170277" cy="4659609"/>
          </a:xfrm>
          <a:prstGeom prst="rect">
            <a:avLst/>
          </a:prstGeom>
          <a:solidFill>
            <a:schemeClr val="accent1">
              <a:lumMod val="20000"/>
              <a:lumOff val="80000"/>
            </a:schemeClr>
          </a:solidFill>
        </p:spPr>
        <p:txBody>
          <a:bodyPr wrap="square">
            <a:spAutoFit/>
          </a:bodyPr>
          <a:lstStyle/>
          <a:p>
            <a:pPr>
              <a:lnSpc>
                <a:spcPct val="150000"/>
              </a:lnSpc>
            </a:pPr>
            <a:r>
              <a:rPr lang="uk-UA" sz="2000" dirty="0">
                <a:solidFill>
                  <a:srgbClr val="231F20"/>
                </a:solidFill>
                <a:latin typeface="Times New Roman" panose="02020603050405020304" pitchFamily="18" charset="0"/>
              </a:rPr>
              <a:t>Навесні 2016 р. у м. Одесі відбулася хода представників болгарської спільноти від пам’ятника поету Христо Ботеву до Консульства Болгарії. На цю мирну акцію мали здійснити інспірований напад «представники націоналістичних організацій України». Проте правоохоронні органи не допустили провокації, а російські ЗМІ не отримали необхідної картинки щодо «утисків» національних менших в Україні. За даними </a:t>
            </a:r>
            <a:r>
              <a:rPr lang="uk-UA" sz="2000" dirty="0" smtClean="0">
                <a:solidFill>
                  <a:srgbClr val="231F20"/>
                </a:solidFill>
                <a:latin typeface="Times New Roman" panose="02020603050405020304" pitchFamily="18" charset="0"/>
              </a:rPr>
              <a:t>спецслужб, </a:t>
            </a:r>
            <a:r>
              <a:rPr lang="uk-UA" sz="2000" dirty="0">
                <a:solidFill>
                  <a:srgbClr val="231F20"/>
                </a:solidFill>
                <a:latin typeface="Times New Roman" panose="02020603050405020304" pitchFamily="18" charset="0"/>
              </a:rPr>
              <a:t>аналогічні провокації планувалося здійснити в Харківській, Херсонській та Миколаївській областях.</a:t>
            </a:r>
            <a:endParaRPr lang="uk-UA" sz="2000" dirty="0">
              <a:solidFill>
                <a:srgbClr val="231F20"/>
              </a:solidFill>
              <a:latin typeface="Times New Roman" panose="02020603050405020304" pitchFamily="18" charset="0"/>
            </a:endParaRPr>
          </a:p>
          <a:p>
            <a:pPr>
              <a:lnSpc>
                <a:spcPct val="150000"/>
              </a:lnSpc>
            </a:pPr>
            <a:r>
              <a:rPr lang="uk-UA" sz="2000" dirty="0">
                <a:solidFill>
                  <a:srgbClr val="231F20"/>
                </a:solidFill>
                <a:latin typeface="Times New Roman" panose="02020603050405020304" pitchFamily="18" charset="0"/>
              </a:rPr>
              <a:t>Влітку 2017 р. було викрито спробу організувати у Запорізькій та Одеській областях акцію протесту буцімто етнічних болгар. Найняті для участі у провокації три десятки «</a:t>
            </a:r>
            <a:r>
              <a:rPr lang="uk-UA" sz="2000" dirty="0" err="1">
                <a:solidFill>
                  <a:srgbClr val="231F20"/>
                </a:solidFill>
                <a:latin typeface="Times New Roman" panose="02020603050405020304" pitchFamily="18" charset="0"/>
              </a:rPr>
              <a:t>тітушок</a:t>
            </a:r>
            <a:r>
              <a:rPr lang="uk-UA" sz="2000" dirty="0">
                <a:solidFill>
                  <a:srgbClr val="231F20"/>
                </a:solidFill>
                <a:latin typeface="Times New Roman" panose="02020603050405020304" pitchFamily="18" charset="0"/>
              </a:rPr>
              <a:t>» мали імпровізувати для російських ЗМІ порушення прав болгар в Україні, перекриваючи автомагістраль із болгарськими прапорами й плакатами пропагандистського </a:t>
            </a:r>
            <a:r>
              <a:rPr lang="uk-UA" sz="2000" dirty="0" smtClean="0">
                <a:solidFill>
                  <a:srgbClr val="231F20"/>
                </a:solidFill>
                <a:latin typeface="Times New Roman" panose="02020603050405020304" pitchFamily="18" charset="0"/>
              </a:rPr>
              <a:t>змісту.</a:t>
            </a:r>
            <a:endParaRPr lang="uk-U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1668" y="0"/>
            <a:ext cx="12050332" cy="1716688"/>
          </a:xfrm>
          <a:prstGeom prst="rect">
            <a:avLst/>
          </a:prstGeom>
          <a:solidFill>
            <a:schemeClr val="accent1">
              <a:lumMod val="60000"/>
              <a:lumOff val="40000"/>
            </a:schemeClr>
          </a:solidFill>
        </p:spPr>
        <p:txBody>
          <a:bodyPr wrap="square">
            <a:spAutoFit/>
          </a:bodyPr>
          <a:lstStyle/>
          <a:p>
            <a:pPr lvl="0" algn="just">
              <a:lnSpc>
                <a:spcPct val="107000"/>
              </a:lnSpc>
              <a:defRPr/>
            </a:pPr>
            <a:r>
              <a:rPr lang="uk-UA"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У </a:t>
            </a:r>
            <a:r>
              <a:rPr lang="uk-UA"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перші роки Української незалежності Російська Федерація розгорнула масштабну інформаційно-пропагандистську кампанію проти національно-культурного відродження нашої держави, яка охопила майже всі її ціннісні основи. Особливо активно навішувалися ярлики та формувалися нові стереотипи навколо української незалежності, що проявлялося в формі зневажливих та іронічних висловлювань, і водночас настирливо </a:t>
            </a:r>
            <a:r>
              <a:rPr lang="uk-UA" sz="2000" b="1"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нав’язувалися ідеї слов’янського союзу, «спільної історії».</a:t>
            </a:r>
            <a:endParaRPr lang="en-US" altLang="en-US" sz="20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141668" y="1716688"/>
            <a:ext cx="12050332" cy="5078313"/>
          </a:xfrm>
          <a:prstGeom prst="rect">
            <a:avLst/>
          </a:prstGeom>
        </p:spPr>
        <p:txBody>
          <a:bodyPr wrap="square">
            <a:spAutoFit/>
          </a:bodyPr>
          <a:lstStyle/>
          <a:p>
            <a:r>
              <a:rPr lang="uk-UA" b="1" dirty="0" smtClean="0">
                <a:solidFill>
                  <a:srgbClr val="000000"/>
                </a:solidFill>
                <a:latin typeface="PT Serif"/>
              </a:rPr>
              <a:t>	Міф про «</a:t>
            </a:r>
            <a:r>
              <a:rPr lang="uk-UA" b="1" dirty="0">
                <a:solidFill>
                  <a:srgbClr val="000000"/>
                </a:solidFill>
                <a:latin typeface="PT Serif"/>
              </a:rPr>
              <a:t>історичну єдність трьох слов’янських народів». Триста років російська історіографія та пропаганда намагається довести, що українці та росіяни — один народ.</a:t>
            </a:r>
            <a:endParaRPr lang="uk-UA" dirty="0">
              <a:solidFill>
                <a:srgbClr val="000000"/>
              </a:solidFill>
              <a:latin typeface="PT Serif"/>
            </a:endParaRPr>
          </a:p>
          <a:p>
            <a:r>
              <a:rPr lang="uk-UA" dirty="0" smtClean="0">
                <a:solidFill>
                  <a:srgbClr val="000000"/>
                </a:solidFill>
                <a:latin typeface="PT Serif"/>
              </a:rPr>
              <a:t>	12 </a:t>
            </a:r>
            <a:r>
              <a:rPr lang="uk-UA" dirty="0">
                <a:solidFill>
                  <a:srgbClr val="000000"/>
                </a:solidFill>
                <a:latin typeface="PT Serif"/>
              </a:rPr>
              <a:t>липня 2021 року на офіційному сайті президента Росії була опублікована антинаукова й українофобська </a:t>
            </a:r>
            <a:r>
              <a:rPr lang="uk-UA" dirty="0" smtClean="0">
                <a:latin typeface="PT Serif"/>
              </a:rPr>
              <a:t>стаття</a:t>
            </a:r>
            <a:r>
              <a:rPr lang="uk-UA" dirty="0" smtClean="0">
                <a:solidFill>
                  <a:srgbClr val="FF6768"/>
                </a:solidFill>
                <a:latin typeface="PT Serif"/>
              </a:rPr>
              <a:t> </a:t>
            </a:r>
            <a:r>
              <a:rPr lang="uk-UA" dirty="0" smtClean="0">
                <a:solidFill>
                  <a:srgbClr val="000000"/>
                </a:solidFill>
                <a:latin typeface="PT Serif"/>
              </a:rPr>
              <a:t>«</a:t>
            </a:r>
            <a:r>
              <a:rPr lang="uk-UA" dirty="0">
                <a:solidFill>
                  <a:srgbClr val="000000"/>
                </a:solidFill>
                <a:latin typeface="PT Serif"/>
              </a:rPr>
              <a:t>Про історичну єдність росіян та українців». Ця стаття, як і її україномовний переклад, який теж було розміщено на сайті, пропонувалася читачеві як праця самого Володимира </a:t>
            </a:r>
            <a:r>
              <a:rPr lang="uk-UA" dirty="0" smtClean="0">
                <a:solidFill>
                  <a:srgbClr val="000000"/>
                </a:solidFill>
                <a:latin typeface="PT Serif"/>
              </a:rPr>
              <a:t>Путіна.</a:t>
            </a:r>
            <a:endParaRPr lang="uk-UA" dirty="0" smtClean="0">
              <a:solidFill>
                <a:srgbClr val="000000"/>
              </a:solidFill>
              <a:latin typeface="PT Serif"/>
            </a:endParaRPr>
          </a:p>
          <a:p>
            <a:r>
              <a:rPr lang="uk-UA" dirty="0">
                <a:solidFill>
                  <a:srgbClr val="000000"/>
                </a:solidFill>
                <a:latin typeface="PT Serif"/>
              </a:rPr>
              <a:t>Міф про триєдиний російський народ — тобто така концепція історії, коли українці, білоруси та росіяни є «гілками» одного, російського народу, — з’явився в істориків Російської імперії для обґрунтування російської експансії </a:t>
            </a:r>
            <a:r>
              <a:rPr lang="en-US" dirty="0">
                <a:solidFill>
                  <a:srgbClr val="000000"/>
                </a:solidFill>
                <a:latin typeface="PT Serif"/>
              </a:rPr>
              <a:t>XVIII </a:t>
            </a:r>
            <a:r>
              <a:rPr lang="uk-UA" dirty="0">
                <a:solidFill>
                  <a:srgbClr val="000000"/>
                </a:solidFill>
                <a:latin typeface="PT Serif"/>
              </a:rPr>
              <a:t>століття. Провідною тезою міфу про триєдиний народ є заперечення ідентичності та самобутності українців і білорусів, їхня русифікація й асиміляція. Пізніше вона мала своїх прихильників і серед українців, які жили на території імперії (</a:t>
            </a:r>
            <a:r>
              <a:rPr lang="uk-UA" dirty="0" err="1">
                <a:solidFill>
                  <a:srgbClr val="000000"/>
                </a:solidFill>
                <a:latin typeface="PT Serif"/>
              </a:rPr>
              <a:t>малоросійство</a:t>
            </a:r>
            <a:r>
              <a:rPr lang="uk-UA" dirty="0">
                <a:solidFill>
                  <a:srgbClr val="000000"/>
                </a:solidFill>
                <a:latin typeface="PT Serif"/>
              </a:rPr>
              <a:t>) та за її кордонами (москвофільство), а пізніше дістала розвитку, з незначними змінами, в ідеологіях Радянського Союзу та Російської Федерації</a:t>
            </a:r>
            <a:r>
              <a:rPr lang="uk-UA" dirty="0" smtClean="0">
                <a:solidFill>
                  <a:srgbClr val="000000"/>
                </a:solidFill>
                <a:latin typeface="PT Serif"/>
              </a:rPr>
              <a:t>.</a:t>
            </a:r>
            <a:endParaRPr lang="uk-UA" dirty="0" smtClean="0">
              <a:solidFill>
                <a:srgbClr val="000000"/>
              </a:solidFill>
              <a:latin typeface="PT Serif"/>
            </a:endParaRPr>
          </a:p>
          <a:p>
            <a:r>
              <a:rPr lang="uk-UA" b="0" i="0" dirty="0">
                <a:solidFill>
                  <a:srgbClr val="000000"/>
                </a:solidFill>
                <a:effectLst/>
                <a:latin typeface="PT Serif"/>
              </a:rPr>
              <a:t>	</a:t>
            </a:r>
            <a:r>
              <a:rPr lang="uk-UA" dirty="0" smtClean="0">
                <a:solidFill>
                  <a:srgbClr val="000000"/>
                </a:solidFill>
                <a:latin typeface="PT Serif"/>
              </a:rPr>
              <a:t>Михайло Грушевський у </a:t>
            </a:r>
            <a:r>
              <a:rPr lang="uk-UA" dirty="0">
                <a:solidFill>
                  <a:srgbClr val="000000"/>
                </a:solidFill>
                <a:latin typeface="PT Serif"/>
              </a:rPr>
              <a:t>1904 </a:t>
            </a:r>
            <a:r>
              <a:rPr lang="uk-UA" dirty="0" smtClean="0">
                <a:solidFill>
                  <a:srgbClr val="000000"/>
                </a:solidFill>
                <a:latin typeface="PT Serif"/>
              </a:rPr>
              <a:t>році у роботі </a:t>
            </a:r>
            <a:r>
              <a:rPr lang="ru-RU" u="sng" dirty="0">
                <a:solidFill>
                  <a:srgbClr val="FF6768"/>
                </a:solidFill>
                <a:latin typeface="PT Serif"/>
                <a:hlinkClick r:id="rId1"/>
              </a:rPr>
              <a:t>«</a:t>
            </a:r>
            <a:r>
              <a:rPr lang="ru-RU" u="sng" dirty="0" err="1">
                <a:solidFill>
                  <a:srgbClr val="FF6768"/>
                </a:solidFill>
                <a:latin typeface="PT Serif"/>
                <a:hlinkClick r:id="rId1"/>
              </a:rPr>
              <a:t>Звичайна</a:t>
            </a:r>
            <a:r>
              <a:rPr lang="ru-RU" u="sng" dirty="0">
                <a:solidFill>
                  <a:srgbClr val="FF6768"/>
                </a:solidFill>
                <a:latin typeface="PT Serif"/>
                <a:hlinkClick r:id="rId1"/>
              </a:rPr>
              <a:t> схема “</a:t>
            </a:r>
            <a:r>
              <a:rPr lang="ru-RU" u="sng" dirty="0" err="1">
                <a:solidFill>
                  <a:srgbClr val="FF6768"/>
                </a:solidFill>
                <a:latin typeface="PT Serif"/>
                <a:hlinkClick r:id="rId1"/>
              </a:rPr>
              <a:t>русскої</a:t>
            </a:r>
            <a:r>
              <a:rPr lang="ru-RU" u="sng" dirty="0">
                <a:solidFill>
                  <a:srgbClr val="FF6768"/>
                </a:solidFill>
                <a:latin typeface="PT Serif"/>
                <a:hlinkClick r:id="rId1"/>
              </a:rPr>
              <a:t>” </a:t>
            </a:r>
            <a:r>
              <a:rPr lang="ru-RU" u="sng" dirty="0" err="1">
                <a:solidFill>
                  <a:srgbClr val="FF6768"/>
                </a:solidFill>
                <a:latin typeface="PT Serif"/>
                <a:hlinkClick r:id="rId1"/>
              </a:rPr>
              <a:t>історії</a:t>
            </a:r>
            <a:r>
              <a:rPr lang="ru-RU" u="sng" dirty="0">
                <a:solidFill>
                  <a:srgbClr val="FF6768"/>
                </a:solidFill>
                <a:latin typeface="PT Serif"/>
                <a:hlinkClick r:id="rId1"/>
              </a:rPr>
              <a:t> й справа </a:t>
            </a:r>
            <a:r>
              <a:rPr lang="ru-RU" u="sng" dirty="0" err="1">
                <a:solidFill>
                  <a:srgbClr val="FF6768"/>
                </a:solidFill>
                <a:latin typeface="PT Serif"/>
                <a:hlinkClick r:id="rId1"/>
              </a:rPr>
              <a:t>раціонального</a:t>
            </a:r>
            <a:r>
              <a:rPr lang="ru-RU" u="sng" dirty="0">
                <a:solidFill>
                  <a:srgbClr val="FF6768"/>
                </a:solidFill>
                <a:latin typeface="PT Serif"/>
                <a:hlinkClick r:id="rId1"/>
              </a:rPr>
              <a:t> укладу </a:t>
            </a:r>
            <a:r>
              <a:rPr lang="ru-RU" u="sng" dirty="0" err="1">
                <a:solidFill>
                  <a:srgbClr val="FF6768"/>
                </a:solidFill>
                <a:latin typeface="PT Serif"/>
                <a:hlinkClick r:id="rId1"/>
              </a:rPr>
              <a:t>історії</a:t>
            </a:r>
            <a:r>
              <a:rPr lang="ru-RU" u="sng" dirty="0">
                <a:solidFill>
                  <a:srgbClr val="FF6768"/>
                </a:solidFill>
                <a:latin typeface="PT Serif"/>
                <a:hlinkClick r:id="rId1"/>
              </a:rPr>
              <a:t> </a:t>
            </a:r>
            <a:r>
              <a:rPr lang="ru-RU" u="sng" dirty="0" err="1">
                <a:solidFill>
                  <a:srgbClr val="FF6768"/>
                </a:solidFill>
                <a:latin typeface="PT Serif"/>
                <a:hlinkClick r:id="rId1"/>
              </a:rPr>
              <a:t>східного</a:t>
            </a:r>
            <a:r>
              <a:rPr lang="ru-RU" u="sng" dirty="0">
                <a:solidFill>
                  <a:srgbClr val="FF6768"/>
                </a:solidFill>
                <a:latin typeface="PT Serif"/>
                <a:hlinkClick r:id="rId1"/>
              </a:rPr>
              <a:t> </a:t>
            </a:r>
            <a:r>
              <a:rPr lang="ru-RU" u="sng" dirty="0" err="1">
                <a:solidFill>
                  <a:srgbClr val="FF6768"/>
                </a:solidFill>
                <a:latin typeface="PT Serif"/>
                <a:hlinkClick r:id="rId1"/>
              </a:rPr>
              <a:t>слов'янства</a:t>
            </a:r>
            <a:r>
              <a:rPr lang="ru-RU" u="sng" dirty="0">
                <a:solidFill>
                  <a:srgbClr val="FF6768"/>
                </a:solidFill>
                <a:latin typeface="PT Serif"/>
                <a:hlinkClick r:id="rId1"/>
              </a:rPr>
              <a:t>»</a:t>
            </a:r>
            <a:r>
              <a:rPr lang="uk-UA" dirty="0" smtClean="0">
                <a:solidFill>
                  <a:srgbClr val="000000"/>
                </a:solidFill>
                <a:latin typeface="PT Serif"/>
              </a:rPr>
              <a:t> сформулював </a:t>
            </a:r>
            <a:r>
              <a:rPr lang="uk-UA" dirty="0">
                <a:solidFill>
                  <a:srgbClr val="000000"/>
                </a:solidFill>
                <a:latin typeface="PT Serif"/>
              </a:rPr>
              <a:t>концепцію самобутнього історичного розвитку українського народу, відкинув ідею тотожності й спадкоємного зв’язку між київською та московською державністю, а також заперечив російський постулат про триєдиний народ. Саме Грушевський сформулював інший історичний </a:t>
            </a:r>
            <a:r>
              <a:rPr lang="uk-UA" dirty="0" err="1">
                <a:solidFill>
                  <a:srgbClr val="000000"/>
                </a:solidFill>
                <a:latin typeface="PT Serif"/>
              </a:rPr>
              <a:t>наратив</a:t>
            </a:r>
            <a:r>
              <a:rPr lang="uk-UA" dirty="0">
                <a:solidFill>
                  <a:srgbClr val="000000"/>
                </a:solidFill>
                <a:latin typeface="PT Serif"/>
              </a:rPr>
              <a:t>: після занепаду Київської Русі її спадкоємицею стала аж ніяк не Московська Русь, а Галицько-Волинське князівство, а пізніше — Велике князівство Литовське</a:t>
            </a:r>
            <a:r>
              <a:rPr lang="uk-UA" dirty="0" smtClean="0">
                <a:solidFill>
                  <a:srgbClr val="000000"/>
                </a:solidFill>
                <a:latin typeface="PT Serif"/>
              </a:rPr>
              <a:t>.</a:t>
            </a:r>
            <a:r>
              <a:rPr lang="ru-RU" dirty="0">
                <a:solidFill>
                  <a:srgbClr val="000000"/>
                </a:solidFill>
                <a:latin typeface="PT Serif"/>
              </a:rPr>
              <a:t> </a:t>
            </a:r>
            <a:r>
              <a:rPr lang="ru-RU" dirty="0" err="1">
                <a:solidFill>
                  <a:srgbClr val="000000"/>
                </a:solidFill>
                <a:latin typeface="PT Serif"/>
              </a:rPr>
              <a:t>Згодом</a:t>
            </a:r>
            <a:r>
              <a:rPr lang="ru-RU" dirty="0">
                <a:solidFill>
                  <a:srgbClr val="000000"/>
                </a:solidFill>
                <a:latin typeface="PT Serif"/>
              </a:rPr>
              <a:t> </a:t>
            </a:r>
            <a:r>
              <a:rPr lang="ru-RU" dirty="0" err="1">
                <a:solidFill>
                  <a:srgbClr val="000000"/>
                </a:solidFill>
                <a:latin typeface="PT Serif"/>
              </a:rPr>
              <a:t>концепція</a:t>
            </a:r>
            <a:r>
              <a:rPr lang="ru-RU" dirty="0">
                <a:solidFill>
                  <a:srgbClr val="000000"/>
                </a:solidFill>
                <a:latin typeface="PT Serif"/>
              </a:rPr>
              <a:t> </a:t>
            </a:r>
            <a:r>
              <a:rPr lang="ru-RU" dirty="0" err="1">
                <a:solidFill>
                  <a:srgbClr val="000000"/>
                </a:solidFill>
                <a:latin typeface="PT Serif"/>
              </a:rPr>
              <a:t>Грушевського</a:t>
            </a:r>
            <a:r>
              <a:rPr lang="ru-RU" dirty="0">
                <a:solidFill>
                  <a:srgbClr val="000000"/>
                </a:solidFill>
                <a:latin typeface="PT Serif"/>
              </a:rPr>
              <a:t> </a:t>
            </a:r>
            <a:r>
              <a:rPr lang="ru-RU" dirty="0" err="1">
                <a:solidFill>
                  <a:srgbClr val="000000"/>
                </a:solidFill>
                <a:latin typeface="PT Serif"/>
              </a:rPr>
              <a:t>знайде</a:t>
            </a:r>
            <a:r>
              <a:rPr lang="ru-RU" dirty="0">
                <a:solidFill>
                  <a:srgbClr val="000000"/>
                </a:solidFill>
                <a:latin typeface="PT Serif"/>
              </a:rPr>
              <a:t> </a:t>
            </a:r>
            <a:r>
              <a:rPr lang="ru-RU" dirty="0" err="1">
                <a:solidFill>
                  <a:srgbClr val="000000"/>
                </a:solidFill>
                <a:latin typeface="PT Serif"/>
              </a:rPr>
              <a:t>втілення</a:t>
            </a:r>
            <a:r>
              <a:rPr lang="ru-RU" dirty="0">
                <a:solidFill>
                  <a:srgbClr val="000000"/>
                </a:solidFill>
                <a:latin typeface="PT Serif"/>
              </a:rPr>
              <a:t> в </a:t>
            </a:r>
            <a:r>
              <a:rPr lang="ru-RU" dirty="0" err="1">
                <a:solidFill>
                  <a:srgbClr val="000000"/>
                </a:solidFill>
                <a:latin typeface="PT Serif"/>
              </a:rPr>
              <a:t>багатотомній</a:t>
            </a:r>
            <a:r>
              <a:rPr lang="ru-RU" dirty="0">
                <a:solidFill>
                  <a:srgbClr val="000000"/>
                </a:solidFill>
                <a:latin typeface="PT Serif"/>
              </a:rPr>
              <a:t> </a:t>
            </a:r>
            <a:r>
              <a:rPr lang="ru-RU" dirty="0">
                <a:solidFill>
                  <a:srgbClr val="FF6768"/>
                </a:solidFill>
                <a:latin typeface="PT Serif"/>
                <a:hlinkClick r:id="rId2"/>
              </a:rPr>
              <a:t>«</a:t>
            </a:r>
            <a:r>
              <a:rPr lang="ru-RU" dirty="0" err="1">
                <a:solidFill>
                  <a:srgbClr val="FF6768"/>
                </a:solidFill>
                <a:latin typeface="PT Serif"/>
                <a:hlinkClick r:id="rId2"/>
              </a:rPr>
              <a:t>Історії</a:t>
            </a:r>
            <a:r>
              <a:rPr lang="ru-RU" dirty="0">
                <a:solidFill>
                  <a:srgbClr val="FF6768"/>
                </a:solidFill>
                <a:latin typeface="PT Serif"/>
                <a:hlinkClick r:id="rId2"/>
              </a:rPr>
              <a:t> </a:t>
            </a:r>
            <a:r>
              <a:rPr lang="ru-RU" dirty="0" err="1">
                <a:solidFill>
                  <a:srgbClr val="FF6768"/>
                </a:solidFill>
                <a:latin typeface="PT Serif"/>
                <a:hlinkClick r:id="rId2"/>
              </a:rPr>
              <a:t>України</a:t>
            </a:r>
            <a:r>
              <a:rPr lang="ru-RU" dirty="0">
                <a:solidFill>
                  <a:srgbClr val="FF6768"/>
                </a:solidFill>
                <a:latin typeface="PT Serif"/>
                <a:hlinkClick r:id="rId2"/>
              </a:rPr>
              <a:t>-Руси</a:t>
            </a:r>
            <a:r>
              <a:rPr lang="ru-RU" dirty="0" smtClean="0">
                <a:solidFill>
                  <a:srgbClr val="FF6768"/>
                </a:solidFill>
                <a:latin typeface="PT Serif"/>
                <a:hlinkClick r:id="rId2"/>
              </a:rPr>
              <a:t>»</a:t>
            </a:r>
            <a:r>
              <a:rPr lang="ru-RU" dirty="0" smtClean="0">
                <a:solidFill>
                  <a:srgbClr val="000000"/>
                </a:solidFill>
                <a:latin typeface="PT Serif"/>
              </a:rPr>
              <a:t>.</a:t>
            </a:r>
            <a:endParaRPr lang="uk-UA" b="0" i="0" dirty="0">
              <a:solidFill>
                <a:srgbClr val="000000"/>
              </a:solidFill>
              <a:effectLst/>
              <a:latin typeface="PT Serif"/>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66670" y="2203901"/>
            <a:ext cx="11333408" cy="3416320"/>
          </a:xfrm>
          <a:prstGeom prst="rect">
            <a:avLst/>
          </a:prstGeom>
          <a:solidFill>
            <a:schemeClr val="accent1">
              <a:lumMod val="60000"/>
              <a:lumOff val="40000"/>
            </a:schemeClr>
          </a:solidFill>
        </p:spPr>
        <p:txBody>
          <a:bodyPr wrap="square">
            <a:spAutoFit/>
          </a:bodyPr>
          <a:lstStyle/>
          <a:p>
            <a:pPr algn="just">
              <a:lnSpc>
                <a:spcPct val="150000"/>
              </a:lnSpc>
            </a:pPr>
            <a:r>
              <a:rPr lang="uk-UA" sz="2400" dirty="0">
                <a:solidFill>
                  <a:srgbClr val="000000"/>
                </a:solidFill>
                <a:latin typeface="Times New Roman" panose="02020603050405020304" pitchFamily="18" charset="0"/>
                <a:cs typeface="Times New Roman" panose="02020603050405020304" pitchFamily="18" charset="0"/>
              </a:rPr>
              <a:t>Перші два десятиліття </a:t>
            </a:r>
            <a:r>
              <a:rPr lang="uk-UA" sz="2400" dirty="0" smtClean="0">
                <a:solidFill>
                  <a:srgbClr val="000000"/>
                </a:solidFill>
                <a:latin typeface="Times New Roman" panose="02020603050405020304" pitchFamily="18" charset="0"/>
                <a:cs typeface="Times New Roman" panose="02020603050405020304" pitchFamily="18" charset="0"/>
              </a:rPr>
              <a:t>незалежності України міф </a:t>
            </a:r>
            <a:r>
              <a:rPr lang="uk-UA" sz="2400" dirty="0">
                <a:solidFill>
                  <a:srgbClr val="000000"/>
                </a:solidFill>
                <a:latin typeface="Times New Roman" panose="02020603050405020304" pitchFamily="18" charset="0"/>
                <a:cs typeface="Times New Roman" panose="02020603050405020304" pitchFamily="18" charset="0"/>
              </a:rPr>
              <a:t>про триєдиний народ був інструментом для </a:t>
            </a:r>
            <a:r>
              <a:rPr lang="uk-UA" sz="2400" dirty="0" err="1">
                <a:solidFill>
                  <a:srgbClr val="000000"/>
                </a:solidFill>
                <a:latin typeface="Times New Roman" panose="02020603050405020304" pitchFamily="18" charset="0"/>
                <a:cs typeface="Times New Roman" panose="02020603050405020304" pitchFamily="18" charset="0"/>
              </a:rPr>
              <a:t>проєкції</a:t>
            </a:r>
            <a:r>
              <a:rPr lang="uk-UA" sz="2400" dirty="0">
                <a:solidFill>
                  <a:srgbClr val="000000"/>
                </a:solidFill>
                <a:latin typeface="Times New Roman" panose="02020603050405020304" pitchFamily="18" charset="0"/>
                <a:cs typeface="Times New Roman" panose="02020603050405020304" pitchFamily="18" charset="0"/>
              </a:rPr>
              <a:t> російської «м’якої сили» в Україні. Під гаслами «єдності» та «братерства» Росія поширювала свої мову, світогляд та історичні </a:t>
            </a:r>
            <a:r>
              <a:rPr lang="uk-UA" sz="2400" dirty="0" err="1">
                <a:solidFill>
                  <a:srgbClr val="000000"/>
                </a:solidFill>
                <a:latin typeface="Times New Roman" panose="02020603050405020304" pitchFamily="18" charset="0"/>
                <a:cs typeface="Times New Roman" panose="02020603050405020304" pitchFamily="18" charset="0"/>
              </a:rPr>
              <a:t>наративи</a:t>
            </a:r>
            <a:r>
              <a:rPr lang="uk-UA" sz="2400" dirty="0">
                <a:solidFill>
                  <a:srgbClr val="000000"/>
                </a:solidFill>
                <a:latin typeface="Times New Roman" panose="02020603050405020304" pitchFamily="18" charset="0"/>
                <a:cs typeface="Times New Roman" panose="02020603050405020304" pitchFamily="18" charset="0"/>
              </a:rPr>
              <a:t>. Як тільки українці остаточно обрали повернення нашої держави на європейський шлях розвитку — відбулася анексія Криму та почалася війна на сході України. Подальші події призвели до </a:t>
            </a:r>
            <a:r>
              <a:rPr lang="uk-UA" sz="2400" dirty="0" smtClean="0">
                <a:solidFill>
                  <a:srgbClr val="000000"/>
                </a:solidFill>
                <a:latin typeface="Times New Roman" panose="02020603050405020304" pitchFamily="18" charset="0"/>
                <a:cs typeface="Times New Roman" panose="02020603050405020304" pitchFamily="18" charset="0"/>
              </a:rPr>
              <a:t>повномасштабної </a:t>
            </a:r>
            <a:r>
              <a:rPr lang="uk-UA" sz="2400" dirty="0">
                <a:solidFill>
                  <a:srgbClr val="000000"/>
                </a:solidFill>
                <a:latin typeface="Times New Roman" panose="02020603050405020304" pitchFamily="18" charset="0"/>
                <a:cs typeface="Times New Roman" panose="02020603050405020304" pitchFamily="18" charset="0"/>
              </a:rPr>
              <a:t>війни, яка триває досі.</a:t>
            </a:r>
            <a:endParaRPr lang="uk-UA"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1262239"/>
          <a:ext cx="11706897" cy="3281680"/>
        </p:xfrm>
        <a:graphic>
          <a:graphicData uri="http://schemas.openxmlformats.org/drawingml/2006/table">
            <a:tbl>
              <a:tblPr firstRow="1" bandRow="1">
                <a:tableStyleId>{5C22544A-7EE6-4342-B048-85BDC9FD1C3A}</a:tableStyleId>
              </a:tblPr>
              <a:tblGrid>
                <a:gridCol w="11706897"/>
              </a:tblGrid>
              <a:tr h="357697">
                <a:tc>
                  <a:txBody>
                    <a:bodyPr/>
                    <a:lstStyle/>
                    <a:p>
                      <a:pPr marL="0" marR="0" lvl="0" indent="0" algn="just" defTabSz="914400" rtl="0" eaLnBrk="1" fontAlgn="auto" latinLnBrk="0" hangingPunct="1">
                        <a:lnSpc>
                          <a:spcPct val="107000"/>
                        </a:lnSpc>
                        <a:spcBef>
                          <a:spcPts val="0"/>
                        </a:spcBef>
                        <a:spcAft>
                          <a:spcPts val="0"/>
                        </a:spcAft>
                        <a:buClrTx/>
                        <a:buSzTx/>
                        <a:buFontTx/>
                        <a:buNone/>
                        <a:defRPr/>
                      </a:pPr>
                      <a:endPar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a:tc>
              </a:tr>
              <a:tr h="1815417">
                <a:tc>
                  <a:txBody>
                    <a:bodyPr/>
                    <a:lstStyle/>
                    <a:p>
                      <a:pPr marL="0" marR="0" lvl="0" indent="0" algn="just" defTabSz="914400" rtl="0" eaLnBrk="1" fontAlgn="auto" latinLnBrk="0" hangingPunct="1">
                        <a:lnSpc>
                          <a:spcPct val="107000"/>
                        </a:lnSpc>
                        <a:spcBef>
                          <a:spcPts val="0"/>
                        </a:spcBef>
                        <a:spcAft>
                          <a:spcPts val="0"/>
                        </a:spcAft>
                        <a:buClrTx/>
                        <a:buSzTx/>
                        <a:buFontTx/>
                        <a:buNone/>
                        <a:defRPr/>
                      </a:pPr>
                      <a:r>
                        <a:rPr kumimoji="0" lang="uk-UA"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Однією із центральних тем у зовнішній політиці РФ стала російська культура, якій шовіністична пропаганда відводила особливе місце в українському культурному просторі – до представлення в усіх офіційних структурах з метою «повноцінного забезпечення різносторонніх інтересів росіян».</a:t>
                      </a:r>
                      <a:endParaRPr kumimoji="0" lang="uk-UA"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algn="just"/>
                      <a:endParaRPr lang="uk-UA" sz="2400" dirty="0">
                        <a:latin typeface="Times New Roman" panose="02020603050405020304" pitchFamily="18" charset="0"/>
                        <a:cs typeface="Times New Roman" panose="02020603050405020304" pitchFamily="18" charset="0"/>
                      </a:endParaRPr>
                    </a:p>
                  </a:txBody>
                  <a:tcPr/>
                </a:tc>
              </a:tr>
              <a:tr h="760946">
                <a:tc>
                  <a:txBody>
                    <a:bodyPr/>
                    <a:lstStyle/>
                    <a:p>
                      <a:pPr marL="0" marR="0" lvl="0" indent="0" algn="just" defTabSz="914400" rtl="0" eaLnBrk="1" fontAlgn="auto" latinLnBrk="0" hangingPunct="1">
                        <a:lnSpc>
                          <a:spcPct val="107000"/>
                        </a:lnSpc>
                        <a:spcBef>
                          <a:spcPts val="0"/>
                        </a:spcBef>
                        <a:spcAft>
                          <a:spcPts val="0"/>
                        </a:spcAft>
                        <a:buClrTx/>
                        <a:buSzTx/>
                        <a:buFontTx/>
                        <a:buNone/>
                        <a:defRPr/>
                      </a:pPr>
                      <a:r>
                        <a:rPr kumimoji="0" lang="uk-UA"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в РФ постійно наголошували, що для них </a:t>
                      </a:r>
                      <a:r>
                        <a:rPr kumimoji="0" lang="uk-UA" sz="2400" b="1" i="1"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неприйнятним є термін «національна меншина» стосовно росіян, які проживають в Україні</a:t>
                      </a:r>
                      <a:endParaRPr kumimoji="0" lang="uk-UA" sz="2400" b="1"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101480"/>
          <a:ext cx="12003110" cy="6933184"/>
        </p:xfrm>
        <a:graphic>
          <a:graphicData uri="http://schemas.openxmlformats.org/drawingml/2006/table">
            <a:tbl>
              <a:tblPr firstRow="1" bandRow="1">
                <a:tableStyleId>{5C22544A-7EE6-4342-B048-85BDC9FD1C3A}</a:tableStyleId>
              </a:tblPr>
              <a:tblGrid>
                <a:gridCol w="12003110"/>
              </a:tblGrid>
              <a:tr h="370840">
                <a:tc>
                  <a:txBody>
                    <a:bodyPr/>
                    <a:lstStyle/>
                    <a:p>
                      <a:endParaRPr lang="uk-UA" dirty="0"/>
                    </a:p>
                  </a:txBody>
                  <a:tcPr/>
                </a:tc>
              </a:tr>
              <a:tr h="370840">
                <a:tc>
                  <a:txBody>
                    <a:bodyPr/>
                    <a:lstStyle/>
                    <a:p>
                      <a:pPr marL="0" marR="0" lvl="0" indent="0" algn="just" defTabSz="914400" rtl="0" eaLnBrk="1" fontAlgn="auto" latinLnBrk="0" hangingPunct="1">
                        <a:lnSpc>
                          <a:spcPct val="107000"/>
                        </a:lnSpc>
                        <a:spcBef>
                          <a:spcPts val="0"/>
                        </a:spcBef>
                        <a:spcAft>
                          <a:spcPts val="0"/>
                        </a:spcAft>
                        <a:buClrTx/>
                        <a:buSzTx/>
                        <a:buFontTx/>
                        <a:buNone/>
                        <a:defRPr/>
                      </a:pPr>
                      <a:r>
                        <a:rPr kumimoji="0" lang="uk-UA"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Українському суспільству нав’язувалися думки про доцільність написання шкільних підручників спільно з російськими авторами. Спочатку йшлося про створення спільної </a:t>
                      </a:r>
                      <a:r>
                        <a:rPr kumimoji="0" lang="uk-UA" sz="20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українськоросійської</a:t>
                      </a:r>
                      <a:r>
                        <a:rPr kumimoji="0" lang="uk-UA"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комісії з узгодження змісту підручників з вітчизняної історії. Проте справжня мета такої комісії полягала в створенні спільної робочої групи з написання шкільних підручників.</a:t>
                      </a:r>
                      <a:endParaRPr kumimoji="0" lang="uk-UA"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txBody>
                  <a:tcPr/>
                </a:tc>
              </a:tr>
              <a:tr h="370840">
                <a:tc>
                  <a:txBody>
                    <a:bodyPr/>
                    <a:lstStyle/>
                    <a:p>
                      <a:pPr marL="0" marR="0" lvl="0" indent="0" algn="just" defTabSz="914400" rtl="0" eaLnBrk="1" fontAlgn="auto" latinLnBrk="0" hangingPunct="1">
                        <a:lnSpc>
                          <a:spcPct val="107000"/>
                        </a:lnSpc>
                        <a:spcBef>
                          <a:spcPts val="0"/>
                        </a:spcBef>
                        <a:spcAft>
                          <a:spcPts val="0"/>
                        </a:spcAft>
                        <a:buClrTx/>
                        <a:buSzTx/>
                        <a:buFontTx/>
                        <a:buNone/>
                        <a:defRPr/>
                      </a:pPr>
                      <a:r>
                        <a:rPr kumimoji="0" lang="uk-UA"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В Україні помітно політизувалися рухи проросійського спрямування, які активно підтримувалися ззовні. Водночас </a:t>
                      </a:r>
                      <a:r>
                        <a:rPr kumimoji="0" lang="uk-UA" sz="20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рельєфніше</a:t>
                      </a:r>
                      <a:r>
                        <a:rPr kumimoji="0" lang="uk-UA"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проявлявся проімперський шовінізм, активізувалися антисемітизм і українофобія, особливо на Півдні і Сході України. Йдеться насамперед про Республіканський Рух Криму (РРК), осередки донського козацтва та товариства так званих </a:t>
                      </a:r>
                      <a:r>
                        <a:rPr kumimoji="0" lang="uk-UA" sz="20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новоросів</a:t>
                      </a:r>
                      <a:r>
                        <a:rPr kumimoji="0" lang="uk-UA"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дії яких несли загрозу єдності Української держави</a:t>
                      </a:r>
                      <a:endParaRPr kumimoji="0" lang="uk-UA"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defRPr/>
                      </a:pPr>
                      <a:endParaRPr kumimoji="0" lang="uk-UA"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txBody>
                  <a:tcPr/>
                </a:tc>
              </a:tr>
              <a:tr h="370840">
                <a:tc>
                  <a:txBody>
                    <a:bodyPr/>
                    <a:lstStyle/>
                    <a:p>
                      <a:pPr algn="just"/>
                      <a:r>
                        <a:rPr lang="uk-UA" sz="2000" dirty="0" smtClean="0">
                          <a:solidFill>
                            <a:srgbClr val="FF0000"/>
                          </a:solidFill>
                        </a:rPr>
                        <a:t>Реакція України </a:t>
                      </a:r>
                      <a:r>
                        <a:rPr lang="uk-UA" sz="2000" dirty="0" smtClean="0">
                          <a:solidFill>
                            <a:schemeClr val="accent6">
                              <a:lumMod val="50000"/>
                            </a:schemeClr>
                          </a:solidFill>
                        </a:rPr>
                        <a:t>- </a:t>
                      </a:r>
                      <a:r>
                        <a:rPr lang="uk-UA" sz="2000" dirty="0" smtClean="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rPr>
                        <a:t>У зв’язку з цим Міністерством України у справах національностей, міграції та культів у період з жовтня 1994 по травень 1995 року було розроблено «План заходів, спрямованих на інтеграцію АРК в Україну» та «План заходів щодо нейтралізації негативного впливу ЗМІ на російськомовне населення». </a:t>
                      </a:r>
                      <a:r>
                        <a:rPr lang="ru-RU" sz="2000" dirty="0" err="1" smtClean="0">
                          <a:solidFill>
                            <a:schemeClr val="accent6">
                              <a:lumMod val="50000"/>
                            </a:schemeClr>
                          </a:solidFill>
                        </a:rPr>
                        <a:t>Особливе</a:t>
                      </a:r>
                      <a:r>
                        <a:rPr lang="ru-RU" sz="2000" dirty="0" smtClean="0">
                          <a:solidFill>
                            <a:schemeClr val="accent6">
                              <a:lumMod val="50000"/>
                            </a:schemeClr>
                          </a:solidFill>
                        </a:rPr>
                        <a:t> </a:t>
                      </a:r>
                      <a:r>
                        <a:rPr lang="ru-RU" sz="2000" dirty="0" err="1" smtClean="0">
                          <a:solidFill>
                            <a:schemeClr val="accent6">
                              <a:lumMod val="50000"/>
                            </a:schemeClr>
                          </a:solidFill>
                        </a:rPr>
                        <a:t>місце</a:t>
                      </a:r>
                      <a:r>
                        <a:rPr lang="ru-RU" sz="2000" dirty="0" smtClean="0">
                          <a:solidFill>
                            <a:schemeClr val="accent6">
                              <a:lumMod val="50000"/>
                            </a:schemeClr>
                          </a:solidFill>
                        </a:rPr>
                        <a:t> органами </a:t>
                      </a:r>
                      <a:r>
                        <a:rPr lang="ru-RU" sz="2000" dirty="0" err="1" smtClean="0">
                          <a:solidFill>
                            <a:schemeClr val="accent6">
                              <a:lumMod val="50000"/>
                            </a:schemeClr>
                          </a:solidFill>
                        </a:rPr>
                        <a:t>влади</a:t>
                      </a:r>
                      <a:r>
                        <a:rPr lang="ru-RU" sz="2000" dirty="0" smtClean="0">
                          <a:solidFill>
                            <a:schemeClr val="accent6">
                              <a:lumMod val="50000"/>
                            </a:schemeClr>
                          </a:solidFill>
                        </a:rPr>
                        <a:t> </a:t>
                      </a:r>
                      <a:r>
                        <a:rPr lang="ru-RU" sz="2000" dirty="0" err="1" smtClean="0">
                          <a:solidFill>
                            <a:schemeClr val="accent6">
                              <a:lumMod val="50000"/>
                            </a:schemeClr>
                          </a:solidFill>
                        </a:rPr>
                        <a:t>відводилося</a:t>
                      </a:r>
                      <a:r>
                        <a:rPr lang="ru-RU" sz="2000" dirty="0" smtClean="0">
                          <a:solidFill>
                            <a:schemeClr val="accent6">
                              <a:lumMod val="50000"/>
                            </a:schemeClr>
                          </a:solidFill>
                        </a:rPr>
                        <a:t> </a:t>
                      </a:r>
                      <a:r>
                        <a:rPr lang="ru-RU" sz="2000" dirty="0" err="1" smtClean="0">
                          <a:solidFill>
                            <a:schemeClr val="accent6">
                              <a:lumMod val="50000"/>
                            </a:schemeClr>
                          </a:solidFill>
                        </a:rPr>
                        <a:t>вивченню</a:t>
                      </a:r>
                      <a:r>
                        <a:rPr lang="ru-RU" sz="2000" dirty="0" smtClean="0">
                          <a:solidFill>
                            <a:schemeClr val="accent6">
                              <a:lumMod val="50000"/>
                            </a:schemeClr>
                          </a:solidFill>
                        </a:rPr>
                        <a:t> </a:t>
                      </a:r>
                      <a:r>
                        <a:rPr lang="ru-RU" sz="2000" dirty="0" err="1" smtClean="0">
                          <a:solidFill>
                            <a:schemeClr val="accent6">
                              <a:lumMod val="50000"/>
                            </a:schemeClr>
                          </a:solidFill>
                        </a:rPr>
                        <a:t>української</a:t>
                      </a:r>
                      <a:r>
                        <a:rPr lang="ru-RU" sz="2000" dirty="0" smtClean="0">
                          <a:solidFill>
                            <a:schemeClr val="accent6">
                              <a:lumMod val="50000"/>
                            </a:schemeClr>
                          </a:solidFill>
                        </a:rPr>
                        <a:t> </a:t>
                      </a:r>
                      <a:r>
                        <a:rPr lang="ru-RU" sz="2000" dirty="0" err="1" smtClean="0">
                          <a:solidFill>
                            <a:schemeClr val="accent6">
                              <a:lumMod val="50000"/>
                            </a:schemeClr>
                          </a:solidFill>
                        </a:rPr>
                        <a:t>історії</a:t>
                      </a:r>
                      <a:r>
                        <a:rPr lang="ru-RU" sz="2000" dirty="0" smtClean="0">
                          <a:solidFill>
                            <a:schemeClr val="accent6">
                              <a:lumMod val="50000"/>
                            </a:schemeClr>
                          </a:solidFill>
                        </a:rPr>
                        <a:t>, </a:t>
                      </a:r>
                      <a:r>
                        <a:rPr lang="ru-RU" sz="2000" dirty="0" err="1" smtClean="0">
                          <a:solidFill>
                            <a:schemeClr val="accent6">
                              <a:lumMod val="50000"/>
                            </a:schemeClr>
                          </a:solidFill>
                        </a:rPr>
                        <a:t>її</a:t>
                      </a:r>
                      <a:r>
                        <a:rPr lang="ru-RU" sz="2000" dirty="0" smtClean="0">
                          <a:solidFill>
                            <a:schemeClr val="accent6">
                              <a:lumMod val="50000"/>
                            </a:schemeClr>
                          </a:solidFill>
                        </a:rPr>
                        <a:t> </a:t>
                      </a:r>
                      <a:r>
                        <a:rPr lang="ru-RU" sz="2000" dirty="0" err="1" smtClean="0">
                          <a:solidFill>
                            <a:schemeClr val="accent6">
                              <a:lumMod val="50000"/>
                            </a:schemeClr>
                          </a:solidFill>
                        </a:rPr>
                        <a:t>місцю</a:t>
                      </a:r>
                      <a:r>
                        <a:rPr lang="ru-RU" sz="2000" dirty="0" smtClean="0">
                          <a:solidFill>
                            <a:schemeClr val="accent6">
                              <a:lumMod val="50000"/>
                            </a:schemeClr>
                          </a:solidFill>
                        </a:rPr>
                        <a:t> і </a:t>
                      </a:r>
                      <a:r>
                        <a:rPr lang="ru-RU" sz="2000" dirty="0" err="1" smtClean="0">
                          <a:solidFill>
                            <a:schemeClr val="accent6">
                              <a:lumMod val="50000"/>
                            </a:schemeClr>
                          </a:solidFill>
                        </a:rPr>
                        <a:t>ролі</a:t>
                      </a:r>
                      <a:r>
                        <a:rPr lang="ru-RU" sz="2000" dirty="0" smtClean="0">
                          <a:solidFill>
                            <a:schemeClr val="accent6">
                              <a:lumMod val="50000"/>
                            </a:schemeClr>
                          </a:solidFill>
                        </a:rPr>
                        <a:t> в </a:t>
                      </a:r>
                      <a:r>
                        <a:rPr lang="ru-RU" sz="2000" dirty="0" err="1" smtClean="0">
                          <a:solidFill>
                            <a:schemeClr val="accent6">
                              <a:lumMod val="50000"/>
                            </a:schemeClr>
                          </a:solidFill>
                        </a:rPr>
                        <a:t>світовому</a:t>
                      </a:r>
                      <a:r>
                        <a:rPr lang="ru-RU" sz="2000" dirty="0" smtClean="0">
                          <a:solidFill>
                            <a:schemeClr val="accent6">
                              <a:lumMod val="50000"/>
                            </a:schemeClr>
                          </a:solidFill>
                        </a:rPr>
                        <a:t> </a:t>
                      </a:r>
                      <a:r>
                        <a:rPr lang="ru-RU" sz="2000" dirty="0" err="1" smtClean="0">
                          <a:solidFill>
                            <a:schemeClr val="accent6">
                              <a:lumMod val="50000"/>
                            </a:schemeClr>
                          </a:solidFill>
                        </a:rPr>
                        <a:t>розвитку</a:t>
                      </a:r>
                      <a:r>
                        <a:rPr lang="ru-RU" sz="2000" dirty="0" smtClean="0">
                          <a:solidFill>
                            <a:schemeClr val="accent6">
                              <a:lumMod val="50000"/>
                            </a:schemeClr>
                          </a:solidFill>
                        </a:rPr>
                        <a:t>. </a:t>
                      </a:r>
                      <a:r>
                        <a:rPr lang="uk-UA" sz="2000" dirty="0" smtClean="0">
                          <a:solidFill>
                            <a:schemeClr val="accent6">
                              <a:lumMod val="50000"/>
                            </a:schemeClr>
                          </a:solidFill>
                        </a:rPr>
                        <a:t>Для послаблення напруги на півострові пропонувалося: розробити і реалізувати Державну програму збереження і розвитку російської культури в Україні на 1995–2000 рр.; у Києві започаткувати постійну програму </a:t>
                      </a:r>
                      <a:r>
                        <a:rPr lang="uk-UA" sz="2000" dirty="0" err="1" smtClean="0">
                          <a:solidFill>
                            <a:schemeClr val="accent6">
                              <a:lumMod val="50000"/>
                            </a:schemeClr>
                          </a:solidFill>
                        </a:rPr>
                        <a:t>теле</a:t>
                      </a:r>
                      <a:r>
                        <a:rPr lang="uk-UA" sz="2000" dirty="0" smtClean="0">
                          <a:solidFill>
                            <a:schemeClr val="accent6">
                              <a:lumMod val="50000"/>
                            </a:schemeClr>
                          </a:solidFill>
                        </a:rPr>
                        <a:t>- та радіопередач російською і кримськотатарською мовами під умовною назвою «Кримський канал», поклавши в основу її змісту державну політику, виховання населення у дусі українського патріотизму, єдності народу та цілісності державної території, поширення цінностей російської і кримськотатарської культур України</a:t>
                      </a:r>
                      <a:r>
                        <a:rPr lang="uk-UA" sz="2000" i="1" dirty="0" smtClean="0">
                          <a:solidFill>
                            <a:schemeClr val="accent6">
                              <a:lumMod val="50000"/>
                            </a:schemeClr>
                          </a:solidFill>
                        </a:rPr>
                        <a:t>; в історико-патріотичній роботі перенести акценти на виявлення і пропаганду</a:t>
                      </a:r>
                      <a:endParaRPr lang="uk-UA" sz="2000" dirty="0">
                        <a:solidFill>
                          <a:schemeClr val="accent6">
                            <a:lumMod val="50000"/>
                          </a:schemeClr>
                        </a:solidFill>
                      </a:endParaRPr>
                    </a:p>
                  </a:txBody>
                  <a:tcPr>
                    <a:solidFill>
                      <a:schemeClr val="accent6">
                        <a:lumMod val="40000"/>
                        <a:lumOff val="60000"/>
                      </a:schemeClr>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 y="0"/>
          <a:ext cx="12192001" cy="7747000"/>
        </p:xfrm>
        <a:graphic>
          <a:graphicData uri="http://schemas.openxmlformats.org/drawingml/2006/table">
            <a:tbl>
              <a:tblPr firstRow="1" bandRow="1">
                <a:tableStyleId>{5C22544A-7EE6-4342-B048-85BDC9FD1C3A}</a:tableStyleId>
              </a:tblPr>
              <a:tblGrid>
                <a:gridCol w="12192001"/>
              </a:tblGrid>
              <a:tr h="370840">
                <a:tc>
                  <a:txBody>
                    <a:bodyPr/>
                    <a:lstStyle/>
                    <a:p>
                      <a:endParaRPr lang="uk-UA" dirty="0"/>
                    </a:p>
                  </a:txBody>
                  <a:tcPr/>
                </a:tc>
              </a:tr>
              <a:tr h="370840">
                <a:tc>
                  <a:txBody>
                    <a:bodyPr/>
                    <a:lstStyle/>
                    <a:p>
                      <a:pPr marL="0" marR="0" lvl="0" indent="0" algn="just" defTabSz="914400" rtl="0" eaLnBrk="1" fontAlgn="auto" latinLnBrk="0" hangingPunct="1">
                        <a:lnSpc>
                          <a:spcPct val="100000"/>
                        </a:lnSpc>
                        <a:spcBef>
                          <a:spcPts val="0"/>
                        </a:spcBef>
                        <a:spcAft>
                          <a:spcPts val="0"/>
                        </a:spcAft>
                        <a:buClrTx/>
                        <a:buSzTx/>
                        <a:buFontTx/>
                        <a:buNone/>
                        <a:defRPr/>
                      </a:pPr>
                      <a:r>
                        <a:rPr kumimoji="0" lang="uk-UA" sz="2000" b="0" i="1" u="none" strike="noStrike" kern="1200" cap="none" spc="0" normalizeH="0" baseline="0" noProof="0" dirty="0" smtClean="0">
                          <a:ln>
                            <a:noFill/>
                          </a:ln>
                          <a:solidFill>
                            <a:srgbClr val="70AD47">
                              <a:lumMod val="50000"/>
                            </a:srgbClr>
                          </a:solidFill>
                          <a:effectLst/>
                          <a:uLnTx/>
                          <a:uFillTx/>
                          <a:latin typeface="+mn-lt"/>
                          <a:ea typeface="+mn-ea"/>
                          <a:cs typeface="+mn-cs"/>
                        </a:rPr>
                        <a:t>позитивних явищ і факторів міжетнічних взаємин.</a:t>
                      </a:r>
                      <a:r>
                        <a:rPr kumimoji="0" lang="uk-UA" sz="2000" b="0" i="0" u="none" strike="noStrike" kern="1200" cap="none" spc="0" normalizeH="0" baseline="0" noProof="0" dirty="0" smtClean="0">
                          <a:ln>
                            <a:noFill/>
                          </a:ln>
                          <a:solidFill>
                            <a:srgbClr val="70AD47">
                              <a:lumMod val="50000"/>
                            </a:srgbClr>
                          </a:solidFill>
                          <a:effectLst/>
                          <a:uLnTx/>
                          <a:uFillTx/>
                          <a:latin typeface="+mn-lt"/>
                          <a:ea typeface="+mn-ea"/>
                          <a:cs typeface="+mn-cs"/>
                        </a:rPr>
                        <a:t> Планувалася цільова підготовка і перепідготовка кадрів для соціально-культурної сфери Криму та державного управління нею, використовуючи при цьому систему квот для національних меншин АРК у вузах України; визначалася потреба у повноцінному, багатогалузевому видавництві кримськотатарської літератури, подолавши таким чином розпорошеність, самодіяльність і малопотужність кримськотатарської видавничої справи.</a:t>
                      </a:r>
                      <a:endParaRPr kumimoji="0" lang="uk-UA" sz="2000" b="0" i="0" u="none" strike="noStrike" kern="1200" cap="none" spc="0" normalizeH="0" baseline="0" noProof="0" dirty="0" smtClean="0">
                        <a:ln>
                          <a:noFill/>
                        </a:ln>
                        <a:solidFill>
                          <a:srgbClr val="70AD47">
                            <a:lumMod val="50000"/>
                          </a:srgbClr>
                        </a:solidFill>
                        <a:effectLst/>
                        <a:uLnTx/>
                        <a:uFillTx/>
                        <a:latin typeface="+mn-lt"/>
                        <a:ea typeface="+mn-ea"/>
                        <a:cs typeface="+mn-cs"/>
                      </a:endParaRPr>
                    </a:p>
                    <a:p>
                      <a:endParaRPr lang="uk-UA" dirty="0"/>
                    </a:p>
                  </a:txBody>
                  <a:tcPr>
                    <a:solidFill>
                      <a:schemeClr val="accent6">
                        <a:lumMod val="40000"/>
                        <a:lumOff val="60000"/>
                      </a:schemeClr>
                    </a:solidFill>
                  </a:tcPr>
                </a:tc>
              </a:tr>
              <a:tr h="370840">
                <a:tc>
                  <a:txBody>
                    <a:bodyPr/>
                    <a:lstStyle/>
                    <a:p>
                      <a:r>
                        <a:rPr lang="ru-RU" dirty="0" smtClean="0"/>
                        <a:t>Указ президента РФ </a:t>
                      </a:r>
                      <a:r>
                        <a:rPr lang="ru-RU" dirty="0" err="1" smtClean="0"/>
                        <a:t>від</a:t>
                      </a:r>
                      <a:r>
                        <a:rPr lang="ru-RU" dirty="0" smtClean="0"/>
                        <a:t> 31.08.95 р. «Про заходи </a:t>
                      </a:r>
                      <a:r>
                        <a:rPr lang="ru-RU" dirty="0" err="1" smtClean="0"/>
                        <a:t>щодо</a:t>
                      </a:r>
                      <a:r>
                        <a:rPr lang="ru-RU" dirty="0" smtClean="0"/>
                        <a:t> </a:t>
                      </a:r>
                      <a:r>
                        <a:rPr lang="ru-RU" dirty="0" err="1" smtClean="0"/>
                        <a:t>підтримки</a:t>
                      </a:r>
                      <a:r>
                        <a:rPr lang="ru-RU" dirty="0" smtClean="0"/>
                        <a:t> </a:t>
                      </a:r>
                      <a:r>
                        <a:rPr lang="ru-RU" dirty="0" err="1" smtClean="0"/>
                        <a:t>співвітчизників</a:t>
                      </a:r>
                      <a:r>
                        <a:rPr lang="ru-RU" dirty="0" smtClean="0"/>
                        <a:t> за кордоном», </a:t>
                      </a:r>
                      <a:r>
                        <a:rPr lang="ru-RU" dirty="0" err="1" smtClean="0"/>
                        <a:t>Міністерство</a:t>
                      </a:r>
                      <a:r>
                        <a:rPr lang="ru-RU" dirty="0" smtClean="0"/>
                        <a:t> у справах </a:t>
                      </a:r>
                      <a:r>
                        <a:rPr lang="ru-RU" dirty="0" err="1" smtClean="0"/>
                        <a:t>національностей</a:t>
                      </a:r>
                      <a:r>
                        <a:rPr lang="ru-RU" dirty="0" smtClean="0"/>
                        <a:t> та </a:t>
                      </a:r>
                      <a:r>
                        <a:rPr lang="ru-RU" dirty="0" err="1" smtClean="0"/>
                        <a:t>регіональної</a:t>
                      </a:r>
                      <a:r>
                        <a:rPr lang="ru-RU" dirty="0" smtClean="0"/>
                        <a:t> </a:t>
                      </a:r>
                      <a:r>
                        <a:rPr lang="ru-RU" dirty="0" err="1" smtClean="0"/>
                        <a:t>політики</a:t>
                      </a:r>
                      <a:r>
                        <a:rPr lang="ru-RU" dirty="0" smtClean="0"/>
                        <a:t> РФ </a:t>
                      </a:r>
                      <a:r>
                        <a:rPr lang="ru-RU" b="1" i="1" dirty="0" smtClean="0"/>
                        <a:t>без </a:t>
                      </a:r>
                      <a:r>
                        <a:rPr lang="ru-RU" b="1" i="1" dirty="0" err="1" smtClean="0"/>
                        <a:t>погодження</a:t>
                      </a:r>
                      <a:r>
                        <a:rPr lang="ru-RU" b="1" i="1" dirty="0" smtClean="0"/>
                        <a:t> з </a:t>
                      </a:r>
                      <a:r>
                        <a:rPr lang="ru-RU" b="1" i="1" dirty="0" err="1" smtClean="0"/>
                        <a:t>відповідними</a:t>
                      </a:r>
                      <a:r>
                        <a:rPr lang="ru-RU" b="1" i="1" dirty="0" smtClean="0"/>
                        <a:t> </a:t>
                      </a:r>
                      <a:r>
                        <a:rPr lang="ru-RU" b="1" i="1" dirty="0" err="1" smtClean="0"/>
                        <a:t>державними</a:t>
                      </a:r>
                      <a:r>
                        <a:rPr lang="ru-RU" b="1" i="1" dirty="0" smtClean="0"/>
                        <a:t> структурами </a:t>
                      </a:r>
                      <a:r>
                        <a:rPr lang="ru-RU" b="1" i="1" dirty="0" err="1" smtClean="0"/>
                        <a:t>України</a:t>
                      </a:r>
                      <a:r>
                        <a:rPr lang="ru-RU" dirty="0" smtClean="0"/>
                        <a:t> в 1995 р. </a:t>
                      </a:r>
                      <a:r>
                        <a:rPr lang="ru-RU" dirty="0" err="1" smtClean="0"/>
                        <a:t>виділило</a:t>
                      </a:r>
                      <a:r>
                        <a:rPr lang="ru-RU" dirty="0" smtClean="0"/>
                        <a:t> на </a:t>
                      </a:r>
                      <a:r>
                        <a:rPr lang="ru-RU" dirty="0" err="1" smtClean="0"/>
                        <a:t>ці</a:t>
                      </a:r>
                      <a:r>
                        <a:rPr lang="ru-RU" dirty="0" smtClean="0"/>
                        <a:t> </a:t>
                      </a:r>
                      <a:r>
                        <a:rPr lang="ru-RU" dirty="0" err="1" smtClean="0"/>
                        <a:t>цілі</a:t>
                      </a:r>
                      <a:r>
                        <a:rPr lang="ru-RU" dirty="0" smtClean="0"/>
                        <a:t> 20 млн </a:t>
                      </a:r>
                      <a:r>
                        <a:rPr lang="ru-RU" dirty="0" err="1" smtClean="0"/>
                        <a:t>російських</a:t>
                      </a:r>
                      <a:r>
                        <a:rPr lang="ru-RU" dirty="0" smtClean="0"/>
                        <a:t> </a:t>
                      </a:r>
                      <a:r>
                        <a:rPr lang="ru-RU" dirty="0" err="1" smtClean="0"/>
                        <a:t>карбованців</a:t>
                      </a:r>
                      <a:r>
                        <a:rPr lang="ru-RU" dirty="0" smtClean="0"/>
                        <a:t> </a:t>
                      </a:r>
                      <a:endParaRPr lang="uk-UA" dirty="0"/>
                    </a:p>
                  </a:txBody>
                  <a:tcPr/>
                </a:tc>
              </a:tr>
              <a:tr h="370840">
                <a:tc>
                  <a:txBody>
                    <a:bodyPr/>
                    <a:lstStyle/>
                    <a:p>
                      <a:r>
                        <a:rPr lang="uk-UA" dirty="0" smtClean="0"/>
                        <a:t>У РФ було оздоровлено 60 дітей з України; </a:t>
                      </a:r>
                      <a:endParaRPr lang="uk-UA" dirty="0" smtClean="0"/>
                    </a:p>
                    <a:p>
                      <a:r>
                        <a:rPr lang="uk-UA" dirty="0" smtClean="0"/>
                        <a:t>безкоштовно пройшли перепідготовку 60 вчителів з Львівської, Донецької, Івано-Франківської, Луганської областей; здійснювалося фінансування трьох російськомовних газет «</a:t>
                      </a:r>
                      <a:r>
                        <a:rPr lang="uk-UA" dirty="0" err="1" smtClean="0"/>
                        <a:t>Совесть</a:t>
                      </a:r>
                      <a:r>
                        <a:rPr lang="uk-UA" dirty="0" smtClean="0"/>
                        <a:t>» (м. Львів), «</a:t>
                      </a:r>
                      <a:r>
                        <a:rPr lang="uk-UA" dirty="0" err="1" smtClean="0"/>
                        <a:t>Российское</a:t>
                      </a:r>
                      <a:r>
                        <a:rPr lang="uk-UA" dirty="0" smtClean="0"/>
                        <a:t> </a:t>
                      </a:r>
                      <a:r>
                        <a:rPr lang="uk-UA" dirty="0" err="1" smtClean="0"/>
                        <a:t>общество</a:t>
                      </a:r>
                      <a:r>
                        <a:rPr lang="uk-UA" dirty="0" smtClean="0"/>
                        <a:t> Севастополя» (м. Севастополь), «</a:t>
                      </a:r>
                      <a:r>
                        <a:rPr lang="uk-UA" dirty="0" err="1" smtClean="0"/>
                        <a:t>Русское</a:t>
                      </a:r>
                      <a:r>
                        <a:rPr lang="uk-UA" dirty="0" smtClean="0"/>
                        <a:t> </a:t>
                      </a:r>
                      <a:r>
                        <a:rPr lang="uk-UA" dirty="0" err="1" smtClean="0"/>
                        <a:t>собрание</a:t>
                      </a:r>
                      <a:r>
                        <a:rPr lang="uk-UA" dirty="0" smtClean="0"/>
                        <a:t>» (м. Київ);</a:t>
                      </a:r>
                      <a:endParaRPr lang="uk-UA" dirty="0" smtClean="0"/>
                    </a:p>
                    <a:p>
                      <a:r>
                        <a:rPr lang="uk-UA" dirty="0" err="1" smtClean="0"/>
                        <a:t>національнокультурним</a:t>
                      </a:r>
                      <a:r>
                        <a:rPr lang="uk-UA" dirty="0" smtClean="0"/>
                        <a:t> товариствам російської культури АР Крим, Закарпатської, Івано-Франківської, Донецької, Харківської областей і м. Києва передано безкоштовно 10 комплектів оргтехніки (комп’ютери, факси, ксерокси); російською стороною фінансувалася конференція «Російська освіта в Україні в контексті міжнародного досвіду»</a:t>
                      </a:r>
                      <a:endParaRPr lang="uk-UA"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uk-UA" sz="1800" b="0" i="0" u="none" strike="noStrike" kern="1200" cap="none" spc="0" normalizeH="0" baseline="0" noProof="0" dirty="0" smtClean="0">
                          <a:ln>
                            <a:noFill/>
                          </a:ln>
                          <a:solidFill>
                            <a:prstClr val="black"/>
                          </a:solidFill>
                          <a:effectLst/>
                          <a:uLnTx/>
                          <a:uFillTx/>
                          <a:latin typeface="+mn-lt"/>
                          <a:ea typeface="+mn-ea"/>
                          <a:cs typeface="+mn-cs"/>
                        </a:rPr>
                        <a:t>У другій половині 1990-х рр. набрали обертів заходи РФ щодо використання та функціонування російської мови в Україні, яка дедалі виразніше виступала засобом політизованого тиску та спекуляцій. Так, питання статусу російської мови дедалі активніше використовувалося внутрішніми та зовнішніми політичними силами, особливо під час виборчих кампаній. Проросійські політики зверталися до </a:t>
                      </a:r>
                      <a:r>
                        <a:rPr kumimoji="0" lang="uk-UA" sz="1800" b="0" i="0" u="none" strike="noStrike" kern="1200" cap="none" spc="0" normalizeH="0" baseline="0" noProof="0" dirty="0" err="1" smtClean="0">
                          <a:ln>
                            <a:noFill/>
                          </a:ln>
                          <a:solidFill>
                            <a:prstClr val="black"/>
                          </a:solidFill>
                          <a:effectLst/>
                          <a:uLnTx/>
                          <a:uFillTx/>
                          <a:latin typeface="+mn-lt"/>
                          <a:ea typeface="+mn-ea"/>
                          <a:cs typeface="+mn-cs"/>
                        </a:rPr>
                        <a:t>мовного</a:t>
                      </a:r>
                      <a:r>
                        <a:rPr kumimoji="0" lang="uk-UA" sz="1800" b="0" i="0" u="none" strike="noStrike" kern="1200" cap="none" spc="0" normalizeH="0" baseline="0" noProof="0" dirty="0" smtClean="0">
                          <a:ln>
                            <a:noFill/>
                          </a:ln>
                          <a:solidFill>
                            <a:prstClr val="black"/>
                          </a:solidFill>
                          <a:effectLst/>
                          <a:uLnTx/>
                          <a:uFillTx/>
                          <a:latin typeface="+mn-lt"/>
                          <a:ea typeface="+mn-ea"/>
                          <a:cs typeface="+mn-cs"/>
                        </a:rPr>
                        <a:t> питання для нагнітання істерії «примусової українізації», порушення прав етнічних росіян. Дійшло до того, що на місцях приймалися рішення про надання російській мові статусу другої державної мови поряд з українською; запровадження інституту подвійного громадянства; впровадження </a:t>
                      </a:r>
                      <a:r>
                        <a:rPr kumimoji="0" lang="uk-UA" sz="1800" b="0" i="0" u="none" strike="noStrike" kern="1200" cap="none" spc="0" normalizeH="0" baseline="0" noProof="0" dirty="0" err="1" smtClean="0">
                          <a:ln>
                            <a:noFill/>
                          </a:ln>
                          <a:solidFill>
                            <a:prstClr val="black"/>
                          </a:solidFill>
                          <a:effectLst/>
                          <a:uLnTx/>
                          <a:uFillTx/>
                          <a:latin typeface="+mn-lt"/>
                          <a:ea typeface="+mn-ea"/>
                          <a:cs typeface="+mn-cs"/>
                        </a:rPr>
                        <a:t>федеративно</a:t>
                      </a:r>
                      <a:r>
                        <a:rPr kumimoji="0" lang="uk-UA" sz="1800" b="0" i="0" u="none" strike="noStrike" kern="1200" cap="none" spc="0" normalizeH="0" baseline="0" noProof="0" dirty="0" smtClean="0">
                          <a:ln>
                            <a:noFill/>
                          </a:ln>
                          <a:solidFill>
                            <a:prstClr val="black"/>
                          </a:solidFill>
                          <a:effectLst/>
                          <a:uLnTx/>
                          <a:uFillTx/>
                          <a:latin typeface="+mn-lt"/>
                          <a:ea typeface="+mn-ea"/>
                          <a:cs typeface="+mn-cs"/>
                        </a:rPr>
                        <a:t>-територіального устрою держави; входження України в економічний союз і Міжпарламентську асамблею СНД тощо. Найзухваліше в цьому напрямі діяли лідери «</a:t>
                      </a:r>
                      <a:r>
                        <a:rPr kumimoji="0" lang="uk-UA" sz="1800" b="0" i="0" u="none" strike="noStrike" kern="1200" cap="none" spc="0" normalizeH="0" baseline="0" noProof="0" dirty="0" err="1" smtClean="0">
                          <a:ln>
                            <a:noFill/>
                          </a:ln>
                          <a:solidFill>
                            <a:prstClr val="black"/>
                          </a:solidFill>
                          <a:effectLst/>
                          <a:uLnTx/>
                          <a:uFillTx/>
                          <a:latin typeface="+mn-lt"/>
                          <a:ea typeface="+mn-ea"/>
                          <a:cs typeface="+mn-cs"/>
                        </a:rPr>
                        <a:t>Русской</a:t>
                      </a:r>
                      <a:r>
                        <a:rPr kumimoji="0" lang="uk-UA" sz="1800" b="0" i="0" u="none" strike="noStrike" kern="1200" cap="none" spc="0" normalizeH="0" baseline="0" noProof="0" dirty="0" smtClean="0">
                          <a:ln>
                            <a:noFill/>
                          </a:ln>
                          <a:solidFill>
                            <a:prstClr val="black"/>
                          </a:solidFill>
                          <a:effectLst/>
                          <a:uLnTx/>
                          <a:uFillTx/>
                          <a:latin typeface="+mn-lt"/>
                          <a:ea typeface="+mn-ea"/>
                          <a:cs typeface="+mn-cs"/>
                        </a:rPr>
                        <a:t> </a:t>
                      </a:r>
                      <a:r>
                        <a:rPr kumimoji="0" lang="uk-UA" sz="1800" b="0" i="0" u="none" strike="noStrike" kern="1200" cap="none" spc="0" normalizeH="0" baseline="0" noProof="0" dirty="0" err="1" smtClean="0">
                          <a:ln>
                            <a:noFill/>
                          </a:ln>
                          <a:solidFill>
                            <a:prstClr val="black"/>
                          </a:solidFill>
                          <a:effectLst/>
                          <a:uLnTx/>
                          <a:uFillTx/>
                          <a:latin typeface="+mn-lt"/>
                          <a:ea typeface="+mn-ea"/>
                          <a:cs typeface="+mn-cs"/>
                        </a:rPr>
                        <a:t>Партии</a:t>
                      </a:r>
                      <a:r>
                        <a:rPr kumimoji="0" lang="uk-UA" sz="1800" b="0" i="0" u="none" strike="noStrike" kern="1200" cap="none" spc="0" normalizeH="0" baseline="0" noProof="0" dirty="0" smtClean="0">
                          <a:ln>
                            <a:noFill/>
                          </a:ln>
                          <a:solidFill>
                            <a:prstClr val="black"/>
                          </a:solidFill>
                          <a:effectLst/>
                          <a:uLnTx/>
                          <a:uFillTx/>
                          <a:latin typeface="+mn-lt"/>
                          <a:ea typeface="+mn-ea"/>
                          <a:cs typeface="+mn-cs"/>
                        </a:rPr>
                        <a:t> </a:t>
                      </a:r>
                      <a:r>
                        <a:rPr kumimoji="0" lang="uk-UA" sz="1800" b="0" i="0" u="none" strike="noStrike" kern="1200" cap="none" spc="0" normalizeH="0" baseline="0" noProof="0" dirty="0" err="1" smtClean="0">
                          <a:ln>
                            <a:noFill/>
                          </a:ln>
                          <a:solidFill>
                            <a:prstClr val="black"/>
                          </a:solidFill>
                          <a:effectLst/>
                          <a:uLnTx/>
                          <a:uFillTx/>
                          <a:latin typeface="+mn-lt"/>
                          <a:ea typeface="+mn-ea"/>
                          <a:cs typeface="+mn-cs"/>
                        </a:rPr>
                        <a:t>Крыма</a:t>
                      </a:r>
                      <a:r>
                        <a:rPr kumimoji="0" lang="uk-UA" sz="1800" b="0" i="0" u="none" strike="noStrike" kern="1200" cap="none" spc="0" normalizeH="0" baseline="0" noProof="0" dirty="0" smtClean="0">
                          <a:ln>
                            <a:noFill/>
                          </a:ln>
                          <a:solidFill>
                            <a:prstClr val="black"/>
                          </a:solidFill>
                          <a:effectLst/>
                          <a:uLnTx/>
                          <a:uFillTx/>
                          <a:latin typeface="+mn-lt"/>
                          <a:ea typeface="+mn-ea"/>
                          <a:cs typeface="+mn-cs"/>
                        </a:rPr>
                        <a:t>», які галасливо виступали за російську мову</a:t>
                      </a:r>
                      <a:endParaRPr kumimoji="0" lang="uk-UA" sz="1800" b="0" i="0" u="none" strike="noStrike" kern="1200" cap="none" spc="0" normalizeH="0" baseline="0" noProof="0" dirty="0" smtClean="0">
                        <a:ln>
                          <a:noFill/>
                        </a:ln>
                        <a:solidFill>
                          <a:prstClr val="black"/>
                        </a:solidFill>
                        <a:effectLst/>
                        <a:uLnTx/>
                        <a:uFillTx/>
                        <a:latin typeface="+mn-lt"/>
                        <a:ea typeface="+mn-ea"/>
                        <a:cs typeface="+mn-cs"/>
                      </a:endParaRPr>
                    </a:p>
                    <a:p>
                      <a:endParaRPr lang="uk-UA"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2"/>
          <a:ext cx="12192000" cy="6285088"/>
        </p:xfrm>
        <a:graphic>
          <a:graphicData uri="http://schemas.openxmlformats.org/drawingml/2006/table">
            <a:tbl>
              <a:tblPr firstRow="1" bandRow="1">
                <a:tableStyleId>{5C22544A-7EE6-4342-B048-85BDC9FD1C3A}</a:tableStyleId>
              </a:tblPr>
              <a:tblGrid>
                <a:gridCol w="12192000"/>
              </a:tblGrid>
              <a:tr h="490784">
                <a:tc>
                  <a:txBody>
                    <a:bodyPr/>
                    <a:lstStyle/>
                    <a:p>
                      <a:endParaRPr lang="uk-UA" dirty="0"/>
                    </a:p>
                  </a:txBody>
                  <a:tcPr/>
                </a:tc>
              </a:tr>
              <a:tr h="490784">
                <a:tc>
                  <a:txBody>
                    <a:bodyPr/>
                    <a:lstStyle/>
                    <a:p>
                      <a:r>
                        <a:rPr lang="uk-UA" dirty="0" smtClean="0"/>
                        <a:t>та передачу Чорноморського флоту Росії. Загалом, проросійськими силами не виключалися такі варіанти подій, як: «повзуча» інтеграція Криму в РФ, або ж очікувалося, що вся Україна разом із Кримом піде «білоруським» шляхом. Педалювалася тема «насильницької українізації», яка штучно роздмухувалася шовіністичними силами Криму, а також поза межами України</a:t>
                      </a:r>
                      <a:endParaRPr lang="uk-UA" dirty="0"/>
                    </a:p>
                  </a:txBody>
                  <a:tcPr/>
                </a:tc>
              </a:tr>
              <a:tr h="490784">
                <a:tc>
                  <a:txBody>
                    <a:bodyPr/>
                    <a:lstStyle/>
                    <a:p>
                      <a:r>
                        <a:rPr lang="uk-UA" altLang="en-US" dirty="0" smtClean="0"/>
                        <a:t>З</a:t>
                      </a:r>
                      <a:r>
                        <a:rPr lang="en-US" altLang="en-US" dirty="0" smtClean="0"/>
                        <a:t>більшилося представництво етнічних росіян у політичному секторі України. Наприклад, серед депутатів Верховної Ради України, окрім українців (76% від кількості обраних депутатів), росіяни становили 19,3–22%. Окрім того, росіяни найбільше представництво мали в Запорізькій обласній раді народних депутатів (37% від загальної кількості депутатів), Херсонській (35%), Одеській (34%), </a:t>
                      </a:r>
                      <a:r>
                        <a:rPr lang="en-US" altLang="en-US" dirty="0" err="1" smtClean="0"/>
                        <a:t>Луганській</a:t>
                      </a:r>
                      <a:r>
                        <a:rPr lang="en-US" altLang="en-US" dirty="0" smtClean="0"/>
                        <a:t> (34%), Донецькій (32%), Харківській (29%) та Київській міській раді (23,5%), що давало їм змогу впливати на місцеву та регіональну політику.</a:t>
                      </a:r>
                      <a:r>
                        <a:rPr lang="ru-RU" dirty="0" smtClean="0"/>
                        <a:t> </a:t>
                      </a:r>
                      <a:endParaRPr lang="uk-UA" dirty="0"/>
                    </a:p>
                  </a:txBody>
                  <a:tcPr/>
                </a:tc>
              </a:tr>
              <a:tr h="490784">
                <a:tc>
                  <a:txBody>
                    <a:bodyPr/>
                    <a:lstStyle/>
                    <a:p>
                      <a:r>
                        <a:rPr lang="ru-RU" sz="1800" dirty="0" smtClean="0">
                          <a:sym typeface="+mn-ea"/>
                        </a:rPr>
                        <a:t>В </a:t>
                      </a:r>
                      <a:r>
                        <a:rPr lang="ru-RU" sz="1800" dirty="0" err="1" smtClean="0">
                          <a:sym typeface="+mn-ea"/>
                        </a:rPr>
                        <a:t>офіційних</a:t>
                      </a:r>
                      <a:r>
                        <a:rPr lang="ru-RU" sz="1800" dirty="0" smtClean="0">
                          <a:sym typeface="+mn-ea"/>
                        </a:rPr>
                        <a:t> документах, </a:t>
                      </a:r>
                      <a:r>
                        <a:rPr lang="ru-RU" sz="1800" dirty="0" err="1" smtClean="0">
                          <a:sym typeface="+mn-ea"/>
                        </a:rPr>
                        <a:t>публічних</a:t>
                      </a:r>
                      <a:r>
                        <a:rPr lang="ru-RU" sz="1800" dirty="0" smtClean="0">
                          <a:sym typeface="+mn-ea"/>
                        </a:rPr>
                        <a:t> </a:t>
                      </a:r>
                      <a:r>
                        <a:rPr lang="ru-RU" sz="1800" dirty="0" err="1" smtClean="0">
                          <a:sym typeface="+mn-ea"/>
                        </a:rPr>
                        <a:t>виступах</a:t>
                      </a:r>
                      <a:r>
                        <a:rPr lang="ru-RU" sz="1800" dirty="0" smtClean="0">
                          <a:sym typeface="+mn-ea"/>
                        </a:rPr>
                        <a:t> </a:t>
                      </a:r>
                      <a:r>
                        <a:rPr lang="ru-RU" sz="1800" dirty="0" err="1" smtClean="0">
                          <a:sym typeface="+mn-ea"/>
                        </a:rPr>
                        <a:t>російського</a:t>
                      </a:r>
                      <a:r>
                        <a:rPr lang="ru-RU" sz="1800" dirty="0" smtClean="0">
                          <a:sym typeface="+mn-ea"/>
                        </a:rPr>
                        <a:t> </a:t>
                      </a:r>
                      <a:r>
                        <a:rPr lang="ru-RU" sz="1800" dirty="0" err="1" smtClean="0">
                          <a:sym typeface="+mn-ea"/>
                        </a:rPr>
                        <a:t>керівництва</a:t>
                      </a:r>
                      <a:r>
                        <a:rPr lang="ru-RU" sz="1800" dirty="0" smtClean="0">
                          <a:sym typeface="+mn-ea"/>
                        </a:rPr>
                        <a:t>, </a:t>
                      </a:r>
                      <a:r>
                        <a:rPr lang="ru-RU" sz="1800" dirty="0" err="1" smtClean="0">
                          <a:sym typeface="+mn-ea"/>
                        </a:rPr>
                        <a:t>державних</a:t>
                      </a:r>
                      <a:r>
                        <a:rPr lang="ru-RU" sz="1800" dirty="0" smtClean="0">
                          <a:sym typeface="+mn-ea"/>
                        </a:rPr>
                        <a:t> та </a:t>
                      </a:r>
                      <a:r>
                        <a:rPr lang="ru-RU" sz="1800" dirty="0" err="1" smtClean="0">
                          <a:sym typeface="+mn-ea"/>
                        </a:rPr>
                        <a:t>політичних</a:t>
                      </a:r>
                      <a:r>
                        <a:rPr lang="ru-RU" sz="1800" dirty="0" smtClean="0">
                          <a:sym typeface="+mn-ea"/>
                        </a:rPr>
                        <a:t> </a:t>
                      </a:r>
                      <a:r>
                        <a:rPr lang="ru-RU" sz="1800" dirty="0" err="1" smtClean="0">
                          <a:sym typeface="+mn-ea"/>
                        </a:rPr>
                        <a:t>діячів</a:t>
                      </a:r>
                      <a:r>
                        <a:rPr lang="ru-RU" sz="1800" dirty="0" smtClean="0">
                          <a:sym typeface="+mn-ea"/>
                        </a:rPr>
                        <a:t> як у РФ, так і в </a:t>
                      </a:r>
                      <a:r>
                        <a:rPr lang="ru-RU" sz="1800" dirty="0" err="1" smtClean="0">
                          <a:sym typeface="+mn-ea"/>
                        </a:rPr>
                        <a:t>міжнародних</a:t>
                      </a:r>
                      <a:r>
                        <a:rPr lang="ru-RU" sz="1800" dirty="0" smtClean="0">
                          <a:sym typeface="+mn-ea"/>
                        </a:rPr>
                        <a:t> колах </a:t>
                      </a:r>
                      <a:r>
                        <a:rPr lang="ru-RU" sz="1800" dirty="0" err="1" smtClean="0">
                          <a:sym typeface="+mn-ea"/>
                        </a:rPr>
                        <a:t>беззаперечно</a:t>
                      </a:r>
                      <a:r>
                        <a:rPr lang="ru-RU" sz="1800" dirty="0" smtClean="0">
                          <a:sym typeface="+mn-ea"/>
                        </a:rPr>
                        <a:t> </a:t>
                      </a:r>
                      <a:r>
                        <a:rPr lang="ru-RU" sz="1800" dirty="0" err="1" smtClean="0">
                          <a:sym typeface="+mn-ea"/>
                        </a:rPr>
                        <a:t>стверджувалося</a:t>
                      </a:r>
                      <a:r>
                        <a:rPr lang="ru-RU" sz="1800" dirty="0" smtClean="0">
                          <a:sym typeface="+mn-ea"/>
                        </a:rPr>
                        <a:t>, </a:t>
                      </a:r>
                      <a:r>
                        <a:rPr lang="en-US" altLang="en-US" sz="1800" b="1" i="1" dirty="0"/>
                        <a:t>що в усіх новостворених пострадянських державах, окрім Білорусі, має місце дискримінація російськомовного населення. Підтримка співвітчизників за кордоном була визначена як пріоритетний напрям діяльності МЗС РФ.</a:t>
                      </a:r>
                      <a:endParaRPr lang="en-US" altLang="en-US" sz="1800" b="1" i="1" dirty="0"/>
                    </a:p>
                    <a:p>
                      <a:endParaRPr lang="uk-UA" sz="1800" dirty="0"/>
                    </a:p>
                  </a:txBody>
                  <a:tcPr/>
                </a:tc>
              </a:tr>
              <a:tr h="490784">
                <a:tc>
                  <a:txBody>
                    <a:bodyPr/>
                    <a:lstStyle/>
                    <a:p>
                      <a:r>
                        <a:rPr lang="uk-UA" altLang="en-US" dirty="0"/>
                        <a:t>П</a:t>
                      </a:r>
                      <a:r>
                        <a:rPr lang="en-US" altLang="en-US" dirty="0" err="1"/>
                        <a:t>озиція</a:t>
                      </a:r>
                      <a:r>
                        <a:rPr lang="en-US" altLang="en-US" dirty="0"/>
                        <a:t> </a:t>
                      </a:r>
                      <a:r>
                        <a:rPr lang="en-US" altLang="en-US" dirty="0" err="1"/>
                        <a:t>російських</a:t>
                      </a:r>
                      <a:r>
                        <a:rPr lang="en-US" altLang="en-US" dirty="0"/>
                        <a:t> </a:t>
                      </a:r>
                      <a:r>
                        <a:rPr lang="en-US" altLang="en-US" dirty="0" err="1"/>
                        <a:t>владних</a:t>
                      </a:r>
                      <a:r>
                        <a:rPr lang="en-US" altLang="en-US" dirty="0"/>
                        <a:t> </a:t>
                      </a:r>
                      <a:r>
                        <a:rPr lang="en-US" altLang="en-US" dirty="0" err="1"/>
                        <a:t>структур</a:t>
                      </a:r>
                      <a:r>
                        <a:rPr lang="en-US" altLang="en-US" dirty="0"/>
                        <a:t> </a:t>
                      </a:r>
                      <a:r>
                        <a:rPr lang="en-US" altLang="en-US" dirty="0" err="1"/>
                        <a:t>щодо</a:t>
                      </a:r>
                      <a:r>
                        <a:rPr lang="en-US" altLang="en-US" dirty="0"/>
                        <a:t> </a:t>
                      </a:r>
                      <a:r>
                        <a:rPr lang="en-US" altLang="en-US" dirty="0" err="1"/>
                        <a:t>підтримки</a:t>
                      </a:r>
                      <a:r>
                        <a:rPr lang="en-US" altLang="en-US" dirty="0"/>
                        <a:t> </a:t>
                      </a:r>
                      <a:r>
                        <a:rPr lang="en-US" altLang="en-US" dirty="0" err="1"/>
                        <a:t>діаспори</a:t>
                      </a:r>
                      <a:r>
                        <a:rPr lang="en-US" altLang="en-US" dirty="0"/>
                        <a:t> </a:t>
                      </a:r>
                      <a:r>
                        <a:rPr lang="en-US" altLang="en-US" dirty="0" err="1"/>
                        <a:t>все</a:t>
                      </a:r>
                      <a:r>
                        <a:rPr lang="en-US" altLang="en-US" dirty="0"/>
                        <a:t> </a:t>
                      </a:r>
                      <a:r>
                        <a:rPr lang="en-US" altLang="en-US" dirty="0" err="1"/>
                        <a:t>більше</a:t>
                      </a:r>
                      <a:r>
                        <a:rPr lang="en-US" altLang="en-US" dirty="0"/>
                        <a:t> </a:t>
                      </a:r>
                      <a:r>
                        <a:rPr lang="en-US" altLang="en-US" dirty="0" err="1"/>
                        <a:t>ґрунтувалася</a:t>
                      </a:r>
                      <a:r>
                        <a:rPr lang="en-US" altLang="en-US" dirty="0"/>
                        <a:t> </a:t>
                      </a:r>
                      <a:r>
                        <a:rPr lang="en-US" altLang="en-US" dirty="0" err="1"/>
                        <a:t>на</a:t>
                      </a:r>
                      <a:r>
                        <a:rPr lang="en-US" altLang="en-US" dirty="0"/>
                        <a:t> </a:t>
                      </a:r>
                      <a:r>
                        <a:rPr lang="en-US" altLang="en-US" dirty="0" err="1"/>
                        <a:t>однобічних</a:t>
                      </a:r>
                      <a:r>
                        <a:rPr lang="en-US" altLang="en-US" dirty="0"/>
                        <a:t> </a:t>
                      </a:r>
                      <a:r>
                        <a:rPr lang="en-US" altLang="en-US" dirty="0" err="1"/>
                        <a:t>оцінках</a:t>
                      </a:r>
                      <a:r>
                        <a:rPr lang="en-US" altLang="en-US" dirty="0"/>
                        <a:t> </a:t>
                      </a:r>
                      <a:r>
                        <a:rPr lang="en-US" altLang="en-US" dirty="0" err="1"/>
                        <a:t>становища</a:t>
                      </a:r>
                      <a:r>
                        <a:rPr lang="en-US" altLang="en-US" dirty="0"/>
                        <a:t> </a:t>
                      </a:r>
                      <a:r>
                        <a:rPr lang="en-US" altLang="en-US" dirty="0" err="1"/>
                        <a:t>російських</a:t>
                      </a:r>
                      <a:r>
                        <a:rPr lang="en-US" altLang="en-US" dirty="0"/>
                        <a:t> </a:t>
                      </a:r>
                      <a:r>
                        <a:rPr lang="en-US" altLang="en-US" dirty="0" err="1"/>
                        <a:t>громад</a:t>
                      </a:r>
                      <a:r>
                        <a:rPr lang="en-US" altLang="en-US" dirty="0"/>
                        <a:t> у </a:t>
                      </a:r>
                      <a:r>
                        <a:rPr lang="en-US" altLang="en-US" dirty="0" err="1"/>
                        <a:t>країнах</a:t>
                      </a:r>
                      <a:r>
                        <a:rPr lang="en-US" altLang="en-US" dirty="0"/>
                        <a:t> СНД (у </a:t>
                      </a:r>
                      <a:r>
                        <a:rPr lang="en-US" altLang="en-US" dirty="0" err="1"/>
                        <a:t>тому</a:t>
                      </a:r>
                      <a:r>
                        <a:rPr lang="en-US" altLang="en-US" dirty="0"/>
                        <a:t> </a:t>
                      </a:r>
                      <a:r>
                        <a:rPr lang="en-US" altLang="en-US" dirty="0" err="1"/>
                        <a:t>числі</a:t>
                      </a:r>
                      <a:r>
                        <a:rPr lang="en-US" altLang="en-US" dirty="0"/>
                        <a:t> й </a:t>
                      </a:r>
                      <a:r>
                        <a:rPr lang="en-US" altLang="en-US" dirty="0" err="1"/>
                        <a:t>України</a:t>
                      </a:r>
                      <a:r>
                        <a:rPr lang="en-US" altLang="en-US" dirty="0"/>
                        <a:t>), </a:t>
                      </a:r>
                      <a:r>
                        <a:rPr lang="en-US" altLang="en-US" dirty="0" err="1"/>
                        <a:t>інформації</a:t>
                      </a:r>
                      <a:r>
                        <a:rPr lang="en-US" altLang="en-US" dirty="0"/>
                        <a:t> </a:t>
                      </a:r>
                      <a:r>
                        <a:rPr lang="en-US" altLang="en-US" dirty="0" err="1"/>
                        <a:t>членів</a:t>
                      </a:r>
                      <a:r>
                        <a:rPr lang="en-US" altLang="en-US" dirty="0"/>
                        <a:t> </a:t>
                      </a:r>
                      <a:r>
                        <a:rPr lang="en-US" altLang="en-US" dirty="0" err="1"/>
                        <a:t>Ради</a:t>
                      </a:r>
                      <a:r>
                        <a:rPr lang="en-US" altLang="en-US" dirty="0"/>
                        <a:t> </a:t>
                      </a:r>
                      <a:r>
                        <a:rPr lang="en-US" altLang="en-US" dirty="0" err="1"/>
                        <a:t>співвітчизників</a:t>
                      </a:r>
                      <a:r>
                        <a:rPr lang="en-US" altLang="en-US" dirty="0"/>
                        <a:t> </a:t>
                      </a:r>
                      <a:r>
                        <a:rPr lang="en-US" altLang="en-US" dirty="0" err="1"/>
                        <a:t>при</a:t>
                      </a:r>
                      <a:r>
                        <a:rPr lang="en-US" altLang="en-US" dirty="0"/>
                        <a:t> </a:t>
                      </a:r>
                      <a:r>
                        <a:rPr lang="en-US" altLang="en-US" dirty="0" err="1"/>
                        <a:t>Держдумі</a:t>
                      </a:r>
                      <a:r>
                        <a:rPr lang="en-US" altLang="en-US" dirty="0"/>
                        <a:t> РФ, </a:t>
                      </a:r>
                      <a:r>
                        <a:rPr lang="en-US" altLang="en-US" dirty="0" err="1"/>
                        <a:t>численних</a:t>
                      </a:r>
                      <a:r>
                        <a:rPr lang="en-US" altLang="en-US" dirty="0"/>
                        <a:t> </a:t>
                      </a:r>
                      <a:r>
                        <a:rPr lang="en-US" altLang="en-US" dirty="0" err="1"/>
                        <a:t>листах</a:t>
                      </a:r>
                      <a:r>
                        <a:rPr lang="en-US" altLang="en-US" dirty="0"/>
                        <a:t> </a:t>
                      </a:r>
                      <a:r>
                        <a:rPr lang="en-US" altLang="en-US" dirty="0" err="1"/>
                        <a:t>та</a:t>
                      </a:r>
                      <a:r>
                        <a:rPr lang="en-US" altLang="en-US" dirty="0"/>
                        <a:t> </a:t>
                      </a:r>
                      <a:r>
                        <a:rPr lang="en-US" altLang="en-US" dirty="0" err="1"/>
                        <a:t>зверненнях</a:t>
                      </a:r>
                      <a:r>
                        <a:rPr lang="en-US" altLang="en-US" dirty="0"/>
                        <a:t> </a:t>
                      </a:r>
                      <a:r>
                        <a:rPr lang="en-US" altLang="en-US" dirty="0" err="1" smtClean="0"/>
                        <a:t>російськомовних</a:t>
                      </a:r>
                      <a:r>
                        <a:rPr lang="en-US" altLang="en-US" dirty="0" smtClean="0"/>
                        <a:t> </a:t>
                      </a:r>
                      <a:r>
                        <a:rPr lang="en-US" altLang="en-US" dirty="0" err="1"/>
                        <a:t>громадян</a:t>
                      </a:r>
                      <a:r>
                        <a:rPr lang="en-US" altLang="en-US" dirty="0"/>
                        <a:t>, </a:t>
                      </a:r>
                      <a:r>
                        <a:rPr lang="en-US" altLang="en-US" dirty="0" err="1"/>
                        <a:t>які</a:t>
                      </a:r>
                      <a:r>
                        <a:rPr lang="en-US" altLang="en-US" dirty="0"/>
                        <a:t> </a:t>
                      </a:r>
                      <a:r>
                        <a:rPr lang="en-US" altLang="en-US" dirty="0" err="1"/>
                        <a:t>активно</a:t>
                      </a:r>
                      <a:r>
                        <a:rPr lang="en-US" altLang="en-US" dirty="0"/>
                        <a:t> </a:t>
                      </a:r>
                      <a:r>
                        <a:rPr lang="en-US" altLang="en-US" dirty="0" err="1"/>
                        <a:t>надходили</a:t>
                      </a:r>
                      <a:r>
                        <a:rPr lang="en-US" altLang="en-US" dirty="0"/>
                        <a:t> з </a:t>
                      </a:r>
                      <a:r>
                        <a:rPr lang="en-US" altLang="en-US" dirty="0" err="1"/>
                        <a:t>другої</a:t>
                      </a:r>
                      <a:r>
                        <a:rPr lang="en-US" altLang="en-US" dirty="0"/>
                        <a:t> </a:t>
                      </a:r>
                      <a:r>
                        <a:rPr lang="en-US" altLang="en-US" dirty="0" err="1"/>
                        <a:t>половини</a:t>
                      </a:r>
                      <a:r>
                        <a:rPr lang="en-US" altLang="en-US" dirty="0"/>
                        <a:t> 1990-х </a:t>
                      </a:r>
                      <a:r>
                        <a:rPr lang="en-US" altLang="en-US" dirty="0" err="1"/>
                        <a:t>рр</a:t>
                      </a:r>
                      <a:r>
                        <a:rPr lang="en-US" altLang="en-US" dirty="0"/>
                        <a:t>. </a:t>
                      </a:r>
                      <a:r>
                        <a:rPr lang="en-US" altLang="en-US" dirty="0" err="1"/>
                        <a:t>на</a:t>
                      </a:r>
                      <a:r>
                        <a:rPr lang="en-US" altLang="en-US" dirty="0"/>
                        <a:t> </a:t>
                      </a:r>
                      <a:r>
                        <a:rPr lang="en-US" altLang="en-US" dirty="0" err="1"/>
                        <a:t>адресу</a:t>
                      </a:r>
                      <a:r>
                        <a:rPr lang="en-US" altLang="en-US" dirty="0"/>
                        <a:t> </a:t>
                      </a:r>
                      <a:r>
                        <a:rPr lang="en-US" altLang="en-US" dirty="0" err="1"/>
                        <a:t>Держдуми</a:t>
                      </a:r>
                      <a:r>
                        <a:rPr lang="en-US" altLang="en-US" dirty="0"/>
                        <a:t> </a:t>
                      </a:r>
                      <a:r>
                        <a:rPr lang="en-US" altLang="en-US" dirty="0" err="1"/>
                        <a:t>та</a:t>
                      </a:r>
                      <a:r>
                        <a:rPr lang="en-US" altLang="en-US" dirty="0"/>
                        <a:t> </a:t>
                      </a:r>
                      <a:r>
                        <a:rPr lang="en-US" altLang="en-US" dirty="0" err="1"/>
                        <a:t>Адміністрації</a:t>
                      </a:r>
                      <a:r>
                        <a:rPr lang="en-US" altLang="en-US" dirty="0"/>
                        <a:t> </a:t>
                      </a:r>
                      <a:r>
                        <a:rPr lang="en-US" altLang="en-US" dirty="0" err="1"/>
                        <a:t>президента</a:t>
                      </a:r>
                      <a:r>
                        <a:rPr lang="en-US" altLang="en-US" dirty="0"/>
                        <a:t> РФ</a:t>
                      </a:r>
                      <a:r>
                        <a:rPr lang="uk-UA" altLang="en-US" dirty="0"/>
                        <a:t>.</a:t>
                      </a:r>
                      <a:endParaRPr lang="uk-UA" altLang="en-US" dirty="0"/>
                    </a:p>
                  </a:txBody>
                  <a:tcPr/>
                </a:tc>
              </a:tr>
              <a:tr h="490784">
                <a:tc>
                  <a:txBody>
                    <a:bodyPr/>
                    <a:lstStyle/>
                    <a:p>
                      <a:endParaRPr lang="uk-UA"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38733</Words>
  <Application>WPS Presentation</Application>
  <PresentationFormat>Широкоэкранный</PresentationFormat>
  <Paragraphs>200</Paragraphs>
  <Slides>31</Slides>
  <Notes>0</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31</vt:i4>
      </vt:variant>
    </vt:vector>
  </HeadingPairs>
  <TitlesOfParts>
    <vt:vector size="47" baseType="lpstr">
      <vt:lpstr>Arial</vt:lpstr>
      <vt:lpstr>SimSun</vt:lpstr>
      <vt:lpstr>Wingdings</vt:lpstr>
      <vt:lpstr>Times New Roman</vt:lpstr>
      <vt:lpstr>Calibri</vt:lpstr>
      <vt:lpstr>Google Sans</vt:lpstr>
      <vt:lpstr>Segoe Print</vt:lpstr>
      <vt:lpstr>fira sans</vt:lpstr>
      <vt:lpstr>PT Serif</vt:lpstr>
      <vt:lpstr>Microsoft YaHei</vt:lpstr>
      <vt:lpstr>Arial Unicode MS</vt:lpstr>
      <vt:lpstr>Calibri Light</vt:lpstr>
      <vt:lpstr>inherit</vt:lpstr>
      <vt:lpstr>Open Sans</vt:lpstr>
      <vt:lpstr>Skolar-Light-Cyrillic</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Характерні риси суспільно-політичного життя в Україні.</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МудрийКористувач</dc:creator>
  <cp:lastModifiedBy>МудрийКористувач</cp:lastModifiedBy>
  <cp:revision>48</cp:revision>
  <dcterms:created xsi:type="dcterms:W3CDTF">2024-11-25T05:56:00Z</dcterms:created>
  <dcterms:modified xsi:type="dcterms:W3CDTF">2024-12-05T12:24:02Z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3F71109BDF344569AB6C975C3E1164F7_12</vt:lpwstr>
  </property>
  <property fmtid="{D5CDD505-2E9C-101B-9397-08002B2CF9AE}" pid="3" name="KSOProductBuildVer">
    <vt:lpwstr>1033-12.2.0.18911</vt:lpwstr>
  </property>
</Properties>
</file>