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64" r:id="rId3"/>
    <p:sldId id="322" r:id="rId4"/>
    <p:sldId id="320" r:id="rId5"/>
    <p:sldId id="321" r:id="rId6"/>
    <p:sldId id="315" r:id="rId7"/>
    <p:sldId id="276" r:id="rId8"/>
    <p:sldId id="284" r:id="rId9"/>
    <p:sldId id="286" r:id="rId10"/>
    <p:sldId id="287" r:id="rId11"/>
    <p:sldId id="304" r:id="rId12"/>
    <p:sldId id="323" r:id="rId13"/>
    <p:sldId id="319" r:id="rId14"/>
    <p:sldId id="314"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79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76"/>
    <a:srgbClr val="26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7" d="100"/>
          <a:sy n="67" d="100"/>
        </p:scale>
        <p:origin x="-840" y="-132"/>
      </p:cViewPr>
      <p:guideLst>
        <p:guide orient="horz" pos="379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8744A-58AD-44BD-8243-13DD9445D718}" type="datetimeFigureOut">
              <a:rPr lang="ru-RU" smtClean="0"/>
              <a:t>28.03.2024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AF16A-5DA7-497E-959C-AE03A46289D7}" type="slidenum">
              <a:rPr lang="ru-RU" smtClean="0"/>
              <a:t>‹#›</a:t>
            </a:fld>
            <a:endParaRPr lang="ru-RU"/>
          </a:p>
        </p:txBody>
      </p:sp>
    </p:spTree>
    <p:extLst>
      <p:ext uri="{BB962C8B-B14F-4D97-AF65-F5344CB8AC3E}">
        <p14:creationId xmlns:p14="http://schemas.microsoft.com/office/powerpoint/2010/main" val="50690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FAF16A-5DA7-497E-959C-AE03A46289D7}" type="slidenum">
              <a:rPr lang="ru-RU" smtClean="0"/>
              <a:t>6</a:t>
            </a:fld>
            <a:endParaRPr lang="ru-RU"/>
          </a:p>
        </p:txBody>
      </p:sp>
    </p:spTree>
    <p:extLst>
      <p:ext uri="{BB962C8B-B14F-4D97-AF65-F5344CB8AC3E}">
        <p14:creationId xmlns:p14="http://schemas.microsoft.com/office/powerpoint/2010/main" val="307431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323934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6538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7184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043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85489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7F47D77-E995-4AFA-83C8-984967F91BAD}"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7889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F47D77-E995-4AFA-83C8-984967F91BAD}" type="datetimeFigureOut">
              <a:rPr lang="ru-RU" smtClean="0"/>
              <a:t>28.03.2024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422721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7F47D77-E995-4AFA-83C8-984967F91BAD}" type="datetimeFigureOut">
              <a:rPr lang="ru-RU" smtClean="0"/>
              <a:t>28.03.2024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53647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F47D77-E995-4AFA-83C8-984967F91BAD}" type="datetimeFigureOut">
              <a:rPr lang="ru-RU" smtClean="0"/>
              <a:t>28.03.2024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36133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252013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1122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7D77-E995-4AFA-83C8-984967F91BAD}" type="datetimeFigureOut">
              <a:rPr lang="ru-RU" smtClean="0"/>
              <a:t>28.03.2024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3B9E1-54E9-4F20-A7CB-8F049A49D1DD}" type="slidenum">
              <a:rPr lang="ru-RU" smtClean="0"/>
              <a:t>‹#›</a:t>
            </a:fld>
            <a:endParaRPr lang="ru-RU"/>
          </a:p>
        </p:txBody>
      </p:sp>
    </p:spTree>
    <p:extLst>
      <p:ext uri="{BB962C8B-B14F-4D97-AF65-F5344CB8AC3E}">
        <p14:creationId xmlns:p14="http://schemas.microsoft.com/office/powerpoint/2010/main" val="21656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hyperlink" Target="https://darg.gov.ua/" TargetMode="External"/><Relationship Id="rId4" Type="http://schemas.openxmlformats.org/officeDocument/2006/relationships/hyperlink" Target="https://land.gov.u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pic>
        <p:nvPicPr>
          <p:cNvPr id="10" name="Рисунок 9"/>
          <p:cNvPicPr>
            <a:picLocks noChangeAspect="1"/>
          </p:cNvPicPr>
          <p:nvPr/>
        </p:nvPicPr>
        <p:blipFill>
          <a:blip r:embed="rId3"/>
          <a:stretch>
            <a:fillRect/>
          </a:stretch>
        </p:blipFill>
        <p:spPr>
          <a:xfrm>
            <a:off x="635962" y="-21022"/>
            <a:ext cx="5041829" cy="6916344"/>
          </a:xfrm>
          <a:prstGeom prst="rect">
            <a:avLst/>
          </a:prstGeom>
          <a:solidFill>
            <a:srgbClr val="002176"/>
          </a:solidFill>
        </p:spPr>
      </p:pic>
      <p:sp>
        <p:nvSpPr>
          <p:cNvPr id="13" name="TextBox 12"/>
          <p:cNvSpPr txBox="1"/>
          <p:nvPr/>
        </p:nvSpPr>
        <p:spPr>
          <a:xfrm>
            <a:off x="9961626" y="423308"/>
            <a:ext cx="513410" cy="2527572"/>
          </a:xfrm>
          <a:prstGeom prst="rect">
            <a:avLst/>
          </a:prstGeom>
          <a:noFill/>
        </p:spPr>
        <p:txBody>
          <a:bodyPr vert="wordArtVert" wrap="square" rtlCol="0">
            <a:spAutoFit/>
          </a:bodyPr>
          <a:lstStyle/>
          <a:p>
            <a:pPr>
              <a:spcAft>
                <a:spcPts val="600"/>
              </a:spcAft>
            </a:pPr>
            <a:r>
              <a:rPr lang="en-US" dirty="0" smtClean="0">
                <a:solidFill>
                  <a:schemeClr val="bg1"/>
                </a:solidFill>
              </a:rPr>
              <a:t>NEWAGRO</a:t>
            </a:r>
            <a:endParaRPr lang="ru-RU" dirty="0">
              <a:solidFill>
                <a:schemeClr val="bg1"/>
              </a:solidFill>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5154" y="206138"/>
            <a:ext cx="1180997" cy="252331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796" y="0"/>
            <a:ext cx="3794574" cy="846617"/>
          </a:xfrm>
          <a:prstGeom prst="rect">
            <a:avLst/>
          </a:prstGeom>
        </p:spPr>
      </p:pic>
      <p:sp>
        <p:nvSpPr>
          <p:cNvPr id="4" name="Прямоугольник 3"/>
          <p:cNvSpPr/>
          <p:nvPr/>
        </p:nvSpPr>
        <p:spPr>
          <a:xfrm>
            <a:off x="680683" y="1062566"/>
            <a:ext cx="4876800" cy="5524589"/>
          </a:xfrm>
          <a:prstGeom prst="rect">
            <a:avLst/>
          </a:prstGeom>
        </p:spPr>
        <p:txBody>
          <a:bodyPr wrap="square">
            <a:spAutoFit/>
          </a:bodyPr>
          <a:lstStyle/>
          <a:p>
            <a:pPr algn="ctr">
              <a:spcBef>
                <a:spcPts val="600"/>
              </a:spcBef>
            </a:pPr>
            <a:r>
              <a:rPr lang="uk-UA" sz="2400" b="1" dirty="0" smtClean="0">
                <a:solidFill>
                  <a:srgbClr val="002060"/>
                </a:solidFill>
                <a:cs typeface="Times New Roman" panose="02020603050405020304" pitchFamily="18" charset="0"/>
              </a:rPr>
              <a:t>Євроінтеграція </a:t>
            </a:r>
            <a:r>
              <a:rPr lang="uk-UA" sz="2400" b="1" dirty="0">
                <a:solidFill>
                  <a:srgbClr val="002060"/>
                </a:solidFill>
                <a:cs typeface="Times New Roman" panose="02020603050405020304" pitchFamily="18" charset="0"/>
              </a:rPr>
              <a:t>та сталий </a:t>
            </a:r>
            <a:r>
              <a:rPr lang="uk-UA" sz="2400" b="1" dirty="0" smtClean="0">
                <a:solidFill>
                  <a:srgbClr val="002060"/>
                </a:solidFill>
                <a:cs typeface="Times New Roman" panose="02020603050405020304" pitchFamily="18" charset="0"/>
              </a:rPr>
              <a:t>розвиток</a:t>
            </a:r>
            <a:r>
              <a:rPr lang="en-US" sz="2400" b="1" dirty="0" smtClean="0">
                <a:solidFill>
                  <a:srgbClr val="002060"/>
                </a:solidFill>
                <a:cs typeface="Times New Roman" panose="02020603050405020304" pitchFamily="18" charset="0"/>
              </a:rPr>
              <a:t> </a:t>
            </a:r>
            <a:r>
              <a:rPr lang="uk-UA" sz="2400" b="1" dirty="0" smtClean="0">
                <a:solidFill>
                  <a:srgbClr val="002060"/>
                </a:solidFill>
                <a:cs typeface="Times New Roman" panose="02020603050405020304" pitchFamily="18" charset="0"/>
              </a:rPr>
              <a:t>сільських </a:t>
            </a:r>
            <a:r>
              <a:rPr lang="uk-UA" sz="2400" b="1" dirty="0">
                <a:solidFill>
                  <a:srgbClr val="002060"/>
                </a:solidFill>
                <a:cs typeface="Times New Roman" panose="02020603050405020304" pitchFamily="18" charset="0"/>
              </a:rPr>
              <a:t>територій  України </a:t>
            </a:r>
            <a:r>
              <a:rPr lang="uk-UA" sz="2400" b="1" dirty="0" smtClean="0">
                <a:solidFill>
                  <a:srgbClr val="002060"/>
                </a:solidFill>
                <a:cs typeface="Times New Roman" panose="02020603050405020304" pitchFamily="18" charset="0"/>
              </a:rPr>
              <a:t>як</a:t>
            </a:r>
            <a:r>
              <a:rPr lang="en-US" sz="2400" b="1" dirty="0" smtClean="0">
                <a:solidFill>
                  <a:srgbClr val="002060"/>
                </a:solidFill>
                <a:cs typeface="Times New Roman" panose="02020603050405020304" pitchFamily="18" charset="0"/>
              </a:rPr>
              <a:t> </a:t>
            </a:r>
            <a:r>
              <a:rPr lang="uk-UA" sz="2400" b="1" dirty="0" smtClean="0">
                <a:solidFill>
                  <a:srgbClr val="002060"/>
                </a:solidFill>
                <a:cs typeface="Times New Roman" panose="02020603050405020304" pitchFamily="18" charset="0"/>
              </a:rPr>
              <a:t>запорука </a:t>
            </a:r>
            <a:r>
              <a:rPr lang="uk-UA" sz="2400" b="1" dirty="0">
                <a:solidFill>
                  <a:srgbClr val="002060"/>
                </a:solidFill>
                <a:cs typeface="Times New Roman" panose="02020603050405020304" pitchFamily="18" charset="0"/>
              </a:rPr>
              <a:t>забезпечення </a:t>
            </a:r>
            <a:r>
              <a:rPr lang="uk-UA" sz="2400" b="1" dirty="0" smtClean="0">
                <a:solidFill>
                  <a:srgbClr val="002060"/>
                </a:solidFill>
                <a:cs typeface="Times New Roman" panose="02020603050405020304" pitchFamily="18" charset="0"/>
              </a:rPr>
              <a:t>продовольчої</a:t>
            </a:r>
            <a:r>
              <a:rPr lang="en-US" sz="2400" b="1" dirty="0" smtClean="0">
                <a:solidFill>
                  <a:srgbClr val="002060"/>
                </a:solidFill>
                <a:cs typeface="Times New Roman" panose="02020603050405020304" pitchFamily="18" charset="0"/>
              </a:rPr>
              <a:t> </a:t>
            </a:r>
            <a:r>
              <a:rPr lang="uk-UA" sz="2400" b="1" dirty="0" smtClean="0">
                <a:solidFill>
                  <a:srgbClr val="002060"/>
                </a:solidFill>
                <a:cs typeface="Times New Roman" panose="02020603050405020304" pitchFamily="18" charset="0"/>
              </a:rPr>
              <a:t>безпеки </a:t>
            </a:r>
            <a:r>
              <a:rPr lang="uk-UA" sz="2400" b="1" dirty="0">
                <a:solidFill>
                  <a:srgbClr val="002060"/>
                </a:solidFill>
                <a:cs typeface="Times New Roman" panose="02020603050405020304" pitchFamily="18" charset="0"/>
              </a:rPr>
              <a:t>в умовах </a:t>
            </a:r>
            <a:r>
              <a:rPr lang="uk-UA" sz="2400" b="1" dirty="0" smtClean="0">
                <a:solidFill>
                  <a:srgbClr val="002060"/>
                </a:solidFill>
                <a:cs typeface="Times New Roman" panose="02020603050405020304" pitchFamily="18" charset="0"/>
              </a:rPr>
              <a:t>повоєнного</a:t>
            </a:r>
            <a:r>
              <a:rPr lang="en-US" sz="2400" b="1" dirty="0" smtClean="0">
                <a:solidFill>
                  <a:srgbClr val="002060"/>
                </a:solidFill>
                <a:cs typeface="Times New Roman" panose="02020603050405020304" pitchFamily="18" charset="0"/>
              </a:rPr>
              <a:t> </a:t>
            </a:r>
            <a:r>
              <a:rPr lang="uk-UA" sz="2400" b="1" dirty="0" smtClean="0">
                <a:solidFill>
                  <a:srgbClr val="002060"/>
                </a:solidFill>
                <a:cs typeface="Times New Roman" panose="02020603050405020304" pitchFamily="18" charset="0"/>
              </a:rPr>
              <a:t>відновлення</a:t>
            </a:r>
            <a:endParaRPr lang="en-US" sz="2400" b="1" dirty="0" smtClean="0">
              <a:solidFill>
                <a:srgbClr val="002060"/>
              </a:solidFill>
              <a:cs typeface="Times New Roman" panose="02020603050405020304" pitchFamily="18" charset="0"/>
            </a:endParaRPr>
          </a:p>
          <a:p>
            <a:pPr>
              <a:spcBef>
                <a:spcPts val="600"/>
              </a:spcBef>
            </a:pPr>
            <a:endParaRPr lang="ru-RU" sz="2000" b="1" dirty="0"/>
          </a:p>
          <a:p>
            <a:pPr algn="ctr">
              <a:spcBef>
                <a:spcPts val="600"/>
              </a:spcBef>
            </a:pPr>
            <a:r>
              <a:rPr lang="ru-RU" sz="2800" b="1" dirty="0" err="1" smtClean="0">
                <a:solidFill>
                  <a:srgbClr val="002060"/>
                </a:solidFill>
              </a:rPr>
              <a:t>Державна</a:t>
            </a:r>
            <a:r>
              <a:rPr lang="ru-RU" sz="2800" b="1" dirty="0" smtClean="0">
                <a:solidFill>
                  <a:srgbClr val="002060"/>
                </a:solidFill>
              </a:rPr>
              <a:t> </a:t>
            </a:r>
            <a:r>
              <a:rPr lang="ru-RU" sz="2800" b="1" dirty="0" err="1">
                <a:solidFill>
                  <a:srgbClr val="002060"/>
                </a:solidFill>
              </a:rPr>
              <a:t>аграрна</a:t>
            </a:r>
            <a:r>
              <a:rPr lang="ru-RU" sz="2800" b="1" dirty="0">
                <a:solidFill>
                  <a:srgbClr val="002060"/>
                </a:solidFill>
              </a:rPr>
              <a:t> </a:t>
            </a:r>
            <a:r>
              <a:rPr lang="ru-RU" sz="2800" b="1" dirty="0" err="1">
                <a:solidFill>
                  <a:srgbClr val="002060"/>
                </a:solidFill>
              </a:rPr>
              <a:t>політика</a:t>
            </a:r>
            <a:r>
              <a:rPr lang="ru-RU" sz="2800" b="1" dirty="0">
                <a:solidFill>
                  <a:srgbClr val="002060"/>
                </a:solidFill>
              </a:rPr>
              <a:t> як </a:t>
            </a:r>
            <a:r>
              <a:rPr lang="ru-RU" sz="2800" b="1" dirty="0" err="1">
                <a:solidFill>
                  <a:srgbClr val="002060"/>
                </a:solidFill>
              </a:rPr>
              <a:t>чинник</a:t>
            </a:r>
            <a:r>
              <a:rPr lang="ru-RU" sz="2800" b="1" dirty="0">
                <a:solidFill>
                  <a:srgbClr val="002060"/>
                </a:solidFill>
              </a:rPr>
              <a:t> </a:t>
            </a:r>
            <a:r>
              <a:rPr lang="ru-RU" sz="2800" b="1" dirty="0" err="1">
                <a:solidFill>
                  <a:srgbClr val="002060"/>
                </a:solidFill>
              </a:rPr>
              <a:t>забезпечення</a:t>
            </a:r>
            <a:r>
              <a:rPr lang="ru-RU" sz="2800" b="1" dirty="0">
                <a:solidFill>
                  <a:srgbClr val="002060"/>
                </a:solidFill>
              </a:rPr>
              <a:t> </a:t>
            </a:r>
            <a:r>
              <a:rPr lang="ru-RU" sz="2800" b="1" dirty="0" err="1">
                <a:solidFill>
                  <a:srgbClr val="002060"/>
                </a:solidFill>
              </a:rPr>
              <a:t>сталого</a:t>
            </a:r>
            <a:r>
              <a:rPr lang="ru-RU" sz="2800" b="1" dirty="0">
                <a:solidFill>
                  <a:srgbClr val="002060"/>
                </a:solidFill>
              </a:rPr>
              <a:t> </a:t>
            </a:r>
            <a:r>
              <a:rPr lang="ru-RU" sz="2800" b="1" dirty="0" err="1">
                <a:solidFill>
                  <a:srgbClr val="002060"/>
                </a:solidFill>
              </a:rPr>
              <a:t>розвитку</a:t>
            </a:r>
            <a:r>
              <a:rPr lang="ru-RU" sz="2800" b="1" dirty="0">
                <a:solidFill>
                  <a:srgbClr val="002060"/>
                </a:solidFill>
              </a:rPr>
              <a:t> </a:t>
            </a:r>
            <a:r>
              <a:rPr lang="ru-RU" sz="2800" b="1" dirty="0" err="1">
                <a:solidFill>
                  <a:srgbClr val="002060"/>
                </a:solidFill>
              </a:rPr>
              <a:t>сільських</a:t>
            </a:r>
            <a:r>
              <a:rPr lang="ru-RU" sz="2800" b="1" dirty="0">
                <a:solidFill>
                  <a:srgbClr val="002060"/>
                </a:solidFill>
              </a:rPr>
              <a:t> </a:t>
            </a:r>
            <a:r>
              <a:rPr lang="ru-RU" sz="2800" b="1" dirty="0" err="1" smtClean="0">
                <a:solidFill>
                  <a:srgbClr val="002060"/>
                </a:solidFill>
              </a:rPr>
              <a:t>територій</a:t>
            </a:r>
            <a:endParaRPr lang="ru-RU" sz="2800" b="1" dirty="0" smtClean="0">
              <a:solidFill>
                <a:srgbClr val="002060"/>
              </a:solidFill>
            </a:endParaRPr>
          </a:p>
          <a:p>
            <a:pPr algn="ctr">
              <a:spcBef>
                <a:spcPts val="600"/>
              </a:spcBef>
            </a:pPr>
            <a:r>
              <a:rPr lang="uk-UA" sz="1200" b="1" dirty="0" err="1">
                <a:solidFill>
                  <a:srgbClr val="002060"/>
                </a:solidFill>
              </a:rPr>
              <a:t>к</a:t>
            </a:r>
            <a:r>
              <a:rPr lang="uk-UA" sz="1200" b="1" dirty="0" err="1" smtClean="0">
                <a:solidFill>
                  <a:srgbClr val="002060"/>
                </a:solidFill>
              </a:rPr>
              <a:t>.ю.н</a:t>
            </a:r>
            <a:r>
              <a:rPr lang="uk-UA" sz="1200" b="1" dirty="0" smtClean="0">
                <a:solidFill>
                  <a:srgbClr val="002060"/>
                </a:solidFill>
              </a:rPr>
              <a:t>., </a:t>
            </a:r>
            <a:r>
              <a:rPr lang="uk-UA" sz="1200" b="1" dirty="0" err="1" smtClean="0">
                <a:solidFill>
                  <a:srgbClr val="002060"/>
                </a:solidFill>
              </a:rPr>
              <a:t>децент</a:t>
            </a:r>
            <a:r>
              <a:rPr lang="uk-UA" sz="1200" b="1" dirty="0" smtClean="0">
                <a:solidFill>
                  <a:srgbClr val="002060"/>
                </a:solidFill>
              </a:rPr>
              <a:t>, доцент кафедри цивільного права, керівник юридичної клініки ЗНУ Дмитро ЛУЦ</a:t>
            </a:r>
            <a:endParaRPr lang="ru-RU" sz="1200" dirty="0">
              <a:solidFill>
                <a:srgbClr val="002060"/>
              </a:solidFill>
            </a:endParaRPr>
          </a:p>
          <a:p>
            <a:pPr>
              <a:spcBef>
                <a:spcPts val="600"/>
              </a:spcBef>
            </a:pPr>
            <a:endParaRPr lang="uk-UA" sz="2000" b="1" dirty="0">
              <a:solidFill>
                <a:srgbClr val="002060"/>
              </a:solidFill>
              <a:latin typeface="Times New Roman" panose="02020603050405020304" pitchFamily="18" charset="0"/>
              <a:cs typeface="Times New Roman" panose="02020603050405020304" pitchFamily="18" charset="0"/>
            </a:endParaRPr>
          </a:p>
          <a:p>
            <a:pPr algn="ctr">
              <a:spcBef>
                <a:spcPts val="600"/>
              </a:spcBef>
            </a:pPr>
            <a:endParaRPr lang="en-US" sz="2400" b="1" dirty="0" smtClean="0">
              <a:solidFill>
                <a:srgbClr val="002060"/>
              </a:solidFill>
              <a:cs typeface="Times New Roman" panose="02020603050405020304" pitchFamily="18" charset="0"/>
            </a:endParaRPr>
          </a:p>
        </p:txBody>
      </p:sp>
      <p:pic>
        <p:nvPicPr>
          <p:cNvPr id="14" name="Рисунок 13"/>
          <p:cNvPicPr>
            <a:picLocks noChangeAspect="1"/>
          </p:cNvPicPr>
          <p:nvPr/>
        </p:nvPicPr>
        <p:blipFill>
          <a:blip r:embed="rId6"/>
          <a:stretch>
            <a:fillRect/>
          </a:stretch>
        </p:blipFill>
        <p:spPr>
          <a:xfrm>
            <a:off x="982632" y="5275953"/>
            <a:ext cx="695391" cy="1569343"/>
          </a:xfrm>
          <a:prstGeom prst="rect">
            <a:avLst/>
          </a:prstGeom>
        </p:spPr>
      </p:pic>
      <p:sp>
        <p:nvSpPr>
          <p:cNvPr id="16" name="TextBox 15"/>
          <p:cNvSpPr txBox="1"/>
          <p:nvPr/>
        </p:nvSpPr>
        <p:spPr>
          <a:xfrm>
            <a:off x="599633" y="5305396"/>
            <a:ext cx="382999" cy="1600437"/>
          </a:xfrm>
          <a:prstGeom prst="rect">
            <a:avLst/>
          </a:prstGeom>
          <a:noFill/>
        </p:spPr>
        <p:txBody>
          <a:bodyPr wrap="square" rtlCol="0">
            <a:spAutoFit/>
          </a:bodyPr>
          <a:lstStyle/>
          <a:p>
            <a:pPr algn="ctr"/>
            <a:r>
              <a:rPr lang="en-US" sz="1400" b="1" dirty="0" smtClean="0">
                <a:solidFill>
                  <a:schemeClr val="accent5">
                    <a:lumMod val="75000"/>
                  </a:schemeClr>
                </a:solidFill>
              </a:rPr>
              <a:t>N</a:t>
            </a:r>
          </a:p>
          <a:p>
            <a:pPr algn="ctr"/>
            <a:r>
              <a:rPr lang="en-US" sz="1400" b="1" dirty="0" smtClean="0">
                <a:solidFill>
                  <a:schemeClr val="accent5">
                    <a:lumMod val="75000"/>
                  </a:schemeClr>
                </a:solidFill>
              </a:rPr>
              <a:t>E</a:t>
            </a:r>
          </a:p>
          <a:p>
            <a:pPr algn="ctr"/>
            <a:r>
              <a:rPr lang="en-US" sz="1400" b="1" dirty="0" smtClean="0">
                <a:solidFill>
                  <a:schemeClr val="accent5">
                    <a:lumMod val="75000"/>
                  </a:schemeClr>
                </a:solidFill>
              </a:rPr>
              <a:t>W</a:t>
            </a:r>
          </a:p>
          <a:p>
            <a:pPr algn="ctr"/>
            <a:r>
              <a:rPr lang="en-US" sz="1400" b="1" dirty="0" smtClean="0">
                <a:solidFill>
                  <a:schemeClr val="accent5">
                    <a:lumMod val="75000"/>
                  </a:schemeClr>
                </a:solidFill>
              </a:rPr>
              <a:t>A</a:t>
            </a:r>
          </a:p>
          <a:p>
            <a:pPr algn="ctr"/>
            <a:r>
              <a:rPr lang="en-US" sz="1400" b="1" dirty="0" smtClean="0">
                <a:solidFill>
                  <a:schemeClr val="accent5">
                    <a:lumMod val="75000"/>
                  </a:schemeClr>
                </a:solidFill>
              </a:rPr>
              <a:t>G</a:t>
            </a:r>
          </a:p>
          <a:p>
            <a:pPr algn="ctr"/>
            <a:r>
              <a:rPr lang="en-US" sz="1400" b="1" dirty="0" smtClean="0">
                <a:solidFill>
                  <a:schemeClr val="accent5">
                    <a:lumMod val="75000"/>
                  </a:schemeClr>
                </a:solidFill>
              </a:rPr>
              <a:t>R</a:t>
            </a:r>
          </a:p>
          <a:p>
            <a:pPr algn="ctr"/>
            <a:r>
              <a:rPr lang="en-US" sz="1400" b="1" dirty="0">
                <a:solidFill>
                  <a:schemeClr val="accent5">
                    <a:lumMod val="75000"/>
                  </a:schemeClr>
                </a:solidFill>
              </a:rPr>
              <a:t>O</a:t>
            </a:r>
            <a:endParaRPr lang="ru-RU" sz="1400" b="1" dirty="0">
              <a:solidFill>
                <a:schemeClr val="accent5">
                  <a:lumMod val="75000"/>
                </a:schemeClr>
              </a:solidFill>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146" y="5617753"/>
            <a:ext cx="1059463" cy="1056237"/>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6719" y="5002790"/>
            <a:ext cx="1130764" cy="2286159"/>
          </a:xfrm>
          <a:prstGeom prst="rect">
            <a:avLst/>
          </a:prstGeom>
        </p:spPr>
      </p:pic>
    </p:spTree>
    <p:extLst>
      <p:ext uri="{BB962C8B-B14F-4D97-AF65-F5344CB8AC3E}">
        <p14:creationId xmlns:p14="http://schemas.microsoft.com/office/powerpoint/2010/main" val="3015482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внобедренный треугольник 1"/>
          <p:cNvSpPr/>
          <p:nvPr/>
        </p:nvSpPr>
        <p:spPr>
          <a:xfrm rot="16200000" flipV="1">
            <a:off x="-659806" y="2510117"/>
            <a:ext cx="3178891" cy="185927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4" name="TextBox 3"/>
          <p:cNvSpPr txBox="1"/>
          <p:nvPr/>
        </p:nvSpPr>
        <p:spPr>
          <a:xfrm>
            <a:off x="-30481" y="3054737"/>
            <a:ext cx="1393330" cy="830997"/>
          </a:xfrm>
          <a:prstGeom prst="rect">
            <a:avLst/>
          </a:prstGeom>
          <a:noFill/>
        </p:spPr>
        <p:txBody>
          <a:bodyPr wrap="none" rtlCol="0">
            <a:spAutoFit/>
          </a:bodyPr>
          <a:lstStyle/>
          <a:p>
            <a:r>
              <a:rPr lang="uk-UA" sz="2400" dirty="0" smtClean="0">
                <a:solidFill>
                  <a:schemeClr val="bg1"/>
                </a:solidFill>
                <a:cs typeface="Times New Roman" panose="02020603050405020304" pitchFamily="18" charset="0"/>
              </a:rPr>
              <a:t>Плани на</a:t>
            </a:r>
          </a:p>
          <a:p>
            <a:r>
              <a:rPr lang="uk-UA" sz="2400" dirty="0" smtClean="0">
                <a:solidFill>
                  <a:schemeClr val="bg1"/>
                </a:solidFill>
                <a:cs typeface="Times New Roman" panose="02020603050405020304" pitchFamily="18" charset="0"/>
              </a:rPr>
              <a:t>2024</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5288531"/>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00275" y="842963"/>
            <a:ext cx="8758238" cy="4370427"/>
          </a:xfrm>
          <a:prstGeom prst="rect">
            <a:avLst/>
          </a:prstGeom>
          <a:noFill/>
        </p:spPr>
        <p:txBody>
          <a:bodyPr wrap="square" rtlCol="0">
            <a:spAutoFit/>
          </a:bodyPr>
          <a:lstStyle/>
          <a:p>
            <a:r>
              <a:rPr lang="ru-RU" sz="2000" b="1" dirty="0"/>
              <a:t>За </a:t>
            </a:r>
            <a:r>
              <a:rPr lang="ru-RU" sz="2000" b="1" dirty="0" err="1"/>
              <a:t>даними</a:t>
            </a:r>
            <a:r>
              <a:rPr lang="ru-RU" sz="2000" b="1" dirty="0"/>
              <a:t> </a:t>
            </a:r>
            <a:r>
              <a:rPr lang="ru-RU" sz="2000" b="1" dirty="0" err="1"/>
              <a:t>Міністерства</a:t>
            </a:r>
            <a:r>
              <a:rPr lang="ru-RU" sz="2000" b="1" dirty="0"/>
              <a:t> </a:t>
            </a:r>
            <a:r>
              <a:rPr lang="ru-RU" sz="2000" b="1" dirty="0" err="1"/>
              <a:t>аграрної</a:t>
            </a:r>
            <a:r>
              <a:rPr lang="ru-RU" sz="2000" b="1" dirty="0"/>
              <a:t> </a:t>
            </a:r>
            <a:r>
              <a:rPr lang="ru-RU" sz="2000" b="1" dirty="0" err="1"/>
              <a:t>політики</a:t>
            </a:r>
            <a:r>
              <a:rPr lang="ru-RU" sz="2000" b="1" dirty="0"/>
              <a:t> та </a:t>
            </a:r>
            <a:r>
              <a:rPr lang="ru-RU" sz="2000" b="1" dirty="0" err="1"/>
              <a:t>продовольства</a:t>
            </a:r>
            <a:r>
              <a:rPr lang="ru-RU" sz="2000" b="1" dirty="0"/>
              <a:t> </a:t>
            </a:r>
            <a:r>
              <a:rPr lang="ru-RU" sz="2000" b="1" dirty="0" err="1"/>
              <a:t>України</a:t>
            </a:r>
            <a:r>
              <a:rPr lang="ru-RU" sz="2000" b="1" dirty="0"/>
              <a:t>, у </a:t>
            </a:r>
            <a:r>
              <a:rPr lang="ru-RU" sz="2000" b="1" dirty="0" err="1"/>
              <a:t>бюджеті</a:t>
            </a:r>
            <a:r>
              <a:rPr lang="ru-RU" sz="2000" b="1" dirty="0"/>
              <a:t> </a:t>
            </a:r>
            <a:r>
              <a:rPr lang="uk-UA" sz="2000" b="1" dirty="0"/>
              <a:t>2024 р. </a:t>
            </a:r>
            <a:r>
              <a:rPr lang="ru-RU" sz="2000" b="1" dirty="0" err="1"/>
              <a:t>передбачили</a:t>
            </a:r>
            <a:r>
              <a:rPr lang="ru-RU" sz="2000" b="1" dirty="0"/>
              <a:t> 881 млн</a:t>
            </a:r>
            <a:r>
              <a:rPr lang="uk-UA" sz="2000" b="1" dirty="0"/>
              <a:t>.</a:t>
            </a:r>
            <a:r>
              <a:rPr lang="ru-RU" sz="2000" b="1" dirty="0"/>
              <a:t> </a:t>
            </a:r>
            <a:r>
              <a:rPr lang="ru-RU" sz="2000" b="1" dirty="0" err="1"/>
              <a:t>грн</a:t>
            </a:r>
            <a:r>
              <a:rPr lang="uk-UA" sz="2000" b="1" dirty="0"/>
              <a:t>.</a:t>
            </a:r>
            <a:r>
              <a:rPr lang="ru-RU" sz="2000" b="1" dirty="0"/>
              <a:t> для </a:t>
            </a:r>
            <a:r>
              <a:rPr lang="ru-RU" sz="2000" b="1" dirty="0" err="1"/>
              <a:t>підтримки</a:t>
            </a:r>
            <a:r>
              <a:rPr lang="ru-RU" sz="2000" b="1" dirty="0"/>
              <a:t> </a:t>
            </a:r>
            <a:r>
              <a:rPr lang="ru-RU" sz="2000" b="1" dirty="0" err="1"/>
              <a:t>сільгосптоваровиробників</a:t>
            </a:r>
            <a:r>
              <a:rPr lang="ru-RU" sz="2000" b="1" dirty="0"/>
              <a:t>, </a:t>
            </a:r>
            <a:r>
              <a:rPr lang="ru-RU" sz="2000" b="1" dirty="0" err="1"/>
              <a:t>зокрема</a:t>
            </a:r>
            <a:r>
              <a:rPr lang="ru-RU" sz="2000" b="1" dirty="0"/>
              <a:t> </a:t>
            </a:r>
            <a:r>
              <a:rPr lang="ru-RU" sz="2000" b="1" dirty="0" err="1" smtClean="0"/>
              <a:t>заплановано</a:t>
            </a:r>
            <a:r>
              <a:rPr lang="ru-RU" sz="2000" b="1" dirty="0" smtClean="0"/>
              <a:t> </a:t>
            </a:r>
            <a:r>
              <a:rPr lang="ru-RU" sz="2000" b="1" dirty="0" err="1" smtClean="0"/>
              <a:t>виділили</a:t>
            </a:r>
            <a:r>
              <a:rPr lang="ru-RU" sz="2000" b="1" dirty="0"/>
              <a:t>:</a:t>
            </a:r>
          </a:p>
          <a:p>
            <a:pPr lvl="0"/>
            <a:r>
              <a:rPr lang="ru-RU" sz="2000" b="1" dirty="0"/>
              <a:t>5 млн </a:t>
            </a:r>
            <a:r>
              <a:rPr lang="ru-RU" sz="2000" b="1" dirty="0" err="1"/>
              <a:t>грн</a:t>
            </a:r>
            <a:r>
              <a:rPr lang="ru-RU" sz="2000" b="1" dirty="0"/>
              <a:t> для </a:t>
            </a:r>
            <a:r>
              <a:rPr lang="ru-RU" sz="2000" b="1" dirty="0" err="1"/>
              <a:t>компенсації</a:t>
            </a:r>
            <a:r>
              <a:rPr lang="ru-RU" sz="2000" b="1" dirty="0"/>
              <a:t> </a:t>
            </a:r>
            <a:r>
              <a:rPr lang="ru-RU" sz="2000" b="1" dirty="0" err="1"/>
              <a:t>сімейним</a:t>
            </a:r>
            <a:r>
              <a:rPr lang="ru-RU" sz="2000" b="1" dirty="0"/>
              <a:t> </a:t>
            </a:r>
            <a:r>
              <a:rPr lang="ru-RU" sz="2000" b="1" dirty="0" err="1"/>
              <a:t>фермерським</a:t>
            </a:r>
            <a:r>
              <a:rPr lang="ru-RU" sz="2000" b="1" dirty="0"/>
              <a:t> </a:t>
            </a:r>
            <a:r>
              <a:rPr lang="ru-RU" sz="2000" b="1" dirty="0" err="1"/>
              <a:t>господарствам</a:t>
            </a:r>
            <a:r>
              <a:rPr lang="ru-RU" sz="2000" b="1" dirty="0"/>
              <a:t> </a:t>
            </a:r>
            <a:r>
              <a:rPr lang="ru-RU" sz="2000" b="1" dirty="0" err="1"/>
              <a:t>сплаченого</a:t>
            </a:r>
            <a:r>
              <a:rPr lang="ru-RU" sz="2000" b="1" dirty="0"/>
              <a:t> ЄСВ; </a:t>
            </a:r>
          </a:p>
          <a:p>
            <a:pPr lvl="0"/>
            <a:r>
              <a:rPr lang="ru-RU" sz="2000" b="1" dirty="0"/>
              <a:t>80 млн </a:t>
            </a:r>
            <a:r>
              <a:rPr lang="ru-RU" sz="2000" b="1" dirty="0" err="1"/>
              <a:t>грн</a:t>
            </a:r>
            <a:r>
              <a:rPr lang="ru-RU" sz="2000" b="1" dirty="0"/>
              <a:t> для </a:t>
            </a:r>
            <a:r>
              <a:rPr lang="ru-RU" sz="2000" b="1" dirty="0" err="1"/>
              <a:t>надання</a:t>
            </a:r>
            <a:r>
              <a:rPr lang="ru-RU" sz="2000" b="1" dirty="0"/>
              <a:t> </a:t>
            </a:r>
            <a:r>
              <a:rPr lang="ru-RU" sz="2000" b="1" dirty="0" err="1"/>
              <a:t>кредитів</a:t>
            </a:r>
            <a:r>
              <a:rPr lang="ru-RU" sz="2000" b="1" dirty="0"/>
              <a:t> </a:t>
            </a:r>
            <a:r>
              <a:rPr lang="ru-RU" sz="2000" b="1" dirty="0" err="1"/>
              <a:t>фермерським</a:t>
            </a:r>
            <a:r>
              <a:rPr lang="ru-RU" sz="2000" b="1" dirty="0"/>
              <a:t> </a:t>
            </a:r>
            <a:r>
              <a:rPr lang="ru-RU" sz="2000" b="1" dirty="0" err="1"/>
              <a:t>господарствам</a:t>
            </a:r>
            <a:r>
              <a:rPr lang="ru-RU" sz="2000" b="1" dirty="0"/>
              <a:t>;</a:t>
            </a:r>
          </a:p>
          <a:p>
            <a:endParaRPr lang="ru-RU" sz="2000" b="1" dirty="0" smtClean="0"/>
          </a:p>
          <a:p>
            <a:r>
              <a:rPr lang="ru-RU" sz="2000" b="1" dirty="0" err="1" smtClean="0"/>
              <a:t>Найбільшу</a:t>
            </a:r>
            <a:r>
              <a:rPr lang="ru-RU" sz="2000" b="1" dirty="0" smtClean="0"/>
              <a:t> </a:t>
            </a:r>
            <a:r>
              <a:rPr lang="ru-RU" sz="2000" b="1" dirty="0"/>
              <a:t>суму, а </a:t>
            </a:r>
            <a:r>
              <a:rPr lang="ru-RU" sz="2000" b="1" dirty="0" err="1"/>
              <a:t>це</a:t>
            </a:r>
            <a:r>
              <a:rPr lang="ru-RU" sz="2000" b="1" dirty="0"/>
              <a:t> 796 млн </a:t>
            </a:r>
            <a:r>
              <a:rPr lang="ru-RU" sz="2000" b="1" dirty="0" err="1"/>
              <a:t>грн</a:t>
            </a:r>
            <a:r>
              <a:rPr lang="ru-RU" sz="2000" b="1" dirty="0"/>
              <a:t> </a:t>
            </a:r>
            <a:r>
              <a:rPr lang="ru-RU" sz="2000" b="1" dirty="0" err="1"/>
              <a:t>підтримки</a:t>
            </a:r>
            <a:r>
              <a:rPr lang="ru-RU" sz="2000" b="1" dirty="0"/>
              <a:t>, </a:t>
            </a:r>
            <a:r>
              <a:rPr lang="ru-RU" sz="2000" b="1" dirty="0" err="1"/>
              <a:t>виділили</a:t>
            </a:r>
            <a:r>
              <a:rPr lang="ru-RU" sz="2000" b="1" dirty="0"/>
              <a:t> для </a:t>
            </a:r>
            <a:r>
              <a:rPr lang="ru-RU" sz="2000" b="1" dirty="0" err="1"/>
              <a:t>фермерських</a:t>
            </a:r>
            <a:r>
              <a:rPr lang="ru-RU" sz="2000" b="1" dirty="0"/>
              <a:t> </a:t>
            </a:r>
            <a:r>
              <a:rPr lang="ru-RU" sz="2000" b="1" dirty="0" err="1"/>
              <a:t>господарств</a:t>
            </a:r>
            <a:r>
              <a:rPr lang="ru-RU" sz="2000" b="1" dirty="0"/>
              <a:t> та </a:t>
            </a:r>
            <a:r>
              <a:rPr lang="ru-RU" sz="2000" b="1" dirty="0" err="1"/>
              <a:t>інших</a:t>
            </a:r>
            <a:r>
              <a:rPr lang="ru-RU" sz="2000" b="1" dirty="0"/>
              <a:t> </a:t>
            </a:r>
            <a:r>
              <a:rPr lang="ru-RU" sz="2000" b="1" dirty="0" err="1"/>
              <a:t>виробників</a:t>
            </a:r>
            <a:r>
              <a:rPr lang="ru-RU" sz="2000" b="1" dirty="0"/>
              <a:t> </a:t>
            </a:r>
            <a:r>
              <a:rPr lang="ru-RU" sz="2000" b="1" dirty="0" err="1"/>
              <a:t>сільськогосподарської</a:t>
            </a:r>
            <a:r>
              <a:rPr lang="ru-RU" sz="2000" b="1" dirty="0"/>
              <a:t> </a:t>
            </a:r>
            <a:r>
              <a:rPr lang="ru-RU" sz="2000" b="1" dirty="0" err="1"/>
              <a:t>продукції</a:t>
            </a:r>
            <a:r>
              <a:rPr lang="ru-RU" sz="2000" b="1" dirty="0"/>
              <a:t>, </a:t>
            </a:r>
            <a:r>
              <a:rPr lang="ru-RU" sz="2000" b="1" dirty="0" err="1"/>
              <a:t>які</a:t>
            </a:r>
            <a:r>
              <a:rPr lang="ru-RU" sz="2000" b="1" dirty="0"/>
              <a:t> </a:t>
            </a:r>
            <a:r>
              <a:rPr lang="ru-RU" sz="2000" b="1" dirty="0" err="1"/>
              <a:t>будуть</a:t>
            </a:r>
            <a:r>
              <a:rPr lang="ru-RU" sz="2000" b="1" dirty="0"/>
              <a:t> </a:t>
            </a:r>
            <a:r>
              <a:rPr lang="ru-RU" sz="2000" b="1" dirty="0" err="1"/>
              <a:t>спрямовані</a:t>
            </a:r>
            <a:r>
              <a:rPr lang="ru-RU" sz="2000" b="1" dirty="0"/>
              <a:t> у </a:t>
            </a:r>
            <a:r>
              <a:rPr lang="ru-RU" sz="2000" b="1" dirty="0" err="1"/>
              <a:t>вигляді</a:t>
            </a:r>
            <a:r>
              <a:rPr lang="ru-RU" sz="2000" b="1" dirty="0"/>
              <a:t> </a:t>
            </a:r>
            <a:r>
              <a:rPr lang="ru-RU" sz="2000" b="1" dirty="0" err="1"/>
              <a:t>дотації</a:t>
            </a:r>
            <a:r>
              <a:rPr lang="ru-RU" sz="2000" b="1" dirty="0"/>
              <a:t>:</a:t>
            </a:r>
          </a:p>
          <a:p>
            <a:pPr lvl="0"/>
            <a:r>
              <a:rPr lang="ru-RU" sz="2000" b="1" dirty="0"/>
              <a:t>на голову ВРХ – до 7 тис. </a:t>
            </a:r>
            <a:r>
              <a:rPr lang="ru-RU" sz="2000" b="1" dirty="0" err="1"/>
              <a:t>грн</a:t>
            </a:r>
            <a:r>
              <a:rPr lang="ru-RU" sz="2000" b="1" dirty="0"/>
              <a:t> на 1 голову, але не </a:t>
            </a:r>
            <a:r>
              <a:rPr lang="ru-RU" sz="2000" b="1" dirty="0" err="1"/>
              <a:t>більше</a:t>
            </a:r>
            <a:r>
              <a:rPr lang="ru-RU" sz="2000" b="1" dirty="0"/>
              <a:t> 100 </a:t>
            </a:r>
            <a:r>
              <a:rPr lang="ru-RU" sz="2000" b="1" dirty="0" err="1"/>
              <a:t>голів</a:t>
            </a:r>
            <a:r>
              <a:rPr lang="ru-RU" sz="2000" b="1" dirty="0"/>
              <a:t>;</a:t>
            </a:r>
          </a:p>
          <a:p>
            <a:pPr lvl="0"/>
            <a:r>
              <a:rPr lang="ru-RU" sz="2000" b="1" dirty="0"/>
              <a:t>на голову </a:t>
            </a:r>
            <a:r>
              <a:rPr lang="ru-RU" sz="2000" b="1" dirty="0" err="1"/>
              <a:t>овець</a:t>
            </a:r>
            <a:r>
              <a:rPr lang="ru-RU" sz="2000" b="1" dirty="0"/>
              <a:t> та </a:t>
            </a:r>
            <a:r>
              <a:rPr lang="ru-RU" sz="2000" b="1" dirty="0" err="1"/>
              <a:t>кіз</a:t>
            </a:r>
            <a:r>
              <a:rPr lang="ru-RU" sz="2000" b="1" dirty="0"/>
              <a:t> – до 2 тис. </a:t>
            </a:r>
            <a:r>
              <a:rPr lang="ru-RU" sz="2000" b="1" dirty="0" err="1"/>
              <a:t>грн</a:t>
            </a:r>
            <a:r>
              <a:rPr lang="ru-RU" sz="2000" b="1" dirty="0"/>
              <a:t> на 1 голову, але не </a:t>
            </a:r>
            <a:r>
              <a:rPr lang="ru-RU" sz="2000" b="1" dirty="0" err="1"/>
              <a:t>більше</a:t>
            </a:r>
            <a:r>
              <a:rPr lang="ru-RU" sz="2000" b="1" dirty="0"/>
              <a:t> 500 </a:t>
            </a:r>
            <a:r>
              <a:rPr lang="ru-RU" sz="2000" b="1" dirty="0" err="1"/>
              <a:t>голів</a:t>
            </a:r>
            <a:r>
              <a:rPr lang="ru-RU" sz="2000" b="1" dirty="0"/>
              <a:t>;</a:t>
            </a:r>
          </a:p>
          <a:p>
            <a:pPr lvl="0"/>
            <a:r>
              <a:rPr lang="ru-RU" sz="2000" b="1" dirty="0"/>
              <a:t>на 1 га – 4 тис. </a:t>
            </a:r>
            <a:r>
              <a:rPr lang="ru-RU" sz="2000" b="1" dirty="0" err="1"/>
              <a:t>грн</a:t>
            </a:r>
            <a:r>
              <a:rPr lang="ru-RU" sz="2000" b="1" dirty="0"/>
              <a:t>, але не </a:t>
            </a:r>
            <a:r>
              <a:rPr lang="ru-RU" sz="2000" b="1" dirty="0" err="1"/>
              <a:t>більше</a:t>
            </a:r>
            <a:r>
              <a:rPr lang="ru-RU" sz="2000" b="1" dirty="0"/>
              <a:t> 120 га.</a:t>
            </a:r>
          </a:p>
          <a:p>
            <a:endParaRPr lang="ru-RU" dirty="0"/>
          </a:p>
        </p:txBody>
      </p:sp>
    </p:spTree>
    <p:extLst>
      <p:ext uri="{BB962C8B-B14F-4D97-AF65-F5344CB8AC3E}">
        <p14:creationId xmlns:p14="http://schemas.microsoft.com/office/powerpoint/2010/main" val="2462759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694550" y="525936"/>
            <a:ext cx="8035289" cy="560656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31129" y="899544"/>
            <a:ext cx="7470184" cy="4431983"/>
          </a:xfrm>
          <a:prstGeom prst="rect">
            <a:avLst/>
          </a:prstGeom>
          <a:noFill/>
        </p:spPr>
        <p:txBody>
          <a:bodyPr wrap="square" rtlCol="0">
            <a:spAutoFit/>
          </a:bodyPr>
          <a:lstStyle/>
          <a:p>
            <a:r>
              <a:rPr lang="uk-UA" sz="2400" dirty="0"/>
              <a:t>Абсолютна більшість областей, включаючи ті з них, які перебувають під частковою окупацією, розробили та прийняли оновлені програми підтримки сільськогосподарських виробників та територій. Аналіз проведених звітів дає підстави стверджувати про те, що більшість програм є не декларативними, а містять реальне фінансове наповнення. </a:t>
            </a:r>
            <a:endParaRPr lang="ru-RU" sz="2400" dirty="0"/>
          </a:p>
          <a:p>
            <a:r>
              <a:rPr lang="uk-UA" sz="2400" dirty="0"/>
              <a:t>У переліку діючих регіональних цільових програм, які діють в Дніпропетровській, Харківській та Херсонській областях, відсутні комплексні програми розвитку агропромислового комплексу.</a:t>
            </a:r>
            <a:endParaRPr lang="ru-RU" sz="2400" dirty="0"/>
          </a:p>
          <a:p>
            <a:endParaRPr lang="ru-RU" dirty="0"/>
          </a:p>
        </p:txBody>
      </p:sp>
    </p:spTree>
    <p:extLst>
      <p:ext uri="{BB962C8B-B14F-4D97-AF65-F5344CB8AC3E}">
        <p14:creationId xmlns:p14="http://schemas.microsoft.com/office/powerpoint/2010/main" val="2383809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70666" y="320040"/>
            <a:ext cx="8315323" cy="6457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54458" y="103026"/>
            <a:ext cx="8315471" cy="649208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86124" y="579079"/>
            <a:ext cx="7243763" cy="5539978"/>
          </a:xfrm>
          <a:prstGeom prst="rect">
            <a:avLst/>
          </a:prstGeom>
          <a:noFill/>
        </p:spPr>
        <p:txBody>
          <a:bodyPr wrap="square" rtlCol="0">
            <a:spAutoFit/>
          </a:bodyPr>
          <a:lstStyle/>
          <a:p>
            <a:r>
              <a:rPr lang="uk-UA" dirty="0"/>
              <a:t>Основні напрями та завдання державної політики у сфері соціального розвитку </a:t>
            </a:r>
            <a:r>
              <a:rPr lang="uk-UA" dirty="0" smtClean="0"/>
              <a:t>села є:</a:t>
            </a:r>
          </a:p>
          <a:p>
            <a:r>
              <a:rPr lang="uk-UA" dirty="0"/>
              <a:t>- збільшення зайнятості сільського населення на сільськогосподарських підприємствах різних організаційно-правових форм та особистих селянських господарствах за допомогою нарощування обсягів виробництва сільськогосподарської продукції, її первинної переробки та збереження, поширення в сільській місцевості практики урізноманітнення видів господарської діяльності; </a:t>
            </a:r>
            <a:endParaRPr lang="ru-RU" dirty="0"/>
          </a:p>
          <a:p>
            <a:r>
              <a:rPr lang="uk-UA" dirty="0"/>
              <a:t>- підвищення продуктивності праці, рівня заробітної плати працівників сільського господарства та застосування науково обґрунтованих норм праці; </a:t>
            </a:r>
            <a:endParaRPr lang="ru-RU" dirty="0"/>
          </a:p>
          <a:p>
            <a:r>
              <a:rPr lang="uk-UA" dirty="0"/>
              <a:t>- ефективне використання трудових ресурсів і робочого часу;    </a:t>
            </a:r>
            <a:endParaRPr lang="ru-RU" dirty="0"/>
          </a:p>
          <a:p>
            <a:r>
              <a:rPr lang="uk-UA" dirty="0"/>
              <a:t>- відновлення діяльності раніше закритих та відкриття нових закладів соціально-культурного призначення в сільських населених пунктах, а також зупинення їх закриття; </a:t>
            </a:r>
            <a:endParaRPr lang="ru-RU" dirty="0"/>
          </a:p>
          <a:p>
            <a:r>
              <a:rPr lang="uk-UA" dirty="0"/>
              <a:t>- нарощування обсягів житлового будівництва на основі спеціальних програм його підтримки;</a:t>
            </a:r>
            <a:endParaRPr lang="ru-RU" dirty="0"/>
          </a:p>
          <a:p>
            <a:r>
              <a:rPr lang="uk-UA" dirty="0"/>
              <a:t> - створення сприятливих умов для розвитку на селі сфери платних послуг.    </a:t>
            </a:r>
            <a:endParaRPr lang="ru-RU" dirty="0"/>
          </a:p>
          <a:p>
            <a:endParaRPr lang="ru-RU" sz="1200" dirty="0"/>
          </a:p>
        </p:txBody>
      </p:sp>
    </p:spTree>
    <p:extLst>
      <p:ext uri="{BB962C8B-B14F-4D97-AF65-F5344CB8AC3E}">
        <p14:creationId xmlns:p14="http://schemas.microsoft.com/office/powerpoint/2010/main" val="397810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282700" y="289560"/>
            <a:ext cx="10604500" cy="3135930"/>
          </a:xfrm>
          <a:prstGeom prst="rect">
            <a:avLst/>
          </a:prstGeom>
          <a:blipFill>
            <a:blip r:embed="rId2"/>
            <a:stretch>
              <a:fillRect t="-15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4" name="Picture 4" descr="вертикаль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5260"/>
            <a:ext cx="1282700" cy="522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3743325"/>
            <a:ext cx="9601200" cy="1015663"/>
          </a:xfrm>
          <a:prstGeom prst="rect">
            <a:avLst/>
          </a:prstGeom>
          <a:noFill/>
        </p:spPr>
        <p:txBody>
          <a:bodyPr wrap="square" rtlCol="0">
            <a:spAutoFit/>
          </a:bodyPr>
          <a:lstStyle/>
          <a:p>
            <a:pPr algn="ctr"/>
            <a:r>
              <a:rPr lang="uk-UA" sz="6000" b="1" i="1" dirty="0" smtClean="0">
                <a:solidFill>
                  <a:schemeClr val="tx2"/>
                </a:solidFill>
              </a:rPr>
              <a:t>ДЯКУЮ ЗА УВАГУ!</a:t>
            </a:r>
            <a:endParaRPr lang="ru-RU" sz="6000" b="1" i="1" dirty="0">
              <a:solidFill>
                <a:schemeClr val="tx2"/>
              </a:solidFill>
            </a:endParaRPr>
          </a:p>
        </p:txBody>
      </p:sp>
    </p:spTree>
    <p:extLst>
      <p:ext uri="{BB962C8B-B14F-4D97-AF65-F5344CB8AC3E}">
        <p14:creationId xmlns:p14="http://schemas.microsoft.com/office/powerpoint/2010/main" val="1726983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sp>
        <p:nvSpPr>
          <p:cNvPr id="2" name="Прямоугольник 1"/>
          <p:cNvSpPr/>
          <p:nvPr/>
        </p:nvSpPr>
        <p:spPr>
          <a:xfrm>
            <a:off x="1" y="-21022"/>
            <a:ext cx="12192000" cy="690217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6630105" y="-21022"/>
            <a:ext cx="4876800" cy="6926855"/>
          </a:xfrm>
          <a:prstGeom prst="rect">
            <a:avLst/>
          </a:prstGeom>
          <a:solidFill>
            <a:srgbClr val="263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929" y="5926669"/>
            <a:ext cx="971840" cy="91261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832" y="47833"/>
            <a:ext cx="3794574" cy="84661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1" y="1403088"/>
            <a:ext cx="1236017" cy="123601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3" y="25373"/>
            <a:ext cx="1236016" cy="123601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3" y="6462036"/>
            <a:ext cx="320704" cy="32070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1" y="5979993"/>
            <a:ext cx="324297" cy="324297"/>
          </a:xfrm>
          <a:prstGeom prst="rect">
            <a:avLst/>
          </a:prstGeom>
        </p:spPr>
      </p:pic>
      <p:sp>
        <p:nvSpPr>
          <p:cNvPr id="11" name="TextBox 10"/>
          <p:cNvSpPr txBox="1"/>
          <p:nvPr/>
        </p:nvSpPr>
        <p:spPr>
          <a:xfrm>
            <a:off x="402110" y="6408054"/>
            <a:ext cx="3100551" cy="369332"/>
          </a:xfrm>
          <a:prstGeom prst="rect">
            <a:avLst/>
          </a:prstGeom>
          <a:noFill/>
        </p:spPr>
        <p:txBody>
          <a:bodyPr wrap="square" rtlCol="0">
            <a:spAutoFit/>
          </a:bodyPr>
          <a:lstStyle/>
          <a:p>
            <a:r>
              <a:rPr lang="en-US" dirty="0" smtClean="0">
                <a:solidFill>
                  <a:schemeClr val="bg1"/>
                </a:solidFill>
              </a:rPr>
              <a:t>newagro.znu.edu.ua</a:t>
            </a:r>
            <a:endParaRPr lang="ru-RU" dirty="0">
              <a:solidFill>
                <a:schemeClr val="bg1"/>
              </a:solidFill>
            </a:endParaRPr>
          </a:p>
        </p:txBody>
      </p:sp>
      <p:sp>
        <p:nvSpPr>
          <p:cNvPr id="12" name="TextBox 11"/>
          <p:cNvSpPr txBox="1"/>
          <p:nvPr/>
        </p:nvSpPr>
        <p:spPr>
          <a:xfrm>
            <a:off x="403540" y="5936428"/>
            <a:ext cx="2732690" cy="367862"/>
          </a:xfrm>
          <a:prstGeom prst="rect">
            <a:avLst/>
          </a:prstGeom>
          <a:noFill/>
        </p:spPr>
        <p:txBody>
          <a:bodyPr wrap="square" rtlCol="0">
            <a:spAutoFit/>
          </a:bodyPr>
          <a:lstStyle/>
          <a:p>
            <a:r>
              <a:rPr lang="en-US" dirty="0">
                <a:solidFill>
                  <a:schemeClr val="bg1"/>
                </a:solidFill>
              </a:rPr>
              <a:t>n</a:t>
            </a:r>
            <a:r>
              <a:rPr lang="en-US" dirty="0" smtClean="0">
                <a:solidFill>
                  <a:schemeClr val="bg1"/>
                </a:solidFill>
              </a:rPr>
              <a:t>ewagro.znu@ukr.net</a:t>
            </a:r>
            <a:endParaRPr lang="ru-RU" dirty="0">
              <a:solidFill>
                <a:schemeClr val="bg1"/>
              </a:solidFill>
            </a:endParaRPr>
          </a:p>
        </p:txBody>
      </p:sp>
      <p:sp>
        <p:nvSpPr>
          <p:cNvPr id="20" name="TextBox 19"/>
          <p:cNvSpPr txBox="1"/>
          <p:nvPr/>
        </p:nvSpPr>
        <p:spPr>
          <a:xfrm>
            <a:off x="2622021" y="2216363"/>
            <a:ext cx="513410" cy="2527572"/>
          </a:xfrm>
          <a:prstGeom prst="rect">
            <a:avLst/>
          </a:prstGeom>
          <a:noFill/>
        </p:spPr>
        <p:txBody>
          <a:bodyPr vert="wordArtVert" wrap="square" rtlCol="0">
            <a:spAutoFit/>
          </a:bodyPr>
          <a:lstStyle/>
          <a:p>
            <a:pPr>
              <a:spcAft>
                <a:spcPts val="600"/>
              </a:spcAft>
            </a:pPr>
            <a:r>
              <a:rPr lang="en-US" dirty="0" smtClean="0">
                <a:solidFill>
                  <a:schemeClr val="bg1"/>
                </a:solidFill>
              </a:rPr>
              <a:t>NEWAGRO</a:t>
            </a:r>
            <a:endParaRPr lang="ru-RU" dirty="0">
              <a:solidFill>
                <a:schemeClr val="bg1"/>
              </a:solidFill>
            </a:endParaRPr>
          </a:p>
        </p:txBody>
      </p:sp>
      <p:pic>
        <p:nvPicPr>
          <p:cNvPr id="21" name="Рисунок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5431" y="1811604"/>
            <a:ext cx="1285740" cy="2747108"/>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2675" y="4277578"/>
            <a:ext cx="980094" cy="1981537"/>
          </a:xfrm>
          <a:prstGeom prst="rect">
            <a:avLst/>
          </a:prstGeom>
        </p:spPr>
      </p:pic>
    </p:spTree>
    <p:extLst>
      <p:ext uri="{BB962C8B-B14F-4D97-AF65-F5344CB8AC3E}">
        <p14:creationId xmlns:p14="http://schemas.microsoft.com/office/powerpoint/2010/main" val="1245250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Равнобедренный треугольник 6"/>
          <p:cNvSpPr/>
          <p:nvPr/>
        </p:nvSpPr>
        <p:spPr>
          <a:xfrm flipV="1">
            <a:off x="1777263" y="-7883"/>
            <a:ext cx="3157378" cy="1135117"/>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flipH="1">
            <a:off x="7194663" y="322352"/>
            <a:ext cx="4771697" cy="5433848"/>
          </a:xfrm>
          <a:prstGeom prst="rect">
            <a:avLst/>
          </a:prstGeom>
          <a:blipFill dpi="0" rotWithShape="1">
            <a:blip r:embed="rId3"/>
            <a:srcRect/>
            <a:stretch>
              <a:fillRect l="-41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194663" y="322352"/>
            <a:ext cx="4771697" cy="543384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752" y="5249262"/>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8688" y="1371600"/>
            <a:ext cx="5757862" cy="4247317"/>
          </a:xfrm>
          <a:prstGeom prst="rect">
            <a:avLst/>
          </a:prstGeom>
          <a:noFill/>
        </p:spPr>
        <p:txBody>
          <a:bodyPr wrap="square" rtlCol="0">
            <a:spAutoFit/>
          </a:bodyPr>
          <a:lstStyle/>
          <a:p>
            <a:pPr algn="ctr"/>
            <a:r>
              <a:rPr lang="uk-UA" b="1" dirty="0">
                <a:latin typeface="Times New Roman" panose="02020603050405020304" pitchFamily="18" charset="0"/>
              </a:rPr>
              <a:t>ПЛАН</a:t>
            </a:r>
            <a:endParaRPr lang="ru-RU" dirty="0">
              <a:latin typeface="Times New Roman" panose="02020603050405020304" pitchFamily="18" charset="0"/>
            </a:endParaRPr>
          </a:p>
          <a:p>
            <a:r>
              <a:rPr lang="ru-RU" dirty="0">
                <a:latin typeface="Times New Roman" panose="02020603050405020304" pitchFamily="18" charset="0"/>
              </a:rPr>
              <a:t>1</a:t>
            </a:r>
            <a:r>
              <a:rPr lang="uk-UA" dirty="0">
                <a:latin typeface="Times New Roman" panose="02020603050405020304" pitchFamily="18" charset="0"/>
              </a:rPr>
              <a:t>. </a:t>
            </a:r>
            <a:r>
              <a:rPr lang="ru-RU" dirty="0" err="1">
                <a:latin typeface="Times New Roman" panose="02020603050405020304" pitchFamily="18" charset="0"/>
              </a:rPr>
              <a:t>Поняття</a:t>
            </a:r>
            <a:r>
              <a:rPr lang="ru-RU" dirty="0">
                <a:latin typeface="Times New Roman" panose="02020603050405020304" pitchFamily="18" charset="0"/>
              </a:rPr>
              <a:t>, </a:t>
            </a:r>
            <a:r>
              <a:rPr lang="ru-RU" dirty="0" err="1">
                <a:latin typeface="Times New Roman" panose="02020603050405020304" pitchFamily="18" charset="0"/>
              </a:rPr>
              <a:t>принципи</a:t>
            </a:r>
            <a:r>
              <a:rPr lang="ru-RU" dirty="0">
                <a:latin typeface="Times New Roman" panose="02020603050405020304" pitchFamily="18" charset="0"/>
              </a:rPr>
              <a:t> і </a:t>
            </a:r>
            <a:r>
              <a:rPr lang="ru-RU" dirty="0" err="1">
                <a:latin typeface="Times New Roman" panose="02020603050405020304" pitchFamily="18" charset="0"/>
              </a:rPr>
              <a:t>методи</a:t>
            </a:r>
            <a:r>
              <a:rPr lang="ru-RU" dirty="0">
                <a:latin typeface="Times New Roman" panose="02020603050405020304" pitchFamily="18" charset="0"/>
              </a:rPr>
              <a:t> </a:t>
            </a:r>
            <a:r>
              <a:rPr lang="ru-RU" dirty="0" err="1">
                <a:latin typeface="Times New Roman" panose="02020603050405020304" pitchFamily="18" charset="0"/>
              </a:rPr>
              <a:t>публічного</a:t>
            </a:r>
            <a:r>
              <a:rPr lang="ru-RU" dirty="0">
                <a:latin typeface="Times New Roman" panose="02020603050405020304" pitchFamily="18" charset="0"/>
              </a:rPr>
              <a:t> </a:t>
            </a:r>
            <a:r>
              <a:rPr lang="ru-RU" dirty="0" err="1">
                <a:latin typeface="Times New Roman" panose="02020603050405020304" pitchFamily="18" charset="0"/>
              </a:rPr>
              <a:t>управління</a:t>
            </a:r>
            <a:r>
              <a:rPr lang="ru-RU" dirty="0">
                <a:latin typeface="Times New Roman" panose="02020603050405020304" pitchFamily="18" charset="0"/>
              </a:rPr>
              <a:t> </a:t>
            </a:r>
            <a:r>
              <a:rPr lang="ru-RU" dirty="0" err="1">
                <a:latin typeface="Times New Roman" panose="02020603050405020304" pitchFamily="18" charset="0"/>
              </a:rPr>
              <a:t>сільськогосподарською</a:t>
            </a:r>
            <a:r>
              <a:rPr lang="ru-RU" dirty="0">
                <a:latin typeface="Times New Roman" panose="02020603050405020304" pitchFamily="18" charset="0"/>
              </a:rPr>
              <a:t> </a:t>
            </a:r>
            <a:r>
              <a:rPr lang="ru-RU" dirty="0" err="1">
                <a:latin typeface="Times New Roman" panose="02020603050405020304" pitchFamily="18" charset="0"/>
              </a:rPr>
              <a:t>діяльністю</a:t>
            </a:r>
            <a:r>
              <a:rPr lang="ru-RU" dirty="0">
                <a:latin typeface="Times New Roman" panose="02020603050405020304" pitchFamily="18" charset="0"/>
              </a:rPr>
              <a:t>.</a:t>
            </a:r>
            <a:br>
              <a:rPr lang="ru-RU" dirty="0">
                <a:latin typeface="Times New Roman" panose="02020603050405020304" pitchFamily="18" charset="0"/>
              </a:rPr>
            </a:br>
            <a:r>
              <a:rPr lang="uk-UA" dirty="0">
                <a:latin typeface="Times New Roman" panose="02020603050405020304" pitchFamily="18" charset="0"/>
              </a:rPr>
              <a:t>2. </a:t>
            </a:r>
            <a:r>
              <a:rPr lang="ru-RU" dirty="0" err="1">
                <a:latin typeface="Times New Roman" panose="02020603050405020304" pitchFamily="18" charset="0"/>
              </a:rPr>
              <a:t>Поняття</a:t>
            </a:r>
            <a:r>
              <a:rPr lang="ru-RU" dirty="0">
                <a:latin typeface="Times New Roman" panose="02020603050405020304" pitchFamily="18" charset="0"/>
              </a:rPr>
              <a:t> та структура </a:t>
            </a:r>
            <a:r>
              <a:rPr lang="ru-RU" dirty="0" err="1">
                <a:latin typeface="Times New Roman" panose="02020603050405020304" pitchFamily="18" charset="0"/>
              </a:rPr>
              <a:t>організаційно</a:t>
            </a:r>
            <a:r>
              <a:rPr lang="ru-RU" dirty="0">
                <a:latin typeface="Times New Roman" panose="02020603050405020304" pitchFamily="18" charset="0"/>
              </a:rPr>
              <a:t>-правового </a:t>
            </a:r>
            <a:r>
              <a:rPr lang="ru-RU" dirty="0" err="1">
                <a:latin typeface="Times New Roman" panose="02020603050405020304" pitchFamily="18" charset="0"/>
              </a:rPr>
              <a:t>механізму</a:t>
            </a:r>
            <a:r>
              <a:rPr lang="ru-RU" dirty="0">
                <a:latin typeface="Times New Roman" panose="02020603050405020304" pitchFamily="18" charset="0"/>
              </a:rPr>
              <a:t> </a:t>
            </a:r>
            <a:r>
              <a:rPr lang="ru-RU" dirty="0" err="1">
                <a:latin typeface="Times New Roman" panose="02020603050405020304" pitchFamily="18" charset="0"/>
              </a:rPr>
              <a:t>публічного</a:t>
            </a:r>
            <a:r>
              <a:rPr lang="ru-RU" dirty="0">
                <a:latin typeface="Times New Roman" panose="02020603050405020304" pitchFamily="18" charset="0"/>
              </a:rPr>
              <a:t> </a:t>
            </a:r>
            <a:r>
              <a:rPr lang="ru-RU" dirty="0" err="1">
                <a:latin typeface="Times New Roman" panose="02020603050405020304" pitchFamily="18" charset="0"/>
              </a:rPr>
              <a:t>управління</a:t>
            </a:r>
            <a:r>
              <a:rPr lang="ru-RU" dirty="0">
                <a:latin typeface="Times New Roman" panose="02020603050405020304" pitchFamily="18" charset="0"/>
              </a:rPr>
              <a:t> в </a:t>
            </a:r>
            <a:r>
              <a:rPr lang="ru-RU" dirty="0" err="1">
                <a:latin typeface="Times New Roman" panose="02020603050405020304" pitchFamily="18" charset="0"/>
              </a:rPr>
              <a:t>сільському</a:t>
            </a:r>
            <a:r>
              <a:rPr lang="ru-RU" dirty="0">
                <a:latin typeface="Times New Roman" panose="02020603050405020304" pitchFamily="18" charset="0"/>
              </a:rPr>
              <a:t> </a:t>
            </a:r>
            <a:r>
              <a:rPr lang="ru-RU" dirty="0" err="1">
                <a:latin typeface="Times New Roman" panose="02020603050405020304" pitchFamily="18" charset="0"/>
              </a:rPr>
              <a:t>господарстві</a:t>
            </a:r>
            <a:r>
              <a:rPr lang="ru-RU" dirty="0">
                <a:latin typeface="Times New Roman" panose="02020603050405020304" pitchFamily="18" charset="0"/>
              </a:rPr>
              <a:t>.</a:t>
            </a:r>
          </a:p>
          <a:p>
            <a:r>
              <a:rPr lang="uk-UA" dirty="0">
                <a:latin typeface="Times New Roman" panose="02020603050405020304" pitchFamily="18" charset="0"/>
              </a:rPr>
              <a:t>3. </a:t>
            </a:r>
            <a:r>
              <a:rPr lang="ru-RU" dirty="0" err="1">
                <a:latin typeface="Times New Roman" panose="02020603050405020304" pitchFamily="18" charset="0"/>
              </a:rPr>
              <a:t>Правове</a:t>
            </a:r>
            <a:r>
              <a:rPr lang="ru-RU" dirty="0">
                <a:latin typeface="Times New Roman" panose="02020603050405020304" pitchFamily="18" charset="0"/>
              </a:rPr>
              <a:t> </a:t>
            </a:r>
            <a:r>
              <a:rPr lang="ru-RU" dirty="0" err="1">
                <a:latin typeface="Times New Roman" panose="02020603050405020304" pitchFamily="18" charset="0"/>
              </a:rPr>
              <a:t>регулювання</a:t>
            </a:r>
            <a:r>
              <a:rPr lang="ru-RU" dirty="0">
                <a:latin typeface="Times New Roman" panose="02020603050405020304" pitchFamily="18" charset="0"/>
              </a:rPr>
              <a:t> аграрного </a:t>
            </a:r>
            <a:r>
              <a:rPr lang="ru-RU" dirty="0" err="1">
                <a:latin typeface="Times New Roman" panose="02020603050405020304" pitchFamily="18" charset="0"/>
              </a:rPr>
              <a:t>протекціонізму</a:t>
            </a:r>
            <a:r>
              <a:rPr lang="ru-RU" dirty="0">
                <a:latin typeface="Times New Roman" panose="02020603050405020304" pitchFamily="18" charset="0"/>
              </a:rPr>
              <a:t> в </a:t>
            </a:r>
            <a:r>
              <a:rPr lang="ru-RU" dirty="0" err="1">
                <a:latin typeface="Times New Roman" panose="02020603050405020304" pitchFamily="18" charset="0"/>
              </a:rPr>
              <a:t>сфері</a:t>
            </a:r>
            <a:r>
              <a:rPr lang="ru-RU" dirty="0">
                <a:latin typeface="Times New Roman" panose="02020603050405020304" pitchFamily="18" charset="0"/>
              </a:rPr>
              <a:t> </a:t>
            </a:r>
            <a:r>
              <a:rPr lang="ru-RU" dirty="0" err="1">
                <a:latin typeface="Times New Roman" panose="02020603050405020304" pitchFamily="18" charset="0"/>
              </a:rPr>
              <a:t>забезпечення</a:t>
            </a:r>
            <a:r>
              <a:rPr lang="ru-RU" dirty="0">
                <a:latin typeface="Times New Roman" panose="02020603050405020304" pitchFamily="18" charset="0"/>
              </a:rPr>
              <a:t> </a:t>
            </a:r>
            <a:r>
              <a:rPr lang="ru-RU" dirty="0" err="1">
                <a:latin typeface="Times New Roman" panose="02020603050405020304" pitchFamily="18" charset="0"/>
              </a:rPr>
              <a:t>сталого</a:t>
            </a:r>
            <a:r>
              <a:rPr lang="ru-RU" dirty="0">
                <a:latin typeface="Times New Roman" panose="02020603050405020304" pitchFamily="18" charset="0"/>
              </a:rPr>
              <a:t> </a:t>
            </a:r>
            <a:r>
              <a:rPr lang="ru-RU" dirty="0" err="1">
                <a:latin typeface="Times New Roman" panose="02020603050405020304" pitchFamily="18" charset="0"/>
              </a:rPr>
              <a:t>розвитку</a:t>
            </a:r>
            <a:r>
              <a:rPr lang="ru-RU" dirty="0">
                <a:latin typeface="Times New Roman" panose="02020603050405020304" pitchFamily="18" charset="0"/>
              </a:rPr>
              <a:t> </a:t>
            </a:r>
            <a:r>
              <a:rPr lang="ru-RU" dirty="0" err="1">
                <a:latin typeface="Times New Roman" panose="02020603050405020304" pitchFamily="18" charset="0"/>
              </a:rPr>
              <a:t>сільських</a:t>
            </a:r>
            <a:r>
              <a:rPr lang="ru-RU" dirty="0">
                <a:latin typeface="Times New Roman" panose="02020603050405020304" pitchFamily="18" charset="0"/>
              </a:rPr>
              <a:t> </a:t>
            </a:r>
            <a:r>
              <a:rPr lang="ru-RU" dirty="0" err="1">
                <a:latin typeface="Times New Roman" panose="02020603050405020304" pitchFamily="18" charset="0"/>
              </a:rPr>
              <a:t>територій</a:t>
            </a:r>
            <a:r>
              <a:rPr lang="ru-RU" dirty="0">
                <a:latin typeface="Times New Roman" panose="02020603050405020304" pitchFamily="18" charset="0"/>
              </a:rPr>
              <a:t> на державному </a:t>
            </a:r>
            <a:r>
              <a:rPr lang="ru-RU" dirty="0" err="1">
                <a:latin typeface="Times New Roman" panose="02020603050405020304" pitchFamily="18" charset="0"/>
              </a:rPr>
              <a:t>рівні</a:t>
            </a:r>
            <a:r>
              <a:rPr lang="ru-RU" dirty="0">
                <a:latin typeface="Times New Roman" panose="02020603050405020304" pitchFamily="18" charset="0"/>
              </a:rPr>
              <a:t>.</a:t>
            </a:r>
          </a:p>
          <a:p>
            <a:r>
              <a:rPr lang="uk-UA" dirty="0">
                <a:latin typeface="Times New Roman" panose="02020603050405020304" pitchFamily="18" charset="0"/>
              </a:rPr>
              <a:t>4. </a:t>
            </a:r>
            <a:r>
              <a:rPr lang="ru-RU" dirty="0" err="1">
                <a:latin typeface="Times New Roman" panose="02020603050405020304" pitchFamily="18" charset="0"/>
              </a:rPr>
              <a:t>Правове</a:t>
            </a:r>
            <a:r>
              <a:rPr lang="ru-RU" dirty="0">
                <a:latin typeface="Times New Roman" panose="02020603050405020304" pitchFamily="18" charset="0"/>
              </a:rPr>
              <a:t> </a:t>
            </a:r>
            <a:r>
              <a:rPr lang="ru-RU" dirty="0" err="1">
                <a:latin typeface="Times New Roman" panose="02020603050405020304" pitchFamily="18" charset="0"/>
              </a:rPr>
              <a:t>регулювання</a:t>
            </a:r>
            <a:r>
              <a:rPr lang="ru-RU" dirty="0">
                <a:latin typeface="Times New Roman" panose="02020603050405020304" pitchFamily="18" charset="0"/>
              </a:rPr>
              <a:t> аграрного </a:t>
            </a:r>
            <a:r>
              <a:rPr lang="ru-RU" dirty="0" err="1">
                <a:latin typeface="Times New Roman" panose="02020603050405020304" pitchFamily="18" charset="0"/>
              </a:rPr>
              <a:t>протекціонізму</a:t>
            </a:r>
            <a:r>
              <a:rPr lang="ru-RU" dirty="0">
                <a:latin typeface="Times New Roman" panose="02020603050405020304" pitchFamily="18" charset="0"/>
              </a:rPr>
              <a:t> в </a:t>
            </a:r>
            <a:r>
              <a:rPr lang="ru-RU" dirty="0" err="1">
                <a:latin typeface="Times New Roman" panose="02020603050405020304" pitchFamily="18" charset="0"/>
              </a:rPr>
              <a:t>сфері</a:t>
            </a:r>
            <a:r>
              <a:rPr lang="ru-RU" dirty="0">
                <a:latin typeface="Times New Roman" panose="02020603050405020304" pitchFamily="18" charset="0"/>
              </a:rPr>
              <a:t> </a:t>
            </a:r>
            <a:r>
              <a:rPr lang="ru-RU" dirty="0" err="1">
                <a:latin typeface="Times New Roman" panose="02020603050405020304" pitchFamily="18" charset="0"/>
              </a:rPr>
              <a:t>забезпечення</a:t>
            </a:r>
            <a:r>
              <a:rPr lang="ru-RU" dirty="0">
                <a:latin typeface="Times New Roman" panose="02020603050405020304" pitchFamily="18" charset="0"/>
              </a:rPr>
              <a:t> </a:t>
            </a:r>
            <a:r>
              <a:rPr lang="ru-RU" dirty="0" err="1">
                <a:latin typeface="Times New Roman" panose="02020603050405020304" pitchFamily="18" charset="0"/>
              </a:rPr>
              <a:t>сталого</a:t>
            </a:r>
            <a:r>
              <a:rPr lang="ru-RU" dirty="0">
                <a:latin typeface="Times New Roman" panose="02020603050405020304" pitchFamily="18" charset="0"/>
              </a:rPr>
              <a:t> </a:t>
            </a:r>
            <a:r>
              <a:rPr lang="ru-RU" dirty="0" err="1">
                <a:latin typeface="Times New Roman" panose="02020603050405020304" pitchFamily="18" charset="0"/>
              </a:rPr>
              <a:t>розвитку</a:t>
            </a:r>
            <a:r>
              <a:rPr lang="ru-RU" dirty="0">
                <a:latin typeface="Times New Roman" panose="02020603050405020304" pitchFamily="18" charset="0"/>
              </a:rPr>
              <a:t> </a:t>
            </a:r>
            <a:r>
              <a:rPr lang="ru-RU" dirty="0" err="1">
                <a:latin typeface="Times New Roman" panose="02020603050405020304" pitchFamily="18" charset="0"/>
              </a:rPr>
              <a:t>сільських</a:t>
            </a:r>
            <a:r>
              <a:rPr lang="ru-RU" dirty="0">
                <a:latin typeface="Times New Roman" panose="02020603050405020304" pitchFamily="18" charset="0"/>
              </a:rPr>
              <a:t> </a:t>
            </a:r>
            <a:r>
              <a:rPr lang="ru-RU" dirty="0" err="1">
                <a:latin typeface="Times New Roman" panose="02020603050405020304" pitchFamily="18" charset="0"/>
              </a:rPr>
              <a:t>територій</a:t>
            </a:r>
            <a:r>
              <a:rPr lang="ru-RU" dirty="0">
                <a:latin typeface="Times New Roman" panose="02020603050405020304" pitchFamily="18" charset="0"/>
              </a:rPr>
              <a:t> на </a:t>
            </a:r>
            <a:r>
              <a:rPr lang="ru-RU" dirty="0" err="1">
                <a:latin typeface="Times New Roman" panose="02020603050405020304" pitchFamily="18" charset="0"/>
              </a:rPr>
              <a:t>регіональному</a:t>
            </a:r>
            <a:r>
              <a:rPr lang="ru-RU" dirty="0">
                <a:latin typeface="Times New Roman" panose="02020603050405020304" pitchFamily="18" charset="0"/>
              </a:rPr>
              <a:t> </a:t>
            </a:r>
            <a:r>
              <a:rPr lang="ru-RU" dirty="0" err="1">
                <a:latin typeface="Times New Roman" panose="02020603050405020304" pitchFamily="18" charset="0"/>
              </a:rPr>
              <a:t>рівні</a:t>
            </a:r>
            <a:r>
              <a:rPr lang="ru-RU" dirty="0">
                <a:latin typeface="Times New Roman" panose="02020603050405020304" pitchFamily="18" charset="0"/>
              </a:rPr>
              <a:t>. </a:t>
            </a:r>
            <a:r>
              <a:rPr lang="ru-RU" dirty="0" err="1">
                <a:latin typeface="Times New Roman" panose="02020603050405020304" pitchFamily="18" charset="0"/>
              </a:rPr>
              <a:t>Аналіз</a:t>
            </a:r>
            <a:r>
              <a:rPr lang="ru-RU" dirty="0">
                <a:latin typeface="Times New Roman" panose="02020603050405020304" pitchFamily="18" charset="0"/>
              </a:rPr>
              <a:t> </a:t>
            </a:r>
            <a:r>
              <a:rPr lang="ru-RU" dirty="0" err="1">
                <a:latin typeface="Times New Roman" panose="02020603050405020304" pitchFamily="18" charset="0"/>
              </a:rPr>
              <a:t>відповідних</a:t>
            </a:r>
            <a:r>
              <a:rPr lang="ru-RU" dirty="0">
                <a:latin typeface="Times New Roman" panose="02020603050405020304" pitchFamily="18" charset="0"/>
              </a:rPr>
              <a:t> </a:t>
            </a:r>
            <a:r>
              <a:rPr lang="ru-RU" dirty="0" err="1">
                <a:latin typeface="Times New Roman" panose="02020603050405020304" pitchFamily="18" charset="0"/>
              </a:rPr>
              <a:t>регіональних</a:t>
            </a:r>
            <a:r>
              <a:rPr lang="ru-RU" dirty="0">
                <a:latin typeface="Times New Roman" panose="02020603050405020304" pitchFamily="18" charset="0"/>
              </a:rPr>
              <a:t> </a:t>
            </a:r>
            <a:r>
              <a:rPr lang="ru-RU" dirty="0" err="1">
                <a:latin typeface="Times New Roman" panose="02020603050405020304" pitchFamily="18" charset="0"/>
              </a:rPr>
              <a:t>програм</a:t>
            </a:r>
            <a:r>
              <a:rPr lang="ru-RU" dirty="0">
                <a:latin typeface="Times New Roman" panose="02020603050405020304" pitchFamily="18" charset="0"/>
              </a:rPr>
              <a:t>.</a:t>
            </a:r>
          </a:p>
          <a:p>
            <a:r>
              <a:rPr lang="uk-UA" dirty="0">
                <a:latin typeface="Times New Roman" panose="02020603050405020304" pitchFamily="18" charset="0"/>
              </a:rPr>
              <a:t>5. </a:t>
            </a:r>
            <a:r>
              <a:rPr lang="ru-RU" dirty="0" err="1">
                <a:latin typeface="Times New Roman" panose="02020603050405020304" pitchFamily="18" charset="0"/>
              </a:rPr>
              <a:t>Поняття</a:t>
            </a:r>
            <a:r>
              <a:rPr lang="ru-RU" dirty="0">
                <a:latin typeface="Times New Roman" panose="02020603050405020304" pitchFamily="18" charset="0"/>
              </a:rPr>
              <a:t> </a:t>
            </a:r>
            <a:r>
              <a:rPr lang="ru-RU" dirty="0" err="1">
                <a:latin typeface="Times New Roman" panose="02020603050405020304" pitchFamily="18" charset="0"/>
              </a:rPr>
              <a:t>соціального</a:t>
            </a:r>
            <a:r>
              <a:rPr lang="ru-RU" dirty="0">
                <a:latin typeface="Times New Roman" panose="02020603050405020304" pitchFamily="18" charset="0"/>
              </a:rPr>
              <a:t> </a:t>
            </a:r>
            <a:r>
              <a:rPr lang="ru-RU" dirty="0" err="1">
                <a:latin typeface="Times New Roman" panose="02020603050405020304" pitchFamily="18" charset="0"/>
              </a:rPr>
              <a:t>розвитку</a:t>
            </a:r>
            <a:r>
              <a:rPr lang="ru-RU" dirty="0">
                <a:latin typeface="Times New Roman" panose="02020603050405020304" pitchFamily="18" charset="0"/>
              </a:rPr>
              <a:t> села та </a:t>
            </a:r>
            <a:r>
              <a:rPr lang="ru-RU" dirty="0" err="1">
                <a:latin typeface="Times New Roman" panose="02020603050405020304" pitchFamily="18" charset="0"/>
              </a:rPr>
              <a:t>правовий</a:t>
            </a:r>
            <a:r>
              <a:rPr lang="ru-RU" dirty="0">
                <a:latin typeface="Times New Roman" panose="02020603050405020304" pitchFamily="18" charset="0"/>
              </a:rPr>
              <a:t> режим </a:t>
            </a:r>
            <a:r>
              <a:rPr lang="ru-RU" dirty="0" err="1">
                <a:latin typeface="Times New Roman" panose="02020603050405020304" pitchFamily="18" charset="0"/>
              </a:rPr>
              <a:t>об'єктів</a:t>
            </a:r>
            <a:r>
              <a:rPr lang="ru-RU" dirty="0">
                <a:latin typeface="Times New Roman" panose="02020603050405020304" pitchFamily="18" charset="0"/>
              </a:rPr>
              <a:t> </a:t>
            </a:r>
            <a:r>
              <a:rPr lang="ru-RU" dirty="0" err="1">
                <a:latin typeface="Times New Roman" panose="02020603050405020304" pitchFamily="18" charset="0"/>
              </a:rPr>
              <a:t>його</a:t>
            </a:r>
            <a:r>
              <a:rPr lang="ru-RU" dirty="0">
                <a:latin typeface="Times New Roman" panose="02020603050405020304" pitchFamily="18" charset="0"/>
              </a:rPr>
              <a:t> </a:t>
            </a:r>
            <a:r>
              <a:rPr lang="ru-RU" dirty="0" err="1">
                <a:latin typeface="Times New Roman" panose="02020603050405020304" pitchFamily="18" charset="0"/>
              </a:rPr>
              <a:t>соціальної</a:t>
            </a:r>
            <a:r>
              <a:rPr lang="ru-RU" dirty="0">
                <a:latin typeface="Times New Roman" panose="02020603050405020304" pitchFamily="18" charset="0"/>
              </a:rPr>
              <a:t> </a:t>
            </a:r>
            <a:r>
              <a:rPr lang="ru-RU" dirty="0" err="1">
                <a:latin typeface="Times New Roman" panose="02020603050405020304" pitchFamily="18" charset="0"/>
              </a:rPr>
              <a:t>інфраструктури</a:t>
            </a:r>
            <a:r>
              <a:rPr lang="uk-UA" dirty="0">
                <a:latin typeface="Times New Roman" panose="02020603050405020304" pitchFamily="18" charset="0"/>
              </a:rPr>
              <a:t>.</a:t>
            </a:r>
            <a:endParaRPr lang="ru-RU" dirty="0">
              <a:latin typeface="Times New Roman" panose="02020603050405020304" pitchFamily="18" charset="0"/>
            </a:endParaRPr>
          </a:p>
        </p:txBody>
      </p:sp>
    </p:spTree>
    <p:extLst>
      <p:ext uri="{BB962C8B-B14F-4D97-AF65-F5344CB8AC3E}">
        <p14:creationId xmlns:p14="http://schemas.microsoft.com/office/powerpoint/2010/main" val="51317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Равнобедренный треугольник 6"/>
          <p:cNvSpPr/>
          <p:nvPr/>
        </p:nvSpPr>
        <p:spPr>
          <a:xfrm flipV="1">
            <a:off x="1777263" y="-7883"/>
            <a:ext cx="3157378" cy="1135117"/>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flipH="1">
            <a:off x="6788798" y="670759"/>
            <a:ext cx="4771697" cy="5433848"/>
          </a:xfrm>
          <a:prstGeom prst="rect">
            <a:avLst/>
          </a:prstGeom>
          <a:blipFill dpi="0" rotWithShape="1">
            <a:blip r:embed="rId3"/>
            <a:srcRect/>
            <a:stretch>
              <a:fillRect l="-41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194663" y="322352"/>
            <a:ext cx="4771697" cy="543384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752" y="522336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0050" y="1714499"/>
            <a:ext cx="6057899" cy="3416320"/>
          </a:xfrm>
          <a:prstGeom prst="rect">
            <a:avLst/>
          </a:prstGeom>
          <a:noFill/>
        </p:spPr>
        <p:txBody>
          <a:bodyPr wrap="square" rtlCol="0">
            <a:spAutoFit/>
          </a:bodyPr>
          <a:lstStyle/>
          <a:p>
            <a:pPr algn="just"/>
            <a:r>
              <a:rPr lang="uk-UA" dirty="0">
                <a:latin typeface="Times New Roman" panose="02020603050405020304" pitchFamily="18" charset="0"/>
              </a:rPr>
              <a:t>Публічне управління сільськогосподарською діяльністю полягає у реалізації завдань і функцій держави, що проявляється через діяльність уповноважених структур, спрямовану на здійснення у межах повноважень, визначених законом, безперервного, цілеспрямованого організаційного впливу на виробництво, переробку, реалізацію сільськогосподарської продукції та інші види пов'язаних із цим відносин з метою забезпечення продовольчої безпеки, ефективного використання земельних та інших природних ресурсів, дотримання законодавства, попередження правопорушень та захист прав громадян. </a:t>
            </a:r>
            <a:endParaRPr lang="ru-RU" dirty="0">
              <a:latin typeface="Times New Roman" panose="02020603050405020304" pitchFamily="18" charset="0"/>
            </a:endParaRPr>
          </a:p>
        </p:txBody>
      </p:sp>
    </p:spTree>
    <p:extLst>
      <p:ext uri="{BB962C8B-B14F-4D97-AF65-F5344CB8AC3E}">
        <p14:creationId xmlns:p14="http://schemas.microsoft.com/office/powerpoint/2010/main" val="778386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Равнобедренный треугольник 18"/>
          <p:cNvSpPr/>
          <p:nvPr/>
        </p:nvSpPr>
        <p:spPr>
          <a:xfrm flipV="1">
            <a:off x="4818997" y="0"/>
            <a:ext cx="3157378" cy="1135117"/>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7" name="Picture 5" descr="вертикаль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300" y="760232"/>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8700" y="1135117"/>
            <a:ext cx="9101138" cy="4801314"/>
          </a:xfrm>
          <a:prstGeom prst="rect">
            <a:avLst/>
          </a:prstGeom>
          <a:noFill/>
        </p:spPr>
        <p:txBody>
          <a:bodyPr wrap="square" rtlCol="0">
            <a:spAutoFit/>
          </a:bodyPr>
          <a:lstStyle/>
          <a:p>
            <a:r>
              <a:rPr lang="uk-UA" dirty="0"/>
              <a:t>До </a:t>
            </a:r>
            <a:r>
              <a:rPr lang="uk-UA" b="1" dirty="0"/>
              <a:t>загальних</a:t>
            </a:r>
            <a:r>
              <a:rPr lang="uk-UA" dirty="0"/>
              <a:t> відносяться принципи: </a:t>
            </a:r>
            <a:endParaRPr lang="ru-RU" dirty="0"/>
          </a:p>
          <a:p>
            <a:r>
              <a:rPr lang="uk-UA" dirty="0"/>
              <a:t>- гарантування права власності Українського народу на землю, її надра, атмосферне повітря, водні та інші природні ресурси, які знаходяться в межах території України (ст. 13 КУ); </a:t>
            </a:r>
            <a:endParaRPr lang="ru-RU" dirty="0"/>
          </a:p>
          <a:p>
            <a:r>
              <a:rPr lang="uk-UA" dirty="0"/>
              <a:t>- гарантування права власності (ст. 41 КУ); </a:t>
            </a:r>
            <a:endParaRPr lang="ru-RU" dirty="0"/>
          </a:p>
          <a:p>
            <a:r>
              <a:rPr lang="uk-UA" dirty="0"/>
              <a:t>- гарантування права на підприємницьку діяльність (ст. 42 КУ);</a:t>
            </a:r>
            <a:endParaRPr lang="ru-RU" dirty="0"/>
          </a:p>
          <a:p>
            <a:r>
              <a:rPr lang="uk-UA" dirty="0"/>
              <a:t>- забезпечення економічної багатоманітності та рівний захист державою усіх суб'єктів господарювання; </a:t>
            </a:r>
            <a:endParaRPr lang="ru-RU" dirty="0"/>
          </a:p>
          <a:p>
            <a:r>
              <a:rPr lang="uk-UA" dirty="0"/>
              <a:t>- свобода підприємницької діяльності у межах, визначених законом; </a:t>
            </a:r>
            <a:endParaRPr lang="ru-RU" dirty="0"/>
          </a:p>
          <a:p>
            <a:r>
              <a:rPr lang="uk-UA" dirty="0"/>
              <a:t>- вільний рух капіталів, товарів та послуг на території України; </a:t>
            </a:r>
            <a:endParaRPr lang="ru-RU" dirty="0"/>
          </a:p>
          <a:p>
            <a:r>
              <a:rPr lang="uk-UA" dirty="0"/>
              <a:t>- обмеження державного регулювання економічних процесів у зв'язку з необхідністю забезпечення соціальної спрямованості економіки, добросовісної конкуренції у підприємництві, екологічного захисту населення, захисту прав споживачів та безпеки суспільства і держави; </a:t>
            </a:r>
            <a:endParaRPr lang="ru-RU" dirty="0"/>
          </a:p>
          <a:p>
            <a:r>
              <a:rPr lang="uk-UA" dirty="0"/>
              <a:t>- захист національного товаровиробника; </a:t>
            </a:r>
            <a:endParaRPr lang="ru-RU" dirty="0"/>
          </a:p>
          <a:p>
            <a:r>
              <a:rPr lang="uk-UA" dirty="0"/>
              <a:t>- заборона незаконного втручання органів державної влади та органів місцевого самоврядування, їх посадових осіб у господарські відносини. </a:t>
            </a:r>
            <a:endParaRPr lang="ru-RU" dirty="0"/>
          </a:p>
        </p:txBody>
      </p:sp>
    </p:spTree>
    <p:extLst>
      <p:ext uri="{BB962C8B-B14F-4D97-AF65-F5344CB8AC3E}">
        <p14:creationId xmlns:p14="http://schemas.microsoft.com/office/powerpoint/2010/main" val="1282475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Равнобедренный треугольник 18"/>
          <p:cNvSpPr/>
          <p:nvPr/>
        </p:nvSpPr>
        <p:spPr>
          <a:xfrm flipV="1">
            <a:off x="4818997" y="0"/>
            <a:ext cx="3157378" cy="1135117"/>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387" name="Picture 3" descr="вертикаль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2925" y="1414463"/>
            <a:ext cx="10180637" cy="4093428"/>
          </a:xfrm>
          <a:prstGeom prst="rect">
            <a:avLst/>
          </a:prstGeom>
          <a:noFill/>
        </p:spPr>
        <p:txBody>
          <a:bodyPr wrap="square" rtlCol="0">
            <a:spAutoFit/>
          </a:bodyPr>
          <a:lstStyle/>
          <a:p>
            <a:r>
              <a:rPr lang="uk-UA" sz="2000" dirty="0"/>
              <a:t>До </a:t>
            </a:r>
            <a:r>
              <a:rPr lang="uk-UA" sz="2000" b="1" dirty="0"/>
              <a:t>спеціальних</a:t>
            </a:r>
            <a:r>
              <a:rPr lang="uk-UA" sz="2000" dirty="0"/>
              <a:t> відносяться принципи: </a:t>
            </a:r>
            <a:endParaRPr lang="ru-RU" sz="2000" dirty="0"/>
          </a:p>
          <a:p>
            <a:r>
              <a:rPr lang="uk-UA" sz="2000" dirty="0"/>
              <a:t>- забезпечення реалізації конституційних прав та свобод селян; </a:t>
            </a:r>
            <a:endParaRPr lang="ru-RU" sz="2000" dirty="0"/>
          </a:p>
          <a:p>
            <a:r>
              <a:rPr lang="uk-UA" sz="2000" dirty="0"/>
              <a:t>- вільний вибір організаційно-правової форми господарювання у сільському господарстві та інших галузях АПК;</a:t>
            </a:r>
            <a:endParaRPr lang="ru-RU" sz="2000" dirty="0"/>
          </a:p>
          <a:p>
            <a:r>
              <a:rPr lang="uk-UA" sz="2000" dirty="0"/>
              <a:t>-  системність та комплексність заходів державного регулювання сільського господарства;</a:t>
            </a:r>
            <a:endParaRPr lang="ru-RU" sz="2000" dirty="0"/>
          </a:p>
          <a:p>
            <a:r>
              <a:rPr lang="uk-UA" sz="2000" dirty="0"/>
              <a:t>- цілеспрямованість та адресність державної підтримки сільськогосподарських товаровиробників; </a:t>
            </a:r>
            <a:endParaRPr lang="ru-RU" sz="2000" dirty="0"/>
          </a:p>
          <a:p>
            <a:r>
              <a:rPr lang="uk-UA" sz="2000" dirty="0"/>
              <a:t>- державна підтримка наукових досліджень по створенню та впровадженню нових екологічно чистих ресурсозберігаючих технологій вирощування, поглибленої переробки сільськогосподарської сировини та виготовлення з неї конкурентоздатної вітчизняної продукції;</a:t>
            </a:r>
            <a:endParaRPr lang="ru-RU" sz="2000" dirty="0"/>
          </a:p>
          <a:p>
            <a:r>
              <a:rPr lang="uk-UA" sz="2000" dirty="0"/>
              <a:t>- протекціонізм розвитку сільського господарства;</a:t>
            </a:r>
            <a:endParaRPr lang="ru-RU" sz="2000" dirty="0"/>
          </a:p>
          <a:p>
            <a:r>
              <a:rPr lang="uk-UA" sz="2000" dirty="0"/>
              <a:t>- поєднання державного впливу і ринкових регуляторів.</a:t>
            </a:r>
            <a:endParaRPr lang="ru-RU" sz="2000" dirty="0"/>
          </a:p>
        </p:txBody>
      </p:sp>
    </p:spTree>
    <p:extLst>
      <p:ext uri="{BB962C8B-B14F-4D97-AF65-F5344CB8AC3E}">
        <p14:creationId xmlns:p14="http://schemas.microsoft.com/office/powerpoint/2010/main" val="783855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73E"/>
        </a:solidFill>
        <a:effectLst/>
      </p:bgPr>
    </p:bg>
    <p:spTree>
      <p:nvGrpSpPr>
        <p:cNvPr id="1" name=""/>
        <p:cNvGrpSpPr/>
        <p:nvPr/>
      </p:nvGrpSpPr>
      <p:grpSpPr>
        <a:xfrm>
          <a:off x="0" y="0"/>
          <a:ext cx="0" cy="0"/>
          <a:chOff x="0" y="0"/>
          <a:chExt cx="0" cy="0"/>
        </a:xfrm>
      </p:grpSpPr>
      <p:sp>
        <p:nvSpPr>
          <p:cNvPr id="30" name="Равнобедренный треугольник 29"/>
          <p:cNvSpPr/>
          <p:nvPr/>
        </p:nvSpPr>
        <p:spPr>
          <a:xfrm rot="16200000" flipV="1">
            <a:off x="-746506" y="2583393"/>
            <a:ext cx="3176264" cy="1691214"/>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99" name="Picture 3" descr="горизон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98" y="5339692"/>
            <a:ext cx="5297922" cy="134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4550" y="642937"/>
            <a:ext cx="8701087" cy="3785652"/>
          </a:xfrm>
          <a:prstGeom prst="rect">
            <a:avLst/>
          </a:prstGeom>
          <a:noFill/>
        </p:spPr>
        <p:txBody>
          <a:bodyPr wrap="square" rtlCol="0">
            <a:spAutoFit/>
          </a:bodyPr>
          <a:lstStyle/>
          <a:p>
            <a:pPr algn="just"/>
            <a:r>
              <a:rPr lang="uk-UA" sz="2400" dirty="0">
                <a:solidFill>
                  <a:schemeClr val="bg1"/>
                </a:solidFill>
              </a:rPr>
              <a:t>Під механізмом публічного управління в сфері сільського господарства слід розуміти систему органів виконавчої влади, місцевого самоврядування, інших суб’єктів, яким делеговані адміністративно-управлінські та публічно-сервісні функції в сфері аграрних відносин, які за допомогою низки інструментів (засобів, важелів, методів, процедури, правових норм, стимулів, способів, функцій, принципів, заходів та ін.) та наявних ресурсів забезпечують вплив на сферу виробництва сільськогосподарської продукції, формування відповідної політики держави та реалізують покладені на них завдання.</a:t>
            </a:r>
            <a:endParaRPr lang="ru-RU" sz="2400" dirty="0">
              <a:solidFill>
                <a:schemeClr val="bg1"/>
              </a:solidFill>
            </a:endParaRPr>
          </a:p>
        </p:txBody>
      </p:sp>
    </p:spTree>
    <p:extLst>
      <p:ext uri="{BB962C8B-B14F-4D97-AF65-F5344CB8AC3E}">
        <p14:creationId xmlns:p14="http://schemas.microsoft.com/office/powerpoint/2010/main" val="2269614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47560" y="0"/>
            <a:ext cx="504444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4" name="Группа 13"/>
          <p:cNvGrpSpPr/>
          <p:nvPr/>
        </p:nvGrpSpPr>
        <p:grpSpPr>
          <a:xfrm>
            <a:off x="1544901" y="999855"/>
            <a:ext cx="3796913" cy="4648250"/>
            <a:chOff x="1468770" y="1592581"/>
            <a:chExt cx="3796913" cy="4648250"/>
          </a:xfrm>
          <a:blipFill dpi="0" rotWithShape="1">
            <a:blip r:embed="rId3"/>
            <a:srcRect/>
            <a:stretch>
              <a:fillRect l="-25000"/>
            </a:stretch>
          </a:blipFill>
        </p:grpSpPr>
        <p:sp>
          <p:nvSpPr>
            <p:cNvPr id="15" name="Полилиния 14"/>
            <p:cNvSpPr/>
            <p:nvPr/>
          </p:nvSpPr>
          <p:spPr>
            <a:xfrm>
              <a:off x="1468770" y="1592581"/>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Равнобедренный треугольник 15"/>
            <p:cNvSpPr/>
            <p:nvPr/>
          </p:nvSpPr>
          <p:spPr>
            <a:xfrm rot="13500000">
              <a:off x="600327" y="3406954"/>
              <a:ext cx="3796913" cy="1870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00913" y="328613"/>
            <a:ext cx="4529137" cy="6401753"/>
          </a:xfrm>
          <a:prstGeom prst="rect">
            <a:avLst/>
          </a:prstGeom>
          <a:noFill/>
        </p:spPr>
        <p:txBody>
          <a:bodyPr wrap="square" rtlCol="0">
            <a:spAutoFit/>
          </a:bodyPr>
          <a:lstStyle/>
          <a:p>
            <a:r>
              <a:rPr lang="uk-UA" sz="2800" dirty="0"/>
              <a:t>О</a:t>
            </a:r>
            <a:r>
              <a:rPr lang="uk-UA" sz="2800" dirty="0" smtClean="0"/>
              <a:t>рганізаційно-правовий </a:t>
            </a:r>
            <a:r>
              <a:rPr lang="uk-UA" sz="2800" dirty="0"/>
              <a:t>механізм публічного управління в сфері виробництва сільськогосподарської продукції складається з наступних елементів: </a:t>
            </a:r>
            <a:endParaRPr lang="ru-RU" sz="2800" dirty="0"/>
          </a:p>
          <a:p>
            <a:endParaRPr lang="uk-UA" sz="2800" dirty="0" smtClean="0"/>
          </a:p>
          <a:p>
            <a:r>
              <a:rPr lang="uk-UA" sz="2800" dirty="0" smtClean="0"/>
              <a:t>- </a:t>
            </a:r>
            <a:r>
              <a:rPr lang="uk-UA" sz="2800" dirty="0"/>
              <a:t>нормативного; </a:t>
            </a:r>
            <a:endParaRPr lang="ru-RU" sz="2800" dirty="0"/>
          </a:p>
          <a:p>
            <a:r>
              <a:rPr lang="uk-UA" sz="2800" dirty="0"/>
              <a:t>- програмного; </a:t>
            </a:r>
            <a:endParaRPr lang="ru-RU" sz="2800" dirty="0"/>
          </a:p>
          <a:p>
            <a:r>
              <a:rPr lang="uk-UA" sz="2800" dirty="0"/>
              <a:t>- інституційного; </a:t>
            </a:r>
            <a:endParaRPr lang="ru-RU" sz="2800" dirty="0"/>
          </a:p>
          <a:p>
            <a:r>
              <a:rPr lang="uk-UA" sz="2800" dirty="0"/>
              <a:t>- функціонального;</a:t>
            </a:r>
            <a:endParaRPr lang="ru-RU" sz="2800" dirty="0"/>
          </a:p>
          <a:p>
            <a:r>
              <a:rPr lang="uk-UA" sz="2800" dirty="0"/>
              <a:t>-  фінансово-економічного; </a:t>
            </a:r>
            <a:endParaRPr lang="ru-RU" sz="2800" dirty="0"/>
          </a:p>
          <a:p>
            <a:r>
              <a:rPr lang="uk-UA" sz="2800" dirty="0"/>
              <a:t>- охорони земель.</a:t>
            </a:r>
            <a:endParaRPr lang="ru-RU" sz="2800" dirty="0"/>
          </a:p>
          <a:p>
            <a:endParaRPr lang="ru-RU" dirty="0"/>
          </a:p>
        </p:txBody>
      </p:sp>
    </p:spTree>
    <p:extLst>
      <p:ext uri="{BB962C8B-B14F-4D97-AF65-F5344CB8AC3E}">
        <p14:creationId xmlns:p14="http://schemas.microsoft.com/office/powerpoint/2010/main" val="1954004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72509" y="1728951"/>
            <a:ext cx="3121572" cy="4235669"/>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597571" y="1030013"/>
            <a:ext cx="3121572" cy="4235669"/>
          </a:xfrm>
          <a:prstGeom prst="rect">
            <a:avLst/>
          </a:prstGeom>
          <a:blipFill dpi="0" rotWithShape="1">
            <a:blip r:embed="rId2"/>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422633" y="331075"/>
            <a:ext cx="3121572" cy="4235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446" y="5265682"/>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00738" y="331075"/>
            <a:ext cx="5586412" cy="5170646"/>
          </a:xfrm>
          <a:prstGeom prst="rect">
            <a:avLst/>
          </a:prstGeom>
          <a:noFill/>
        </p:spPr>
        <p:txBody>
          <a:bodyPr wrap="square" rtlCol="0">
            <a:spAutoFit/>
          </a:bodyPr>
          <a:lstStyle/>
          <a:p>
            <a:pPr algn="just"/>
            <a:r>
              <a:rPr lang="uk-UA" sz="2400" dirty="0">
                <a:latin typeface="Times New Roman" panose="02020603050405020304" pitchFamily="18" charset="0"/>
              </a:rPr>
              <a:t>Говорячи про інституційний та функціональний елементи можемо стверджувати, що ключове місце у системі інституційного забезпечення публічного управління у досліджуваній нами сфері належить Міністерству аграрної політики та продовольства України якому підпорядковуються </a:t>
            </a:r>
            <a:r>
              <a:rPr lang="uk-UA" sz="2400" dirty="0">
                <a:latin typeface="Times New Roman" panose="02020603050405020304" pitchFamily="18" charset="0"/>
                <a:hlinkClick r:id="rId4"/>
              </a:rPr>
              <a:t>Державна служба України з питань геодезії, картографії та кадастру</a:t>
            </a:r>
            <a:r>
              <a:rPr lang="uk-UA" sz="2400" dirty="0">
                <a:latin typeface="Times New Roman" panose="02020603050405020304" pitchFamily="18" charset="0"/>
              </a:rPr>
              <a:t> та </a:t>
            </a:r>
            <a:r>
              <a:rPr lang="ru-RU" sz="2400" dirty="0" err="1">
                <a:latin typeface="Times New Roman" panose="02020603050405020304" pitchFamily="18" charset="0"/>
                <a:hlinkClick r:id="rId5"/>
              </a:rPr>
              <a:t>Державне</a:t>
            </a:r>
            <a:r>
              <a:rPr lang="ru-RU" sz="2400" dirty="0">
                <a:latin typeface="Times New Roman" panose="02020603050405020304" pitchFamily="18" charset="0"/>
                <a:hlinkClick r:id="rId5"/>
              </a:rPr>
              <a:t> агентство </a:t>
            </a:r>
            <a:r>
              <a:rPr lang="ru-RU" sz="2400" dirty="0" err="1">
                <a:latin typeface="Times New Roman" panose="02020603050405020304" pitchFamily="18" charset="0"/>
                <a:hlinkClick r:id="rId5"/>
              </a:rPr>
              <a:t>України</a:t>
            </a:r>
            <a:r>
              <a:rPr lang="ru-RU" sz="2400" dirty="0">
                <a:latin typeface="Times New Roman" panose="02020603050405020304" pitchFamily="18" charset="0"/>
                <a:hlinkClick r:id="rId5"/>
              </a:rPr>
              <a:t> з </a:t>
            </a:r>
            <a:r>
              <a:rPr lang="ru-RU" sz="2400" dirty="0" err="1">
                <a:latin typeface="Times New Roman" panose="02020603050405020304" pitchFamily="18" charset="0"/>
                <a:hlinkClick r:id="rId5"/>
              </a:rPr>
              <a:t>розвитку</a:t>
            </a:r>
            <a:r>
              <a:rPr lang="ru-RU" sz="2400" dirty="0">
                <a:latin typeface="Times New Roman" panose="02020603050405020304" pitchFamily="18" charset="0"/>
                <a:hlinkClick r:id="rId5"/>
              </a:rPr>
              <a:t> </a:t>
            </a:r>
            <a:r>
              <a:rPr lang="ru-RU" sz="2400" dirty="0" err="1">
                <a:latin typeface="Times New Roman" panose="02020603050405020304" pitchFamily="18" charset="0"/>
                <a:hlinkClick r:id="rId5"/>
              </a:rPr>
              <a:t>меліорації</a:t>
            </a:r>
            <a:r>
              <a:rPr lang="ru-RU" sz="2400" dirty="0">
                <a:latin typeface="Times New Roman" panose="02020603050405020304" pitchFamily="18" charset="0"/>
                <a:hlinkClick r:id="rId5"/>
              </a:rPr>
              <a:t>, </a:t>
            </a:r>
            <a:r>
              <a:rPr lang="ru-RU" sz="2400" dirty="0" err="1">
                <a:latin typeface="Times New Roman" panose="02020603050405020304" pitchFamily="18" charset="0"/>
                <a:hlinkClick r:id="rId5"/>
              </a:rPr>
              <a:t>рибного</a:t>
            </a:r>
            <a:r>
              <a:rPr lang="ru-RU" sz="2400" dirty="0">
                <a:latin typeface="Times New Roman" panose="02020603050405020304" pitchFamily="18" charset="0"/>
                <a:hlinkClick r:id="rId5"/>
              </a:rPr>
              <a:t> </a:t>
            </a:r>
            <a:r>
              <a:rPr lang="ru-RU" sz="2400" dirty="0" err="1">
                <a:latin typeface="Times New Roman" panose="02020603050405020304" pitchFamily="18" charset="0"/>
                <a:hlinkClick r:id="rId5"/>
              </a:rPr>
              <a:t>господарства</a:t>
            </a:r>
            <a:r>
              <a:rPr lang="ru-RU" sz="2400" dirty="0">
                <a:latin typeface="Times New Roman" panose="02020603050405020304" pitchFamily="18" charset="0"/>
                <a:hlinkClick r:id="rId5"/>
              </a:rPr>
              <a:t> та </a:t>
            </a:r>
            <a:r>
              <a:rPr lang="ru-RU" sz="2400" dirty="0" err="1">
                <a:latin typeface="Times New Roman" panose="02020603050405020304" pitchFamily="18" charset="0"/>
                <a:hlinkClick r:id="rId5"/>
              </a:rPr>
              <a:t>продовольчих</a:t>
            </a:r>
            <a:r>
              <a:rPr lang="ru-RU" sz="2400" dirty="0">
                <a:latin typeface="Times New Roman" panose="02020603050405020304" pitchFamily="18" charset="0"/>
                <a:hlinkClick r:id="rId5"/>
              </a:rPr>
              <a:t> </a:t>
            </a:r>
            <a:r>
              <a:rPr lang="ru-RU" sz="2400" dirty="0" err="1">
                <a:latin typeface="Times New Roman" panose="02020603050405020304" pitchFamily="18" charset="0"/>
                <a:hlinkClick r:id="rId5"/>
              </a:rPr>
              <a:t>програм</a:t>
            </a:r>
            <a:r>
              <a:rPr lang="uk-UA" sz="2400" dirty="0">
                <a:latin typeface="Times New Roman" panose="02020603050405020304" pitchFamily="18" charset="0"/>
              </a:rPr>
              <a:t>.</a:t>
            </a:r>
            <a:endParaRPr lang="ru-RU" sz="2400" dirty="0">
              <a:latin typeface="Times New Roman" panose="02020603050405020304" pitchFamily="18" charset="0"/>
            </a:endParaRPr>
          </a:p>
          <a:p>
            <a:endParaRPr lang="ru-RU" dirty="0"/>
          </a:p>
        </p:txBody>
      </p:sp>
    </p:spTree>
    <p:extLst>
      <p:ext uri="{BB962C8B-B14F-4D97-AF65-F5344CB8AC3E}">
        <p14:creationId xmlns:p14="http://schemas.microsoft.com/office/powerpoint/2010/main" val="112274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внобедренный треугольник 1"/>
          <p:cNvSpPr/>
          <p:nvPr/>
        </p:nvSpPr>
        <p:spPr>
          <a:xfrm rot="16200000" flipV="1">
            <a:off x="-659806" y="2510117"/>
            <a:ext cx="3178891" cy="185927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8" name="Прямоугольник 27"/>
          <p:cNvSpPr/>
          <p:nvPr/>
        </p:nvSpPr>
        <p:spPr>
          <a:xfrm>
            <a:off x="2895600" y="897787"/>
            <a:ext cx="6842760" cy="1462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743200" y="713931"/>
            <a:ext cx="6842760" cy="146266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t>Суми підтримки АПК із державного бюджету в Україні</a:t>
            </a:r>
            <a:endParaRPr lang="ru-RU" sz="2800" dirty="0"/>
          </a:p>
        </p:txBody>
      </p:sp>
      <p:pic>
        <p:nvPicPr>
          <p:cNvPr id="8194"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 y="5272904"/>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14700" y="2557463"/>
            <a:ext cx="5815013" cy="2677656"/>
          </a:xfrm>
          <a:prstGeom prst="rect">
            <a:avLst/>
          </a:prstGeom>
          <a:noFill/>
        </p:spPr>
        <p:txBody>
          <a:bodyPr wrap="square" rtlCol="0">
            <a:spAutoFit/>
          </a:bodyPr>
          <a:lstStyle/>
          <a:p>
            <a:pPr lvl="0" algn="ctr"/>
            <a:r>
              <a:rPr lang="ru-RU" sz="2800" dirty="0"/>
              <a:t>2018 – 6,3 млрд </a:t>
            </a:r>
            <a:r>
              <a:rPr lang="ru-RU" sz="2800" dirty="0" err="1"/>
              <a:t>грн</a:t>
            </a:r>
            <a:endParaRPr lang="ru-RU" sz="2800" dirty="0"/>
          </a:p>
          <a:p>
            <a:pPr lvl="0" algn="ctr"/>
            <a:r>
              <a:rPr lang="ru-RU" sz="2800" dirty="0"/>
              <a:t>2019 – 5,9 млрд </a:t>
            </a:r>
            <a:r>
              <a:rPr lang="ru-RU" sz="2800" dirty="0" err="1"/>
              <a:t>грн</a:t>
            </a:r>
            <a:endParaRPr lang="ru-RU" sz="2800" dirty="0"/>
          </a:p>
          <a:p>
            <a:pPr lvl="0" algn="ctr"/>
            <a:r>
              <a:rPr lang="ru-RU" sz="2800" dirty="0"/>
              <a:t>2020 – 4 млрд </a:t>
            </a:r>
            <a:r>
              <a:rPr lang="ru-RU" sz="2800" dirty="0" err="1"/>
              <a:t>грн</a:t>
            </a:r>
            <a:endParaRPr lang="ru-RU" sz="2800" dirty="0"/>
          </a:p>
          <a:p>
            <a:pPr lvl="0" algn="ctr"/>
            <a:r>
              <a:rPr lang="ru-RU" sz="2800" dirty="0"/>
              <a:t>2021 </a:t>
            </a:r>
            <a:r>
              <a:rPr lang="ru-RU" sz="2800" dirty="0"/>
              <a:t>– </a:t>
            </a:r>
            <a:r>
              <a:rPr lang="ru-RU" sz="2800" dirty="0" smtClean="0"/>
              <a:t>4,5 </a:t>
            </a:r>
            <a:r>
              <a:rPr lang="ru-RU" sz="2800" dirty="0"/>
              <a:t>млрд </a:t>
            </a:r>
            <a:r>
              <a:rPr lang="ru-RU" sz="2800" dirty="0" err="1"/>
              <a:t>грн</a:t>
            </a:r>
            <a:endParaRPr lang="ru-RU" sz="2800" dirty="0"/>
          </a:p>
          <a:p>
            <a:pPr lvl="0" algn="ctr"/>
            <a:r>
              <a:rPr lang="ru-RU" sz="2800" dirty="0"/>
              <a:t>2022  — 4,6 млрд </a:t>
            </a:r>
            <a:r>
              <a:rPr lang="ru-RU" sz="2800" dirty="0" err="1"/>
              <a:t>грн</a:t>
            </a:r>
            <a:r>
              <a:rPr lang="uk-UA" sz="2800" dirty="0"/>
              <a:t>.</a:t>
            </a:r>
            <a:endParaRPr lang="ru-RU" sz="2800" dirty="0"/>
          </a:p>
          <a:p>
            <a:pPr algn="ctr"/>
            <a:endParaRPr lang="ru-RU" sz="2800" dirty="0"/>
          </a:p>
        </p:txBody>
      </p:sp>
    </p:spTree>
    <p:extLst>
      <p:ext uri="{BB962C8B-B14F-4D97-AF65-F5344CB8AC3E}">
        <p14:creationId xmlns:p14="http://schemas.microsoft.com/office/powerpoint/2010/main" val="669690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5129</TotalTime>
  <Words>823</Words>
  <Application>Microsoft Office PowerPoint</Application>
  <PresentationFormat>Произвольный</PresentationFormat>
  <Paragraphs>76</Paragraphs>
  <Slides>14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RePack by Diakov</cp:lastModifiedBy>
  <cp:revision>67</cp:revision>
  <dcterms:created xsi:type="dcterms:W3CDTF">2023-10-12T02:23:59Z</dcterms:created>
  <dcterms:modified xsi:type="dcterms:W3CDTF">2024-03-28T20:57:25Z</dcterms:modified>
</cp:coreProperties>
</file>