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49"/>
  </p:notesMasterIdLst>
  <p:sldIdLst>
    <p:sldId id="331" r:id="rId2"/>
    <p:sldId id="332" r:id="rId3"/>
    <p:sldId id="345" r:id="rId4"/>
    <p:sldId id="359" r:id="rId5"/>
    <p:sldId id="360" r:id="rId6"/>
    <p:sldId id="361" r:id="rId7"/>
    <p:sldId id="362" r:id="rId8"/>
    <p:sldId id="363" r:id="rId9"/>
    <p:sldId id="364" r:id="rId10"/>
    <p:sldId id="365" r:id="rId11"/>
    <p:sldId id="366" r:id="rId12"/>
    <p:sldId id="367" r:id="rId13"/>
    <p:sldId id="368" r:id="rId14"/>
    <p:sldId id="369" r:id="rId15"/>
    <p:sldId id="371" r:id="rId16"/>
    <p:sldId id="372" r:id="rId17"/>
    <p:sldId id="373" r:id="rId18"/>
    <p:sldId id="374" r:id="rId19"/>
    <p:sldId id="375" r:id="rId20"/>
    <p:sldId id="376" r:id="rId21"/>
    <p:sldId id="378" r:id="rId22"/>
    <p:sldId id="377" r:id="rId23"/>
    <p:sldId id="379" r:id="rId24"/>
    <p:sldId id="381" r:id="rId25"/>
    <p:sldId id="382" r:id="rId26"/>
    <p:sldId id="384" r:id="rId27"/>
    <p:sldId id="380" r:id="rId28"/>
    <p:sldId id="383" r:id="rId29"/>
    <p:sldId id="386" r:id="rId30"/>
    <p:sldId id="387" r:id="rId31"/>
    <p:sldId id="358" r:id="rId32"/>
    <p:sldId id="342" r:id="rId33"/>
    <p:sldId id="344" r:id="rId34"/>
    <p:sldId id="355" r:id="rId35"/>
    <p:sldId id="343" r:id="rId36"/>
    <p:sldId id="347" r:id="rId37"/>
    <p:sldId id="348" r:id="rId38"/>
    <p:sldId id="356" r:id="rId39"/>
    <p:sldId id="341" r:id="rId40"/>
    <p:sldId id="351" r:id="rId41"/>
    <p:sldId id="352" r:id="rId42"/>
    <p:sldId id="353" r:id="rId43"/>
    <p:sldId id="350" r:id="rId44"/>
    <p:sldId id="349" r:id="rId45"/>
    <p:sldId id="357" r:id="rId46"/>
    <p:sldId id="354" r:id="rId47"/>
    <p:sldId id="330" r:id="rId48"/>
  </p:sldIdLst>
  <p:sldSz cx="9144000" cy="6858000" type="screen4x3"/>
  <p:notesSz cx="6797675" cy="987425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095" autoAdjust="0"/>
  </p:normalViewPr>
  <p:slideViewPr>
    <p:cSldViewPr>
      <p:cViewPr varScale="1">
        <p:scale>
          <a:sx n="83" d="100"/>
          <a:sy n="83" d="100"/>
        </p:scale>
        <p:origin x="1450"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53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49688" y="0"/>
            <a:ext cx="2946400" cy="495300"/>
          </a:xfrm>
          <a:prstGeom prst="rect">
            <a:avLst/>
          </a:prstGeom>
        </p:spPr>
        <p:txBody>
          <a:bodyPr vert="horz" lIns="91440" tIns="45720" rIns="91440" bIns="45720" rtlCol="0"/>
          <a:lstStyle>
            <a:lvl1pPr algn="r">
              <a:defRPr sz="1200"/>
            </a:lvl1pPr>
          </a:lstStyle>
          <a:p>
            <a:fld id="{6CB95BA9-5EDB-46AB-984D-39BB755EB05C}" type="datetimeFigureOut">
              <a:rPr lang="ru-RU" smtClean="0"/>
              <a:t>01.11.2022</a:t>
            </a:fld>
            <a:endParaRPr lang="ru-RU" dirty="0"/>
          </a:p>
        </p:txBody>
      </p:sp>
      <p:sp>
        <p:nvSpPr>
          <p:cNvPr id="4" name="Образ слайда 3"/>
          <p:cNvSpPr>
            <a:spLocks noGrp="1" noRot="1" noChangeAspect="1"/>
          </p:cNvSpPr>
          <p:nvPr>
            <p:ph type="sldImg" idx="2"/>
          </p:nvPr>
        </p:nvSpPr>
        <p:spPr>
          <a:xfrm>
            <a:off x="1177925" y="1235075"/>
            <a:ext cx="4441825" cy="3332163"/>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79450" y="4751388"/>
            <a:ext cx="5438775" cy="3889375"/>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378950"/>
            <a:ext cx="2946400" cy="4953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49688" y="9378950"/>
            <a:ext cx="2946400" cy="495300"/>
          </a:xfrm>
          <a:prstGeom prst="rect">
            <a:avLst/>
          </a:prstGeom>
        </p:spPr>
        <p:txBody>
          <a:bodyPr vert="horz" lIns="91440" tIns="45720" rIns="91440" bIns="45720" rtlCol="0" anchor="b"/>
          <a:lstStyle>
            <a:lvl1pPr algn="r">
              <a:defRPr sz="1200"/>
            </a:lvl1pPr>
          </a:lstStyle>
          <a:p>
            <a:fld id="{E6B8007B-9407-4148-8628-78B3BF9E9A1F}" type="slidenum">
              <a:rPr lang="ru-RU" smtClean="0"/>
              <a:t>‹#›</a:t>
            </a:fld>
            <a:endParaRPr lang="ru-RU" dirty="0"/>
          </a:p>
        </p:txBody>
      </p:sp>
    </p:spTree>
    <p:extLst>
      <p:ext uri="{BB962C8B-B14F-4D97-AF65-F5344CB8AC3E}">
        <p14:creationId xmlns:p14="http://schemas.microsoft.com/office/powerpoint/2010/main" val="2523724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6B8007B-9407-4148-8628-78B3BF9E9A1F}" type="slidenum">
              <a:rPr lang="ru-RU" smtClean="0"/>
              <a:t>1</a:t>
            </a:fld>
            <a:endParaRPr lang="ru-RU" dirty="0"/>
          </a:p>
        </p:txBody>
      </p:sp>
    </p:spTree>
    <p:extLst>
      <p:ext uri="{BB962C8B-B14F-4D97-AF65-F5344CB8AC3E}">
        <p14:creationId xmlns:p14="http://schemas.microsoft.com/office/powerpoint/2010/main" val="2073972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6B8007B-9407-4148-8628-78B3BF9E9A1F}" type="slidenum">
              <a:rPr lang="ru-RU" smtClean="0"/>
              <a:t>43</a:t>
            </a:fld>
            <a:endParaRPr lang="ru-RU" dirty="0"/>
          </a:p>
        </p:txBody>
      </p:sp>
    </p:spTree>
    <p:extLst>
      <p:ext uri="{BB962C8B-B14F-4D97-AF65-F5344CB8AC3E}">
        <p14:creationId xmlns:p14="http://schemas.microsoft.com/office/powerpoint/2010/main" val="2521522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45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01.11.2022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extLst>
      <p:ext uri="{BB962C8B-B14F-4D97-AF65-F5344CB8AC3E}">
        <p14:creationId xmlns:p14="http://schemas.microsoft.com/office/powerpoint/2010/main" val="3575544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01.11.2022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extLst>
      <p:ext uri="{BB962C8B-B14F-4D97-AF65-F5344CB8AC3E}">
        <p14:creationId xmlns:p14="http://schemas.microsoft.com/office/powerpoint/2010/main" val="1146143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5" y="365125"/>
            <a:ext cx="1971675"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01.11.2022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extLst>
      <p:ext uri="{BB962C8B-B14F-4D97-AF65-F5344CB8AC3E}">
        <p14:creationId xmlns:p14="http://schemas.microsoft.com/office/powerpoint/2010/main" val="3593196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01.11.2022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extLst>
      <p:ext uri="{BB962C8B-B14F-4D97-AF65-F5344CB8AC3E}">
        <p14:creationId xmlns:p14="http://schemas.microsoft.com/office/powerpoint/2010/main" val="3849689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9"/>
            <a:ext cx="7886700" cy="2852737"/>
          </a:xfrm>
        </p:spPr>
        <p:txBody>
          <a:bodyPr anchor="b"/>
          <a:lstStyle>
            <a:lvl1pPr>
              <a:defRPr sz="4500"/>
            </a:lvl1pPr>
          </a:lstStyle>
          <a:p>
            <a:r>
              <a:rPr lang="ru-RU" smtClean="0"/>
              <a:t>Образец заголовка</a:t>
            </a:r>
            <a:endParaRPr lang="ru-RU"/>
          </a:p>
        </p:txBody>
      </p:sp>
      <p:sp>
        <p:nvSpPr>
          <p:cNvPr id="3" name="Текст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01.11.2022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extLst>
      <p:ext uri="{BB962C8B-B14F-4D97-AF65-F5344CB8AC3E}">
        <p14:creationId xmlns:p14="http://schemas.microsoft.com/office/powerpoint/2010/main" val="1937075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01.11.2022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Tree>
    <p:extLst>
      <p:ext uri="{BB962C8B-B14F-4D97-AF65-F5344CB8AC3E}">
        <p14:creationId xmlns:p14="http://schemas.microsoft.com/office/powerpoint/2010/main" val="2272894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Объект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01.11.2022</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dirty="0"/>
          </a:p>
        </p:txBody>
      </p:sp>
    </p:spTree>
    <p:extLst>
      <p:ext uri="{BB962C8B-B14F-4D97-AF65-F5344CB8AC3E}">
        <p14:creationId xmlns:p14="http://schemas.microsoft.com/office/powerpoint/2010/main" val="3661153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01.11.2022</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dirty="0"/>
          </a:p>
        </p:txBody>
      </p:sp>
    </p:spTree>
    <p:extLst>
      <p:ext uri="{BB962C8B-B14F-4D97-AF65-F5344CB8AC3E}">
        <p14:creationId xmlns:p14="http://schemas.microsoft.com/office/powerpoint/2010/main" val="4131637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01.11.2022</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dirty="0"/>
          </a:p>
        </p:txBody>
      </p:sp>
    </p:spTree>
    <p:extLst>
      <p:ext uri="{BB962C8B-B14F-4D97-AF65-F5344CB8AC3E}">
        <p14:creationId xmlns:p14="http://schemas.microsoft.com/office/powerpoint/2010/main" val="4090926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Объект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01.11.2022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Tree>
    <p:extLst>
      <p:ext uri="{BB962C8B-B14F-4D97-AF65-F5344CB8AC3E}">
        <p14:creationId xmlns:p14="http://schemas.microsoft.com/office/powerpoint/2010/main" val="2086360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Рисунок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dirty="0"/>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01.11.2022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Tree>
    <p:extLst>
      <p:ext uri="{BB962C8B-B14F-4D97-AF65-F5344CB8AC3E}">
        <p14:creationId xmlns:p14="http://schemas.microsoft.com/office/powerpoint/2010/main" val="2522144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4C71EC6-210F-42DE-9C53-41977AD35B3D}" type="datetimeFigureOut">
              <a:rPr lang="ru-RU" smtClean="0"/>
              <a:t>01.11.2022</a:t>
            </a:fld>
            <a:endParaRPr lang="ru-RU" dirty="0"/>
          </a:p>
        </p:txBody>
      </p:sp>
      <p:sp>
        <p:nvSpPr>
          <p:cNvPr id="5" name="Нижний колонтитул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19B0651-EE4F-4900-A07F-96A6BFA9D0F0}" type="slidenum">
              <a:rPr lang="ru-RU" smtClean="0"/>
              <a:t>‹#›</a:t>
            </a:fld>
            <a:endParaRPr lang="ru-RU" dirty="0"/>
          </a:p>
        </p:txBody>
      </p:sp>
    </p:spTree>
    <p:extLst>
      <p:ext uri="{BB962C8B-B14F-4D97-AF65-F5344CB8AC3E}">
        <p14:creationId xmlns:p14="http://schemas.microsoft.com/office/powerpoint/2010/main" val="4196542365"/>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32.jpg"/></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33.jpeg"/></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8.jpe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9.jpe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3.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29931" cy="6038733"/>
          </a:xfrm>
          <a:prstGeom prst="rect">
            <a:avLst/>
          </a:prstGeom>
        </p:spPr>
      </p:pic>
      <p:sp>
        <p:nvSpPr>
          <p:cNvPr id="6" name="Rectangle 4"/>
          <p:cNvSpPr txBox="1">
            <a:spLocks noChangeArrowheads="1"/>
          </p:cNvSpPr>
          <p:nvPr/>
        </p:nvSpPr>
        <p:spPr bwMode="auto">
          <a:xfrm>
            <a:off x="1043608" y="6305581"/>
            <a:ext cx="618234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r>
              <a:rPr lang="uk-UA" sz="2400" dirty="0" smtClean="0">
                <a:solidFill>
                  <a:srgbClr val="0000FF"/>
                </a:solidFill>
                <a:latin typeface="Times New Roman" panose="02020603050405020304" pitchFamily="18" charset="0"/>
                <a:cs typeface="Times New Roman" panose="02020603050405020304" pitchFamily="18" charset="0"/>
              </a:rPr>
              <a:t>Запорізький</a:t>
            </a:r>
            <a:r>
              <a:rPr lang="uk-UA" sz="2400" b="1" dirty="0" smtClean="0">
                <a:solidFill>
                  <a:srgbClr val="0000FF"/>
                </a:solidFill>
                <a:latin typeface="Times New Roman" panose="02020603050405020304" pitchFamily="18" charset="0"/>
                <a:cs typeface="Times New Roman" panose="02020603050405020304" pitchFamily="18" charset="0"/>
              </a:rPr>
              <a:t> </a:t>
            </a:r>
            <a:r>
              <a:rPr lang="uk-UA" sz="2400" dirty="0" smtClean="0">
                <a:solidFill>
                  <a:srgbClr val="0000FF"/>
                </a:solidFill>
                <a:latin typeface="Times New Roman" panose="02020603050405020304" pitchFamily="18" charset="0"/>
                <a:cs typeface="Times New Roman" panose="02020603050405020304" pitchFamily="18" charset="0"/>
              </a:rPr>
              <a:t>національний університет </a:t>
            </a:r>
            <a:endParaRPr lang="ru-RU" sz="2400" dirty="0">
              <a:solidFill>
                <a:srgbClr val="0000FF"/>
              </a:solidFill>
              <a:latin typeface="Times New Roman" panose="02020603050405020304" pitchFamily="18" charset="0"/>
              <a:cs typeface="Times New Roman" panose="02020603050405020304" pitchFamily="18" charset="0"/>
            </a:endParaRPr>
          </a:p>
        </p:txBody>
      </p:sp>
      <p:sp>
        <p:nvSpPr>
          <p:cNvPr id="7" name="Заголовок 1"/>
          <p:cNvSpPr txBox="1">
            <a:spLocks/>
          </p:cNvSpPr>
          <p:nvPr/>
        </p:nvSpPr>
        <p:spPr>
          <a:xfrm>
            <a:off x="133431" y="2150888"/>
            <a:ext cx="8903065" cy="2082026"/>
          </a:xfrm>
          <a:prstGeom prst="rect">
            <a:avLst/>
          </a:prstGeom>
          <a:solidFill>
            <a:schemeClr val="bg1"/>
          </a:solidFill>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2800" b="1" dirty="0" smtClean="0">
                <a:solidFill>
                  <a:schemeClr val="tx1"/>
                </a:solidFill>
                <a:latin typeface="Times New Roman" panose="02020603050405020304" pitchFamily="18" charset="0"/>
                <a:cs typeface="Times New Roman" panose="02020603050405020304" pitchFamily="18" charset="0"/>
              </a:rPr>
              <a:t>ТЕОРЕТИКО-МЕТОДОЛОГІЧНІ</a:t>
            </a:r>
          </a:p>
          <a:p>
            <a:r>
              <a:rPr lang="ru-RU" sz="2800" b="1" dirty="0" smtClean="0">
                <a:solidFill>
                  <a:schemeClr val="tx1"/>
                </a:solidFill>
                <a:latin typeface="Times New Roman" panose="02020603050405020304" pitchFamily="18" charset="0"/>
                <a:cs typeface="Times New Roman" panose="02020603050405020304" pitchFamily="18" charset="0"/>
              </a:rPr>
              <a:t>ОСНОВИ ФОРМУВАННЯ </a:t>
            </a:r>
          </a:p>
          <a:p>
            <a:r>
              <a:rPr lang="ru-RU" sz="2800" b="1" dirty="0" smtClean="0">
                <a:solidFill>
                  <a:schemeClr val="tx1"/>
                </a:solidFill>
                <a:latin typeface="Times New Roman" panose="02020603050405020304" pitchFamily="18" charset="0"/>
                <a:cs typeface="Times New Roman" panose="02020603050405020304" pitchFamily="18" charset="0"/>
              </a:rPr>
              <a:t>МІЖНАРОДНОЇ КОНКУРЕНТОСПРОМОЖНОСТІ ПІДПРИЄМСТВА</a:t>
            </a:r>
            <a:endParaRPr lang="ru-RU" sz="2800" b="1" dirty="0">
              <a:solidFill>
                <a:schemeClr val="tx1"/>
              </a:solidFill>
              <a:latin typeface="Times New Roman" panose="02020603050405020304" pitchFamily="18" charset="0"/>
              <a:cs typeface="Times New Roman" panose="02020603050405020304" pitchFamily="18" charset="0"/>
            </a:endParaRPr>
          </a:p>
        </p:txBody>
      </p:sp>
      <p:sp>
        <p:nvSpPr>
          <p:cNvPr id="8" name="Подзаголовок 2"/>
          <p:cNvSpPr txBox="1">
            <a:spLocks/>
          </p:cNvSpPr>
          <p:nvPr/>
        </p:nvSpPr>
        <p:spPr>
          <a:xfrm>
            <a:off x="1907704" y="3717032"/>
            <a:ext cx="4752528" cy="1031764"/>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r">
              <a:buNone/>
            </a:pPr>
            <a:r>
              <a:rPr lang="uk-UA" sz="1400" b="1" dirty="0" smtClean="0">
                <a:latin typeface="Times New Roman" panose="02020603050405020304" pitchFamily="18" charset="0"/>
                <a:cs typeface="Times New Roman" panose="02020603050405020304" pitchFamily="18" charset="0"/>
              </a:rPr>
              <a:t>                   </a:t>
            </a:r>
            <a:endParaRPr lang="ru-RU" sz="1200" b="1" dirty="0">
              <a:latin typeface="Times New Roman" panose="02020603050405020304" pitchFamily="18" charset="0"/>
              <a:cs typeface="Times New Roman" panose="02020603050405020304" pitchFamily="18" charset="0"/>
            </a:endParaRPr>
          </a:p>
        </p:txBody>
      </p:sp>
      <p:sp>
        <p:nvSpPr>
          <p:cNvPr id="9" name="Подзаголовок 2"/>
          <p:cNvSpPr txBox="1">
            <a:spLocks/>
          </p:cNvSpPr>
          <p:nvPr/>
        </p:nvSpPr>
        <p:spPr>
          <a:xfrm>
            <a:off x="7833788" y="6271570"/>
            <a:ext cx="1296144" cy="351883"/>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ctr">
              <a:buNone/>
            </a:pPr>
            <a:r>
              <a:rPr lang="uk-UA" sz="1800" b="1" dirty="0" smtClean="0">
                <a:solidFill>
                  <a:schemeClr val="tx1"/>
                </a:solidFill>
                <a:latin typeface="Times New Roman" panose="02020603050405020304" pitchFamily="18" charset="0"/>
                <a:cs typeface="Times New Roman" panose="02020603050405020304" pitchFamily="18" charset="0"/>
              </a:rPr>
              <a:t>2022</a:t>
            </a:r>
            <a:endParaRPr lang="ru-RU" sz="1800" b="1" dirty="0">
              <a:solidFill>
                <a:schemeClr val="tx1"/>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4"/>
          <a:stretch>
            <a:fillRect/>
          </a:stretch>
        </p:blipFill>
        <p:spPr>
          <a:xfrm>
            <a:off x="29413" y="6038733"/>
            <a:ext cx="777999" cy="817558"/>
          </a:xfrm>
          <a:prstGeom prst="rect">
            <a:avLst/>
          </a:prstGeom>
        </p:spPr>
      </p:pic>
      <p:sp>
        <p:nvSpPr>
          <p:cNvPr id="11" name="Прямоугольник 10"/>
          <p:cNvSpPr/>
          <p:nvPr/>
        </p:nvSpPr>
        <p:spPr>
          <a:xfrm>
            <a:off x="162844" y="2185524"/>
            <a:ext cx="1149674" cy="369332"/>
          </a:xfrm>
          <a:prstGeom prst="rect">
            <a:avLst/>
          </a:prstGeom>
        </p:spPr>
        <p:txBody>
          <a:bodyPr wrap="none">
            <a:spAutoFit/>
          </a:bodyPr>
          <a:lstStyle/>
          <a:p>
            <a:r>
              <a:rPr lang="ru-RU" b="1" dirty="0" smtClean="0">
                <a:latin typeface="Times New Roman" panose="02020603050405020304" pitchFamily="18" charset="0"/>
                <a:cs typeface="Times New Roman" panose="02020603050405020304" pitchFamily="18" charset="0"/>
              </a:rPr>
              <a:t>Лекція 1</a:t>
            </a:r>
            <a:r>
              <a:rPr lang="ru-RU" dirty="0" smtClean="0">
                <a:latin typeface="Arial" panose="020B0604020202020204" pitchFamily="34" charset="0"/>
              </a:rPr>
              <a:t> </a:t>
            </a:r>
            <a:endParaRPr lang="ru-RU" dirty="0"/>
          </a:p>
        </p:txBody>
      </p:sp>
    </p:spTree>
    <p:extLst>
      <p:ext uri="{BB962C8B-B14F-4D97-AF65-F5344CB8AC3E}">
        <p14:creationId xmlns:p14="http://schemas.microsoft.com/office/powerpoint/2010/main" val="11484389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2625760" y="637438"/>
            <a:ext cx="5076564" cy="593092"/>
          </a:xfrm>
          <a:solidFill>
            <a:schemeClr val="bg1"/>
          </a:solidFill>
        </p:spPr>
        <p:txBody>
          <a:bodyPr anchor="ctr">
            <a:noAutofit/>
          </a:bodyPr>
          <a:lstStyle/>
          <a:p>
            <a:pPr algn="ctr"/>
            <a:r>
              <a:rPr lang="ru-RU" sz="2400" b="1" dirty="0" smtClean="0">
                <a:solidFill>
                  <a:schemeClr val="tx1"/>
                </a:solidFill>
                <a:latin typeface="Times New Roman" panose="02020603050405020304" pitchFamily="18" charset="0"/>
                <a:cs typeface="Times New Roman" panose="02020603050405020304" pitchFamily="18" charset="0"/>
              </a:rPr>
              <a:t>ВИДИ КОНКУРЕНЦІЇ</a:t>
            </a:r>
            <a:endParaRPr lang="ru-RU" sz="2400" b="1" dirty="0">
              <a:solidFill>
                <a:schemeClr val="tx1"/>
              </a:solidFill>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2"/>
          <a:stretch>
            <a:fillRect/>
          </a:stretch>
        </p:blipFill>
        <p:spPr>
          <a:xfrm>
            <a:off x="101595" y="1800599"/>
            <a:ext cx="9144000" cy="4176464"/>
          </a:xfrm>
          <a:prstGeom prst="rect">
            <a:avLst/>
          </a:prstGeom>
        </p:spPr>
      </p:pic>
      <p:pic>
        <p:nvPicPr>
          <p:cNvPr id="8" name="Рисунок 7"/>
          <p:cNvPicPr>
            <a:picLocks noChangeAspect="1"/>
          </p:cNvPicPr>
          <p:nvPr/>
        </p:nvPicPr>
        <p:blipFill>
          <a:blip r:embed="rId3"/>
          <a:stretch>
            <a:fillRect/>
          </a:stretch>
        </p:blipFill>
        <p:spPr>
          <a:xfrm>
            <a:off x="107504" y="6026327"/>
            <a:ext cx="777999" cy="817558"/>
          </a:xfrm>
          <a:prstGeom prst="rect">
            <a:avLst/>
          </a:prstGeom>
        </p:spPr>
      </p:pic>
      <p:sp>
        <p:nvSpPr>
          <p:cNvPr id="9"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10     </a:t>
            </a:r>
            <a:endParaRPr lang="ru-RU" sz="2400" dirty="0">
              <a:solidFill>
                <a:srgbClr val="0000FF"/>
              </a:solidFill>
              <a:latin typeface="Times New Roman" panose="02020603050405020304" pitchFamily="18" charset="0"/>
              <a:cs typeface="Times New Roman" panose="02020603050405020304" pitchFamily="18" charset="0"/>
            </a:endParaRPr>
          </a:p>
        </p:txBody>
      </p:sp>
      <p:pic>
        <p:nvPicPr>
          <p:cNvPr id="10" name="Рисунок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4" y="116632"/>
            <a:ext cx="2452056" cy="1634704"/>
          </a:xfrm>
          <a:prstGeom prst="rect">
            <a:avLst/>
          </a:prstGeom>
        </p:spPr>
      </p:pic>
    </p:spTree>
    <p:extLst>
      <p:ext uri="{BB962C8B-B14F-4D97-AF65-F5344CB8AC3E}">
        <p14:creationId xmlns:p14="http://schemas.microsoft.com/office/powerpoint/2010/main" val="28897549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2195736" y="17971"/>
            <a:ext cx="4644516" cy="394907"/>
          </a:xfrm>
          <a:solidFill>
            <a:schemeClr val="bg1"/>
          </a:solidFill>
        </p:spPr>
        <p:txBody>
          <a:bodyPr anchor="ctr">
            <a:noAutofit/>
          </a:bodyPr>
          <a:lstStyle/>
          <a:p>
            <a:pPr algn="ctr"/>
            <a:r>
              <a:rPr lang="ru-RU" sz="2400" b="1" dirty="0" smtClean="0">
                <a:solidFill>
                  <a:schemeClr val="tx1"/>
                </a:solidFill>
                <a:latin typeface="Times New Roman" panose="02020603050405020304" pitchFamily="18" charset="0"/>
                <a:cs typeface="Times New Roman" panose="02020603050405020304" pitchFamily="18" charset="0"/>
              </a:rPr>
              <a:t>ВИДИ КОНКУРЕНЦІЇ</a:t>
            </a:r>
            <a:endParaRPr lang="ru-RU" sz="2400" b="1" dirty="0">
              <a:solidFill>
                <a:schemeClr val="tx1"/>
              </a:solidFill>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stretch>
            <a:fillRect/>
          </a:stretch>
        </p:blipFill>
        <p:spPr>
          <a:xfrm>
            <a:off x="7535" y="1921871"/>
            <a:ext cx="9144000" cy="4104456"/>
          </a:xfrm>
          <a:prstGeom prst="rect">
            <a:avLst/>
          </a:prstGeom>
        </p:spPr>
      </p:pic>
      <p:pic>
        <p:nvPicPr>
          <p:cNvPr id="7" name="Рисунок 6"/>
          <p:cNvPicPr>
            <a:picLocks noChangeAspect="1"/>
          </p:cNvPicPr>
          <p:nvPr/>
        </p:nvPicPr>
        <p:blipFill>
          <a:blip r:embed="rId3"/>
          <a:stretch>
            <a:fillRect/>
          </a:stretch>
        </p:blipFill>
        <p:spPr>
          <a:xfrm>
            <a:off x="107504" y="6026327"/>
            <a:ext cx="777999" cy="817558"/>
          </a:xfrm>
          <a:prstGeom prst="rect">
            <a:avLst/>
          </a:prstGeom>
        </p:spPr>
      </p:pic>
      <p:sp>
        <p:nvSpPr>
          <p:cNvPr id="8"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11     </a:t>
            </a:r>
            <a:endParaRPr lang="ru-RU" sz="2400" dirty="0">
              <a:solidFill>
                <a:srgbClr val="0000FF"/>
              </a:solidFill>
              <a:latin typeface="Times New Roman" panose="02020603050405020304" pitchFamily="18" charset="0"/>
              <a:cs typeface="Times New Roman" panose="02020603050405020304" pitchFamily="18" charset="0"/>
            </a:endParaRPr>
          </a:p>
        </p:txBody>
      </p:sp>
      <p:pic>
        <p:nvPicPr>
          <p:cNvPr id="10" name="Рисунок 9"/>
          <p:cNvPicPr>
            <a:picLocks noChangeAspect="1"/>
          </p:cNvPicPr>
          <p:nvPr/>
        </p:nvPicPr>
        <p:blipFill>
          <a:blip r:embed="rId4"/>
          <a:stretch>
            <a:fillRect/>
          </a:stretch>
        </p:blipFill>
        <p:spPr>
          <a:xfrm>
            <a:off x="1835696" y="496403"/>
            <a:ext cx="4791309" cy="1425468"/>
          </a:xfrm>
          <a:prstGeom prst="rect">
            <a:avLst/>
          </a:prstGeom>
        </p:spPr>
      </p:pic>
    </p:spTree>
    <p:extLst>
      <p:ext uri="{BB962C8B-B14F-4D97-AF65-F5344CB8AC3E}">
        <p14:creationId xmlns:p14="http://schemas.microsoft.com/office/powerpoint/2010/main" val="13804392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508" y="27596"/>
            <a:ext cx="8928992" cy="792087"/>
          </a:xfrm>
          <a:solidFill>
            <a:schemeClr val="bg1"/>
          </a:solidFill>
        </p:spPr>
        <p:txBody>
          <a:bodyPr anchor="ctr">
            <a:noAutofit/>
          </a:bodyPr>
          <a:lstStyle/>
          <a:p>
            <a:pPr algn="ctr"/>
            <a:r>
              <a:rPr lang="ru-RU" sz="2400" b="1" dirty="0" smtClean="0">
                <a:solidFill>
                  <a:schemeClr val="tx1"/>
                </a:solidFill>
                <a:latin typeface="Times New Roman" panose="02020603050405020304" pitchFamily="18" charset="0"/>
                <a:cs typeface="Times New Roman" panose="02020603050405020304" pitchFamily="18" charset="0"/>
              </a:rPr>
              <a:t>ВИДИ КОНКУРЕНЦІЇ</a:t>
            </a:r>
            <a:endParaRPr lang="ru-RU" sz="2400" b="1" dirty="0">
              <a:solidFill>
                <a:schemeClr val="tx1"/>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96964" y="647470"/>
            <a:ext cx="8953338" cy="5378858"/>
          </a:xfrm>
          <a:prstGeom prst="rect">
            <a:avLst/>
          </a:prstGeom>
        </p:spPr>
      </p:pic>
      <p:pic>
        <p:nvPicPr>
          <p:cNvPr id="5" name="Рисунок 4"/>
          <p:cNvPicPr>
            <a:picLocks noChangeAspect="1"/>
          </p:cNvPicPr>
          <p:nvPr/>
        </p:nvPicPr>
        <p:blipFill>
          <a:blip r:embed="rId3"/>
          <a:stretch>
            <a:fillRect/>
          </a:stretch>
        </p:blipFill>
        <p:spPr>
          <a:xfrm>
            <a:off x="107504" y="6026327"/>
            <a:ext cx="777999" cy="817558"/>
          </a:xfrm>
          <a:prstGeom prst="rect">
            <a:avLst/>
          </a:prstGeom>
        </p:spPr>
      </p:pic>
      <p:sp>
        <p:nvSpPr>
          <p:cNvPr id="6"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12     </a:t>
            </a:r>
            <a:endParaRPr lang="ru-RU" sz="24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11180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752" y="3789040"/>
            <a:ext cx="4373558" cy="2738520"/>
          </a:xfrm>
          <a:prstGeom prst="rect">
            <a:avLst/>
          </a:prstGeom>
        </p:spPr>
      </p:pic>
      <p:sp>
        <p:nvSpPr>
          <p:cNvPr id="3" name="Текст 2"/>
          <p:cNvSpPr>
            <a:spLocks noGrp="1"/>
          </p:cNvSpPr>
          <p:nvPr>
            <p:ph type="body" idx="1"/>
          </p:nvPr>
        </p:nvSpPr>
        <p:spPr>
          <a:xfrm>
            <a:off x="-508" y="27596"/>
            <a:ext cx="8928992" cy="792087"/>
          </a:xfrm>
          <a:solidFill>
            <a:schemeClr val="bg1"/>
          </a:solidFill>
        </p:spPr>
        <p:txBody>
          <a:bodyPr anchor="ctr">
            <a:noAutofit/>
          </a:bodyPr>
          <a:lstStyle/>
          <a:p>
            <a:pPr algn="ctr"/>
            <a:r>
              <a:rPr lang="ru-RU" sz="2400" b="1" dirty="0" smtClean="0">
                <a:solidFill>
                  <a:schemeClr val="tx1"/>
                </a:solidFill>
                <a:latin typeface="Times New Roman" panose="02020603050405020304" pitchFamily="18" charset="0"/>
                <a:cs typeface="Times New Roman" panose="02020603050405020304" pitchFamily="18" charset="0"/>
              </a:rPr>
              <a:t>КОНКУРЕНТНЕ СЕРЕДОВИЩЕ</a:t>
            </a:r>
            <a:endParaRPr lang="ru-RU" sz="2400" b="1" dirty="0">
              <a:solidFill>
                <a:schemeClr val="tx1"/>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251520" y="980728"/>
            <a:ext cx="8676964" cy="2952328"/>
          </a:xfrm>
          <a:prstGeom prst="rect">
            <a:avLst/>
          </a:prstGeom>
        </p:spPr>
        <p:txBody>
          <a:bodyPr wrap="square">
            <a:spAutoFit/>
          </a:bodyPr>
          <a:lstStyle/>
          <a:p>
            <a:pPr algn="just"/>
            <a:r>
              <a:rPr lang="ru-RU" sz="2600" dirty="0">
                <a:latin typeface="Times New Roman" panose="02020603050405020304" pitchFamily="18" charset="0"/>
                <a:cs typeface="Times New Roman" panose="02020603050405020304" pitchFamily="18" charset="0"/>
              </a:rPr>
              <a:t>Під </a:t>
            </a:r>
            <a:r>
              <a:rPr lang="ru-RU" sz="2600" b="1" i="1" dirty="0">
                <a:latin typeface="Times New Roman" panose="02020603050405020304" pitchFamily="18" charset="0"/>
                <a:cs typeface="Times New Roman" panose="02020603050405020304" pitchFamily="18" charset="0"/>
              </a:rPr>
              <a:t>конкурентним </a:t>
            </a:r>
            <a:r>
              <a:rPr lang="ru-RU" sz="2600" b="1" i="1" dirty="0" smtClean="0">
                <a:latin typeface="Times New Roman" panose="02020603050405020304" pitchFamily="18" charset="0"/>
                <a:cs typeface="Times New Roman" panose="02020603050405020304" pitchFamily="18" charset="0"/>
              </a:rPr>
              <a:t>середовищем </a:t>
            </a:r>
            <a:r>
              <a:rPr lang="ru-RU" sz="2600" dirty="0" smtClean="0">
                <a:latin typeface="Times New Roman" panose="02020603050405020304" pitchFamily="18" charset="0"/>
                <a:cs typeface="Times New Roman" panose="02020603050405020304" pitchFamily="18" charset="0"/>
              </a:rPr>
              <a:t>розуміють </a:t>
            </a:r>
            <a:r>
              <a:rPr lang="ru-RU" sz="2600" dirty="0">
                <a:latin typeface="Times New Roman" panose="02020603050405020304" pitchFamily="18" charset="0"/>
                <a:cs typeface="Times New Roman" panose="02020603050405020304" pitchFamily="18" charset="0"/>
              </a:rPr>
              <a:t>сукупність зовнішніх щодо конкретного підприємства чинників, які впливають на конкурентну взаємодію підприємств відповідної галузі. При цьому важливим є те, що конкурентне середовище утворюється не лише і не стільки власне суб’єктами ринку, взаємодія яких викликає суперництво, а передусім відносинами між ними.</a:t>
            </a:r>
          </a:p>
        </p:txBody>
      </p:sp>
      <p:pic>
        <p:nvPicPr>
          <p:cNvPr id="5" name="Рисунок 4"/>
          <p:cNvPicPr>
            <a:picLocks noChangeAspect="1"/>
          </p:cNvPicPr>
          <p:nvPr/>
        </p:nvPicPr>
        <p:blipFill>
          <a:blip r:embed="rId3"/>
          <a:stretch>
            <a:fillRect/>
          </a:stretch>
        </p:blipFill>
        <p:spPr>
          <a:xfrm>
            <a:off x="107504" y="6026327"/>
            <a:ext cx="777999" cy="817558"/>
          </a:xfrm>
          <a:prstGeom prst="rect">
            <a:avLst/>
          </a:prstGeom>
        </p:spPr>
      </p:pic>
      <p:sp>
        <p:nvSpPr>
          <p:cNvPr id="6"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13     </a:t>
            </a:r>
            <a:endParaRPr lang="ru-RU" sz="24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68936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899592" y="27597"/>
            <a:ext cx="8028892" cy="449076"/>
          </a:xfrm>
          <a:solidFill>
            <a:schemeClr val="bg1"/>
          </a:solidFill>
        </p:spPr>
        <p:txBody>
          <a:bodyPr anchor="ctr">
            <a:noAutofit/>
          </a:bodyPr>
          <a:lstStyle/>
          <a:p>
            <a:pPr algn="ctr"/>
            <a:r>
              <a:rPr lang="ru-RU" sz="2400" b="1" dirty="0" smtClean="0">
                <a:solidFill>
                  <a:schemeClr val="tx1"/>
                </a:solidFill>
                <a:latin typeface="Times New Roman" panose="02020603050405020304" pitchFamily="18" charset="0"/>
                <a:cs typeface="Times New Roman" panose="02020603050405020304" pitchFamily="18" charset="0"/>
              </a:rPr>
              <a:t>ФАКТОРИ ВЕДЕННЯ КОНКУРЕНТНОЇ БОРОТЬБИ</a:t>
            </a:r>
            <a:endParaRPr lang="ru-RU" sz="2400" b="1" dirty="0">
              <a:solidFill>
                <a:schemeClr val="tx1"/>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359532" y="447474"/>
            <a:ext cx="8568952" cy="1200329"/>
          </a:xfrm>
          <a:prstGeom prst="rect">
            <a:avLst/>
          </a:prstGeom>
        </p:spPr>
        <p:txBody>
          <a:bodyPr wrap="square">
            <a:spAutoFit/>
          </a:bodyPr>
          <a:lstStyle/>
          <a:p>
            <a:pPr algn="just"/>
            <a:r>
              <a:rPr lang="ru-RU" sz="2400" dirty="0">
                <a:latin typeface="Times New Roman" panose="02020603050405020304" pitchFamily="18" charset="0"/>
                <a:cs typeface="Times New Roman" panose="02020603050405020304" pitchFamily="18" charset="0"/>
              </a:rPr>
              <a:t>На розвиток конкуренції і формування конкурентного середовища значний вплив здійснюють </a:t>
            </a:r>
            <a:r>
              <a:rPr lang="ru-RU" sz="2400" b="1" i="1" dirty="0" smtClean="0">
                <a:latin typeface="Times New Roman" panose="02020603050405020304" pitchFamily="18" charset="0"/>
                <a:cs typeface="Times New Roman" panose="02020603050405020304" pitchFamily="18" charset="0"/>
              </a:rPr>
              <a:t>фактори ведення </a:t>
            </a:r>
            <a:r>
              <a:rPr lang="ru-RU" sz="2400" b="1" i="1" dirty="0">
                <a:latin typeface="Times New Roman" panose="02020603050405020304" pitchFamily="18" charset="0"/>
                <a:cs typeface="Times New Roman" panose="02020603050405020304" pitchFamily="18" charset="0"/>
              </a:rPr>
              <a:t>конкурентної боротьби</a:t>
            </a:r>
            <a:r>
              <a:rPr lang="ru-RU" sz="2400" dirty="0">
                <a:latin typeface="Times New Roman" panose="02020603050405020304" pitchFamily="18" charset="0"/>
                <a:cs typeface="Times New Roman" panose="02020603050405020304" pitchFamily="18" charset="0"/>
              </a:rPr>
              <a:t>.</a:t>
            </a:r>
          </a:p>
        </p:txBody>
      </p:sp>
      <p:pic>
        <p:nvPicPr>
          <p:cNvPr id="2" name="Рисунок 1"/>
          <p:cNvPicPr>
            <a:picLocks noChangeAspect="1"/>
          </p:cNvPicPr>
          <p:nvPr/>
        </p:nvPicPr>
        <p:blipFill>
          <a:blip r:embed="rId2"/>
          <a:stretch>
            <a:fillRect/>
          </a:stretch>
        </p:blipFill>
        <p:spPr>
          <a:xfrm>
            <a:off x="72008" y="1556792"/>
            <a:ext cx="9144000" cy="5095646"/>
          </a:xfrm>
          <a:prstGeom prst="rect">
            <a:avLst/>
          </a:prstGeom>
        </p:spPr>
      </p:pic>
    </p:spTree>
    <p:extLst>
      <p:ext uri="{BB962C8B-B14F-4D97-AF65-F5344CB8AC3E}">
        <p14:creationId xmlns:p14="http://schemas.microsoft.com/office/powerpoint/2010/main" val="11046156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2195736" y="291056"/>
            <a:ext cx="6156684" cy="792087"/>
          </a:xfrm>
          <a:solidFill>
            <a:schemeClr val="bg1"/>
          </a:solidFill>
        </p:spPr>
        <p:txBody>
          <a:bodyPr anchor="ctr">
            <a:noAutofit/>
          </a:bodyPr>
          <a:lstStyle/>
          <a:p>
            <a:pPr algn="ctr"/>
            <a:r>
              <a:rPr lang="ru-RU" sz="2400" b="1" dirty="0" smtClean="0">
                <a:solidFill>
                  <a:schemeClr val="tx1"/>
                </a:solidFill>
                <a:latin typeface="Times New Roman" panose="02020603050405020304" pitchFamily="18" charset="0"/>
                <a:cs typeface="Times New Roman" panose="02020603050405020304" pitchFamily="18" charset="0"/>
              </a:rPr>
              <a:t>ФАКТОРИ ВЕДЕННЯ КОНКУРЕНТНОЇ</a:t>
            </a:r>
          </a:p>
          <a:p>
            <a:pPr algn="ctr"/>
            <a:r>
              <a:rPr lang="ru-RU" sz="2400" b="1" dirty="0" smtClean="0">
                <a:solidFill>
                  <a:schemeClr val="tx1"/>
                </a:solidFill>
                <a:latin typeface="Times New Roman" panose="02020603050405020304" pitchFamily="18" charset="0"/>
                <a:cs typeface="Times New Roman" panose="02020603050405020304" pitchFamily="18" charset="0"/>
              </a:rPr>
              <a:t> БОРОТЬБИ</a:t>
            </a:r>
            <a:endParaRPr lang="ru-RU" sz="2400" b="1" dirty="0">
              <a:solidFill>
                <a:schemeClr val="tx1"/>
              </a:solidFill>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stretch>
            <a:fillRect/>
          </a:stretch>
        </p:blipFill>
        <p:spPr>
          <a:xfrm>
            <a:off x="0" y="1898571"/>
            <a:ext cx="9144000" cy="4158762"/>
          </a:xfrm>
          <a:prstGeom prst="rect">
            <a:avLst/>
          </a:prstGeom>
        </p:spPr>
      </p:pic>
      <p:pic>
        <p:nvPicPr>
          <p:cNvPr id="6" name="Рисунок 5"/>
          <p:cNvPicPr>
            <a:picLocks noChangeAspect="1"/>
          </p:cNvPicPr>
          <p:nvPr/>
        </p:nvPicPr>
        <p:blipFill>
          <a:blip r:embed="rId3"/>
          <a:stretch>
            <a:fillRect/>
          </a:stretch>
        </p:blipFill>
        <p:spPr>
          <a:xfrm>
            <a:off x="107504" y="6026327"/>
            <a:ext cx="777999" cy="817558"/>
          </a:xfrm>
          <a:prstGeom prst="rect">
            <a:avLst/>
          </a:prstGeom>
        </p:spPr>
      </p:pic>
      <p:sp>
        <p:nvSpPr>
          <p:cNvPr id="7"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15    </a:t>
            </a:r>
            <a:endParaRPr lang="ru-RU" sz="2400" dirty="0">
              <a:solidFill>
                <a:srgbClr val="0000FF"/>
              </a:solidFill>
              <a:latin typeface="Times New Roman" panose="02020603050405020304" pitchFamily="18" charset="0"/>
              <a:cs typeface="Times New Roman" panose="02020603050405020304" pitchFamily="18" charset="0"/>
            </a:endParaRPr>
          </a:p>
        </p:txBody>
      </p:sp>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535" y="-35285"/>
            <a:ext cx="1709936" cy="1709936"/>
          </a:xfrm>
          <a:prstGeom prst="rect">
            <a:avLst/>
          </a:prstGeom>
        </p:spPr>
      </p:pic>
    </p:spTree>
    <p:extLst>
      <p:ext uri="{BB962C8B-B14F-4D97-AF65-F5344CB8AC3E}">
        <p14:creationId xmlns:p14="http://schemas.microsoft.com/office/powerpoint/2010/main" val="2042512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508" y="27596"/>
            <a:ext cx="8928992" cy="792087"/>
          </a:xfrm>
          <a:solidFill>
            <a:schemeClr val="bg1"/>
          </a:solidFill>
        </p:spPr>
        <p:txBody>
          <a:bodyPr anchor="ctr">
            <a:noAutofit/>
          </a:bodyPr>
          <a:lstStyle/>
          <a:p>
            <a:pPr algn="ctr"/>
            <a:r>
              <a:rPr lang="ru-RU" sz="2400" b="1" dirty="0" smtClean="0">
                <a:solidFill>
                  <a:schemeClr val="tx1"/>
                </a:solidFill>
                <a:latin typeface="Times New Roman" panose="02020603050405020304" pitchFamily="18" charset="0"/>
                <a:cs typeface="Times New Roman" panose="02020603050405020304" pitchFamily="18" charset="0"/>
              </a:rPr>
              <a:t>ФАКТОРИ ВЕДЕННЯ КОНКУРЕНТНОЇ БОРОТЬБИ</a:t>
            </a:r>
            <a:endParaRPr lang="ru-RU" sz="2400" b="1" dirty="0">
              <a:solidFill>
                <a:schemeClr val="tx1"/>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0" y="933195"/>
            <a:ext cx="9144000" cy="4991610"/>
          </a:xfrm>
          <a:prstGeom prst="rect">
            <a:avLst/>
          </a:prstGeom>
        </p:spPr>
      </p:pic>
      <p:pic>
        <p:nvPicPr>
          <p:cNvPr id="5" name="Рисунок 4"/>
          <p:cNvPicPr>
            <a:picLocks noChangeAspect="1"/>
          </p:cNvPicPr>
          <p:nvPr/>
        </p:nvPicPr>
        <p:blipFill>
          <a:blip r:embed="rId3"/>
          <a:stretch>
            <a:fillRect/>
          </a:stretch>
        </p:blipFill>
        <p:spPr>
          <a:xfrm>
            <a:off x="107504" y="6026327"/>
            <a:ext cx="777999" cy="817558"/>
          </a:xfrm>
          <a:prstGeom prst="rect">
            <a:avLst/>
          </a:prstGeom>
        </p:spPr>
      </p:pic>
      <p:sp>
        <p:nvSpPr>
          <p:cNvPr id="6" name="Rectangle 4"/>
          <p:cNvSpPr txBox="1">
            <a:spLocks noChangeArrowheads="1"/>
          </p:cNvSpPr>
          <p:nvPr/>
        </p:nvSpPr>
        <p:spPr bwMode="auto">
          <a:xfrm>
            <a:off x="1025490" y="6237312"/>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16     </a:t>
            </a:r>
            <a:endParaRPr lang="ru-RU" sz="24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9727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508" y="27596"/>
            <a:ext cx="8928992" cy="792087"/>
          </a:xfrm>
          <a:solidFill>
            <a:schemeClr val="bg1"/>
          </a:solidFill>
        </p:spPr>
        <p:txBody>
          <a:bodyPr anchor="ctr">
            <a:noAutofit/>
          </a:bodyPr>
          <a:lstStyle/>
          <a:p>
            <a:pPr algn="ctr"/>
            <a:r>
              <a:rPr lang="ru-RU" sz="2400" b="1" dirty="0" smtClean="0">
                <a:solidFill>
                  <a:schemeClr val="tx1"/>
                </a:solidFill>
                <a:latin typeface="Times New Roman" panose="02020603050405020304" pitchFamily="18" charset="0"/>
                <a:cs typeface="Times New Roman" panose="02020603050405020304" pitchFamily="18" charset="0"/>
              </a:rPr>
              <a:t>ФАКТОРИ ВЕДЕННЯ КОНКУРЕНТНОЇ БОРОТЬБИ</a:t>
            </a:r>
            <a:endParaRPr lang="ru-RU" sz="2400" b="1" dirty="0">
              <a:solidFill>
                <a:schemeClr val="tx1"/>
              </a:solidFill>
              <a:latin typeface="Times New Roman" panose="02020603050405020304" pitchFamily="18" charset="0"/>
              <a:cs typeface="Times New Roman" panose="02020603050405020304" pitchFamily="18" charset="0"/>
            </a:endParaRPr>
          </a:p>
        </p:txBody>
      </p:sp>
      <p:pic>
        <p:nvPicPr>
          <p:cNvPr id="8" name="Рисунок 7"/>
          <p:cNvPicPr>
            <a:picLocks noChangeAspect="1"/>
          </p:cNvPicPr>
          <p:nvPr/>
        </p:nvPicPr>
        <p:blipFill>
          <a:blip r:embed="rId2"/>
          <a:stretch>
            <a:fillRect/>
          </a:stretch>
        </p:blipFill>
        <p:spPr>
          <a:xfrm>
            <a:off x="0" y="844597"/>
            <a:ext cx="9144000" cy="6020165"/>
          </a:xfrm>
          <a:prstGeom prst="rect">
            <a:avLst/>
          </a:prstGeom>
        </p:spPr>
      </p:pic>
    </p:spTree>
    <p:extLst>
      <p:ext uri="{BB962C8B-B14F-4D97-AF65-F5344CB8AC3E}">
        <p14:creationId xmlns:p14="http://schemas.microsoft.com/office/powerpoint/2010/main" val="33366650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64635" y="5486968"/>
            <a:ext cx="1836204" cy="1371032"/>
          </a:xfrm>
          <a:prstGeom prst="rect">
            <a:avLst/>
          </a:prstGeom>
        </p:spPr>
      </p:pic>
      <p:sp>
        <p:nvSpPr>
          <p:cNvPr id="3" name="Текст 2"/>
          <p:cNvSpPr>
            <a:spLocks noGrp="1"/>
          </p:cNvSpPr>
          <p:nvPr>
            <p:ph type="body" idx="1"/>
          </p:nvPr>
        </p:nvSpPr>
        <p:spPr>
          <a:xfrm>
            <a:off x="1475656" y="28876"/>
            <a:ext cx="6012668" cy="737108"/>
          </a:xfrm>
          <a:solidFill>
            <a:schemeClr val="bg1"/>
          </a:solidFill>
        </p:spPr>
        <p:txBody>
          <a:bodyPr anchor="ctr">
            <a:noAutofit/>
          </a:bodyPr>
          <a:lstStyle/>
          <a:p>
            <a:pPr algn="ctr"/>
            <a:r>
              <a:rPr lang="uk-UA" sz="2400" b="1" dirty="0" smtClean="0">
                <a:solidFill>
                  <a:schemeClr val="tx1"/>
                </a:solidFill>
                <a:latin typeface="Times New Roman" panose="02020603050405020304" pitchFamily="18" charset="0"/>
                <a:cs typeface="Times New Roman" panose="02020603050405020304" pitchFamily="18" charset="0"/>
              </a:rPr>
              <a:t>М</a:t>
            </a:r>
            <a:r>
              <a:rPr lang="ru-RU" sz="2400" b="1" dirty="0" smtClean="0">
                <a:solidFill>
                  <a:schemeClr val="tx1"/>
                </a:solidFill>
                <a:latin typeface="Times New Roman" panose="02020603050405020304" pitchFamily="18" charset="0"/>
                <a:cs typeface="Times New Roman" panose="02020603050405020304" pitchFamily="18" charset="0"/>
              </a:rPr>
              <a:t>ОДЕЛЬ «П’ЯТИ СИЛ КОНКУРЕНЦІЇ» </a:t>
            </a:r>
          </a:p>
          <a:p>
            <a:pPr algn="ctr"/>
            <a:r>
              <a:rPr lang="ru-RU" sz="2400" b="1" dirty="0" smtClean="0">
                <a:solidFill>
                  <a:schemeClr val="tx1"/>
                </a:solidFill>
                <a:latin typeface="Times New Roman" panose="02020603050405020304" pitchFamily="18" charset="0"/>
                <a:cs typeface="Times New Roman" panose="02020603050405020304" pitchFamily="18" charset="0"/>
              </a:rPr>
              <a:t>МАЙКЛА ПОРТЕРА</a:t>
            </a:r>
            <a:endParaRPr lang="ru-RU" sz="2400" b="1" dirty="0">
              <a:solidFill>
                <a:schemeClr val="tx1"/>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251520" y="763348"/>
            <a:ext cx="8676964" cy="5262979"/>
          </a:xfrm>
          <a:prstGeom prst="rect">
            <a:avLst/>
          </a:prstGeom>
        </p:spPr>
        <p:txBody>
          <a:bodyPr wrap="square">
            <a:spAutoFit/>
          </a:bodyPr>
          <a:lstStyle/>
          <a:p>
            <a:pPr algn="just"/>
            <a:r>
              <a:rPr lang="ru-RU" sz="2400" dirty="0" smtClean="0">
                <a:latin typeface="Times New Roman" panose="02020603050405020304" pitchFamily="18" charset="0"/>
                <a:cs typeface="Times New Roman" panose="02020603050405020304" pitchFamily="18" charset="0"/>
              </a:rPr>
              <a:t>Саме </a:t>
            </a:r>
            <a:r>
              <a:rPr lang="ru-RU" sz="2400" dirty="0">
                <a:latin typeface="Times New Roman" panose="02020603050405020304" pitchFamily="18" charset="0"/>
                <a:cs typeface="Times New Roman" panose="02020603050405020304" pitchFamily="18" charset="0"/>
              </a:rPr>
              <a:t>її складові — основні чинники конкурентного середовища будь-якого підприємства, що функціонує в умовах ринкової економіки. За цією моделлю стан та інтенсивність конкуренції на певному ринку визначаються впливом таких конкурентних сил: </a:t>
            </a:r>
          </a:p>
          <a:p>
            <a:pPr algn="just"/>
            <a:r>
              <a:rPr lang="ru-RU" sz="2400" dirty="0">
                <a:latin typeface="Times New Roman" panose="02020603050405020304" pitchFamily="18" charset="0"/>
                <a:cs typeface="Times New Roman" panose="02020603050405020304" pitchFamily="18" charset="0"/>
              </a:rPr>
              <a:t>1) суперництвом між конкуруючими продавцями однієї галузі; </a:t>
            </a:r>
          </a:p>
          <a:p>
            <a:pPr algn="just"/>
            <a:r>
              <a:rPr lang="ru-RU" sz="2400" dirty="0">
                <a:latin typeface="Times New Roman" panose="02020603050405020304" pitchFamily="18" charset="0"/>
                <a:cs typeface="Times New Roman" panose="02020603050405020304" pitchFamily="18" charset="0"/>
              </a:rPr>
              <a:t>2) конкуренцією з боку товарів, які виробляються фірмами інших галузей і які є гідними замінниками (субститутами), а також конкурентоспроможними за ціною; </a:t>
            </a:r>
          </a:p>
          <a:p>
            <a:pPr algn="just"/>
            <a:r>
              <a:rPr lang="ru-RU" sz="2400" dirty="0">
                <a:latin typeface="Times New Roman" panose="02020603050405020304" pitchFamily="18" charset="0"/>
                <a:cs typeface="Times New Roman" panose="02020603050405020304" pitchFamily="18" charset="0"/>
              </a:rPr>
              <a:t>3) загрозою входження в галузь нових конкурентів; </a:t>
            </a:r>
          </a:p>
          <a:p>
            <a:pPr algn="just"/>
            <a:r>
              <a:rPr lang="ru-RU" sz="2400" dirty="0">
                <a:latin typeface="Times New Roman" panose="02020603050405020304" pitchFamily="18" charset="0"/>
                <a:cs typeface="Times New Roman" panose="02020603050405020304" pitchFamily="18" charset="0"/>
              </a:rPr>
              <a:t>4) економічними можливостями та торговельними спроможностями постачальників; </a:t>
            </a:r>
          </a:p>
          <a:p>
            <a:pPr algn="just"/>
            <a:r>
              <a:rPr lang="ru-RU" sz="2400" dirty="0">
                <a:latin typeface="Times New Roman" panose="02020603050405020304" pitchFamily="18" charset="0"/>
                <a:cs typeface="Times New Roman" panose="02020603050405020304" pitchFamily="18" charset="0"/>
              </a:rPr>
              <a:t>5) економічними можливостями та купівельними спроможностями покупців. </a:t>
            </a:r>
          </a:p>
        </p:txBody>
      </p:sp>
      <p:pic>
        <p:nvPicPr>
          <p:cNvPr id="5" name="Рисунок 4"/>
          <p:cNvPicPr>
            <a:picLocks noChangeAspect="1"/>
          </p:cNvPicPr>
          <p:nvPr/>
        </p:nvPicPr>
        <p:blipFill>
          <a:blip r:embed="rId3"/>
          <a:stretch>
            <a:fillRect/>
          </a:stretch>
        </p:blipFill>
        <p:spPr>
          <a:xfrm>
            <a:off x="107504" y="6026327"/>
            <a:ext cx="777999" cy="817558"/>
          </a:xfrm>
          <a:prstGeom prst="rect">
            <a:avLst/>
          </a:prstGeom>
        </p:spPr>
      </p:pic>
      <p:sp>
        <p:nvSpPr>
          <p:cNvPr id="6" name="Rectangle 4"/>
          <p:cNvSpPr txBox="1">
            <a:spLocks noChangeArrowheads="1"/>
          </p:cNvSpPr>
          <p:nvPr/>
        </p:nvSpPr>
        <p:spPr bwMode="auto">
          <a:xfrm>
            <a:off x="856090" y="6299134"/>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a:t>
            </a:r>
            <a:endParaRPr lang="ru-RU" sz="24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35244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508" y="27596"/>
            <a:ext cx="8928992" cy="792087"/>
          </a:xfrm>
          <a:solidFill>
            <a:schemeClr val="bg1"/>
          </a:solidFill>
        </p:spPr>
        <p:txBody>
          <a:bodyPr anchor="ctr">
            <a:noAutofit/>
          </a:bodyPr>
          <a:lstStyle/>
          <a:p>
            <a:pPr algn="ctr"/>
            <a:r>
              <a:rPr lang="uk-UA" sz="2400" b="1" dirty="0" smtClean="0">
                <a:solidFill>
                  <a:schemeClr val="tx1"/>
                </a:solidFill>
                <a:latin typeface="Times New Roman" panose="02020603050405020304" pitchFamily="18" charset="0"/>
                <a:cs typeface="Times New Roman" panose="02020603050405020304" pitchFamily="18" charset="0"/>
              </a:rPr>
              <a:t>М</a:t>
            </a:r>
            <a:r>
              <a:rPr lang="ru-RU" sz="2400" b="1" dirty="0" smtClean="0">
                <a:solidFill>
                  <a:schemeClr val="tx1"/>
                </a:solidFill>
                <a:latin typeface="Times New Roman" panose="02020603050405020304" pitchFamily="18" charset="0"/>
                <a:cs typeface="Times New Roman" panose="02020603050405020304" pitchFamily="18" charset="0"/>
              </a:rPr>
              <a:t>ОДЕЛЬ «П’ЯТИ СИЛ КОНКУРЕНЦІЇ» </a:t>
            </a:r>
          </a:p>
          <a:p>
            <a:pPr algn="ctr"/>
            <a:r>
              <a:rPr lang="ru-RU" sz="2400" b="1" dirty="0" smtClean="0">
                <a:solidFill>
                  <a:schemeClr val="tx1"/>
                </a:solidFill>
                <a:latin typeface="Times New Roman" panose="02020603050405020304" pitchFamily="18" charset="0"/>
                <a:cs typeface="Times New Roman" panose="02020603050405020304" pitchFamily="18" charset="0"/>
              </a:rPr>
              <a:t>МАЙКЛА ПОРТЕРА</a:t>
            </a:r>
            <a:endParaRPr lang="ru-RU" sz="2400" b="1" dirty="0">
              <a:solidFill>
                <a:schemeClr val="tx1"/>
              </a:solidFill>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stretch>
            <a:fillRect/>
          </a:stretch>
        </p:blipFill>
        <p:spPr>
          <a:xfrm>
            <a:off x="373000" y="1124744"/>
            <a:ext cx="8181975" cy="5219700"/>
          </a:xfrm>
          <a:prstGeom prst="rect">
            <a:avLst/>
          </a:prstGeom>
        </p:spPr>
      </p:pic>
      <p:pic>
        <p:nvPicPr>
          <p:cNvPr id="6" name="Рисунок 5"/>
          <p:cNvPicPr>
            <a:picLocks noChangeAspect="1"/>
          </p:cNvPicPr>
          <p:nvPr/>
        </p:nvPicPr>
        <p:blipFill>
          <a:blip r:embed="rId3"/>
          <a:stretch>
            <a:fillRect/>
          </a:stretch>
        </p:blipFill>
        <p:spPr>
          <a:xfrm>
            <a:off x="107504" y="6026327"/>
            <a:ext cx="777999" cy="817558"/>
          </a:xfrm>
          <a:prstGeom prst="rect">
            <a:avLst/>
          </a:prstGeom>
        </p:spPr>
      </p:pic>
      <p:sp>
        <p:nvSpPr>
          <p:cNvPr id="7"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19     </a:t>
            </a:r>
            <a:endParaRPr lang="ru-RU" sz="24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03225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538692"/>
            <a:ext cx="8354928" cy="5256584"/>
          </a:xfrm>
        </p:spPr>
        <p:txBody>
          <a:bodyPr anchor="t">
            <a:normAutofit fontScale="90000"/>
          </a:bodyPr>
          <a:lstStyle/>
          <a:p>
            <a:pPr algn="just"/>
            <a:r>
              <a:rPr lang="ru-RU" sz="2200" i="1" dirty="0" smtClean="0">
                <a:latin typeface="Times New Roman" panose="02020603050405020304" pitchFamily="18" charset="0"/>
                <a:cs typeface="Times New Roman" panose="02020603050405020304" pitchFamily="18" charset="0"/>
              </a:rPr>
              <a:t>1.1</a:t>
            </a:r>
            <a:r>
              <a:rPr lang="ru-RU" sz="2200" i="1" dirty="0">
                <a:latin typeface="Times New Roman" panose="02020603050405020304" pitchFamily="18" charset="0"/>
                <a:cs typeface="Times New Roman" panose="02020603050405020304" pitchFamily="18" charset="0"/>
              </a:rPr>
              <a:t>. Конкуренція та її роль у ринковій економіці, функції та класифікація видів конкуренції. Внутрішня конкуренція. Міжнародна конкуренція. Цінова конкуренція. Нецінова конкуренція. Функціональна, видова, предметна конкуренція.Чиста конкуренція, монополістична конкуренція, олігополістична конкуренція, чиста монополія. Модель п’яти сил </a:t>
            </a:r>
            <a:r>
              <a:rPr lang="ru-RU" sz="2200" i="1" dirty="0" smtClean="0">
                <a:latin typeface="Times New Roman" panose="02020603050405020304" pitchFamily="18" charset="0"/>
                <a:cs typeface="Times New Roman" panose="02020603050405020304" pitchFamily="18" charset="0"/>
              </a:rPr>
              <a:t>конкуренції</a:t>
            </a:r>
            <a:br>
              <a:rPr lang="ru-RU" sz="2200" i="1" dirty="0" smtClean="0">
                <a:latin typeface="Times New Roman" panose="02020603050405020304" pitchFamily="18" charset="0"/>
                <a:cs typeface="Times New Roman" panose="02020603050405020304" pitchFamily="18" charset="0"/>
              </a:rPr>
            </a:br>
            <a:r>
              <a:rPr lang="uk-UA" sz="2200" b="1" i="1" dirty="0" smtClean="0">
                <a:solidFill>
                  <a:schemeClr val="bg1"/>
                </a:solidFill>
                <a:latin typeface="Times New Roman" panose="02020603050405020304" pitchFamily="18" charset="0"/>
                <a:cs typeface="Times New Roman" panose="02020603050405020304" pitchFamily="18" charset="0"/>
              </a:rPr>
              <a:t>.</a:t>
            </a:r>
            <a:br>
              <a:rPr lang="uk-UA" sz="2200" b="1" i="1" dirty="0" smtClean="0">
                <a:solidFill>
                  <a:schemeClr val="bg1"/>
                </a:solidFill>
                <a:latin typeface="Times New Roman" panose="02020603050405020304" pitchFamily="18" charset="0"/>
                <a:cs typeface="Times New Roman" panose="02020603050405020304" pitchFamily="18" charset="0"/>
              </a:rPr>
            </a:br>
            <a:r>
              <a:rPr lang="ru-RU" sz="2200" i="1" dirty="0">
                <a:latin typeface="Times New Roman" panose="02020603050405020304" pitchFamily="18" charset="0"/>
                <a:cs typeface="Times New Roman" panose="02020603050405020304" pitchFamily="18" charset="0"/>
              </a:rPr>
              <a:t>1.2. Еволюція теоретичних поглядів на конкуренцію. Поведінковий, структурний та функціональний підходи до розуміння конкуренції. Класичні та неокласичні теорії досконалої та недосконалої конкуренції (А.Сміт, Д.Рікардо, Г.Хамберлер, А.Маршал, Ф.Еджоут, Дж. Робінсон та Е. Чемберлен). Теорії ефективної конкуренції Шумпетера та Хаєка. Сучасні економічні моделі міжнародної конкуренції</a:t>
            </a:r>
            <a:r>
              <a:rPr lang="ru-RU" sz="2200" i="1" dirty="0" smtClean="0">
                <a:latin typeface="Times New Roman" panose="02020603050405020304" pitchFamily="18" charset="0"/>
                <a:cs typeface="Times New Roman" panose="02020603050405020304" pitchFamily="18" charset="0"/>
              </a:rPr>
              <a:t>.</a:t>
            </a:r>
            <a:br>
              <a:rPr lang="ru-RU" sz="2200" i="1" dirty="0" smtClean="0">
                <a:latin typeface="Times New Roman" panose="02020603050405020304" pitchFamily="18" charset="0"/>
                <a:cs typeface="Times New Roman" panose="02020603050405020304" pitchFamily="18" charset="0"/>
              </a:rPr>
            </a:br>
            <a:r>
              <a:rPr lang="ru-RU" sz="2200" i="1" dirty="0" smtClean="0">
                <a:latin typeface="Times New Roman" panose="02020603050405020304" pitchFamily="18" charset="0"/>
                <a:cs typeface="Times New Roman" panose="02020603050405020304" pitchFamily="18" charset="0"/>
              </a:rPr>
              <a:t/>
            </a:r>
            <a:br>
              <a:rPr lang="ru-RU" sz="2200" i="1" dirty="0" smtClean="0">
                <a:latin typeface="Times New Roman" panose="02020603050405020304" pitchFamily="18" charset="0"/>
                <a:cs typeface="Times New Roman" panose="02020603050405020304" pitchFamily="18" charset="0"/>
              </a:rPr>
            </a:br>
            <a:r>
              <a:rPr lang="ru-RU" sz="2200" i="1" dirty="0" smtClean="0">
                <a:latin typeface="Times New Roman" panose="02020603050405020304" pitchFamily="18" charset="0"/>
                <a:cs typeface="Times New Roman" panose="02020603050405020304" pitchFamily="18" charset="0"/>
              </a:rPr>
              <a:t>1.3</a:t>
            </a:r>
            <a:r>
              <a:rPr lang="ru-RU" sz="2200" i="1" dirty="0">
                <a:latin typeface="Times New Roman" panose="02020603050405020304" pitchFamily="18" charset="0"/>
                <a:cs typeface="Times New Roman" panose="02020603050405020304" pitchFamily="18" charset="0"/>
              </a:rPr>
              <a:t>. Міжнародна конкурентоспроможність: основні категорії та поняття. Принципи конкурентних переваг у міжнародному суперництві: нововведення, система створення цінностей, безперервні поліпшення, вдосконалення джерел, глобальний підхід до стратегії.</a:t>
            </a:r>
            <a:r>
              <a:rPr lang="uk-UA" sz="2200" b="1" i="1" dirty="0" smtClean="0">
                <a:solidFill>
                  <a:schemeClr val="bg1"/>
                </a:solidFill>
                <a:latin typeface="Times New Roman" panose="02020603050405020304" pitchFamily="18" charset="0"/>
                <a:cs typeface="Times New Roman" panose="02020603050405020304" pitchFamily="18" charset="0"/>
              </a:rPr>
              <a:t/>
            </a:r>
            <a:br>
              <a:rPr lang="uk-UA" sz="2200" b="1" i="1" dirty="0" smtClean="0">
                <a:solidFill>
                  <a:schemeClr val="bg1"/>
                </a:solidFill>
                <a:latin typeface="Times New Roman" panose="02020603050405020304" pitchFamily="18" charset="0"/>
                <a:cs typeface="Times New Roman" panose="02020603050405020304" pitchFamily="18" charset="0"/>
              </a:rPr>
            </a:br>
            <a:r>
              <a:rPr lang="uk-UA" sz="3600" b="1" i="1" dirty="0" smtClean="0">
                <a:solidFill>
                  <a:schemeClr val="bg1"/>
                </a:solidFill>
                <a:latin typeface="Times New Roman" panose="02020603050405020304" pitchFamily="18" charset="0"/>
                <a:cs typeface="Times New Roman" panose="02020603050405020304" pitchFamily="18" charset="0"/>
              </a:rPr>
              <a:t>мережа харчування</a:t>
            </a:r>
            <a:endParaRPr lang="ru-RU" sz="3600" b="1" i="1" dirty="0">
              <a:solidFill>
                <a:schemeClr val="bg1"/>
              </a:solidFill>
              <a:latin typeface="Times New Roman" panose="02020603050405020304" pitchFamily="18" charset="0"/>
              <a:cs typeface="Times New Roman" panose="02020603050405020304" pitchFamily="18" charset="0"/>
            </a:endParaRPr>
          </a:p>
        </p:txBody>
      </p:sp>
      <p:sp>
        <p:nvSpPr>
          <p:cNvPr id="3" name="Текст 2"/>
          <p:cNvSpPr>
            <a:spLocks noGrp="1"/>
          </p:cNvSpPr>
          <p:nvPr>
            <p:ph type="body" idx="1"/>
          </p:nvPr>
        </p:nvSpPr>
        <p:spPr>
          <a:xfrm>
            <a:off x="1619672" y="34636"/>
            <a:ext cx="6417734" cy="504056"/>
          </a:xfrm>
          <a:solidFill>
            <a:schemeClr val="bg1"/>
          </a:solidFill>
        </p:spPr>
        <p:txBody>
          <a:bodyPr anchor="ctr">
            <a:normAutofit lnSpcReduction="10000"/>
          </a:bodyPr>
          <a:lstStyle/>
          <a:p>
            <a:pPr algn="ctr"/>
            <a:r>
              <a:rPr lang="uk-UA" sz="3200" b="1" dirty="0" smtClean="0">
                <a:solidFill>
                  <a:schemeClr val="tx1"/>
                </a:solidFill>
                <a:latin typeface="Times New Roman" panose="02020603050405020304" pitchFamily="18" charset="0"/>
                <a:cs typeface="Times New Roman" panose="02020603050405020304" pitchFamily="18" charset="0"/>
              </a:rPr>
              <a:t>План</a:t>
            </a:r>
            <a:endParaRPr lang="ru-RU" sz="3200" b="1" dirty="0">
              <a:solidFill>
                <a:schemeClr val="tx1"/>
              </a:solidFill>
              <a:latin typeface="Times New Roman" panose="02020603050405020304" pitchFamily="18" charset="0"/>
              <a:cs typeface="Times New Roman" panose="02020603050405020304" pitchFamily="18" charset="0"/>
            </a:endParaRPr>
          </a:p>
        </p:txBody>
      </p:sp>
      <p:sp>
        <p:nvSpPr>
          <p:cNvPr id="7"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2     </a:t>
            </a:r>
            <a:endParaRPr lang="ru-RU" sz="2400" dirty="0">
              <a:solidFill>
                <a:srgbClr val="0000FF"/>
              </a:solidFill>
              <a:latin typeface="Times New Roman" panose="02020603050405020304" pitchFamily="18" charset="0"/>
              <a:cs typeface="Times New Roman" panose="02020603050405020304" pitchFamily="18" charset="0"/>
            </a:endParaRPr>
          </a:p>
        </p:txBody>
      </p:sp>
      <p:pic>
        <p:nvPicPr>
          <p:cNvPr id="8" name="Рисунок 7"/>
          <p:cNvPicPr>
            <a:picLocks noChangeAspect="1"/>
          </p:cNvPicPr>
          <p:nvPr/>
        </p:nvPicPr>
        <p:blipFill>
          <a:blip r:embed="rId2"/>
          <a:stretch>
            <a:fillRect/>
          </a:stretch>
        </p:blipFill>
        <p:spPr>
          <a:xfrm>
            <a:off x="107504" y="6026327"/>
            <a:ext cx="777999" cy="817558"/>
          </a:xfrm>
          <a:prstGeom prst="rect">
            <a:avLst/>
          </a:prstGeom>
        </p:spPr>
      </p:pic>
    </p:spTree>
    <p:extLst>
      <p:ext uri="{BB962C8B-B14F-4D97-AF65-F5344CB8AC3E}">
        <p14:creationId xmlns:p14="http://schemas.microsoft.com/office/powerpoint/2010/main" val="33369992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259886" y="30407"/>
            <a:ext cx="6660231" cy="806305"/>
          </a:xfrm>
          <a:solidFill>
            <a:schemeClr val="bg1"/>
          </a:solidFill>
        </p:spPr>
        <p:txBody>
          <a:bodyPr anchor="ctr">
            <a:noAutofit/>
          </a:bodyPr>
          <a:lstStyle/>
          <a:p>
            <a:pPr algn="ctr"/>
            <a:r>
              <a:rPr lang="ru-RU" sz="2400" b="1" dirty="0" smtClean="0">
                <a:solidFill>
                  <a:schemeClr val="tx1"/>
                </a:solidFill>
                <a:latin typeface="Times New Roman" panose="02020603050405020304" pitchFamily="18" charset="0"/>
                <a:cs typeface="Times New Roman" panose="02020603050405020304" pitchFamily="18" charset="0"/>
              </a:rPr>
              <a:t>1.2. ЕВОЛЮЦІЯ ТЕОРЕТИЧНИХ ПОГЛЯДІВ НА КОНКУРЕНЦІЮ. </a:t>
            </a:r>
            <a:endParaRPr lang="ru-RU" sz="2400" b="1" dirty="0">
              <a:solidFill>
                <a:schemeClr val="tx1"/>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251520" y="980728"/>
            <a:ext cx="8352928" cy="2677656"/>
          </a:xfrm>
          <a:prstGeom prst="rect">
            <a:avLst/>
          </a:prstGeom>
        </p:spPr>
        <p:txBody>
          <a:bodyPr wrap="square">
            <a:spAutoFit/>
          </a:bodyPr>
          <a:lstStyle/>
          <a:p>
            <a:pPr algn="just"/>
            <a:r>
              <a:rPr lang="ru-RU" sz="2800" dirty="0" smtClean="0">
                <a:latin typeface="Times New Roman" panose="02020603050405020304" pitchFamily="18" charset="0"/>
              </a:rPr>
              <a:t>     Еволюція </a:t>
            </a:r>
            <a:r>
              <a:rPr lang="ru-RU" sz="2800" dirty="0">
                <a:latin typeface="Times New Roman" panose="02020603050405020304" pitchFamily="18" charset="0"/>
              </a:rPr>
              <a:t>економічних вчень конкуренції характеризується зміною поглядів від теорії меркантилізму до теорії інтелектуального лідерства та обґрунтовує вплив факторів зовнішнього і внутрішнього середовищ функціонування підприємства на ефективність конкуренції. </a:t>
            </a:r>
            <a:endParaRPr lang="ru-RU" sz="2800" dirty="0"/>
          </a:p>
        </p:txBody>
      </p:sp>
      <p:pic>
        <p:nvPicPr>
          <p:cNvPr id="5" name="Рисунок 4"/>
          <p:cNvPicPr>
            <a:picLocks noChangeAspect="1"/>
          </p:cNvPicPr>
          <p:nvPr/>
        </p:nvPicPr>
        <p:blipFill>
          <a:blip r:embed="rId2"/>
          <a:stretch>
            <a:fillRect/>
          </a:stretch>
        </p:blipFill>
        <p:spPr>
          <a:xfrm>
            <a:off x="107504" y="6026327"/>
            <a:ext cx="777999" cy="817558"/>
          </a:xfrm>
          <a:prstGeom prst="rect">
            <a:avLst/>
          </a:prstGeom>
        </p:spPr>
      </p:pic>
      <p:sp>
        <p:nvSpPr>
          <p:cNvPr id="6"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20     </a:t>
            </a:r>
            <a:endParaRPr lang="ru-RU" sz="2400" dirty="0">
              <a:solidFill>
                <a:srgbClr val="0000FF"/>
              </a:solidFill>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5736" y="3793003"/>
            <a:ext cx="4067944" cy="2215123"/>
          </a:xfrm>
          <a:prstGeom prst="rect">
            <a:avLst/>
          </a:prstGeom>
        </p:spPr>
      </p:pic>
    </p:spTree>
    <p:extLst>
      <p:ext uri="{BB962C8B-B14F-4D97-AF65-F5344CB8AC3E}">
        <p14:creationId xmlns:p14="http://schemas.microsoft.com/office/powerpoint/2010/main" val="42471922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115616" y="1"/>
            <a:ext cx="7164796" cy="646330"/>
          </a:xfrm>
          <a:solidFill>
            <a:schemeClr val="bg1"/>
          </a:solidFill>
        </p:spPr>
        <p:txBody>
          <a:bodyPr anchor="ctr">
            <a:noAutofit/>
          </a:bodyPr>
          <a:lstStyle/>
          <a:p>
            <a:pPr algn="ctr"/>
            <a:r>
              <a:rPr lang="ru-RU" sz="2400" b="1" dirty="0" smtClean="0">
                <a:solidFill>
                  <a:schemeClr val="tx1"/>
                </a:solidFill>
                <a:latin typeface="Times New Roman" panose="02020603050405020304" pitchFamily="18" charset="0"/>
                <a:cs typeface="Times New Roman" panose="02020603050405020304" pitchFamily="18" charset="0"/>
              </a:rPr>
              <a:t>ТРАНСФОРМАЦІЯ ЕКОНОМІЧНИХ ТЕОРІЙ ТА КОНКУРЕНЦІЇ</a:t>
            </a:r>
            <a:endParaRPr lang="ru-RU" sz="2400" b="1" dirty="0">
              <a:solidFill>
                <a:schemeClr val="tx1"/>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1658398" y="646331"/>
            <a:ext cx="5791200" cy="5381625"/>
          </a:xfrm>
          <a:prstGeom prst="rect">
            <a:avLst/>
          </a:prstGeom>
        </p:spPr>
      </p:pic>
      <p:sp>
        <p:nvSpPr>
          <p:cNvPr id="5" name="Прямоугольник 4"/>
          <p:cNvSpPr/>
          <p:nvPr/>
        </p:nvSpPr>
        <p:spPr>
          <a:xfrm>
            <a:off x="395028" y="6037723"/>
            <a:ext cx="8748972" cy="769441"/>
          </a:xfrm>
          <a:prstGeom prst="rect">
            <a:avLst/>
          </a:prstGeom>
        </p:spPr>
        <p:txBody>
          <a:bodyPr wrap="square">
            <a:spAutoFit/>
          </a:bodyPr>
          <a:lstStyle/>
          <a:p>
            <a:r>
              <a:rPr lang="ru-RU" sz="2200" dirty="0">
                <a:solidFill>
                  <a:srgbClr val="000000"/>
                </a:solidFill>
                <a:latin typeface="Times New Roman" panose="02020603050405020304" pitchFamily="18" charset="0"/>
              </a:rPr>
              <a:t>Витоками теорії конкурентних переваг виступають методологічні підходи, сформовані в межах теорії конкуренції. </a:t>
            </a:r>
            <a:endParaRPr lang="ru-RU" sz="2200" dirty="0"/>
          </a:p>
        </p:txBody>
      </p:sp>
    </p:spTree>
    <p:extLst>
      <p:ext uri="{BB962C8B-B14F-4D97-AF65-F5344CB8AC3E}">
        <p14:creationId xmlns:p14="http://schemas.microsoft.com/office/powerpoint/2010/main" val="2750141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2123728" y="0"/>
            <a:ext cx="4860540" cy="449076"/>
          </a:xfrm>
          <a:solidFill>
            <a:schemeClr val="bg1"/>
          </a:solidFill>
        </p:spPr>
        <p:txBody>
          <a:bodyPr anchor="ctr">
            <a:noAutofit/>
          </a:bodyPr>
          <a:lstStyle/>
          <a:p>
            <a:pPr algn="ctr"/>
            <a:r>
              <a:rPr lang="ru-RU" sz="2400" b="1" dirty="0" smtClean="0">
                <a:solidFill>
                  <a:schemeClr val="tx1"/>
                </a:solidFill>
                <a:latin typeface="Times New Roman" panose="02020603050405020304" pitchFamily="18" charset="0"/>
                <a:cs typeface="Times New Roman" panose="02020603050405020304" pitchFamily="18" charset="0"/>
              </a:rPr>
              <a:t>МЕТОДОЛОГІЧНІ ПІДХОДИ </a:t>
            </a:r>
            <a:endParaRPr lang="ru-RU" sz="2400" b="1" dirty="0">
              <a:solidFill>
                <a:schemeClr val="tx1"/>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1259632" y="441581"/>
            <a:ext cx="6264696" cy="5901525"/>
          </a:xfrm>
          <a:prstGeom prst="rect">
            <a:avLst/>
          </a:prstGeom>
        </p:spPr>
      </p:pic>
      <p:pic>
        <p:nvPicPr>
          <p:cNvPr id="5" name="Рисунок 4"/>
          <p:cNvPicPr>
            <a:picLocks noChangeAspect="1"/>
          </p:cNvPicPr>
          <p:nvPr/>
        </p:nvPicPr>
        <p:blipFill>
          <a:blip r:embed="rId3"/>
          <a:stretch>
            <a:fillRect/>
          </a:stretch>
        </p:blipFill>
        <p:spPr>
          <a:xfrm>
            <a:off x="107504" y="6026327"/>
            <a:ext cx="777999" cy="817558"/>
          </a:xfrm>
          <a:prstGeom prst="rect">
            <a:avLst/>
          </a:prstGeom>
        </p:spPr>
      </p:pic>
      <p:sp>
        <p:nvSpPr>
          <p:cNvPr id="6"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22     </a:t>
            </a:r>
            <a:endParaRPr lang="ru-RU" sz="24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07628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755576" y="1"/>
            <a:ext cx="7632848" cy="548680"/>
          </a:xfrm>
          <a:solidFill>
            <a:schemeClr val="bg1"/>
          </a:solidFill>
        </p:spPr>
        <p:txBody>
          <a:bodyPr anchor="ctr">
            <a:noAutofit/>
          </a:bodyPr>
          <a:lstStyle/>
          <a:p>
            <a:pPr algn="ctr"/>
            <a:r>
              <a:rPr lang="ru-RU" sz="2400" b="1" dirty="0" smtClean="0">
                <a:solidFill>
                  <a:schemeClr val="tx1"/>
                </a:solidFill>
                <a:latin typeface="Times New Roman" panose="02020603050405020304" pitchFamily="18" charset="0"/>
                <a:cs typeface="Times New Roman" panose="02020603050405020304" pitchFamily="18" charset="0"/>
              </a:rPr>
              <a:t>ПОДАЛЬШИЙ РОЗВИТОК ТЕОРІЇ КОНКУРЕНЦІЇ </a:t>
            </a:r>
            <a:endParaRPr lang="ru-RU" sz="2400" b="1" dirty="0">
              <a:solidFill>
                <a:schemeClr val="tx1"/>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294030" y="515577"/>
            <a:ext cx="8640960" cy="5847755"/>
          </a:xfrm>
          <a:prstGeom prst="rect">
            <a:avLst/>
          </a:prstGeom>
        </p:spPr>
        <p:txBody>
          <a:bodyPr wrap="square">
            <a:spAutoFit/>
          </a:bodyPr>
          <a:lstStyle/>
          <a:p>
            <a:pPr algn="just"/>
            <a:r>
              <a:rPr lang="ru-RU" sz="2200" dirty="0" smtClean="0">
                <a:solidFill>
                  <a:srgbClr val="000000"/>
                </a:solidFill>
                <a:latin typeface="Times New Roman" panose="02020603050405020304" pitchFamily="18" charset="0"/>
              </a:rPr>
              <a:t>Вийшли </a:t>
            </a:r>
            <a:r>
              <a:rPr lang="ru-RU" sz="2200" dirty="0">
                <a:solidFill>
                  <a:srgbClr val="000000"/>
                </a:solidFill>
                <a:latin typeface="Times New Roman" panose="02020603050405020304" pitchFamily="18" charset="0"/>
              </a:rPr>
              <a:t>друком книги Майкла Портера «Стратегія конкуренції» та «Конкурентна перевага», якими розпочався новий етап у розвитку стратегічного управління. У цих працях М. Портер заклав основи та розробив теорію конкурентних переваг, ключовими положеннями якої є такі: </a:t>
            </a:r>
          </a:p>
          <a:p>
            <a:pPr algn="just"/>
            <a:r>
              <a:rPr lang="ru-RU" sz="2200" dirty="0" smtClean="0">
                <a:solidFill>
                  <a:srgbClr val="000000"/>
                </a:solidFill>
                <a:latin typeface="Times New Roman" panose="02020603050405020304" pitchFamily="18" charset="0"/>
              </a:rPr>
              <a:t>1. Існує </a:t>
            </a:r>
            <a:r>
              <a:rPr lang="ru-RU" sz="2200" dirty="0">
                <a:solidFill>
                  <a:srgbClr val="000000"/>
                </a:solidFill>
                <a:latin typeface="Times New Roman" panose="02020603050405020304" pitchFamily="18" charset="0"/>
              </a:rPr>
              <a:t>два основних типи конкурентних переваг підприємства — низькі витрати та диференціація, які у комбінації з масштабами конкурентного бізнесу дають змогу розробити три генеричні (родові, базові) стратегії — лідерство у витратах, диференціація та фокусування, що сприяють досягненню фірмою результатів, вищих за середньогалузеві. </a:t>
            </a:r>
            <a:endParaRPr lang="ru-RU" sz="2200" dirty="0" smtClean="0">
              <a:solidFill>
                <a:srgbClr val="000000"/>
              </a:solidFill>
              <a:latin typeface="Times New Roman" panose="02020603050405020304" pitchFamily="18" charset="0"/>
            </a:endParaRPr>
          </a:p>
          <a:p>
            <a:pPr algn="just"/>
            <a:endParaRPr lang="ru-RU" sz="2200" dirty="0">
              <a:solidFill>
                <a:srgbClr val="000000"/>
              </a:solidFill>
              <a:latin typeface="Times New Roman" panose="02020603050405020304" pitchFamily="18" charset="0"/>
            </a:endParaRPr>
          </a:p>
          <a:p>
            <a:pPr algn="just"/>
            <a:r>
              <a:rPr lang="ru-RU" sz="2200" dirty="0">
                <a:solidFill>
                  <a:srgbClr val="000000"/>
                </a:solidFill>
                <a:latin typeface="Times New Roman" panose="02020603050405020304" pitchFamily="18" charset="0"/>
              </a:rPr>
              <a:t>2. Для досягнення успіху фірма повинна сконцентрувати зусилля на реалізації однієї з трьох типових стратегій. За визначенням М. Портера, «компанія, яка дотримується то однієї базової стратегії, то іншої, залишається неспроможною довести жодної з них до кінця, застрягає на півдорозі». </a:t>
            </a:r>
            <a:endParaRPr lang="ru-RU" sz="2200" dirty="0"/>
          </a:p>
        </p:txBody>
      </p:sp>
      <p:pic>
        <p:nvPicPr>
          <p:cNvPr id="5" name="Рисунок 4"/>
          <p:cNvPicPr>
            <a:picLocks noChangeAspect="1"/>
          </p:cNvPicPr>
          <p:nvPr/>
        </p:nvPicPr>
        <p:blipFill>
          <a:blip r:embed="rId2"/>
          <a:stretch>
            <a:fillRect/>
          </a:stretch>
        </p:blipFill>
        <p:spPr>
          <a:xfrm>
            <a:off x="-13635" y="6211382"/>
            <a:ext cx="615330" cy="646618"/>
          </a:xfrm>
          <a:prstGeom prst="rect">
            <a:avLst/>
          </a:prstGeom>
        </p:spPr>
      </p:pic>
      <p:sp>
        <p:nvSpPr>
          <p:cNvPr id="6" name="Rectangle 4"/>
          <p:cNvSpPr txBox="1">
            <a:spLocks noChangeArrowheads="1"/>
          </p:cNvSpPr>
          <p:nvPr/>
        </p:nvSpPr>
        <p:spPr bwMode="auto">
          <a:xfrm>
            <a:off x="1020556" y="6363332"/>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23    </a:t>
            </a:r>
            <a:endParaRPr lang="ru-RU" sz="24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43692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79512" y="-32378"/>
            <a:ext cx="8604448" cy="692696"/>
          </a:xfrm>
          <a:solidFill>
            <a:schemeClr val="bg1"/>
          </a:solidFill>
        </p:spPr>
        <p:txBody>
          <a:bodyPr anchor="ctr">
            <a:noAutofit/>
          </a:bodyPr>
          <a:lstStyle/>
          <a:p>
            <a:pPr algn="ctr"/>
            <a:r>
              <a:rPr lang="ru-RU" sz="2400" b="1" dirty="0" smtClean="0">
                <a:solidFill>
                  <a:schemeClr val="tx1"/>
                </a:solidFill>
                <a:latin typeface="Times New Roman" panose="02020603050405020304" pitchFamily="18" charset="0"/>
                <a:cs typeface="Times New Roman" panose="02020603050405020304" pitchFamily="18" charset="0"/>
              </a:rPr>
              <a:t>ПОДАЛЬШИЙ РОЗВИТОК ТЕОРІЇ КОНКУРЕНЦІЇ </a:t>
            </a:r>
            <a:endParaRPr lang="ru-RU" sz="2400" b="1" dirty="0">
              <a:solidFill>
                <a:schemeClr val="tx1"/>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179512" y="476672"/>
            <a:ext cx="8604448" cy="4693593"/>
          </a:xfrm>
          <a:prstGeom prst="rect">
            <a:avLst/>
          </a:prstGeom>
        </p:spPr>
        <p:txBody>
          <a:bodyPr wrap="square">
            <a:spAutoFit/>
          </a:bodyPr>
          <a:lstStyle/>
          <a:p>
            <a:pPr algn="just"/>
            <a:r>
              <a:rPr lang="ru-RU" sz="2300" dirty="0">
                <a:solidFill>
                  <a:srgbClr val="000000"/>
                </a:solidFill>
                <a:latin typeface="Times New Roman" panose="02020603050405020304" pitchFamily="18" charset="0"/>
              </a:rPr>
              <a:t>3. Стан конкуренції в галузі є результатом дії п’яти конкурентних сил: ― суперництва серед існуючих фірм; ― загрози входження у галузь нових підприємств; ― впливу постачальників; ― загрози виробництва замінників; ― впливу покупців. На думку М. Портера, структурний аналіз є фундаментом для формування стратегії конкуренції. </a:t>
            </a:r>
            <a:endParaRPr lang="ru-RU" sz="2300" dirty="0" smtClean="0">
              <a:solidFill>
                <a:srgbClr val="000000"/>
              </a:solidFill>
              <a:latin typeface="Times New Roman" panose="02020603050405020304" pitchFamily="18" charset="0"/>
            </a:endParaRPr>
          </a:p>
          <a:p>
            <a:pPr algn="just"/>
            <a:endParaRPr lang="ru-RU" sz="2300" dirty="0">
              <a:solidFill>
                <a:srgbClr val="000000"/>
              </a:solidFill>
              <a:latin typeface="Times New Roman" panose="02020603050405020304" pitchFamily="18" charset="0"/>
            </a:endParaRPr>
          </a:p>
          <a:p>
            <a:pPr algn="just"/>
            <a:r>
              <a:rPr lang="ru-RU" sz="2300" dirty="0">
                <a:solidFill>
                  <a:srgbClr val="000000"/>
                </a:solidFill>
                <a:latin typeface="Times New Roman" panose="02020603050405020304" pitchFamily="18" charset="0"/>
              </a:rPr>
              <a:t>4. Фірми досягають конкурентних переваг, коли знаходять нові способи конкуренції в галузі, тобто здійснюють нововведення. Найтиповішими причинами новацій, що дають конкурентні переваги, є: нові технології; нові або такі, що змінюються, запити споживачів; поява нового сегменту галузі; зміна вартості або наявності компонентів виробництва; зміна урядового регулювання. </a:t>
            </a:r>
            <a:endParaRPr lang="ru-RU" sz="2300" dirty="0"/>
          </a:p>
        </p:txBody>
      </p:sp>
      <p:pic>
        <p:nvPicPr>
          <p:cNvPr id="4" name="Рисунок 3"/>
          <p:cNvPicPr>
            <a:picLocks noChangeAspect="1"/>
          </p:cNvPicPr>
          <p:nvPr/>
        </p:nvPicPr>
        <p:blipFill>
          <a:blip r:embed="rId2"/>
          <a:stretch>
            <a:fillRect/>
          </a:stretch>
        </p:blipFill>
        <p:spPr>
          <a:xfrm>
            <a:off x="107504" y="6026327"/>
            <a:ext cx="777999" cy="817558"/>
          </a:xfrm>
          <a:prstGeom prst="rect">
            <a:avLst/>
          </a:prstGeom>
        </p:spPr>
      </p:pic>
      <p:sp>
        <p:nvSpPr>
          <p:cNvPr id="5"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a:t>
            </a:r>
            <a:endParaRPr lang="ru-RU" sz="2400" dirty="0">
              <a:solidFill>
                <a:srgbClr val="0000FF"/>
              </a:solidFill>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0489" y="5447479"/>
            <a:ext cx="1752104" cy="1309825"/>
          </a:xfrm>
          <a:prstGeom prst="rect">
            <a:avLst/>
          </a:prstGeom>
        </p:spPr>
      </p:pic>
    </p:spTree>
    <p:extLst>
      <p:ext uri="{BB962C8B-B14F-4D97-AF65-F5344CB8AC3E}">
        <p14:creationId xmlns:p14="http://schemas.microsoft.com/office/powerpoint/2010/main" val="7728995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79512" y="-32378"/>
            <a:ext cx="8604448" cy="692696"/>
          </a:xfrm>
          <a:solidFill>
            <a:schemeClr val="bg1"/>
          </a:solidFill>
        </p:spPr>
        <p:txBody>
          <a:bodyPr anchor="ctr">
            <a:noAutofit/>
          </a:bodyPr>
          <a:lstStyle/>
          <a:p>
            <a:pPr algn="ctr"/>
            <a:r>
              <a:rPr lang="ru-RU" sz="2400" b="1" dirty="0" smtClean="0">
                <a:solidFill>
                  <a:schemeClr val="tx1"/>
                </a:solidFill>
                <a:latin typeface="Times New Roman" panose="02020603050405020304" pitchFamily="18" charset="0"/>
                <a:cs typeface="Times New Roman" panose="02020603050405020304" pitchFamily="18" charset="0"/>
              </a:rPr>
              <a:t>ПОДАЛЬШИЙ РОЗВИТОК ТЕОРІЇ КОНКУРЕНЦІЇ </a:t>
            </a:r>
            <a:endParaRPr lang="ru-RU" sz="2400" b="1" dirty="0">
              <a:solidFill>
                <a:schemeClr val="tx1"/>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179512" y="764704"/>
            <a:ext cx="8604448" cy="3785652"/>
          </a:xfrm>
          <a:prstGeom prst="rect">
            <a:avLst/>
          </a:prstGeom>
        </p:spPr>
        <p:txBody>
          <a:bodyPr wrap="square">
            <a:spAutoFit/>
          </a:bodyPr>
          <a:lstStyle/>
          <a:p>
            <a:pPr algn="just"/>
            <a:r>
              <a:rPr lang="ru-RU" sz="2400" dirty="0">
                <a:latin typeface="Times New Roman" panose="02020603050405020304" pitchFamily="18" charset="0"/>
                <a:cs typeface="Times New Roman" panose="02020603050405020304" pitchFamily="18" charset="0"/>
              </a:rPr>
              <a:t>5. Проміжок часу, протягом якого підприємству вдається утримати конкурентну перевагу, залежить від трьох чинників: ― характеру джерела конкурентної переваги, тобто складності її копіювання (переваги низького та високого рангу); ― кількості наявних у фірми джерел конкурентної переваги; ― постійного вдосконалення всіх процесів, пошуку перспективних нововведень. У кінцевому підсумку для підтримування конкурентної переваги необхідно розширювати набір джерел і вдосконалювати їх, прямуючи до переваг більш високого порядку, які довше зберігаються. </a:t>
            </a:r>
            <a:endParaRPr lang="ru-RU" sz="23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0" y="6026326"/>
            <a:ext cx="777999" cy="817558"/>
          </a:xfrm>
          <a:prstGeom prst="rect">
            <a:avLst/>
          </a:prstGeom>
        </p:spPr>
      </p:pic>
      <p:sp>
        <p:nvSpPr>
          <p:cNvPr id="5" name="Rectangle 4"/>
          <p:cNvSpPr txBox="1">
            <a:spLocks noChangeArrowheads="1"/>
          </p:cNvSpPr>
          <p:nvPr/>
        </p:nvSpPr>
        <p:spPr bwMode="auto">
          <a:xfrm>
            <a:off x="683568" y="6362384"/>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25</a:t>
            </a:r>
            <a:endParaRPr lang="ru-RU" sz="2400" dirty="0">
              <a:solidFill>
                <a:srgbClr val="0000FF"/>
              </a:solidFill>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3"/>
          <a:stretch>
            <a:fillRect/>
          </a:stretch>
        </p:blipFill>
        <p:spPr>
          <a:xfrm>
            <a:off x="5004048" y="4137864"/>
            <a:ext cx="3347864" cy="2120054"/>
          </a:xfrm>
          <a:prstGeom prst="rect">
            <a:avLst/>
          </a:prstGeom>
        </p:spPr>
      </p:pic>
    </p:spTree>
    <p:extLst>
      <p:ext uri="{BB962C8B-B14F-4D97-AF65-F5344CB8AC3E}">
        <p14:creationId xmlns:p14="http://schemas.microsoft.com/office/powerpoint/2010/main" val="10505641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82817" y="3953178"/>
            <a:ext cx="2639776" cy="2500157"/>
          </a:xfrm>
          <a:prstGeom prst="rect">
            <a:avLst/>
          </a:prstGeom>
        </p:spPr>
      </p:pic>
      <p:sp>
        <p:nvSpPr>
          <p:cNvPr id="3" name="Текст 2"/>
          <p:cNvSpPr>
            <a:spLocks noGrp="1"/>
          </p:cNvSpPr>
          <p:nvPr>
            <p:ph type="body" idx="1"/>
          </p:nvPr>
        </p:nvSpPr>
        <p:spPr>
          <a:xfrm>
            <a:off x="1475656" y="0"/>
            <a:ext cx="6336704" cy="443165"/>
          </a:xfrm>
          <a:solidFill>
            <a:schemeClr val="bg1"/>
          </a:solidFill>
        </p:spPr>
        <p:txBody>
          <a:bodyPr anchor="ctr">
            <a:noAutofit/>
          </a:bodyPr>
          <a:lstStyle/>
          <a:p>
            <a:pPr algn="ctr"/>
            <a:r>
              <a:rPr lang="ru-RU" sz="2400" b="1" dirty="0" smtClean="0">
                <a:solidFill>
                  <a:srgbClr val="000000"/>
                </a:solidFill>
                <a:latin typeface="Times New Roman" panose="02020603050405020304" pitchFamily="18" charset="0"/>
              </a:rPr>
              <a:t>ФОРМУВАННЯ РЕСУРСНОГО ПІДХОДУ</a:t>
            </a:r>
            <a:endParaRPr lang="ru-RU" sz="2400" b="1" dirty="0">
              <a:solidFill>
                <a:schemeClr val="tx1"/>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413538" y="503184"/>
            <a:ext cx="8460940" cy="4062651"/>
          </a:xfrm>
          <a:prstGeom prst="rect">
            <a:avLst/>
          </a:prstGeom>
        </p:spPr>
        <p:txBody>
          <a:bodyPr wrap="square">
            <a:spAutoFit/>
          </a:bodyPr>
          <a:lstStyle/>
          <a:p>
            <a:pPr algn="just"/>
            <a:r>
              <a:rPr lang="ru-RU" sz="2300" dirty="0">
                <a:solidFill>
                  <a:srgbClr val="000000"/>
                </a:solidFill>
                <a:latin typeface="Times New Roman" panose="02020603050405020304" pitchFamily="18" charset="0"/>
              </a:rPr>
              <a:t>Наприкінці 80-х років 20-го ст., на противагу </a:t>
            </a:r>
            <a:r>
              <a:rPr lang="ru-RU" sz="2300" dirty="0" smtClean="0">
                <a:solidFill>
                  <a:srgbClr val="000000"/>
                </a:solidFill>
                <a:latin typeface="Times New Roman" panose="02020603050405020304" pitchFamily="18" charset="0"/>
              </a:rPr>
              <a:t>домінуючому</a:t>
            </a:r>
          </a:p>
          <a:p>
            <a:pPr algn="just"/>
            <a:r>
              <a:rPr lang="ru-RU" sz="2300" dirty="0" smtClean="0">
                <a:solidFill>
                  <a:srgbClr val="000000"/>
                </a:solidFill>
                <a:latin typeface="Times New Roman" panose="02020603050405020304" pitchFamily="18" charset="0"/>
              </a:rPr>
              <a:t> </a:t>
            </a:r>
            <a:r>
              <a:rPr lang="ru-RU" sz="2300" dirty="0">
                <a:solidFill>
                  <a:srgbClr val="000000"/>
                </a:solidFill>
                <a:latin typeface="Times New Roman" panose="02020603050405020304" pitchFamily="18" charset="0"/>
              </a:rPr>
              <a:t>у 50—70-х роках ринково-орієнтованому підходу, в теорії конкурентних переваг почав формуватися ресурсний підхід, згідно з яким досягнення підприємством стратегічного успіху є неможливим без володіння ним унікальними ресурсами, без переваг у навиках, уміннях, ресурсах та їх використанні. Д. Дей і Р. Венслі в межах ринкового підходу </a:t>
            </a:r>
            <a:r>
              <a:rPr lang="ru-RU" sz="2400" dirty="0">
                <a:latin typeface="Times New Roman" panose="02020603050405020304" pitchFamily="18" charset="0"/>
                <a:cs typeface="Times New Roman" panose="02020603050405020304" pitchFamily="18" charset="0"/>
              </a:rPr>
              <a:t>виокремлюють два напрями діагностики конкурентних переваг: акцентований на споживачах і на конкурентах. Зазвичай фірми виявляють схильність або до першого або до другого напряму, тоді як необхідним є збереження балансу між ними. </a:t>
            </a:r>
            <a:endParaRPr lang="ru-RU" sz="23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3"/>
          <a:stretch>
            <a:fillRect/>
          </a:stretch>
        </p:blipFill>
        <p:spPr>
          <a:xfrm>
            <a:off x="107504" y="6026327"/>
            <a:ext cx="777999" cy="817558"/>
          </a:xfrm>
          <a:prstGeom prst="rect">
            <a:avLst/>
          </a:prstGeom>
        </p:spPr>
      </p:pic>
      <p:sp>
        <p:nvSpPr>
          <p:cNvPr id="5" name="Rectangle 4"/>
          <p:cNvSpPr txBox="1">
            <a:spLocks noChangeArrowheads="1"/>
          </p:cNvSpPr>
          <p:nvPr/>
        </p:nvSpPr>
        <p:spPr bwMode="auto">
          <a:xfrm>
            <a:off x="975941" y="6204273"/>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26</a:t>
            </a:r>
            <a:endParaRPr lang="ru-RU" sz="24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55565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456917" y="20379"/>
            <a:ext cx="8244916" cy="521084"/>
          </a:xfrm>
          <a:solidFill>
            <a:schemeClr val="bg1"/>
          </a:solidFill>
        </p:spPr>
        <p:txBody>
          <a:bodyPr anchor="ctr">
            <a:noAutofit/>
          </a:bodyPr>
          <a:lstStyle/>
          <a:p>
            <a:pPr algn="ctr"/>
            <a:r>
              <a:rPr lang="ru-RU" sz="2400" b="1" dirty="0" smtClean="0">
                <a:solidFill>
                  <a:srgbClr val="000000"/>
                </a:solidFill>
                <a:latin typeface="Times New Roman" panose="02020603050405020304" pitchFamily="18" charset="0"/>
              </a:rPr>
              <a:t>ОСНОВНІ ПОЛОЖЕННЯ ТЕОРІЇ</a:t>
            </a:r>
            <a:r>
              <a:rPr lang="en-US" sz="2400" b="1" dirty="0" smtClean="0">
                <a:solidFill>
                  <a:srgbClr val="000000"/>
                </a:solidFill>
                <a:latin typeface="Times New Roman" panose="02020603050405020304" pitchFamily="18" charset="0"/>
              </a:rPr>
              <a:t> </a:t>
            </a:r>
            <a:r>
              <a:rPr lang="ru-RU" sz="2400" b="1" dirty="0" smtClean="0">
                <a:solidFill>
                  <a:srgbClr val="000000"/>
                </a:solidFill>
                <a:latin typeface="Times New Roman" panose="02020603050405020304" pitchFamily="18" charset="0"/>
              </a:rPr>
              <a:t>РЕСУРСНОЇ БАЗИ</a:t>
            </a:r>
            <a:endParaRPr lang="ru-RU" sz="2400" b="1" dirty="0">
              <a:solidFill>
                <a:schemeClr val="tx1"/>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456917" y="460093"/>
            <a:ext cx="7992888" cy="5755422"/>
          </a:xfrm>
          <a:prstGeom prst="rect">
            <a:avLst/>
          </a:prstGeom>
        </p:spPr>
        <p:txBody>
          <a:bodyPr wrap="square">
            <a:spAutoFit/>
          </a:bodyPr>
          <a:lstStyle/>
          <a:p>
            <a:pPr algn="just"/>
            <a:r>
              <a:rPr lang="en-US" sz="2300" dirty="0" smtClean="0">
                <a:solidFill>
                  <a:srgbClr val="000000"/>
                </a:solidFill>
                <a:latin typeface="Times New Roman" panose="02020603050405020304" pitchFamily="18" charset="0"/>
              </a:rPr>
              <a:t>    </a:t>
            </a:r>
            <a:r>
              <a:rPr lang="ru-RU" sz="2300" dirty="0" smtClean="0">
                <a:solidFill>
                  <a:srgbClr val="000000"/>
                </a:solidFill>
                <a:latin typeface="Times New Roman" panose="02020603050405020304" pitchFamily="18" charset="0"/>
              </a:rPr>
              <a:t>Увага </a:t>
            </a:r>
            <a:r>
              <a:rPr lang="ru-RU" sz="2300" dirty="0">
                <a:solidFill>
                  <a:srgbClr val="000000"/>
                </a:solidFill>
                <a:latin typeface="Times New Roman" panose="02020603050405020304" pitchFamily="18" charset="0"/>
              </a:rPr>
              <a:t>багатьох дослідників зосередилася саме на внутрішньо обумовлених чинниках успіху підприємств. Історично основою ресурсного напряму теорії конкурентних переваг стала теорія ресурсної бази, запропонована Біргером Вернерфельтом у 1984 р. Основні положення цієї теорії: </a:t>
            </a:r>
            <a:endParaRPr lang="en-US" sz="2300" dirty="0" smtClean="0">
              <a:solidFill>
                <a:srgbClr val="000000"/>
              </a:solidFill>
              <a:latin typeface="Times New Roman" panose="02020603050405020304" pitchFamily="18" charset="0"/>
            </a:endParaRPr>
          </a:p>
          <a:p>
            <a:pPr algn="just"/>
            <a:endParaRPr lang="ru-RU" sz="2300" dirty="0">
              <a:solidFill>
                <a:srgbClr val="000000"/>
              </a:solidFill>
              <a:latin typeface="Times New Roman" panose="02020603050405020304" pitchFamily="18" charset="0"/>
            </a:endParaRPr>
          </a:p>
          <a:p>
            <a:pPr marL="457200" indent="-457200" algn="just">
              <a:buAutoNum type="arabicPeriod"/>
            </a:pPr>
            <a:r>
              <a:rPr lang="ru-RU" sz="2300" dirty="0" smtClean="0">
                <a:solidFill>
                  <a:srgbClr val="000000"/>
                </a:solidFill>
                <a:latin typeface="Times New Roman" panose="02020603050405020304" pitchFamily="18" charset="0"/>
              </a:rPr>
              <a:t>Погляд </a:t>
            </a:r>
            <a:r>
              <a:rPr lang="ru-RU" sz="2300" dirty="0">
                <a:solidFill>
                  <a:srgbClr val="000000"/>
                </a:solidFill>
                <a:latin typeface="Times New Roman" panose="02020603050405020304" pitchFamily="18" charset="0"/>
              </a:rPr>
              <a:t>на фірму з позиції наявних у неї ресурсів веде </a:t>
            </a:r>
            <a:r>
              <a:rPr lang="ru-RU" sz="2300" dirty="0" smtClean="0">
                <a:solidFill>
                  <a:srgbClr val="000000"/>
                </a:solidFill>
                <a:latin typeface="Times New Roman" panose="02020603050405020304" pitchFamily="18" charset="0"/>
              </a:rPr>
              <a:t>до</a:t>
            </a:r>
            <a:endParaRPr lang="en-US" sz="2300" dirty="0" smtClean="0">
              <a:solidFill>
                <a:srgbClr val="000000"/>
              </a:solidFill>
              <a:latin typeface="Times New Roman" panose="02020603050405020304" pitchFamily="18" charset="0"/>
            </a:endParaRPr>
          </a:p>
          <a:p>
            <a:pPr algn="just"/>
            <a:r>
              <a:rPr lang="ru-RU" sz="2300" dirty="0" smtClean="0">
                <a:solidFill>
                  <a:srgbClr val="000000"/>
                </a:solidFill>
                <a:latin typeface="Times New Roman" panose="02020603050405020304" pitchFamily="18" charset="0"/>
              </a:rPr>
              <a:t>висновків</a:t>
            </a:r>
            <a:r>
              <a:rPr lang="ru-RU" sz="2300" dirty="0">
                <a:solidFill>
                  <a:srgbClr val="000000"/>
                </a:solidFill>
                <a:latin typeface="Times New Roman" panose="02020603050405020304" pitchFamily="18" charset="0"/>
              </a:rPr>
              <a:t>, суттєво відмінних від одержуваних за традиційного продуктового підходу. </a:t>
            </a:r>
            <a:endParaRPr lang="en-US" sz="2300" dirty="0" smtClean="0">
              <a:solidFill>
                <a:srgbClr val="000000"/>
              </a:solidFill>
              <a:latin typeface="Times New Roman" panose="02020603050405020304" pitchFamily="18" charset="0"/>
            </a:endParaRPr>
          </a:p>
          <a:p>
            <a:pPr marL="457200" indent="-457200" algn="just">
              <a:buAutoNum type="arabicPeriod"/>
            </a:pPr>
            <a:endParaRPr lang="ru-RU" sz="2300" dirty="0">
              <a:solidFill>
                <a:srgbClr val="000000"/>
              </a:solidFill>
              <a:latin typeface="Times New Roman" panose="02020603050405020304" pitchFamily="18" charset="0"/>
            </a:endParaRPr>
          </a:p>
          <a:p>
            <a:pPr algn="just"/>
            <a:r>
              <a:rPr lang="ru-RU" sz="2300" dirty="0">
                <a:solidFill>
                  <a:srgbClr val="000000"/>
                </a:solidFill>
                <a:latin typeface="Times New Roman" panose="02020603050405020304" pitchFamily="18" charset="0"/>
              </a:rPr>
              <a:t>2. Є можливість визначити типи ресурсів, які зумовлюють високі прибутки підприємств. </a:t>
            </a:r>
            <a:endParaRPr lang="en-US" sz="2300" dirty="0" smtClean="0">
              <a:solidFill>
                <a:srgbClr val="000000"/>
              </a:solidFill>
              <a:latin typeface="Times New Roman" panose="02020603050405020304" pitchFamily="18" charset="0"/>
            </a:endParaRPr>
          </a:p>
          <a:p>
            <a:pPr algn="just"/>
            <a:endParaRPr lang="ru-RU" sz="2300" dirty="0">
              <a:solidFill>
                <a:srgbClr val="000000"/>
              </a:solidFill>
              <a:latin typeface="Times New Roman" panose="02020603050405020304" pitchFamily="18" charset="0"/>
            </a:endParaRPr>
          </a:p>
          <a:p>
            <a:pPr algn="just"/>
            <a:r>
              <a:rPr lang="ru-RU" sz="2300" dirty="0">
                <a:solidFill>
                  <a:srgbClr val="000000"/>
                </a:solidFill>
                <a:latin typeface="Times New Roman" panose="02020603050405020304" pitchFamily="18" charset="0"/>
              </a:rPr>
              <a:t>3. Стратегія підприємства повинна передбачати досягнення рівноваги між експлуатацією існуючих ресурсів і розвитком нових. </a:t>
            </a:r>
            <a:endParaRPr lang="ru-RU" sz="2300" dirty="0"/>
          </a:p>
        </p:txBody>
      </p:sp>
      <p:pic>
        <p:nvPicPr>
          <p:cNvPr id="4" name="Рисунок 3"/>
          <p:cNvPicPr>
            <a:picLocks noChangeAspect="1"/>
          </p:cNvPicPr>
          <p:nvPr/>
        </p:nvPicPr>
        <p:blipFill>
          <a:blip r:embed="rId2"/>
          <a:stretch>
            <a:fillRect/>
          </a:stretch>
        </p:blipFill>
        <p:spPr>
          <a:xfrm>
            <a:off x="19425" y="6103624"/>
            <a:ext cx="777999" cy="817558"/>
          </a:xfrm>
          <a:prstGeom prst="rect">
            <a:avLst/>
          </a:prstGeom>
        </p:spPr>
      </p:pic>
      <p:sp>
        <p:nvSpPr>
          <p:cNvPr id="5"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27    </a:t>
            </a:r>
            <a:endParaRPr lang="ru-RU" sz="24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27884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508" y="27596"/>
            <a:ext cx="8928992" cy="792087"/>
          </a:xfrm>
          <a:solidFill>
            <a:schemeClr val="bg1"/>
          </a:solidFill>
        </p:spPr>
        <p:txBody>
          <a:bodyPr anchor="ctr">
            <a:noAutofit/>
          </a:bodyPr>
          <a:lstStyle/>
          <a:p>
            <a:pPr algn="ctr"/>
            <a:r>
              <a:rPr lang="en-US" sz="2400" b="1" dirty="0" smtClean="0">
                <a:solidFill>
                  <a:schemeClr val="tx1"/>
                </a:solidFill>
                <a:latin typeface="Times New Roman" panose="02020603050405020304" pitchFamily="18" charset="0"/>
                <a:cs typeface="Times New Roman" panose="02020603050405020304" pitchFamily="18" charset="0"/>
              </a:rPr>
              <a:t>I</a:t>
            </a:r>
            <a:r>
              <a:rPr lang="ru-RU" sz="2400" b="1" dirty="0" smtClean="0">
                <a:solidFill>
                  <a:schemeClr val="tx1"/>
                </a:solidFill>
                <a:latin typeface="Times New Roman" panose="02020603050405020304" pitchFamily="18" charset="0"/>
                <a:cs typeface="Times New Roman" panose="02020603050405020304" pitchFamily="18" charset="0"/>
              </a:rPr>
              <a:t>ДЕЇ К. ПРАХАЛАДА ТА Г. ХЕМЕЛА</a:t>
            </a:r>
            <a:endParaRPr lang="ru-RU" sz="2400" b="1" dirty="0">
              <a:solidFill>
                <a:schemeClr val="tx1"/>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531186" y="580024"/>
            <a:ext cx="8064896" cy="3785652"/>
          </a:xfrm>
          <a:prstGeom prst="rect">
            <a:avLst/>
          </a:prstGeom>
        </p:spPr>
        <p:txBody>
          <a:bodyPr wrap="square">
            <a:spAutoFit/>
          </a:bodyPr>
          <a:lstStyle/>
          <a:p>
            <a:pPr algn="just"/>
            <a:r>
              <a:rPr lang="ru-RU" sz="2400" dirty="0" smtClean="0">
                <a:solidFill>
                  <a:srgbClr val="000000"/>
                </a:solidFill>
                <a:latin typeface="Times New Roman" panose="02020603050405020304" pitchFamily="18" charset="0"/>
              </a:rPr>
              <a:t>       У </a:t>
            </a:r>
            <a:r>
              <a:rPr lang="ru-RU" sz="2400" dirty="0">
                <a:solidFill>
                  <a:srgbClr val="000000"/>
                </a:solidFill>
                <a:latin typeface="Times New Roman" panose="02020603050405020304" pitchFamily="18" charset="0"/>
              </a:rPr>
              <a:t>своїх статтях та у книзі «Конкуруючи за майбутнє» </a:t>
            </a:r>
            <a:endParaRPr lang="en-US" sz="2400" dirty="0" smtClean="0">
              <a:solidFill>
                <a:srgbClr val="000000"/>
              </a:solidFill>
              <a:latin typeface="Times New Roman" panose="02020603050405020304" pitchFamily="18" charset="0"/>
            </a:endParaRPr>
          </a:p>
          <a:p>
            <a:pPr algn="just"/>
            <a:r>
              <a:rPr lang="ru-RU" sz="2400" dirty="0" smtClean="0">
                <a:solidFill>
                  <a:srgbClr val="000000"/>
                </a:solidFill>
                <a:latin typeface="Times New Roman" panose="02020603050405020304" pitchFamily="18" charset="0"/>
              </a:rPr>
              <a:t>К</a:t>
            </a:r>
            <a:r>
              <a:rPr lang="ru-RU" sz="2400" dirty="0">
                <a:solidFill>
                  <a:srgbClr val="000000"/>
                </a:solidFill>
                <a:latin typeface="Times New Roman" panose="02020603050405020304" pitchFamily="18" charset="0"/>
              </a:rPr>
              <a:t>. Прахалад і Г. Хемел наголошують на динамічному підході до розвитку спроможностей фірми. За такого підходу стратегічний менеджмент розглядається як процес «колективного навчання», спрямований на створення і використання унікальних ключових компетенцій, відтворення яких конкурентами є дуже складним. Також К. Прахалад і Г. Хемел застосовують поняття «стратегічних намірів», які підприємство свідомо встановлює з певним перевищенням відносно наявних ресурсів. </a:t>
            </a:r>
            <a:endParaRPr lang="ru-RU" sz="2400" dirty="0"/>
          </a:p>
        </p:txBody>
      </p:sp>
      <p:pic>
        <p:nvPicPr>
          <p:cNvPr id="4" name="Рисунок 3"/>
          <p:cNvPicPr>
            <a:picLocks noChangeAspect="1"/>
          </p:cNvPicPr>
          <p:nvPr/>
        </p:nvPicPr>
        <p:blipFill>
          <a:blip r:embed="rId2"/>
          <a:stretch>
            <a:fillRect/>
          </a:stretch>
        </p:blipFill>
        <p:spPr>
          <a:xfrm>
            <a:off x="1797" y="6040442"/>
            <a:ext cx="777999" cy="817558"/>
          </a:xfrm>
          <a:prstGeom prst="rect">
            <a:avLst/>
          </a:prstGeom>
        </p:spPr>
      </p:pic>
      <p:sp>
        <p:nvSpPr>
          <p:cNvPr id="5" name="Rectangle 4"/>
          <p:cNvSpPr txBox="1">
            <a:spLocks noChangeArrowheads="1"/>
          </p:cNvSpPr>
          <p:nvPr/>
        </p:nvSpPr>
        <p:spPr bwMode="auto">
          <a:xfrm>
            <a:off x="675202" y="6281020"/>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a:t>
            </a:r>
            <a:endParaRPr lang="ru-RU" sz="2400" dirty="0">
              <a:solidFill>
                <a:srgbClr val="0000FF"/>
              </a:solidFill>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5194" y="4347328"/>
            <a:ext cx="3222582" cy="2395357"/>
          </a:xfrm>
          <a:prstGeom prst="rect">
            <a:avLst/>
          </a:prstGeom>
        </p:spPr>
      </p:pic>
    </p:spTree>
    <p:extLst>
      <p:ext uri="{BB962C8B-B14F-4D97-AF65-F5344CB8AC3E}">
        <p14:creationId xmlns:p14="http://schemas.microsoft.com/office/powerpoint/2010/main" val="17761888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688218"/>
            <a:ext cx="2246345" cy="2246345"/>
          </a:xfrm>
          <a:prstGeom prst="rect">
            <a:avLst/>
          </a:prstGeom>
        </p:spPr>
      </p:pic>
      <p:sp>
        <p:nvSpPr>
          <p:cNvPr id="3" name="Текст 2"/>
          <p:cNvSpPr>
            <a:spLocks noGrp="1"/>
          </p:cNvSpPr>
          <p:nvPr>
            <p:ph type="body" idx="1"/>
          </p:nvPr>
        </p:nvSpPr>
        <p:spPr>
          <a:xfrm>
            <a:off x="-508" y="27596"/>
            <a:ext cx="8928992" cy="792087"/>
          </a:xfrm>
          <a:solidFill>
            <a:schemeClr val="bg1"/>
          </a:solidFill>
        </p:spPr>
        <p:txBody>
          <a:bodyPr anchor="ctr">
            <a:noAutofit/>
          </a:bodyPr>
          <a:lstStyle/>
          <a:p>
            <a:pPr algn="ctr"/>
            <a:r>
              <a:rPr lang="ru-RU" sz="2400" b="1" dirty="0" smtClean="0">
                <a:solidFill>
                  <a:srgbClr val="000000"/>
                </a:solidFill>
                <a:latin typeface="Times New Roman" panose="02020603050405020304" pitchFamily="18" charset="0"/>
              </a:rPr>
              <a:t>КОНЦЕПЦІЯ СТРАТЕГІЧНИХ НАМІРІВ І БАЗОВИХ КОМПЕТЕНЦІЙ</a:t>
            </a:r>
            <a:endParaRPr lang="ru-RU" sz="2400" b="1" dirty="0">
              <a:solidFill>
                <a:schemeClr val="tx1"/>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287524" y="3569791"/>
            <a:ext cx="8352928" cy="1569660"/>
          </a:xfrm>
          <a:prstGeom prst="rect">
            <a:avLst/>
          </a:prstGeom>
        </p:spPr>
        <p:txBody>
          <a:bodyPr wrap="square">
            <a:spAutoFit/>
          </a:bodyPr>
          <a:lstStyle/>
          <a:p>
            <a:pPr algn="just"/>
            <a:r>
              <a:rPr lang="ru-RU" sz="2400" dirty="0" smtClean="0">
                <a:solidFill>
                  <a:srgbClr val="000000"/>
                </a:solidFill>
                <a:latin typeface="Times New Roman" panose="02020603050405020304" pitchFamily="18" charset="0"/>
              </a:rPr>
              <a:t>Стратегічна </a:t>
            </a:r>
            <a:r>
              <a:rPr lang="ru-RU" sz="2400" dirty="0">
                <a:solidFill>
                  <a:srgbClr val="000000"/>
                </a:solidFill>
                <a:latin typeface="Times New Roman" panose="02020603050405020304" pitchFamily="18" charset="0"/>
              </a:rPr>
              <a:t>платформа підприємства об’єднує його ресурси, базові компетенції та організаційні можливості в такий спосіб, який забезпечує підприємству довготривалу конкурентоспроможність</a:t>
            </a:r>
            <a:r>
              <a:rPr lang="ru-RU" sz="2400" dirty="0" smtClean="0">
                <a:solidFill>
                  <a:srgbClr val="000000"/>
                </a:solidFill>
                <a:latin typeface="Times New Roman" panose="02020603050405020304" pitchFamily="18" charset="0"/>
              </a:rPr>
              <a:t>.</a:t>
            </a:r>
          </a:p>
        </p:txBody>
      </p:sp>
      <p:pic>
        <p:nvPicPr>
          <p:cNvPr id="4" name="Рисунок 3"/>
          <p:cNvPicPr>
            <a:picLocks noChangeAspect="1"/>
          </p:cNvPicPr>
          <p:nvPr/>
        </p:nvPicPr>
        <p:blipFill>
          <a:blip r:embed="rId3"/>
          <a:stretch>
            <a:fillRect/>
          </a:stretch>
        </p:blipFill>
        <p:spPr>
          <a:xfrm>
            <a:off x="107504" y="6026327"/>
            <a:ext cx="777999" cy="817558"/>
          </a:xfrm>
          <a:prstGeom prst="rect">
            <a:avLst/>
          </a:prstGeom>
        </p:spPr>
      </p:pic>
      <p:sp>
        <p:nvSpPr>
          <p:cNvPr id="5"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29     </a:t>
            </a:r>
            <a:endParaRPr lang="ru-RU" sz="2400" dirty="0">
              <a:solidFill>
                <a:srgbClr val="0000FF"/>
              </a:solidFill>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2843808" y="1078839"/>
            <a:ext cx="5976664" cy="2308324"/>
          </a:xfrm>
          <a:prstGeom prst="rect">
            <a:avLst/>
          </a:prstGeom>
        </p:spPr>
        <p:txBody>
          <a:bodyPr wrap="square">
            <a:spAutoFit/>
          </a:bodyPr>
          <a:lstStyle/>
          <a:p>
            <a:pPr algn="just"/>
            <a:r>
              <a:rPr lang="ru-RU" sz="2400" dirty="0" smtClean="0">
                <a:solidFill>
                  <a:srgbClr val="000000"/>
                </a:solidFill>
                <a:latin typeface="Times New Roman" panose="02020603050405020304" pitchFamily="18" charset="0"/>
              </a:rPr>
              <a:t>Концепція стратегічних намірів і базових компетенцій набула подальшого розвитку та увійшла до складу концепції стратегічної платформи, вперше висвітленої в статті директора Бостонської консультативної групи Ж. Мілана. </a:t>
            </a:r>
            <a:endParaRPr lang="ru-RU" sz="2400" dirty="0"/>
          </a:p>
        </p:txBody>
      </p:sp>
    </p:spTree>
    <p:extLst>
      <p:ext uri="{BB962C8B-B14F-4D97-AF65-F5344CB8AC3E}">
        <p14:creationId xmlns:p14="http://schemas.microsoft.com/office/powerpoint/2010/main" val="31821899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508" y="27596"/>
            <a:ext cx="8928992" cy="792087"/>
          </a:xfrm>
          <a:solidFill>
            <a:schemeClr val="bg1"/>
          </a:solidFill>
        </p:spPr>
        <p:txBody>
          <a:bodyPr anchor="ctr">
            <a:noAutofit/>
          </a:bodyPr>
          <a:lstStyle/>
          <a:p>
            <a:pPr algn="ctr"/>
            <a:r>
              <a:rPr lang="ru-RU" sz="2400" b="1" dirty="0" smtClean="0">
                <a:solidFill>
                  <a:schemeClr val="tx1"/>
                </a:solidFill>
                <a:latin typeface="Times New Roman" panose="02020603050405020304" pitchFamily="18" charset="0"/>
                <a:cs typeface="Times New Roman" panose="02020603050405020304" pitchFamily="18" charset="0"/>
              </a:rPr>
              <a:t>1.1 КОНКУРЕНЦІЯ ТА ЇЇ РОЛЬ У РИНКОВІЙ ЕКОНОМІЦІ, ФУНКЦІЇ ТА КЛАСИФІКАЦІЯ ВИДІВ КОНКУРЕНЦІЇ. </a:t>
            </a:r>
            <a:endParaRPr lang="ru-RU" sz="2400" b="1" dirty="0">
              <a:solidFill>
                <a:schemeClr val="tx1"/>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79512" y="973058"/>
            <a:ext cx="8568952" cy="2893100"/>
          </a:xfrm>
          <a:prstGeom prst="rect">
            <a:avLst/>
          </a:prstGeom>
        </p:spPr>
        <p:txBody>
          <a:bodyPr wrap="square">
            <a:spAutoFit/>
          </a:bodyPr>
          <a:lstStyle/>
          <a:p>
            <a:pPr algn="just"/>
            <a:r>
              <a:rPr lang="ru-RU" sz="2600" b="1" i="1" dirty="0" smtClean="0">
                <a:latin typeface="Times New Roman" panose="02020603050405020304" pitchFamily="18" charset="0"/>
                <a:cs typeface="Times New Roman" panose="02020603050405020304" pitchFamily="18" charset="0"/>
              </a:rPr>
              <a:t>Конкуренція </a:t>
            </a:r>
            <a:r>
              <a:rPr lang="ru-RU" sz="2600" dirty="0" smtClean="0">
                <a:latin typeface="Times New Roman" panose="02020603050405020304" pitchFamily="18" charset="0"/>
                <a:cs typeface="Times New Roman" panose="02020603050405020304" pitchFamily="18" charset="0"/>
              </a:rPr>
              <a:t>в </a:t>
            </a:r>
            <a:r>
              <a:rPr lang="ru-RU" sz="2600" dirty="0">
                <a:latin typeface="Times New Roman" panose="02020603050405020304" pitchFamily="18" charset="0"/>
                <a:cs typeface="Times New Roman" panose="02020603050405020304" pitchFamily="18" charset="0"/>
              </a:rPr>
              <a:t>широкому розумінні цього слова означає суперництво на будь-якому поприщі між окремими юридичними або фізичними особами (конкурентами), які зацікавлені в досягненні однієї й тієї самої мети —переваги над своїми суперниками (конкурентами). З точки зору підприємства такою метою є максимізація прибутку за рахунок завоювання переваг споживачів.</a:t>
            </a:r>
          </a:p>
        </p:txBody>
      </p:sp>
      <p:pic>
        <p:nvPicPr>
          <p:cNvPr id="12" name="Рисунок 11"/>
          <p:cNvPicPr>
            <a:picLocks noChangeAspect="1"/>
          </p:cNvPicPr>
          <p:nvPr/>
        </p:nvPicPr>
        <p:blipFill>
          <a:blip r:embed="rId2"/>
          <a:stretch>
            <a:fillRect/>
          </a:stretch>
        </p:blipFill>
        <p:spPr>
          <a:xfrm>
            <a:off x="1581035" y="3793958"/>
            <a:ext cx="5765905" cy="2083314"/>
          </a:xfrm>
          <a:prstGeom prst="rect">
            <a:avLst/>
          </a:prstGeom>
        </p:spPr>
      </p:pic>
      <p:sp>
        <p:nvSpPr>
          <p:cNvPr id="13"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3     </a:t>
            </a:r>
            <a:endParaRPr lang="ru-RU" sz="2400" dirty="0">
              <a:solidFill>
                <a:srgbClr val="0000FF"/>
              </a:solidFill>
              <a:latin typeface="Times New Roman" panose="02020603050405020304" pitchFamily="18" charset="0"/>
              <a:cs typeface="Times New Roman" panose="02020603050405020304" pitchFamily="18" charset="0"/>
            </a:endParaRPr>
          </a:p>
        </p:txBody>
      </p:sp>
      <p:pic>
        <p:nvPicPr>
          <p:cNvPr id="14" name="Рисунок 13"/>
          <p:cNvPicPr>
            <a:picLocks noChangeAspect="1"/>
          </p:cNvPicPr>
          <p:nvPr/>
        </p:nvPicPr>
        <p:blipFill>
          <a:blip r:embed="rId3"/>
          <a:stretch>
            <a:fillRect/>
          </a:stretch>
        </p:blipFill>
        <p:spPr>
          <a:xfrm>
            <a:off x="107504" y="6026327"/>
            <a:ext cx="777999" cy="817558"/>
          </a:xfrm>
          <a:prstGeom prst="rect">
            <a:avLst/>
          </a:prstGeom>
        </p:spPr>
      </p:pic>
    </p:spTree>
    <p:extLst>
      <p:ext uri="{BB962C8B-B14F-4D97-AF65-F5344CB8AC3E}">
        <p14:creationId xmlns:p14="http://schemas.microsoft.com/office/powerpoint/2010/main" val="39691826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508" y="27596"/>
            <a:ext cx="8928992" cy="792087"/>
          </a:xfrm>
          <a:solidFill>
            <a:schemeClr val="bg1"/>
          </a:solidFill>
        </p:spPr>
        <p:txBody>
          <a:bodyPr anchor="ctr">
            <a:noAutofit/>
          </a:bodyPr>
          <a:lstStyle/>
          <a:p>
            <a:pPr algn="ctr"/>
            <a:r>
              <a:rPr lang="ru-RU" sz="2400" b="1" dirty="0" smtClean="0">
                <a:solidFill>
                  <a:schemeClr val="tx1"/>
                </a:solidFill>
                <a:latin typeface="Times New Roman" panose="02020603050405020304" pitchFamily="18" charset="0"/>
                <a:cs typeface="Times New Roman" panose="02020603050405020304" pitchFamily="18" charset="0"/>
              </a:rPr>
              <a:t>РИНКОВИЙ, І РЕСУРСНИЙ ПІДХОДИ</a:t>
            </a:r>
          </a:p>
          <a:p>
            <a:pPr algn="ctr"/>
            <a:r>
              <a:rPr lang="ru-RU" sz="2400" b="1" dirty="0" smtClean="0">
                <a:solidFill>
                  <a:schemeClr val="tx1"/>
                </a:solidFill>
                <a:latin typeface="Times New Roman" panose="02020603050405020304" pitchFamily="18" charset="0"/>
                <a:cs typeface="Times New Roman" panose="02020603050405020304" pitchFamily="18" charset="0"/>
              </a:rPr>
              <a:t> ТЕОРІЇ КОНКУРЕНТНОЇ ПЕРЕВАГИ</a:t>
            </a:r>
            <a:endParaRPr lang="ru-RU" sz="2400" b="1" dirty="0">
              <a:solidFill>
                <a:schemeClr val="tx1"/>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287524" y="908720"/>
            <a:ext cx="8352928" cy="3785652"/>
          </a:xfrm>
          <a:prstGeom prst="rect">
            <a:avLst/>
          </a:prstGeom>
        </p:spPr>
        <p:txBody>
          <a:bodyPr wrap="square">
            <a:spAutoFit/>
          </a:bodyPr>
          <a:lstStyle/>
          <a:p>
            <a:pPr algn="just"/>
            <a:r>
              <a:rPr lang="ru-RU" sz="2400" dirty="0" smtClean="0">
                <a:latin typeface="Times New Roman" panose="02020603050405020304" pitchFamily="18" charset="0"/>
                <a:cs typeface="Times New Roman" panose="02020603050405020304" pitchFamily="18" charset="0"/>
              </a:rPr>
              <a:t>В </a:t>
            </a:r>
            <a:r>
              <a:rPr lang="ru-RU" sz="2400" dirty="0">
                <a:latin typeface="Times New Roman" panose="02020603050405020304" pitchFamily="18" charset="0"/>
                <a:cs typeface="Times New Roman" panose="02020603050405020304" pitchFamily="18" charset="0"/>
              </a:rPr>
              <a:t>останні роки все більше науковців вважають, що і ринковий, і ресурсний підходи теорії конкурентної переваги, якщо їх розглядати окремо, є односторонніми і не забезпечують максимального успіху. Вони не суперечать, а скоріше доповнюють один одного, що вимагає їх збалансованого поєднання. Насправді, стратегічний успіх підприємства залежить від його вміння вчасно відстежувати релевантні зміни у конкурентному середовищі, з одного боку, і розвивати власні ключові компетенції адекватно до цих змін — з іншого.</a:t>
            </a:r>
            <a:r>
              <a:rPr lang="ru-RU" sz="2400" dirty="0" smtClean="0">
                <a:solidFill>
                  <a:srgbClr val="000000"/>
                </a:solidFill>
                <a:latin typeface="Times New Roman" panose="02020603050405020304" pitchFamily="18" charset="0"/>
                <a:cs typeface="Times New Roman" panose="02020603050405020304" pitchFamily="18" charset="0"/>
              </a:rPr>
              <a:t> </a:t>
            </a:r>
            <a:endParaRPr lang="ru-RU" sz="24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0" y="6054114"/>
            <a:ext cx="777999" cy="817558"/>
          </a:xfrm>
          <a:prstGeom prst="rect">
            <a:avLst/>
          </a:prstGeom>
        </p:spPr>
      </p:pic>
      <p:sp>
        <p:nvSpPr>
          <p:cNvPr id="5" name="Rectangle 4"/>
          <p:cNvSpPr txBox="1">
            <a:spLocks noChangeArrowheads="1"/>
          </p:cNvSpPr>
          <p:nvPr/>
        </p:nvSpPr>
        <p:spPr bwMode="auto">
          <a:xfrm>
            <a:off x="719572" y="6394449"/>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a:t>
            </a:r>
            <a:endParaRPr lang="ru-RU" sz="2400" dirty="0">
              <a:solidFill>
                <a:srgbClr val="0000FF"/>
              </a:solidFill>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7152" y="4760877"/>
            <a:ext cx="3076848" cy="2052697"/>
          </a:xfrm>
          <a:prstGeom prst="rect">
            <a:avLst/>
          </a:prstGeom>
        </p:spPr>
      </p:pic>
    </p:spTree>
    <p:extLst>
      <p:ext uri="{BB962C8B-B14F-4D97-AF65-F5344CB8AC3E}">
        <p14:creationId xmlns:p14="http://schemas.microsoft.com/office/powerpoint/2010/main" val="13498887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07504" y="133071"/>
            <a:ext cx="8640960" cy="720080"/>
          </a:xfrm>
          <a:solidFill>
            <a:schemeClr val="bg1"/>
          </a:solidFill>
        </p:spPr>
        <p:txBody>
          <a:bodyPr anchor="ctr">
            <a:noAutofit/>
          </a:bodyPr>
          <a:lstStyle/>
          <a:p>
            <a:pPr algn="ctr"/>
            <a:r>
              <a:rPr lang="ru-RU" sz="2400" b="1" dirty="0" smtClean="0">
                <a:solidFill>
                  <a:schemeClr val="tx1"/>
                </a:solidFill>
                <a:latin typeface="Times New Roman" panose="02020603050405020304" pitchFamily="18" charset="0"/>
                <a:cs typeface="Times New Roman" panose="02020603050405020304" pitchFamily="18" charset="0"/>
              </a:rPr>
              <a:t>1.3 МІЖНАРОДНА КОНКУРЕНТОСПРОМОЖНІСТЬ ОСНОВНІ КАТЕГОРІЇ ТА ПОНЯТТЯ</a:t>
            </a:r>
            <a:r>
              <a:rPr lang="ru-RU" sz="2400" dirty="0" smtClean="0">
                <a:solidFill>
                  <a:schemeClr val="tx1"/>
                </a:solidFill>
                <a:latin typeface="Times New Roman" panose="02020603050405020304" pitchFamily="18" charset="0"/>
                <a:cs typeface="Times New Roman" panose="02020603050405020304" pitchFamily="18" charset="0"/>
              </a:rPr>
              <a:t>. </a:t>
            </a:r>
            <a:endParaRPr lang="ru-RU" sz="2400" dirty="0">
              <a:solidFill>
                <a:schemeClr val="tx1"/>
              </a:solidFill>
              <a:latin typeface="Times New Roman" panose="02020603050405020304" pitchFamily="18" charset="0"/>
              <a:cs typeface="Times New Roman" panose="02020603050405020304" pitchFamily="18" charset="0"/>
            </a:endParaRPr>
          </a:p>
        </p:txBody>
      </p:sp>
      <p:sp>
        <p:nvSpPr>
          <p:cNvPr id="7"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31    </a:t>
            </a:r>
            <a:endParaRPr lang="ru-RU" sz="2400" dirty="0">
              <a:solidFill>
                <a:srgbClr val="0000FF"/>
              </a:solidFill>
              <a:latin typeface="Times New Roman" panose="02020603050405020304" pitchFamily="18" charset="0"/>
              <a:cs typeface="Times New Roman" panose="02020603050405020304" pitchFamily="18" charset="0"/>
            </a:endParaRPr>
          </a:p>
        </p:txBody>
      </p:sp>
      <p:pic>
        <p:nvPicPr>
          <p:cNvPr id="8" name="Рисунок 7"/>
          <p:cNvPicPr>
            <a:picLocks noChangeAspect="1"/>
          </p:cNvPicPr>
          <p:nvPr/>
        </p:nvPicPr>
        <p:blipFill>
          <a:blip r:embed="rId2"/>
          <a:stretch>
            <a:fillRect/>
          </a:stretch>
        </p:blipFill>
        <p:spPr>
          <a:xfrm>
            <a:off x="107504" y="6026327"/>
            <a:ext cx="777999" cy="817558"/>
          </a:xfrm>
          <a:prstGeom prst="rect">
            <a:avLst/>
          </a:prstGeom>
        </p:spPr>
      </p:pic>
      <p:sp>
        <p:nvSpPr>
          <p:cNvPr id="4" name="Прямоугольник 3"/>
          <p:cNvSpPr/>
          <p:nvPr/>
        </p:nvSpPr>
        <p:spPr>
          <a:xfrm>
            <a:off x="179512" y="1126433"/>
            <a:ext cx="8568952" cy="4878259"/>
          </a:xfrm>
          <a:prstGeom prst="rect">
            <a:avLst/>
          </a:prstGeom>
        </p:spPr>
        <p:txBody>
          <a:bodyPr wrap="square">
            <a:spAutoFit/>
          </a:bodyPr>
          <a:lstStyle/>
          <a:p>
            <a:r>
              <a:rPr lang="ru-RU" sz="2500" b="1" i="1" dirty="0">
                <a:latin typeface="Times New Roman" panose="02020603050405020304" pitchFamily="18" charset="0"/>
                <a:cs typeface="Times New Roman" panose="02020603050405020304" pitchFamily="18" charset="0"/>
              </a:rPr>
              <a:t>Міжнародна конкурентоспроможність країни </a:t>
            </a:r>
            <a:r>
              <a:rPr lang="ru-RU" sz="2200" dirty="0">
                <a:latin typeface="Times New Roman" panose="02020603050405020304" pitchFamily="18" charset="0"/>
                <a:cs typeface="Times New Roman" panose="02020603050405020304" pitchFamily="18" charset="0"/>
              </a:rPr>
              <a:t>— це здатність країни створити таке національне бізнес­середовище за умов вільного і справедливого ринку, в якому вітчизняні товаровиробники можуть постійно розвивати свої конкурентні переваги та займати і утримувати стійкі позиції на певних сегментах світового </a:t>
            </a:r>
            <a:r>
              <a:rPr lang="ru-RU" sz="2200" dirty="0" smtClean="0">
                <a:latin typeface="Times New Roman" panose="02020603050405020304" pitchFamily="18" charset="0"/>
                <a:cs typeface="Times New Roman" panose="02020603050405020304" pitchFamily="18" charset="0"/>
              </a:rPr>
              <a:t>ринку</a:t>
            </a:r>
            <a:r>
              <a:rPr lang="ru-RU" sz="2200" dirty="0">
                <a:latin typeface="Times New Roman" panose="02020603050405020304" pitchFamily="18" charset="0"/>
                <a:cs typeface="Times New Roman" panose="02020603050405020304" pitchFamily="18" charset="0"/>
              </a:rPr>
              <a:t>,</a:t>
            </a:r>
            <a:r>
              <a:rPr lang="ru-RU" sz="2200" dirty="0" smtClean="0">
                <a:latin typeface="Times New Roman" panose="02020603050405020304" pitchFamily="18" charset="0"/>
                <a:cs typeface="Times New Roman" panose="02020603050405020304" pitchFamily="18" charset="0"/>
              </a:rPr>
              <a:t> </a:t>
            </a:r>
            <a:r>
              <a:rPr lang="ru-RU" sz="2200" dirty="0">
                <a:latin typeface="Times New Roman" panose="02020603050405020304" pitchFamily="18" charset="0"/>
                <a:cs typeface="Times New Roman" panose="02020603050405020304" pitchFamily="18" charset="0"/>
              </a:rPr>
              <a:t>завдяки: </a:t>
            </a:r>
            <a:endParaRPr lang="ru-RU" sz="22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ru-RU" sz="2200" dirty="0" smtClean="0">
                <a:latin typeface="Times New Roman" panose="02020603050405020304" pitchFamily="18" charset="0"/>
                <a:cs typeface="Times New Roman" panose="02020603050405020304" pitchFamily="18" charset="0"/>
              </a:rPr>
              <a:t>потужному економічному потенціалу, що забезпечує динамічне зростання економіки на інноваційній основі;</a:t>
            </a:r>
          </a:p>
          <a:p>
            <a:pPr marL="342900" indent="-342900">
              <a:buFont typeface="Arial" panose="020B0604020202020204" pitchFamily="34" charset="0"/>
              <a:buChar char="•"/>
            </a:pPr>
            <a:r>
              <a:rPr lang="ru-RU" sz="2200" dirty="0" smtClean="0">
                <a:latin typeface="Times New Roman" panose="02020603050405020304" pitchFamily="18" charset="0"/>
                <a:cs typeface="Times New Roman" panose="02020603050405020304" pitchFamily="18" charset="0"/>
              </a:rPr>
              <a:t> </a:t>
            </a:r>
            <a:r>
              <a:rPr lang="ru-RU" sz="2200" dirty="0">
                <a:latin typeface="Times New Roman" panose="02020603050405020304" pitchFamily="18" charset="0"/>
                <a:cs typeface="Times New Roman" panose="02020603050405020304" pitchFamily="18" charset="0"/>
              </a:rPr>
              <a:t>розвинутій системі ринкових інститутів; володінню значним інтелектуальним капіталом та інвестиційними ресурсами</a:t>
            </a:r>
            <a:r>
              <a:rPr lang="ru-RU" sz="2200" dirty="0" smtClean="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ru-RU" sz="2200" dirty="0" smtClean="0">
                <a:latin typeface="Times New Roman" panose="02020603050405020304" pitchFamily="18" charset="0"/>
                <a:cs typeface="Times New Roman" panose="02020603050405020304" pitchFamily="18" charset="0"/>
              </a:rPr>
              <a:t> </a:t>
            </a:r>
            <a:r>
              <a:rPr lang="ru-RU" sz="2200" dirty="0">
                <a:latin typeface="Times New Roman" panose="02020603050405020304" pitchFamily="18" charset="0"/>
                <a:cs typeface="Times New Roman" panose="02020603050405020304" pitchFamily="18" charset="0"/>
              </a:rPr>
              <a:t>гнучким реагуванням на зміни світової кон’юнктури та, відповідно до цього, диверсифікацією виробництва, максимально відстоюючи реалізацію національних інтересів заради економічної безпеки та високих стандартів життя населення.</a:t>
            </a:r>
            <a:endParaRPr lang="ru-RU" sz="2200" dirty="0"/>
          </a:p>
        </p:txBody>
      </p:sp>
    </p:spTree>
    <p:extLst>
      <p:ext uri="{BB962C8B-B14F-4D97-AF65-F5344CB8AC3E}">
        <p14:creationId xmlns:p14="http://schemas.microsoft.com/office/powerpoint/2010/main" val="27968855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39752" y="620688"/>
            <a:ext cx="6320720" cy="2088232"/>
          </a:xfrm>
        </p:spPr>
        <p:txBody>
          <a:bodyPr anchor="t">
            <a:noAutofit/>
          </a:bodyPr>
          <a:lstStyle/>
          <a:p>
            <a:pPr algn="just"/>
            <a:r>
              <a:rPr lang="ru-RU" sz="2600" b="1" i="1" dirty="0" smtClean="0">
                <a:latin typeface="Times New Roman" panose="02020603050405020304" pitchFamily="18" charset="0"/>
                <a:cs typeface="Times New Roman" panose="02020603050405020304" pitchFamily="18" charset="0"/>
              </a:rPr>
              <a:t>      Конкурентоспроможність нації</a:t>
            </a:r>
            <a:r>
              <a:rPr lang="ru-RU" sz="2600" dirty="0" smtClean="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представляє собою утвердження й зростання вагомості у світовому співтоваристві інтелектуального потенціалу держави, яка забезпечує високі темпи економічного зростання на основі нововведень. </a:t>
            </a:r>
            <a:br>
              <a:rPr lang="ru-RU" sz="2400" dirty="0" smtClean="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 </a:t>
            </a:r>
            <a:br>
              <a:rPr lang="ru-RU" sz="2400" dirty="0" smtClean="0">
                <a:latin typeface="Times New Roman" panose="02020603050405020304" pitchFamily="18" charset="0"/>
                <a:cs typeface="Times New Roman" panose="02020603050405020304" pitchFamily="18" charset="0"/>
              </a:rPr>
            </a:br>
            <a:endParaRPr lang="ru-RU" sz="2400" b="1" dirty="0">
              <a:latin typeface="Times New Roman" panose="02020603050405020304" pitchFamily="18" charset="0"/>
              <a:cs typeface="Times New Roman" panose="02020603050405020304" pitchFamily="18" charset="0"/>
            </a:endParaRPr>
          </a:p>
        </p:txBody>
      </p:sp>
      <p:sp>
        <p:nvSpPr>
          <p:cNvPr id="7"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32     </a:t>
            </a:r>
            <a:endParaRPr lang="ru-RU" sz="2400" dirty="0">
              <a:solidFill>
                <a:srgbClr val="0000FF"/>
              </a:solidFill>
              <a:latin typeface="Times New Roman" panose="02020603050405020304" pitchFamily="18" charset="0"/>
              <a:cs typeface="Times New Roman" panose="02020603050405020304" pitchFamily="18" charset="0"/>
            </a:endParaRPr>
          </a:p>
        </p:txBody>
      </p:sp>
      <p:pic>
        <p:nvPicPr>
          <p:cNvPr id="10" name="Рисунок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23" y="188640"/>
            <a:ext cx="2016170" cy="1925893"/>
          </a:xfrm>
          <a:prstGeom prst="rect">
            <a:avLst/>
          </a:prstGeom>
        </p:spPr>
      </p:pic>
      <p:pic>
        <p:nvPicPr>
          <p:cNvPr id="8" name="Рисунок 7"/>
          <p:cNvPicPr>
            <a:picLocks noChangeAspect="1"/>
          </p:cNvPicPr>
          <p:nvPr/>
        </p:nvPicPr>
        <p:blipFill>
          <a:blip r:embed="rId3"/>
          <a:stretch>
            <a:fillRect/>
          </a:stretch>
        </p:blipFill>
        <p:spPr>
          <a:xfrm>
            <a:off x="107504" y="6026327"/>
            <a:ext cx="777999" cy="817558"/>
          </a:xfrm>
          <a:prstGeom prst="rect">
            <a:avLst/>
          </a:prstGeom>
        </p:spPr>
      </p:pic>
      <p:sp>
        <p:nvSpPr>
          <p:cNvPr id="11" name="Прямоугольник 10"/>
          <p:cNvSpPr/>
          <p:nvPr/>
        </p:nvSpPr>
        <p:spPr>
          <a:xfrm>
            <a:off x="107504" y="3068960"/>
            <a:ext cx="8712968" cy="2708434"/>
          </a:xfrm>
          <a:prstGeom prst="rect">
            <a:avLst/>
          </a:prstGeom>
        </p:spPr>
        <p:txBody>
          <a:bodyPr wrap="square">
            <a:spAutoFit/>
          </a:bodyPr>
          <a:lstStyle/>
          <a:p>
            <a:pPr algn="just"/>
            <a:r>
              <a:rPr lang="ru-RU" sz="2600" b="1" i="1" dirty="0" smtClean="0">
                <a:latin typeface="Times New Roman" panose="02020603050405020304" pitchFamily="18" charset="0"/>
                <a:cs typeface="Times New Roman" panose="02020603050405020304" pitchFamily="18" charset="0"/>
              </a:rPr>
              <a:t>     Конкурентний </a:t>
            </a:r>
            <a:r>
              <a:rPr lang="ru-RU" sz="2600" b="1" i="1" dirty="0">
                <a:latin typeface="Times New Roman" panose="02020603050405020304" pitchFamily="18" charset="0"/>
                <a:cs typeface="Times New Roman" panose="02020603050405020304" pitchFamily="18" charset="0"/>
              </a:rPr>
              <a:t>статус держави</a:t>
            </a:r>
            <a:r>
              <a:rPr lang="ru-RU" sz="2400" dirty="0">
                <a:latin typeface="Times New Roman" panose="02020603050405020304" pitchFamily="18" charset="0"/>
                <a:cs typeface="Times New Roman" panose="02020603050405020304" pitchFamily="18" charset="0"/>
              </a:rPr>
              <a:t>­ це визнанийсвітовою спільнотою бренд держави за універсальними стандартами, такими як людський розвиток, політична та економічна стабільність, економічна безпека. Конкурентний статус країни вважаємо високим, якщо конкурентні позиції її суб’єктів на міжнародних ринках зростатимуть, а внутрішнє середовище залишатиметься привабливим для інвесторів</a:t>
            </a:r>
            <a:endParaRPr lang="ru-RU" sz="2400" dirty="0"/>
          </a:p>
        </p:txBody>
      </p:sp>
    </p:spTree>
    <p:extLst>
      <p:ext uri="{BB962C8B-B14F-4D97-AF65-F5344CB8AC3E}">
        <p14:creationId xmlns:p14="http://schemas.microsoft.com/office/powerpoint/2010/main" val="12054379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23528" y="44624"/>
            <a:ext cx="8280920" cy="678800"/>
          </a:xfrm>
          <a:solidFill>
            <a:schemeClr val="bg1"/>
          </a:solidFill>
        </p:spPr>
        <p:txBody>
          <a:bodyPr anchor="t">
            <a:noAutofit/>
          </a:bodyPr>
          <a:lstStyle/>
          <a:p>
            <a:pPr algn="ctr"/>
            <a:r>
              <a:rPr lang="ru-RU" b="1" dirty="0" smtClean="0">
                <a:solidFill>
                  <a:schemeClr val="tx1"/>
                </a:solidFill>
                <a:latin typeface="Times New Roman" panose="02020603050405020304" pitchFamily="18" charset="0"/>
                <a:cs typeface="Times New Roman" panose="02020603050405020304" pitchFamily="18" charset="0"/>
              </a:rPr>
              <a:t>ПРИНЦИПИ КОНКУРЕНТНИХ ПЕРЕВАГ У МІЖНАРОДНОМУ СУПЕРНИЦТВІ</a:t>
            </a:r>
          </a:p>
        </p:txBody>
      </p:sp>
      <p:sp>
        <p:nvSpPr>
          <p:cNvPr id="7" name="Rectangle 4"/>
          <p:cNvSpPr txBox="1">
            <a:spLocks noChangeArrowheads="1"/>
          </p:cNvSpPr>
          <p:nvPr/>
        </p:nvSpPr>
        <p:spPr bwMode="auto">
          <a:xfrm>
            <a:off x="1216035" y="625783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33     </a:t>
            </a:r>
            <a:endParaRPr lang="ru-RU" sz="2400" dirty="0">
              <a:solidFill>
                <a:srgbClr val="0000FF"/>
              </a:solidFill>
              <a:latin typeface="Times New Roman" panose="02020603050405020304" pitchFamily="18" charset="0"/>
              <a:cs typeface="Times New Roman" panose="02020603050405020304" pitchFamily="18" charset="0"/>
            </a:endParaRPr>
          </a:p>
        </p:txBody>
      </p:sp>
      <p:pic>
        <p:nvPicPr>
          <p:cNvPr id="8" name="Рисунок 7"/>
          <p:cNvPicPr>
            <a:picLocks noChangeAspect="1"/>
          </p:cNvPicPr>
          <p:nvPr/>
        </p:nvPicPr>
        <p:blipFill>
          <a:blip r:embed="rId2"/>
          <a:stretch>
            <a:fillRect/>
          </a:stretch>
        </p:blipFill>
        <p:spPr>
          <a:xfrm>
            <a:off x="0" y="6079888"/>
            <a:ext cx="777999" cy="817558"/>
          </a:xfrm>
          <a:prstGeom prst="rect">
            <a:avLst/>
          </a:prstGeom>
        </p:spPr>
      </p:pic>
      <p:sp>
        <p:nvSpPr>
          <p:cNvPr id="4" name="Прямоугольник 3"/>
          <p:cNvSpPr/>
          <p:nvPr/>
        </p:nvSpPr>
        <p:spPr>
          <a:xfrm>
            <a:off x="90112" y="1077942"/>
            <a:ext cx="8747752" cy="2323713"/>
          </a:xfrm>
          <a:prstGeom prst="rect">
            <a:avLst/>
          </a:prstGeom>
        </p:spPr>
        <p:txBody>
          <a:bodyPr wrap="square">
            <a:spAutoFit/>
          </a:bodyPr>
          <a:lstStyle/>
          <a:p>
            <a:pPr algn="just"/>
            <a:r>
              <a:rPr lang="ru-RU" sz="2400" dirty="0" smtClean="0">
                <a:latin typeface="Times New Roman" panose="02020603050405020304" pitchFamily="18" charset="0"/>
                <a:cs typeface="Times New Roman" panose="02020603050405020304" pitchFamily="18" charset="0"/>
              </a:rPr>
              <a:t>     Під </a:t>
            </a:r>
            <a:r>
              <a:rPr lang="ru-RU" sz="2500" b="1" i="1" dirty="0">
                <a:latin typeface="Times New Roman" panose="02020603050405020304" pitchFamily="18" charset="0"/>
                <a:cs typeface="Times New Roman" panose="02020603050405020304" pitchFamily="18" charset="0"/>
              </a:rPr>
              <a:t>інноваційною конкурентоспроможністю регіону </a:t>
            </a:r>
            <a:r>
              <a:rPr lang="ru-RU" sz="2400" dirty="0">
                <a:latin typeface="Times New Roman" panose="02020603050405020304" pitchFamily="18" charset="0"/>
                <a:cs typeface="Times New Roman" panose="02020603050405020304" pitchFamily="18" charset="0"/>
              </a:rPr>
              <a:t>розуміють спроможність суб’єктів регіону проводити активну інноваційну діяльність і тим самим впливати на зростання економіки території та підвищувати конкурентоспроможність країни в цілому. </a:t>
            </a:r>
            <a:endParaRPr lang="ru-RU" sz="2400" dirty="0" smtClean="0">
              <a:latin typeface="Times New Roman" panose="02020603050405020304" pitchFamily="18" charset="0"/>
              <a:cs typeface="Times New Roman" panose="02020603050405020304" pitchFamily="18" charset="0"/>
            </a:endParaRPr>
          </a:p>
          <a:p>
            <a:pPr algn="just"/>
            <a:r>
              <a:rPr lang="ru-RU" sz="2400" dirty="0" smtClean="0">
                <a:latin typeface="Times New Roman" panose="02020603050405020304" pitchFamily="18" charset="0"/>
                <a:cs typeface="Times New Roman" panose="02020603050405020304" pitchFamily="18" charset="0"/>
              </a:rPr>
              <a:t>    </a:t>
            </a:r>
            <a:endParaRPr lang="ru-RU" sz="2300" dirty="0"/>
          </a:p>
        </p:txBody>
      </p:sp>
      <p:pic>
        <p:nvPicPr>
          <p:cNvPr id="9" name="Рисунок 8"/>
          <p:cNvPicPr>
            <a:picLocks noChangeAspect="1"/>
          </p:cNvPicPr>
          <p:nvPr/>
        </p:nvPicPr>
        <p:blipFill>
          <a:blip r:embed="rId3"/>
          <a:stretch>
            <a:fillRect/>
          </a:stretch>
        </p:blipFill>
        <p:spPr>
          <a:xfrm>
            <a:off x="1" y="44624"/>
            <a:ext cx="683568" cy="726667"/>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5776" y="3248139"/>
            <a:ext cx="4104456" cy="2914164"/>
          </a:xfrm>
          <a:prstGeom prst="rect">
            <a:avLst/>
          </a:prstGeom>
        </p:spPr>
      </p:pic>
    </p:spTree>
    <p:extLst>
      <p:ext uri="{BB962C8B-B14F-4D97-AF65-F5344CB8AC3E}">
        <p14:creationId xmlns:p14="http://schemas.microsoft.com/office/powerpoint/2010/main" val="8891958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23528" y="44624"/>
            <a:ext cx="8280920" cy="678800"/>
          </a:xfrm>
          <a:solidFill>
            <a:schemeClr val="bg1"/>
          </a:solidFill>
        </p:spPr>
        <p:txBody>
          <a:bodyPr anchor="t">
            <a:noAutofit/>
          </a:bodyPr>
          <a:lstStyle/>
          <a:p>
            <a:pPr algn="ctr"/>
            <a:r>
              <a:rPr lang="ru-RU" b="1" dirty="0" smtClean="0">
                <a:solidFill>
                  <a:schemeClr val="tx1"/>
                </a:solidFill>
                <a:latin typeface="Times New Roman" panose="02020603050405020304" pitchFamily="18" charset="0"/>
                <a:cs typeface="Times New Roman" panose="02020603050405020304" pitchFamily="18" charset="0"/>
              </a:rPr>
              <a:t>ПРИНЦИПИ КОНКУРЕНТНИХ ПЕРЕВАГ У МІЖНАРОДНОМУ СУПЕРНИЦТВІ</a:t>
            </a:r>
          </a:p>
        </p:txBody>
      </p:sp>
      <p:sp>
        <p:nvSpPr>
          <p:cNvPr id="7" name="Rectangle 4"/>
          <p:cNvSpPr txBox="1">
            <a:spLocks noChangeArrowheads="1"/>
          </p:cNvSpPr>
          <p:nvPr/>
        </p:nvSpPr>
        <p:spPr bwMode="auto">
          <a:xfrm>
            <a:off x="1216035" y="625783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34     </a:t>
            </a:r>
            <a:endParaRPr lang="ru-RU" sz="2400" dirty="0">
              <a:solidFill>
                <a:srgbClr val="0000FF"/>
              </a:solidFill>
              <a:latin typeface="Times New Roman" panose="02020603050405020304" pitchFamily="18" charset="0"/>
              <a:cs typeface="Times New Roman" panose="02020603050405020304" pitchFamily="18" charset="0"/>
            </a:endParaRPr>
          </a:p>
        </p:txBody>
      </p:sp>
      <p:pic>
        <p:nvPicPr>
          <p:cNvPr id="8" name="Рисунок 7"/>
          <p:cNvPicPr>
            <a:picLocks noChangeAspect="1"/>
          </p:cNvPicPr>
          <p:nvPr/>
        </p:nvPicPr>
        <p:blipFill>
          <a:blip r:embed="rId2"/>
          <a:stretch>
            <a:fillRect/>
          </a:stretch>
        </p:blipFill>
        <p:spPr>
          <a:xfrm>
            <a:off x="0" y="6079888"/>
            <a:ext cx="777999" cy="817558"/>
          </a:xfrm>
          <a:prstGeom prst="rect">
            <a:avLst/>
          </a:prstGeom>
        </p:spPr>
      </p:pic>
      <p:sp>
        <p:nvSpPr>
          <p:cNvPr id="4" name="Прямоугольник 3"/>
          <p:cNvSpPr/>
          <p:nvPr/>
        </p:nvSpPr>
        <p:spPr>
          <a:xfrm>
            <a:off x="179512" y="1124744"/>
            <a:ext cx="8747752" cy="3631763"/>
          </a:xfrm>
          <a:prstGeom prst="rect">
            <a:avLst/>
          </a:prstGeom>
        </p:spPr>
        <p:txBody>
          <a:bodyPr wrap="square">
            <a:spAutoFit/>
          </a:bodyPr>
          <a:lstStyle/>
          <a:p>
            <a:pPr algn="just"/>
            <a:r>
              <a:rPr lang="ru-RU" sz="2300" dirty="0" smtClean="0">
                <a:latin typeface="Times New Roman" panose="02020603050405020304" pitchFamily="18" charset="0"/>
                <a:cs typeface="Times New Roman" panose="02020603050405020304" pitchFamily="18" charset="0"/>
              </a:rPr>
              <a:t>    Отже</a:t>
            </a:r>
            <a:r>
              <a:rPr lang="ru-RU" sz="2300" dirty="0">
                <a:latin typeface="Times New Roman" panose="02020603050405020304" pitchFamily="18" charset="0"/>
                <a:cs typeface="Times New Roman" panose="02020603050405020304" pitchFamily="18" charset="0"/>
              </a:rPr>
              <a:t>, конкурентоспроможність регіону, на відміну від конкурентоспроможності національної економіки, відрізняється непрямою конкуренцією регіонів в межах єдиної економічної системи. </a:t>
            </a:r>
            <a:endParaRPr lang="ru-RU" sz="2300" dirty="0" smtClean="0">
              <a:latin typeface="Times New Roman" panose="02020603050405020304" pitchFamily="18" charset="0"/>
              <a:cs typeface="Times New Roman" panose="02020603050405020304" pitchFamily="18" charset="0"/>
            </a:endParaRPr>
          </a:p>
          <a:p>
            <a:pPr algn="just"/>
            <a:r>
              <a:rPr lang="ru-RU" sz="2300" dirty="0" smtClean="0">
                <a:latin typeface="Times New Roman" panose="02020603050405020304" pitchFamily="18" charset="0"/>
                <a:cs typeface="Times New Roman" panose="02020603050405020304" pitchFamily="18" charset="0"/>
              </a:rPr>
              <a:t>    Регіон </a:t>
            </a:r>
            <a:r>
              <a:rPr lang="ru-RU" sz="2300" dirty="0">
                <a:latin typeface="Times New Roman" panose="02020603050405020304" pitchFamily="18" charset="0"/>
                <a:cs typeface="Times New Roman" panose="02020603050405020304" pitchFamily="18" charset="0"/>
              </a:rPr>
              <a:t>є конкурентоспроможним, якщо вагома участь його компаній у підвищенні міжнародної конкурентоспроможності країни. Визначальною є інноваційна складова їх конкурентоспроможності та динаміка галузевої структури з випереджувальним розвитком технологічного сектора національної економіки.</a:t>
            </a:r>
            <a:endParaRPr lang="ru-RU" sz="2300" dirty="0"/>
          </a:p>
        </p:txBody>
      </p:sp>
      <p:pic>
        <p:nvPicPr>
          <p:cNvPr id="9" name="Рисунок 8"/>
          <p:cNvPicPr>
            <a:picLocks noChangeAspect="1"/>
          </p:cNvPicPr>
          <p:nvPr/>
        </p:nvPicPr>
        <p:blipFill>
          <a:blip r:embed="rId3"/>
          <a:stretch>
            <a:fillRect/>
          </a:stretch>
        </p:blipFill>
        <p:spPr>
          <a:xfrm>
            <a:off x="1" y="44624"/>
            <a:ext cx="683568" cy="726667"/>
          </a:xfrm>
          <a:prstGeom prst="rect">
            <a:avLst/>
          </a:prstGeom>
        </p:spPr>
      </p:pic>
      <p:pic>
        <p:nvPicPr>
          <p:cNvPr id="2" name="Рисунок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99792" y="4365104"/>
            <a:ext cx="3546140" cy="2039030"/>
          </a:xfrm>
          <a:prstGeom prst="rect">
            <a:avLst/>
          </a:prstGeom>
        </p:spPr>
      </p:pic>
    </p:spTree>
    <p:extLst>
      <p:ext uri="{BB962C8B-B14F-4D97-AF65-F5344CB8AC3E}">
        <p14:creationId xmlns:p14="http://schemas.microsoft.com/office/powerpoint/2010/main" val="20334683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864302"/>
            <a:ext cx="8496944" cy="5256584"/>
          </a:xfrm>
        </p:spPr>
        <p:txBody>
          <a:bodyPr anchor="t">
            <a:noAutofit/>
          </a:bodyPr>
          <a:lstStyle/>
          <a:p>
            <a:pPr algn="just"/>
            <a:r>
              <a:rPr lang="ru-RU" sz="2400" dirty="0" smtClean="0">
                <a:latin typeface="Times New Roman" panose="02020603050405020304" pitchFamily="18" charset="0"/>
                <a:cs typeface="Times New Roman" panose="02020603050405020304" pitchFamily="18" charset="0"/>
              </a:rPr>
              <a:t>    Важливе </a:t>
            </a:r>
            <a:r>
              <a:rPr lang="ru-RU" sz="2400" dirty="0">
                <a:latin typeface="Times New Roman" panose="02020603050405020304" pitchFamily="18" charset="0"/>
                <a:cs typeface="Times New Roman" panose="02020603050405020304" pitchFamily="18" charset="0"/>
              </a:rPr>
              <a:t>значення в теорії конкурентоспроможності відводиться </a:t>
            </a:r>
            <a:r>
              <a:rPr lang="ru-RU" sz="2500" b="1" i="1" dirty="0">
                <a:latin typeface="Times New Roman" panose="02020603050405020304" pitchFamily="18" charset="0"/>
                <a:cs typeface="Times New Roman" panose="02020603050405020304" pitchFamily="18" charset="0"/>
              </a:rPr>
              <a:t>кластерам</a:t>
            </a:r>
            <a:r>
              <a:rPr lang="ru-RU" sz="2400" dirty="0">
                <a:latin typeface="Times New Roman" panose="02020603050405020304" pitchFamily="18" charset="0"/>
                <a:cs typeface="Times New Roman" panose="02020603050405020304" pitchFamily="18" charset="0"/>
              </a:rPr>
              <a:t>, як сконцентрованим за географічними ознаками групам взаємопов’язаних компаній, спеціалізованих постачальників, фірм у відповідних галузях, а також пов’язаним з їх діяльністю організаціям у певних сферах, які конкурують, а разом з тим і ведуть спільну роботу. </a:t>
            </a:r>
            <a:r>
              <a:rPr lang="ru-RU" sz="2400" dirty="0" smtClean="0">
                <a:latin typeface="Times New Roman" panose="02020603050405020304" pitchFamily="18" charset="0"/>
                <a:cs typeface="Times New Roman" panose="02020603050405020304" pitchFamily="18" charset="0"/>
              </a:rPr>
              <a:t/>
            </a:r>
            <a:br>
              <a:rPr lang="ru-RU" sz="2400" dirty="0" smtClean="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     Високу </a:t>
            </a:r>
            <a:r>
              <a:rPr lang="ru-RU" sz="2400" dirty="0">
                <a:latin typeface="Times New Roman" panose="02020603050405020304" pitchFamily="18" charset="0"/>
                <a:cs typeface="Times New Roman" panose="02020603050405020304" pitchFamily="18" charset="0"/>
              </a:rPr>
              <a:t>конкурентоспроможність і економічне зростання обумовлюють чинники, які стимулюють оперативне поширення нових технологій, особливого значення набувають характер і структура взаємодії науки, освіти, фінансування, державної політики та промисловості. Саме інноваційні кластери мають у своїй основі стійку систему передачі нових знань, технологій, продукції, котру називають </a:t>
            </a:r>
            <a:r>
              <a:rPr lang="ru-RU" sz="2500" b="1" i="1" dirty="0">
                <a:latin typeface="Times New Roman" panose="02020603050405020304" pitchFamily="18" charset="0"/>
                <a:cs typeface="Times New Roman" panose="02020603050405020304" pitchFamily="18" charset="0"/>
              </a:rPr>
              <a:t>технологічною мережею</a:t>
            </a:r>
            <a:r>
              <a:rPr lang="ru-RU" sz="2500" dirty="0">
                <a:latin typeface="Times New Roman" panose="02020603050405020304" pitchFamily="18" charset="0"/>
                <a:cs typeface="Times New Roman" panose="02020603050405020304" pitchFamily="18" charset="0"/>
              </a:rPr>
              <a:t>. </a:t>
            </a:r>
            <a:endParaRPr lang="ru-RU" sz="2500" b="1" dirty="0">
              <a:latin typeface="Times New Roman" panose="02020603050405020304" pitchFamily="18" charset="0"/>
              <a:cs typeface="Times New Roman" panose="02020603050405020304" pitchFamily="18" charset="0"/>
            </a:endParaRPr>
          </a:p>
        </p:txBody>
      </p:sp>
      <p:sp>
        <p:nvSpPr>
          <p:cNvPr id="7"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35   </a:t>
            </a:r>
            <a:endParaRPr lang="ru-RU" sz="2400" dirty="0">
              <a:solidFill>
                <a:srgbClr val="0000FF"/>
              </a:solidFill>
              <a:latin typeface="Times New Roman" panose="02020603050405020304" pitchFamily="18" charset="0"/>
              <a:cs typeface="Times New Roman" panose="02020603050405020304" pitchFamily="18" charset="0"/>
            </a:endParaRPr>
          </a:p>
        </p:txBody>
      </p:sp>
      <p:pic>
        <p:nvPicPr>
          <p:cNvPr id="8" name="Рисунок 7"/>
          <p:cNvPicPr>
            <a:picLocks noChangeAspect="1"/>
          </p:cNvPicPr>
          <p:nvPr/>
        </p:nvPicPr>
        <p:blipFill>
          <a:blip r:embed="rId2"/>
          <a:stretch>
            <a:fillRect/>
          </a:stretch>
        </p:blipFill>
        <p:spPr>
          <a:xfrm>
            <a:off x="107504" y="6026327"/>
            <a:ext cx="777999" cy="817558"/>
          </a:xfrm>
          <a:prstGeom prst="rect">
            <a:avLst/>
          </a:prstGeom>
        </p:spPr>
      </p:pic>
      <p:sp>
        <p:nvSpPr>
          <p:cNvPr id="5" name="Прямоугольник 4"/>
          <p:cNvSpPr/>
          <p:nvPr/>
        </p:nvSpPr>
        <p:spPr>
          <a:xfrm>
            <a:off x="3948060" y="274587"/>
            <a:ext cx="1903791" cy="461665"/>
          </a:xfrm>
          <a:prstGeom prst="rect">
            <a:avLst/>
          </a:prstGeom>
        </p:spPr>
        <p:txBody>
          <a:bodyPr wrap="none">
            <a:spAutoFit/>
          </a:bodyPr>
          <a:lstStyle/>
          <a:p>
            <a:r>
              <a:rPr lang="ru-RU" sz="2400" b="1" dirty="0" smtClean="0">
                <a:latin typeface="Times New Roman" panose="02020603050405020304" pitchFamily="18" charset="0"/>
                <a:cs typeface="Times New Roman" panose="02020603050405020304" pitchFamily="18" charset="0"/>
              </a:rPr>
              <a:t>КЛАСТЕРИ</a:t>
            </a:r>
            <a:endParaRPr lang="ru-RU" sz="2400" dirty="0"/>
          </a:p>
        </p:txBody>
      </p:sp>
    </p:spTree>
    <p:extLst>
      <p:ext uri="{BB962C8B-B14F-4D97-AF65-F5344CB8AC3E}">
        <p14:creationId xmlns:p14="http://schemas.microsoft.com/office/powerpoint/2010/main" val="13538156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979712" y="28916"/>
            <a:ext cx="5328592" cy="612100"/>
          </a:xfrm>
          <a:solidFill>
            <a:schemeClr val="bg1"/>
          </a:solidFill>
        </p:spPr>
        <p:txBody>
          <a:bodyPr anchor="ctr">
            <a:noAutofit/>
          </a:bodyPr>
          <a:lstStyle/>
          <a:p>
            <a:pPr algn="ctr"/>
            <a:r>
              <a:rPr lang="uk-UA" sz="2600" b="1" dirty="0" smtClean="0">
                <a:solidFill>
                  <a:schemeClr val="tx1"/>
                </a:solidFill>
                <a:latin typeface="Times New Roman" panose="02020603050405020304" pitchFamily="18" charset="0"/>
                <a:cs typeface="Times New Roman" panose="02020603050405020304" pitchFamily="18" charset="0"/>
              </a:rPr>
              <a:t>ПЕРЕВАГИ КЛАСТЕРА</a:t>
            </a:r>
            <a:endParaRPr lang="ru-RU" sz="2600" dirty="0">
              <a:solidFill>
                <a:schemeClr val="tx1"/>
              </a:solidFill>
              <a:latin typeface="Times New Roman" panose="02020603050405020304" pitchFamily="18" charset="0"/>
              <a:cs typeface="Times New Roman" panose="02020603050405020304" pitchFamily="18" charset="0"/>
            </a:endParaRPr>
          </a:p>
        </p:txBody>
      </p:sp>
      <p:sp>
        <p:nvSpPr>
          <p:cNvPr id="7"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36     </a:t>
            </a:r>
            <a:endParaRPr lang="ru-RU" sz="2400" dirty="0">
              <a:solidFill>
                <a:srgbClr val="0000FF"/>
              </a:solidFill>
              <a:latin typeface="Times New Roman" panose="02020603050405020304" pitchFamily="18" charset="0"/>
              <a:cs typeface="Times New Roman" panose="02020603050405020304" pitchFamily="18" charset="0"/>
            </a:endParaRPr>
          </a:p>
        </p:txBody>
      </p:sp>
      <p:pic>
        <p:nvPicPr>
          <p:cNvPr id="8" name="Рисунок 7"/>
          <p:cNvPicPr>
            <a:picLocks noChangeAspect="1"/>
          </p:cNvPicPr>
          <p:nvPr/>
        </p:nvPicPr>
        <p:blipFill>
          <a:blip r:embed="rId2"/>
          <a:stretch>
            <a:fillRect/>
          </a:stretch>
        </p:blipFill>
        <p:spPr>
          <a:xfrm>
            <a:off x="107504" y="6026327"/>
            <a:ext cx="777999" cy="817558"/>
          </a:xfrm>
          <a:prstGeom prst="rect">
            <a:avLst/>
          </a:prstGeom>
        </p:spPr>
      </p:pic>
      <p:sp>
        <p:nvSpPr>
          <p:cNvPr id="4" name="Прямоугольник 3"/>
          <p:cNvSpPr/>
          <p:nvPr/>
        </p:nvSpPr>
        <p:spPr>
          <a:xfrm>
            <a:off x="251520" y="1052737"/>
            <a:ext cx="8496944" cy="4893647"/>
          </a:xfrm>
          <a:prstGeom prst="rect">
            <a:avLst/>
          </a:prstGeom>
        </p:spPr>
        <p:txBody>
          <a:bodyPr wrap="square">
            <a:spAutoFit/>
          </a:bodyPr>
          <a:lstStyle/>
          <a:p>
            <a:pPr algn="just"/>
            <a:r>
              <a:rPr lang="ru-RU" sz="2400" dirty="0">
                <a:latin typeface="Times New Roman" panose="02020603050405020304" pitchFamily="18" charset="0"/>
                <a:cs typeface="Times New Roman" panose="02020603050405020304" pitchFamily="18" charset="0"/>
              </a:rPr>
              <a:t>Підприємства кластера мають можливість отримати додаткові конкурентні переваги, здійснюючи внутрішню спеціалізацію, стандартизацію, мінімізуючи витрати на впровадження інновацій. </a:t>
            </a:r>
            <a:endParaRPr lang="ru-RU" sz="2400" dirty="0" smtClean="0">
              <a:latin typeface="Times New Roman" panose="02020603050405020304" pitchFamily="18" charset="0"/>
              <a:cs typeface="Times New Roman" panose="02020603050405020304" pitchFamily="18" charset="0"/>
            </a:endParaRPr>
          </a:p>
          <a:p>
            <a:pPr algn="just"/>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Особливістю кластерів є наявність у їхньому складі гнучких малих інноваційних підприємств, особливо венчурних, що дає змогу формувати інноваційні «точки зростання», отримувати синергічні ефекти</a:t>
            </a:r>
            <a:r>
              <a:rPr lang="ru-RU" sz="2400" dirty="0" smtClean="0">
                <a:latin typeface="Times New Roman" panose="02020603050405020304" pitchFamily="18" charset="0"/>
                <a:cs typeface="Times New Roman" panose="02020603050405020304" pitchFamily="18" charset="0"/>
              </a:rPr>
              <a:t>.</a:t>
            </a:r>
          </a:p>
          <a:p>
            <a:pPr algn="just"/>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     </a:t>
            </a:r>
            <a:r>
              <a:rPr lang="ru-RU" sz="2400" b="1" i="1" dirty="0">
                <a:latin typeface="Times New Roman" panose="02020603050405020304" pitchFamily="18" charset="0"/>
                <a:cs typeface="Times New Roman" panose="02020603050405020304" pitchFamily="18" charset="0"/>
              </a:rPr>
              <a:t>Найголовніша особливість</a:t>
            </a:r>
            <a:r>
              <a:rPr lang="ru-RU" sz="2400" dirty="0">
                <a:latin typeface="Times New Roman" panose="02020603050405020304" pitchFamily="18" charset="0"/>
                <a:cs typeface="Times New Roman" panose="02020603050405020304" pitchFamily="18" charset="0"/>
              </a:rPr>
              <a:t> —це наявність у кластерах венчурного капіталу, за допомогою якого і фінансуються нововведення.</a:t>
            </a:r>
            <a:endParaRPr lang="ru-RU" sz="2400" dirty="0"/>
          </a:p>
        </p:txBody>
      </p:sp>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878185" cy="1052737"/>
          </a:xfrm>
          <a:prstGeom prst="rect">
            <a:avLst/>
          </a:prstGeom>
        </p:spPr>
      </p:pic>
    </p:spTree>
    <p:extLst>
      <p:ext uri="{BB962C8B-B14F-4D97-AF65-F5344CB8AC3E}">
        <p14:creationId xmlns:p14="http://schemas.microsoft.com/office/powerpoint/2010/main" val="403045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79512" y="34274"/>
            <a:ext cx="8964488" cy="531822"/>
          </a:xfrm>
          <a:solidFill>
            <a:schemeClr val="bg1"/>
          </a:solidFill>
        </p:spPr>
        <p:txBody>
          <a:bodyPr anchor="ctr">
            <a:noAutofit/>
          </a:bodyPr>
          <a:lstStyle/>
          <a:p>
            <a:pPr algn="ctr"/>
            <a:r>
              <a:rPr lang="ru-RU" sz="2600" b="1" dirty="0" smtClean="0">
                <a:solidFill>
                  <a:schemeClr val="tx1"/>
                </a:solidFill>
                <a:latin typeface="Times New Roman" panose="02020603050405020304" pitchFamily="18" charset="0"/>
                <a:cs typeface="Times New Roman" panose="02020603050405020304" pitchFamily="18" charset="0"/>
              </a:rPr>
              <a:t>ВИДИ МІЖНАРОДНИХ ДОГОВОРІВ МІЖ КРАЇНАМИ</a:t>
            </a:r>
            <a:endParaRPr lang="ru-RU" sz="2600" b="1" dirty="0">
              <a:solidFill>
                <a:schemeClr val="tx1"/>
              </a:solidFill>
              <a:latin typeface="Times New Roman" panose="02020603050405020304" pitchFamily="18" charset="0"/>
              <a:cs typeface="Times New Roman" panose="02020603050405020304" pitchFamily="18" charset="0"/>
            </a:endParaRPr>
          </a:p>
        </p:txBody>
      </p:sp>
      <p:sp>
        <p:nvSpPr>
          <p:cNvPr id="7"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37     </a:t>
            </a:r>
            <a:endParaRPr lang="ru-RU" sz="2400" dirty="0">
              <a:solidFill>
                <a:srgbClr val="0000FF"/>
              </a:solidFill>
              <a:latin typeface="Times New Roman" panose="02020603050405020304" pitchFamily="18" charset="0"/>
              <a:cs typeface="Times New Roman" panose="02020603050405020304" pitchFamily="18" charset="0"/>
            </a:endParaRPr>
          </a:p>
        </p:txBody>
      </p:sp>
      <p:pic>
        <p:nvPicPr>
          <p:cNvPr id="8" name="Рисунок 7"/>
          <p:cNvPicPr>
            <a:picLocks noChangeAspect="1"/>
          </p:cNvPicPr>
          <p:nvPr/>
        </p:nvPicPr>
        <p:blipFill>
          <a:blip r:embed="rId2"/>
          <a:stretch>
            <a:fillRect/>
          </a:stretch>
        </p:blipFill>
        <p:spPr>
          <a:xfrm>
            <a:off x="107504" y="6026327"/>
            <a:ext cx="777999" cy="817558"/>
          </a:xfrm>
          <a:prstGeom prst="rect">
            <a:avLst/>
          </a:prstGeom>
        </p:spPr>
      </p:pic>
      <p:sp>
        <p:nvSpPr>
          <p:cNvPr id="4" name="Прямоугольник 3"/>
          <p:cNvSpPr/>
          <p:nvPr/>
        </p:nvSpPr>
        <p:spPr>
          <a:xfrm>
            <a:off x="107504" y="764704"/>
            <a:ext cx="8856984" cy="4355038"/>
          </a:xfrm>
          <a:prstGeom prst="rect">
            <a:avLst/>
          </a:prstGeom>
        </p:spPr>
        <p:txBody>
          <a:bodyPr wrap="square">
            <a:spAutoFit/>
          </a:bodyPr>
          <a:lstStyle/>
          <a:p>
            <a:pPr algn="just"/>
            <a:r>
              <a:rPr lang="ru-RU" sz="2400" dirty="0" smtClean="0">
                <a:latin typeface="Times New Roman" panose="02020603050405020304" pitchFamily="18" charset="0"/>
                <a:cs typeface="Times New Roman" panose="02020603050405020304" pitchFamily="18" charset="0"/>
              </a:rPr>
              <a:t>      </a:t>
            </a:r>
            <a:r>
              <a:rPr lang="ru-RU" sz="2300" dirty="0" smtClean="0">
                <a:latin typeface="Times New Roman" panose="02020603050405020304" pitchFamily="18" charset="0"/>
                <a:cs typeface="Times New Roman" panose="02020603050405020304" pitchFamily="18" charset="0"/>
              </a:rPr>
              <a:t>Дії </a:t>
            </a:r>
            <a:r>
              <a:rPr lang="ru-RU" sz="2300" dirty="0">
                <a:latin typeface="Times New Roman" panose="02020603050405020304" pitchFamily="18" charset="0"/>
                <a:cs typeface="Times New Roman" panose="02020603050405020304" pitchFamily="18" charset="0"/>
              </a:rPr>
              <a:t>підприємства на міжнародному ринку визначаються умовами зовнішньоекономічного контракту. При цьому повинні бути враховані діючі норми міжнародного права. </a:t>
            </a:r>
            <a:endParaRPr lang="ru-RU" sz="2300" dirty="0" smtClean="0">
              <a:latin typeface="Times New Roman" panose="02020603050405020304" pitchFamily="18" charset="0"/>
              <a:cs typeface="Times New Roman" panose="02020603050405020304" pitchFamily="18" charset="0"/>
            </a:endParaRPr>
          </a:p>
          <a:p>
            <a:pPr algn="just"/>
            <a:endParaRPr lang="ru-RU" sz="2300" dirty="0" smtClean="0">
              <a:latin typeface="Times New Roman" panose="02020603050405020304" pitchFamily="18" charset="0"/>
              <a:cs typeface="Times New Roman" panose="02020603050405020304" pitchFamily="18" charset="0"/>
            </a:endParaRPr>
          </a:p>
          <a:p>
            <a:pPr algn="just"/>
            <a:r>
              <a:rPr lang="ru-RU" sz="2300" dirty="0">
                <a:latin typeface="Times New Roman" panose="02020603050405020304" pitchFamily="18" charset="0"/>
                <a:cs typeface="Times New Roman" panose="02020603050405020304" pitchFamily="18" charset="0"/>
              </a:rPr>
              <a:t> </a:t>
            </a:r>
            <a:r>
              <a:rPr lang="ru-RU" sz="2300" dirty="0" smtClean="0">
                <a:latin typeface="Times New Roman" panose="02020603050405020304" pitchFamily="18" charset="0"/>
                <a:cs typeface="Times New Roman" panose="02020603050405020304" pitchFamily="18" charset="0"/>
              </a:rPr>
              <a:t>     Стосовно </a:t>
            </a:r>
            <a:r>
              <a:rPr lang="ru-RU" sz="2300" dirty="0">
                <a:latin typeface="Times New Roman" panose="02020603050405020304" pitchFamily="18" charset="0"/>
                <a:cs typeface="Times New Roman" panose="02020603050405020304" pitchFamily="18" charset="0"/>
              </a:rPr>
              <a:t>зовнішньоекономічних контрактів мають значення види міжнародних договорів між країнами</a:t>
            </a:r>
            <a:r>
              <a:rPr lang="ru-RU" sz="2300" dirty="0" smtClean="0">
                <a:latin typeface="Times New Roman" panose="02020603050405020304" pitchFamily="18" charset="0"/>
                <a:cs typeface="Times New Roman" panose="02020603050405020304" pitchFamily="18" charset="0"/>
              </a:rPr>
              <a:t>:</a:t>
            </a:r>
          </a:p>
          <a:p>
            <a:pPr marL="457200" indent="-457200" algn="just">
              <a:buAutoNum type="arabicParenR"/>
            </a:pPr>
            <a:r>
              <a:rPr lang="ru-RU" sz="2300" dirty="0" smtClean="0">
                <a:latin typeface="Times New Roman" panose="02020603050405020304" pitchFamily="18" charset="0"/>
                <a:cs typeface="Times New Roman" panose="02020603050405020304" pitchFamily="18" charset="0"/>
              </a:rPr>
              <a:t>договори</a:t>
            </a:r>
            <a:r>
              <a:rPr lang="ru-RU" sz="2300" dirty="0">
                <a:latin typeface="Times New Roman" panose="02020603050405020304" pitchFamily="18" charset="0"/>
                <a:cs typeface="Times New Roman" panose="02020603050405020304" pitchFamily="18" charset="0"/>
              </a:rPr>
              <a:t>, які встановлюють режим торгівлі між двома країнами або країни і групи країн</a:t>
            </a:r>
            <a:r>
              <a:rPr lang="ru-RU" sz="2300" dirty="0" smtClean="0">
                <a:latin typeface="Times New Roman" panose="02020603050405020304" pitchFamily="18" charset="0"/>
                <a:cs typeface="Times New Roman" panose="02020603050405020304" pitchFamily="18" charset="0"/>
              </a:rPr>
              <a:t>;</a:t>
            </a:r>
          </a:p>
          <a:p>
            <a:pPr marL="457200" indent="-457200" algn="just">
              <a:buAutoNum type="arabicParenR"/>
            </a:pPr>
            <a:r>
              <a:rPr lang="ru-RU" sz="2300" dirty="0" smtClean="0">
                <a:latin typeface="Times New Roman" panose="02020603050405020304" pitchFamily="18" charset="0"/>
                <a:cs typeface="Times New Roman" panose="02020603050405020304" pitchFamily="18" charset="0"/>
              </a:rPr>
              <a:t>договори</a:t>
            </a:r>
            <a:r>
              <a:rPr lang="ru-RU" sz="2300" dirty="0">
                <a:latin typeface="Times New Roman" panose="02020603050405020304" pitchFamily="18" charset="0"/>
                <a:cs typeface="Times New Roman" panose="02020603050405020304" pitchFamily="18" charset="0"/>
              </a:rPr>
              <a:t>, які регулюють майнові відносини, що з’являються в результаті укладання зовнішньоекономічних контрактів</a:t>
            </a:r>
            <a:r>
              <a:rPr lang="ru-RU" sz="2300" dirty="0" smtClean="0">
                <a:latin typeface="Times New Roman" panose="02020603050405020304" pitchFamily="18" charset="0"/>
                <a:cs typeface="Times New Roman" panose="02020603050405020304" pitchFamily="18" charset="0"/>
              </a:rPr>
              <a:t>.</a:t>
            </a:r>
          </a:p>
          <a:p>
            <a:pPr algn="just"/>
            <a:r>
              <a:rPr lang="ru-RU" sz="2300" dirty="0" smtClean="0">
                <a:latin typeface="Times New Roman" panose="02020603050405020304" pitchFamily="18" charset="0"/>
                <a:cs typeface="Times New Roman" panose="02020603050405020304" pitchFamily="18" charset="0"/>
              </a:rPr>
              <a:t>   </a:t>
            </a:r>
          </a:p>
          <a:p>
            <a:pPr algn="just"/>
            <a:r>
              <a:rPr lang="ru-RU" sz="2300" dirty="0" smtClean="0">
                <a:latin typeface="Times New Roman" panose="02020603050405020304" pitchFamily="18" charset="0"/>
                <a:cs typeface="Times New Roman" panose="02020603050405020304" pitchFamily="18" charset="0"/>
              </a:rPr>
              <a:t>  </a:t>
            </a:r>
            <a:endParaRPr lang="ru-RU" sz="23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6356" y="4437287"/>
            <a:ext cx="2590800" cy="1762125"/>
          </a:xfrm>
          <a:prstGeom prst="rect">
            <a:avLst/>
          </a:prstGeom>
        </p:spPr>
      </p:pic>
    </p:spTree>
    <p:extLst>
      <p:ext uri="{BB962C8B-B14F-4D97-AF65-F5344CB8AC3E}">
        <p14:creationId xmlns:p14="http://schemas.microsoft.com/office/powerpoint/2010/main" val="22091547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79512" y="34274"/>
            <a:ext cx="8964488" cy="531822"/>
          </a:xfrm>
          <a:solidFill>
            <a:schemeClr val="bg1"/>
          </a:solidFill>
        </p:spPr>
        <p:txBody>
          <a:bodyPr anchor="ctr">
            <a:noAutofit/>
          </a:bodyPr>
          <a:lstStyle/>
          <a:p>
            <a:pPr algn="ctr"/>
            <a:r>
              <a:rPr lang="ru-RU" sz="2600" b="1" dirty="0" smtClean="0">
                <a:solidFill>
                  <a:schemeClr val="tx1"/>
                </a:solidFill>
                <a:latin typeface="Times New Roman" panose="02020603050405020304" pitchFamily="18" charset="0"/>
                <a:cs typeface="Times New Roman" panose="02020603050405020304" pitchFamily="18" charset="0"/>
              </a:rPr>
              <a:t>ВИДИ МІЖНАРОДНИХ ДОГОВОРІВ МІЖ КРАЇНАМИ</a:t>
            </a:r>
            <a:endParaRPr lang="ru-RU" sz="2600" b="1" dirty="0">
              <a:solidFill>
                <a:schemeClr val="tx1"/>
              </a:solidFill>
              <a:latin typeface="Times New Roman" panose="02020603050405020304" pitchFamily="18" charset="0"/>
              <a:cs typeface="Times New Roman" panose="02020603050405020304" pitchFamily="18" charset="0"/>
            </a:endParaRPr>
          </a:p>
        </p:txBody>
      </p:sp>
      <p:sp>
        <p:nvSpPr>
          <p:cNvPr id="7"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38     </a:t>
            </a:r>
            <a:endParaRPr lang="ru-RU" sz="2400" dirty="0">
              <a:solidFill>
                <a:srgbClr val="0000FF"/>
              </a:solidFill>
              <a:latin typeface="Times New Roman" panose="02020603050405020304" pitchFamily="18" charset="0"/>
              <a:cs typeface="Times New Roman" panose="02020603050405020304" pitchFamily="18" charset="0"/>
            </a:endParaRPr>
          </a:p>
        </p:txBody>
      </p:sp>
      <p:pic>
        <p:nvPicPr>
          <p:cNvPr id="8" name="Рисунок 7"/>
          <p:cNvPicPr>
            <a:picLocks noChangeAspect="1"/>
          </p:cNvPicPr>
          <p:nvPr/>
        </p:nvPicPr>
        <p:blipFill>
          <a:blip r:embed="rId2"/>
          <a:stretch>
            <a:fillRect/>
          </a:stretch>
        </p:blipFill>
        <p:spPr>
          <a:xfrm>
            <a:off x="107504" y="6026327"/>
            <a:ext cx="777999" cy="817558"/>
          </a:xfrm>
          <a:prstGeom prst="rect">
            <a:avLst/>
          </a:prstGeom>
        </p:spPr>
      </p:pic>
      <p:sp>
        <p:nvSpPr>
          <p:cNvPr id="4" name="Прямоугольник 3"/>
          <p:cNvSpPr/>
          <p:nvPr/>
        </p:nvSpPr>
        <p:spPr>
          <a:xfrm>
            <a:off x="107504" y="692696"/>
            <a:ext cx="8856984" cy="2215991"/>
          </a:xfrm>
          <a:prstGeom prst="rect">
            <a:avLst/>
          </a:prstGeom>
        </p:spPr>
        <p:txBody>
          <a:bodyPr wrap="square">
            <a:spAutoFit/>
          </a:bodyPr>
          <a:lstStyle/>
          <a:p>
            <a:pPr algn="just"/>
            <a:r>
              <a:rPr lang="ru-RU" sz="2300" dirty="0" smtClean="0">
                <a:latin typeface="Times New Roman" panose="02020603050405020304" pitchFamily="18" charset="0"/>
                <a:cs typeface="Times New Roman" panose="02020603050405020304" pitchFamily="18" charset="0"/>
              </a:rPr>
              <a:t>   </a:t>
            </a:r>
          </a:p>
          <a:p>
            <a:pPr algn="just"/>
            <a:r>
              <a:rPr lang="ru-RU" sz="2300" dirty="0" smtClean="0">
                <a:latin typeface="Times New Roman" panose="02020603050405020304" pitchFamily="18" charset="0"/>
                <a:cs typeface="Times New Roman" panose="02020603050405020304" pitchFamily="18" charset="0"/>
              </a:rPr>
              <a:t>  Місце </a:t>
            </a:r>
            <a:r>
              <a:rPr lang="ru-RU" sz="2300" dirty="0">
                <a:latin typeface="Times New Roman" panose="02020603050405020304" pitchFamily="18" charset="0"/>
                <a:cs typeface="Times New Roman" panose="02020603050405020304" pitchFamily="18" charset="0"/>
              </a:rPr>
              <a:t>підприємства (фірми) на міжнародному ринку визначається двома основними чинниками</a:t>
            </a:r>
            <a:r>
              <a:rPr lang="ru-RU" sz="2300" dirty="0" smtClean="0">
                <a:latin typeface="Times New Roman" panose="02020603050405020304" pitchFamily="18" charset="0"/>
                <a:cs typeface="Times New Roman" panose="02020603050405020304" pitchFamily="18" charset="0"/>
              </a:rPr>
              <a:t>:</a:t>
            </a:r>
          </a:p>
          <a:p>
            <a:pPr marL="457200" indent="-457200" algn="just">
              <a:buAutoNum type="arabicParenR"/>
            </a:pPr>
            <a:r>
              <a:rPr lang="ru-RU" sz="2300" dirty="0" smtClean="0">
                <a:latin typeface="Times New Roman" panose="02020603050405020304" pitchFamily="18" charset="0"/>
                <a:cs typeface="Times New Roman" panose="02020603050405020304" pitchFamily="18" charset="0"/>
              </a:rPr>
              <a:t>здатністю </a:t>
            </a:r>
            <a:r>
              <a:rPr lang="ru-RU" sz="2300" dirty="0">
                <a:latin typeface="Times New Roman" panose="02020603050405020304" pitchFamily="18" charset="0"/>
                <a:cs typeface="Times New Roman" panose="02020603050405020304" pitchFamily="18" charset="0"/>
              </a:rPr>
              <a:t>знайти відповідну нішу</a:t>
            </a:r>
            <a:r>
              <a:rPr lang="ru-RU" sz="2300" dirty="0" smtClean="0">
                <a:latin typeface="Times New Roman" panose="02020603050405020304" pitchFamily="18" charset="0"/>
                <a:cs typeface="Times New Roman" panose="02020603050405020304" pitchFamily="18" charset="0"/>
              </a:rPr>
              <a:t>;</a:t>
            </a:r>
          </a:p>
          <a:p>
            <a:pPr marL="457200" indent="-457200" algn="just">
              <a:buAutoNum type="arabicParenR"/>
            </a:pPr>
            <a:r>
              <a:rPr lang="ru-RU" sz="2300" dirty="0" smtClean="0">
                <a:latin typeface="Times New Roman" panose="02020603050405020304" pitchFamily="18" charset="0"/>
                <a:cs typeface="Times New Roman" panose="02020603050405020304" pitchFamily="18" charset="0"/>
              </a:rPr>
              <a:t>здатністю </a:t>
            </a:r>
            <a:r>
              <a:rPr lang="ru-RU" sz="2300" dirty="0">
                <a:latin typeface="Times New Roman" panose="02020603050405020304" pitchFamily="18" charset="0"/>
                <a:cs typeface="Times New Roman" panose="02020603050405020304" pitchFamily="18" charset="0"/>
              </a:rPr>
              <a:t>підтримувати конкурентну перевагу над іншими фірмами</a:t>
            </a: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752" y="3140968"/>
            <a:ext cx="4441878" cy="2542975"/>
          </a:xfrm>
          <a:prstGeom prst="rect">
            <a:avLst/>
          </a:prstGeom>
        </p:spPr>
      </p:pic>
    </p:spTree>
    <p:extLst>
      <p:ext uri="{BB962C8B-B14F-4D97-AF65-F5344CB8AC3E}">
        <p14:creationId xmlns:p14="http://schemas.microsoft.com/office/powerpoint/2010/main" val="33029547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619672" y="0"/>
            <a:ext cx="5328592" cy="612100"/>
          </a:xfrm>
          <a:solidFill>
            <a:schemeClr val="bg1"/>
          </a:solidFill>
        </p:spPr>
        <p:txBody>
          <a:bodyPr anchor="ctr">
            <a:noAutofit/>
          </a:bodyPr>
          <a:lstStyle/>
          <a:p>
            <a:pPr algn="ctr"/>
            <a:r>
              <a:rPr lang="ru-RU" sz="2800" b="1" dirty="0" smtClean="0">
                <a:solidFill>
                  <a:schemeClr val="tx1"/>
                </a:solidFill>
                <a:latin typeface="Times New Roman" panose="02020603050405020304" pitchFamily="18" charset="0"/>
                <a:cs typeface="Times New Roman" panose="02020603050405020304" pitchFamily="18" charset="0"/>
              </a:rPr>
              <a:t>НІША РИНКУ</a:t>
            </a:r>
            <a:endParaRPr lang="ru-RU" sz="2800" b="1" dirty="0">
              <a:solidFill>
                <a:schemeClr val="tx1"/>
              </a:solidFill>
              <a:latin typeface="Times New Roman" panose="02020603050405020304" pitchFamily="18" charset="0"/>
              <a:cs typeface="Times New Roman" panose="02020603050405020304" pitchFamily="18" charset="0"/>
            </a:endParaRPr>
          </a:p>
        </p:txBody>
      </p:sp>
      <p:sp>
        <p:nvSpPr>
          <p:cNvPr id="7"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39     </a:t>
            </a:r>
            <a:endParaRPr lang="ru-RU" sz="2400" dirty="0">
              <a:solidFill>
                <a:srgbClr val="0000FF"/>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96379" y="476672"/>
            <a:ext cx="8784976" cy="3339376"/>
          </a:xfrm>
          <a:prstGeom prst="rect">
            <a:avLst/>
          </a:prstGeom>
        </p:spPr>
        <p:txBody>
          <a:bodyPr wrap="square">
            <a:spAutoFit/>
          </a:bodyPr>
          <a:lstStyle/>
          <a:p>
            <a:pPr algn="just"/>
            <a:r>
              <a:rPr lang="ru-RU" sz="2300" dirty="0" smtClean="0">
                <a:latin typeface="Times New Roman" panose="02020603050405020304" pitchFamily="18" charset="0"/>
                <a:cs typeface="Times New Roman" panose="02020603050405020304" pitchFamily="18" charset="0"/>
              </a:rPr>
              <a:t>    </a:t>
            </a:r>
            <a:r>
              <a:rPr lang="ru-RU" sz="2500" b="1" i="1" dirty="0" smtClean="0">
                <a:latin typeface="Times New Roman" panose="02020603050405020304" pitchFamily="18" charset="0"/>
                <a:cs typeface="Times New Roman" panose="02020603050405020304" pitchFamily="18" charset="0"/>
              </a:rPr>
              <a:t>По-перше</a:t>
            </a:r>
            <a:r>
              <a:rPr lang="ru-RU" sz="2300" dirty="0" smtClean="0">
                <a:latin typeface="Times New Roman" panose="02020603050405020304" pitchFamily="18" charset="0"/>
                <a:cs typeface="Times New Roman" panose="02020603050405020304" pitchFamily="18" charset="0"/>
              </a:rPr>
              <a:t> це -  </a:t>
            </a:r>
            <a:r>
              <a:rPr lang="ru-RU" sz="2300" dirty="0">
                <a:latin typeface="Times New Roman" panose="02020603050405020304" pitchFamily="18" charset="0"/>
                <a:cs typeface="Times New Roman" panose="02020603050405020304" pitchFamily="18" charset="0"/>
              </a:rPr>
              <a:t>порівняно новий інноваційний вид бізнесу або виробничої діяльності (не обов’язково в науково-технічному плані, а й просто за видом обслуговування або формою господарювання</a:t>
            </a:r>
            <a:r>
              <a:rPr lang="ru-RU" sz="2300" dirty="0" smtClean="0">
                <a:latin typeface="Times New Roman" panose="02020603050405020304" pitchFamily="18" charset="0"/>
                <a:cs typeface="Times New Roman" panose="02020603050405020304" pitchFamily="18" charset="0"/>
              </a:rPr>
              <a:t>);</a:t>
            </a:r>
          </a:p>
          <a:p>
            <a:pPr algn="just"/>
            <a:endParaRPr lang="ru-RU" sz="2300" dirty="0" smtClean="0">
              <a:latin typeface="Times New Roman" panose="02020603050405020304" pitchFamily="18" charset="0"/>
              <a:cs typeface="Times New Roman" panose="02020603050405020304" pitchFamily="18" charset="0"/>
            </a:endParaRPr>
          </a:p>
          <a:p>
            <a:pPr algn="just"/>
            <a:r>
              <a:rPr lang="ru-RU" sz="2300" dirty="0" smtClean="0">
                <a:latin typeface="Times New Roman" panose="02020603050405020304" pitchFamily="18" charset="0"/>
                <a:cs typeface="Times New Roman" panose="02020603050405020304" pitchFamily="18" charset="0"/>
              </a:rPr>
              <a:t>    </a:t>
            </a:r>
            <a:r>
              <a:rPr lang="ru-RU" sz="2500" b="1" i="1" dirty="0" smtClean="0">
                <a:latin typeface="Times New Roman" panose="02020603050405020304" pitchFamily="18" charset="0"/>
                <a:cs typeface="Times New Roman" panose="02020603050405020304" pitchFamily="18" charset="0"/>
              </a:rPr>
              <a:t>По-друге це</a:t>
            </a:r>
            <a:r>
              <a:rPr lang="ru-RU" sz="2300" dirty="0" smtClean="0">
                <a:latin typeface="Times New Roman" panose="02020603050405020304" pitchFamily="18" charset="0"/>
                <a:cs typeface="Times New Roman" panose="02020603050405020304" pitchFamily="18" charset="0"/>
              </a:rPr>
              <a:t> </a:t>
            </a:r>
            <a:r>
              <a:rPr lang="ru-RU" sz="2300" dirty="0">
                <a:latin typeface="Times New Roman" panose="02020603050405020304" pitchFamily="18" charset="0"/>
                <a:cs typeface="Times New Roman" panose="02020603050405020304" pitchFamily="18" charset="0"/>
              </a:rPr>
              <a:t>дуже невелика за ємністю, вузькоспеціалізована галузь господарської діяльності. Ніша ринку перебуває на стику двох або більше сегментів ринку.Вибір ніші залежить від її привабливості. Суперниками діючої в ніші фірми можуть бути як інші фірми ніші, так і фірми інших частин галузі</a:t>
            </a:r>
          </a:p>
        </p:txBody>
      </p:sp>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775" y="3816048"/>
            <a:ext cx="3866183" cy="2418843"/>
          </a:xfrm>
          <a:prstGeom prst="rect">
            <a:avLst/>
          </a:prstGeom>
        </p:spPr>
      </p:pic>
      <p:pic>
        <p:nvPicPr>
          <p:cNvPr id="12" name="Рисунок 11"/>
          <p:cNvPicPr>
            <a:picLocks noChangeAspect="1"/>
          </p:cNvPicPr>
          <p:nvPr/>
        </p:nvPicPr>
        <p:blipFill>
          <a:blip r:embed="rId3"/>
          <a:stretch>
            <a:fillRect/>
          </a:stretch>
        </p:blipFill>
        <p:spPr>
          <a:xfrm>
            <a:off x="107504" y="6026327"/>
            <a:ext cx="777999" cy="817558"/>
          </a:xfrm>
          <a:prstGeom prst="rect">
            <a:avLst/>
          </a:prstGeom>
        </p:spPr>
      </p:pic>
    </p:spTree>
    <p:extLst>
      <p:ext uri="{BB962C8B-B14F-4D97-AF65-F5344CB8AC3E}">
        <p14:creationId xmlns:p14="http://schemas.microsoft.com/office/powerpoint/2010/main" val="1116588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064673" y="188640"/>
            <a:ext cx="6732748" cy="792087"/>
          </a:xfrm>
          <a:solidFill>
            <a:schemeClr val="bg1"/>
          </a:solidFill>
        </p:spPr>
        <p:txBody>
          <a:bodyPr anchor="ctr">
            <a:noAutofit/>
          </a:bodyPr>
          <a:lstStyle/>
          <a:p>
            <a:pPr algn="ctr"/>
            <a:r>
              <a:rPr lang="ru-RU" sz="2400" b="1" dirty="0" smtClean="0">
                <a:solidFill>
                  <a:schemeClr val="tx1"/>
                </a:solidFill>
                <a:latin typeface="Times New Roman" panose="02020603050405020304" pitchFamily="18" charset="0"/>
                <a:cs typeface="Times New Roman" panose="02020603050405020304" pitchFamily="18" charset="0"/>
              </a:rPr>
              <a:t>ВИЗНАЧЕННЯ</a:t>
            </a:r>
            <a:r>
              <a:rPr lang="en-US" sz="2400" b="1" dirty="0" smtClean="0">
                <a:solidFill>
                  <a:schemeClr val="tx1"/>
                </a:solidFill>
                <a:latin typeface="Times New Roman" panose="02020603050405020304" pitchFamily="18" charset="0"/>
                <a:cs typeface="Times New Roman" panose="02020603050405020304" pitchFamily="18" charset="0"/>
              </a:rPr>
              <a:t> </a:t>
            </a:r>
            <a:r>
              <a:rPr lang="uk-UA" sz="2400" b="1" dirty="0" smtClean="0">
                <a:solidFill>
                  <a:schemeClr val="tx1"/>
                </a:solidFill>
                <a:latin typeface="Times New Roman" panose="02020603050405020304" pitchFamily="18" charset="0"/>
                <a:cs typeface="Times New Roman" panose="02020603050405020304" pitchFamily="18" charset="0"/>
              </a:rPr>
              <a:t>ВІДПОВІДНО</a:t>
            </a:r>
            <a:r>
              <a:rPr lang="ru-RU" sz="2400" b="1" dirty="0" smtClean="0">
                <a:solidFill>
                  <a:schemeClr val="tx1"/>
                </a:solidFill>
                <a:latin typeface="Times New Roman" panose="02020603050405020304" pitchFamily="18" charset="0"/>
                <a:cs typeface="Times New Roman" panose="02020603050405020304" pitchFamily="18" charset="0"/>
              </a:rPr>
              <a:t> ЗАКОНА УКРАЇНИ. </a:t>
            </a:r>
            <a:endParaRPr lang="ru-RU" sz="2400" b="1" dirty="0">
              <a:solidFill>
                <a:schemeClr val="tx1"/>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395536" y="836712"/>
            <a:ext cx="8568952" cy="5262979"/>
          </a:xfrm>
          <a:prstGeom prst="rect">
            <a:avLst/>
          </a:prstGeom>
        </p:spPr>
        <p:txBody>
          <a:bodyPr wrap="square">
            <a:spAutoFit/>
          </a:bodyPr>
          <a:lstStyle/>
          <a:p>
            <a:pPr algn="just"/>
            <a:r>
              <a:rPr lang="ru-RU" sz="2400" dirty="0" smtClean="0">
                <a:latin typeface="Times New Roman" panose="02020603050405020304" pitchFamily="18" charset="0"/>
                <a:cs typeface="Times New Roman" panose="02020603050405020304" pitchFamily="18" charset="0"/>
              </a:rPr>
              <a:t>     Базовим </a:t>
            </a:r>
            <a:r>
              <a:rPr lang="ru-RU" sz="2400" dirty="0">
                <a:latin typeface="Times New Roman" panose="02020603050405020304" pitchFamily="18" charset="0"/>
                <a:cs typeface="Times New Roman" panose="02020603050405020304" pitchFamily="18" charset="0"/>
              </a:rPr>
              <a:t>є визначення, закріплене Законом України «Про захист економічної конкуренції»: </a:t>
            </a:r>
            <a:endParaRPr lang="en-US" sz="2400" dirty="0" smtClean="0">
              <a:latin typeface="Times New Roman" panose="02020603050405020304" pitchFamily="18" charset="0"/>
              <a:cs typeface="Times New Roman" panose="02020603050405020304" pitchFamily="18" charset="0"/>
            </a:endParaRPr>
          </a:p>
          <a:p>
            <a:pPr algn="just"/>
            <a:r>
              <a:rPr lang="ru-RU" sz="2400" b="1" i="1" dirty="0" smtClean="0">
                <a:latin typeface="Times New Roman" panose="02020603050405020304" pitchFamily="18" charset="0"/>
                <a:cs typeface="Times New Roman" panose="02020603050405020304" pitchFamily="18" charset="0"/>
              </a:rPr>
              <a:t>«</a:t>
            </a:r>
            <a:r>
              <a:rPr lang="ru-RU" sz="2400" b="1" i="1" dirty="0">
                <a:latin typeface="Times New Roman" panose="02020603050405020304" pitchFamily="18" charset="0"/>
                <a:cs typeface="Times New Roman" panose="02020603050405020304" pitchFamily="18" charset="0"/>
              </a:rPr>
              <a:t>економічна </a:t>
            </a:r>
            <a:r>
              <a:rPr lang="ru-RU" sz="2400" b="1" i="1" dirty="0" smtClean="0">
                <a:latin typeface="Times New Roman" panose="02020603050405020304" pitchFamily="18" charset="0"/>
                <a:cs typeface="Times New Roman" panose="02020603050405020304" pitchFamily="18" charset="0"/>
              </a:rPr>
              <a:t>конкуренція </a:t>
            </a:r>
            <a:r>
              <a:rPr lang="ru-RU" sz="2400" dirty="0" smtClean="0">
                <a:latin typeface="Times New Roman" panose="02020603050405020304" pitchFamily="18" charset="0"/>
                <a:cs typeface="Times New Roman" panose="02020603050405020304" pitchFamily="18" charset="0"/>
              </a:rPr>
              <a:t>— це </a:t>
            </a:r>
            <a:r>
              <a:rPr lang="ru-RU" sz="2400" dirty="0">
                <a:latin typeface="Times New Roman" panose="02020603050405020304" pitchFamily="18" charset="0"/>
                <a:cs typeface="Times New Roman" panose="02020603050405020304" pitchFamily="18" charset="0"/>
              </a:rPr>
              <a:t>змагання між суб’єктами господарювання з метою здобуття завдяки власним досягненням переваг над іншими суб’єктами господарювання, внаслідок чого споживачі, суб’єкти господарювання мають можливість вибирати між кількома продавцями, покупцями, а окремий суб’єкт господарювання не може визначати умови обороту товарів на ринку». Слід зауважити, що під суб’єктом господарювання Законом визнається «юридична особа незалежно від організаційно-правової форми та форми власності чи фізична особа, що здійснює діяльність з виробництва, реалізації, придбання товарів або ж іншу господарську діяльність».</a:t>
            </a:r>
          </a:p>
        </p:txBody>
      </p:sp>
      <p:sp>
        <p:nvSpPr>
          <p:cNvPr id="5"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4     </a:t>
            </a:r>
            <a:endParaRPr lang="ru-RU" sz="2400" dirty="0">
              <a:solidFill>
                <a:srgbClr val="0000FF"/>
              </a:solidFill>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2"/>
          <a:stretch>
            <a:fillRect/>
          </a:stretch>
        </p:blipFill>
        <p:spPr>
          <a:xfrm>
            <a:off x="107504" y="6026327"/>
            <a:ext cx="777999" cy="817558"/>
          </a:xfrm>
          <a:prstGeom prst="rect">
            <a:avLst/>
          </a:prstGeom>
        </p:spPr>
      </p:pic>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4683" y="-67915"/>
            <a:ext cx="1289255" cy="904627"/>
          </a:xfrm>
          <a:prstGeom prst="rect">
            <a:avLst/>
          </a:prstGeom>
        </p:spPr>
      </p:pic>
    </p:spTree>
    <p:extLst>
      <p:ext uri="{BB962C8B-B14F-4D97-AF65-F5344CB8AC3E}">
        <p14:creationId xmlns:p14="http://schemas.microsoft.com/office/powerpoint/2010/main" val="30390733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611560" y="188640"/>
            <a:ext cx="7848872" cy="680488"/>
          </a:xfrm>
          <a:solidFill>
            <a:schemeClr val="bg1"/>
          </a:solidFill>
        </p:spPr>
        <p:txBody>
          <a:bodyPr anchor="ctr">
            <a:noAutofit/>
          </a:bodyPr>
          <a:lstStyle/>
          <a:p>
            <a:pPr algn="ctr"/>
            <a:r>
              <a:rPr lang="ru-RU" sz="2800" b="1" dirty="0" smtClean="0">
                <a:solidFill>
                  <a:schemeClr val="tx1"/>
                </a:solidFill>
                <a:latin typeface="Times New Roman" panose="02020603050405020304" pitchFamily="18" charset="0"/>
                <a:cs typeface="Times New Roman" panose="02020603050405020304" pitchFamily="18" charset="0"/>
              </a:rPr>
              <a:t>ЯКОСТІ КОНКУРЕНТНОЇ ПЕРЕВАГИ</a:t>
            </a:r>
            <a:endParaRPr lang="ru-RU" sz="2800" b="1" dirty="0">
              <a:solidFill>
                <a:schemeClr val="tx1"/>
              </a:solidFill>
              <a:latin typeface="Times New Roman" panose="02020603050405020304" pitchFamily="18" charset="0"/>
              <a:cs typeface="Times New Roman" panose="02020603050405020304" pitchFamily="18" charset="0"/>
            </a:endParaRPr>
          </a:p>
        </p:txBody>
      </p:sp>
      <p:sp>
        <p:nvSpPr>
          <p:cNvPr id="7"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40    </a:t>
            </a:r>
            <a:endParaRPr lang="ru-RU" sz="2400" dirty="0">
              <a:solidFill>
                <a:srgbClr val="0000FF"/>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3347864" y="1124744"/>
            <a:ext cx="5184576" cy="4154984"/>
          </a:xfrm>
          <a:prstGeom prst="rect">
            <a:avLst/>
          </a:prstGeom>
        </p:spPr>
        <p:txBody>
          <a:bodyPr wrap="square">
            <a:spAutoFit/>
          </a:bodyPr>
          <a:lstStyle/>
          <a:p>
            <a:pPr algn="just"/>
            <a:r>
              <a:rPr lang="ru-RU" sz="2400" dirty="0">
                <a:latin typeface="Times New Roman" panose="02020603050405020304" pitchFamily="18" charset="0"/>
                <a:cs typeface="Times New Roman" panose="02020603050405020304" pitchFamily="18" charset="0"/>
              </a:rPr>
              <a:t>Для досягнення конкурентної переваги цільова ніша повинна мати такі якості: </a:t>
            </a:r>
            <a:endParaRPr lang="ru-RU" sz="2400" dirty="0" smtClean="0">
              <a:latin typeface="Times New Roman" panose="02020603050405020304" pitchFamily="18" charset="0"/>
              <a:cs typeface="Times New Roman" panose="02020603050405020304" pitchFamily="18" charset="0"/>
            </a:endParaRPr>
          </a:p>
          <a:p>
            <a:pPr algn="just"/>
            <a:endParaRPr lang="ru-RU" sz="24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ru-RU" sz="2400" dirty="0" smtClean="0">
                <a:latin typeface="Times New Roman" panose="02020603050405020304" pitchFamily="18" charset="0"/>
                <a:cs typeface="Times New Roman" panose="02020603050405020304" pitchFamily="18" charset="0"/>
              </a:rPr>
              <a:t>покупці </a:t>
            </a:r>
            <a:r>
              <a:rPr lang="ru-RU" sz="2400" dirty="0">
                <a:latin typeface="Times New Roman" panose="02020603050405020304" pitchFamily="18" charset="0"/>
                <a:cs typeface="Times New Roman" panose="02020603050405020304" pitchFamily="18" charset="0"/>
              </a:rPr>
              <a:t>мають володіти різноманітними </a:t>
            </a:r>
            <a:r>
              <a:rPr lang="ru-RU" sz="2400" dirty="0" smtClean="0">
                <a:latin typeface="Times New Roman" panose="02020603050405020304" pitchFamily="18" charset="0"/>
                <a:cs typeface="Times New Roman" panose="02020603050405020304" pitchFamily="18" charset="0"/>
              </a:rPr>
              <a:t>потребами;</a:t>
            </a:r>
          </a:p>
          <a:p>
            <a:pPr marL="342900" indent="-342900" algn="just">
              <a:buFont typeface="Arial" panose="020B0604020202020204" pitchFamily="34" charset="0"/>
              <a:buChar char="•"/>
            </a:pPr>
            <a:endParaRPr lang="ru-RU" sz="24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ru-RU" sz="2400" dirty="0" smtClean="0">
                <a:latin typeface="Times New Roman" panose="02020603050405020304" pitchFamily="18" charset="0"/>
                <a:cs typeface="Times New Roman" panose="02020603050405020304" pitchFamily="18" charset="0"/>
              </a:rPr>
              <a:t>ланцюг </a:t>
            </a:r>
            <a:r>
              <a:rPr lang="ru-RU" sz="2400" dirty="0">
                <a:latin typeface="Times New Roman" panose="02020603050405020304" pitchFamily="18" charset="0"/>
                <a:cs typeface="Times New Roman" panose="02020603050405020304" pitchFamily="18" charset="0"/>
              </a:rPr>
              <a:t>виробництва —витрат повинен відрізнятися від аналогічного ланцюга, який характерний для іншої ніші.</a:t>
            </a:r>
            <a:endParaRPr lang="ru-RU" sz="23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2144801"/>
            <a:ext cx="2857500" cy="2857500"/>
          </a:xfrm>
          <a:prstGeom prst="rect">
            <a:avLst/>
          </a:prstGeom>
        </p:spPr>
      </p:pic>
      <p:pic>
        <p:nvPicPr>
          <p:cNvPr id="8" name="Рисунок 7"/>
          <p:cNvPicPr>
            <a:picLocks noChangeAspect="1"/>
          </p:cNvPicPr>
          <p:nvPr/>
        </p:nvPicPr>
        <p:blipFill>
          <a:blip r:embed="rId3"/>
          <a:stretch>
            <a:fillRect/>
          </a:stretch>
        </p:blipFill>
        <p:spPr>
          <a:xfrm>
            <a:off x="107504" y="6026327"/>
            <a:ext cx="777999" cy="817558"/>
          </a:xfrm>
          <a:prstGeom prst="rect">
            <a:avLst/>
          </a:prstGeom>
        </p:spPr>
      </p:pic>
    </p:spTree>
    <p:extLst>
      <p:ext uri="{BB962C8B-B14F-4D97-AF65-F5344CB8AC3E}">
        <p14:creationId xmlns:p14="http://schemas.microsoft.com/office/powerpoint/2010/main" val="23790115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611560" y="228232"/>
            <a:ext cx="7848872" cy="680488"/>
          </a:xfrm>
          <a:solidFill>
            <a:schemeClr val="bg1"/>
          </a:solidFill>
        </p:spPr>
        <p:txBody>
          <a:bodyPr anchor="ctr">
            <a:noAutofit/>
          </a:bodyPr>
          <a:lstStyle/>
          <a:p>
            <a:pPr algn="ctr"/>
            <a:r>
              <a:rPr lang="ru-RU" sz="2800" b="1" dirty="0" smtClean="0">
                <a:solidFill>
                  <a:schemeClr val="tx1"/>
                </a:solidFill>
                <a:latin typeface="Times New Roman" panose="02020603050405020304" pitchFamily="18" charset="0"/>
                <a:cs typeface="Times New Roman" panose="02020603050405020304" pitchFamily="18" charset="0"/>
              </a:rPr>
              <a:t>ЯКОСТІ КОНКУРЕНТНОЇ ПЕРЕВАГИ</a:t>
            </a:r>
            <a:endParaRPr lang="ru-RU" sz="2800" b="1" dirty="0">
              <a:solidFill>
                <a:schemeClr val="tx1"/>
              </a:solidFill>
              <a:latin typeface="Times New Roman" panose="02020603050405020304" pitchFamily="18" charset="0"/>
              <a:cs typeface="Times New Roman" panose="02020603050405020304" pitchFamily="18" charset="0"/>
            </a:endParaRPr>
          </a:p>
        </p:txBody>
      </p:sp>
      <p:sp>
        <p:nvSpPr>
          <p:cNvPr id="7"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41     </a:t>
            </a:r>
            <a:endParaRPr lang="ru-RU" sz="2400" dirty="0">
              <a:solidFill>
                <a:srgbClr val="0000FF"/>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439600" y="1193318"/>
            <a:ext cx="8280920" cy="4154984"/>
          </a:xfrm>
          <a:prstGeom prst="rect">
            <a:avLst/>
          </a:prstGeom>
        </p:spPr>
        <p:txBody>
          <a:bodyPr wrap="square">
            <a:spAutoFit/>
          </a:bodyPr>
          <a:lstStyle/>
          <a:p>
            <a:pPr algn="just"/>
            <a:r>
              <a:rPr lang="ru-RU" sz="2400" dirty="0" smtClean="0">
                <a:latin typeface="Times New Roman" panose="02020603050405020304" pitchFamily="18" charset="0"/>
                <a:cs typeface="Times New Roman" panose="02020603050405020304" pitchFamily="18" charset="0"/>
              </a:rPr>
              <a:t>     Для </a:t>
            </a:r>
            <a:r>
              <a:rPr lang="ru-RU" sz="2400" dirty="0">
                <a:latin typeface="Times New Roman" panose="02020603050405020304" pitchFamily="18" charset="0"/>
                <a:cs typeface="Times New Roman" panose="02020603050405020304" pitchFamily="18" charset="0"/>
              </a:rPr>
              <a:t>оцінювання варіантів, у тому числі для порівняння варіантів виходу на ринок різних країн, беруть до уваги такі критерії</a:t>
            </a:r>
            <a:r>
              <a:rPr lang="ru-RU" sz="2400" dirty="0" smtClean="0">
                <a:latin typeface="Times New Roman" panose="02020603050405020304" pitchFamily="18" charset="0"/>
                <a:cs typeface="Times New Roman" panose="02020603050405020304" pitchFamily="18" charset="0"/>
              </a:rPr>
              <a:t>:</a:t>
            </a:r>
          </a:p>
          <a:p>
            <a:pPr marL="1714500" lvl="3" indent="-342900" algn="just">
              <a:buClr>
                <a:srgbClr val="92D050"/>
              </a:buClr>
              <a:buFont typeface="Wingdings" panose="05000000000000000000" pitchFamily="2" charset="2"/>
              <a:buChar char="ü"/>
            </a:pPr>
            <a:r>
              <a:rPr lang="ru-RU" sz="2400" dirty="0" smtClean="0">
                <a:latin typeface="Times New Roman" panose="02020603050405020304" pitchFamily="18" charset="0"/>
                <a:cs typeface="Times New Roman" panose="02020603050405020304" pitchFamily="18" charset="0"/>
              </a:rPr>
              <a:t>політична </a:t>
            </a:r>
            <a:r>
              <a:rPr lang="ru-RU" sz="2400" dirty="0">
                <a:latin typeface="Times New Roman" panose="02020603050405020304" pitchFamily="18" charset="0"/>
                <a:cs typeface="Times New Roman" panose="02020603050405020304" pitchFamily="18" charset="0"/>
              </a:rPr>
              <a:t>і економічна </a:t>
            </a:r>
            <a:r>
              <a:rPr lang="ru-RU" sz="2400" dirty="0" smtClean="0">
                <a:latin typeface="Times New Roman" panose="02020603050405020304" pitchFamily="18" charset="0"/>
                <a:cs typeface="Times New Roman" panose="02020603050405020304" pitchFamily="18" charset="0"/>
              </a:rPr>
              <a:t>стабільність;</a:t>
            </a:r>
          </a:p>
          <a:p>
            <a:pPr marL="1714500" lvl="3" indent="-342900" algn="just">
              <a:buClr>
                <a:srgbClr val="92D050"/>
              </a:buClr>
              <a:buFont typeface="Wingdings" panose="05000000000000000000" pitchFamily="2" charset="2"/>
              <a:buChar char="ü"/>
            </a:pPr>
            <a:r>
              <a:rPr lang="ru-RU" sz="2400" dirty="0" smtClean="0">
                <a:latin typeface="Times New Roman" panose="02020603050405020304" pitchFamily="18" charset="0"/>
                <a:cs typeface="Times New Roman" panose="02020603050405020304" pitchFamily="18" charset="0"/>
              </a:rPr>
              <a:t>витрати виробництва;</a:t>
            </a:r>
          </a:p>
          <a:p>
            <a:pPr marL="1714500" lvl="3" indent="-342900" algn="just">
              <a:buClr>
                <a:srgbClr val="92D050"/>
              </a:buClr>
              <a:buFont typeface="Wingdings" panose="05000000000000000000" pitchFamily="2" charset="2"/>
              <a:buChar char="ü"/>
            </a:pPr>
            <a:r>
              <a:rPr lang="ru-RU" sz="2400" dirty="0" smtClean="0">
                <a:latin typeface="Times New Roman" panose="02020603050405020304" pitchFamily="18" charset="0"/>
                <a:cs typeface="Times New Roman" panose="02020603050405020304" pitchFamily="18" charset="0"/>
              </a:rPr>
              <a:t>транспортна інфраструктура;</a:t>
            </a:r>
          </a:p>
          <a:p>
            <a:pPr marL="1714500" lvl="3" indent="-342900" algn="just">
              <a:buClr>
                <a:srgbClr val="92D050"/>
              </a:buClr>
              <a:buFont typeface="Wingdings" panose="05000000000000000000" pitchFamily="2" charset="2"/>
              <a:buChar char="ü"/>
            </a:pPr>
            <a:r>
              <a:rPr lang="ru-RU" sz="2400" dirty="0" smtClean="0">
                <a:latin typeface="Times New Roman" panose="02020603050405020304" pitchFamily="18" charset="0"/>
                <a:cs typeface="Times New Roman" panose="02020603050405020304" pitchFamily="18" charset="0"/>
              </a:rPr>
              <a:t>державні пільги і стимули;</a:t>
            </a:r>
          </a:p>
          <a:p>
            <a:pPr marL="1714500" lvl="3" indent="-342900" algn="just">
              <a:buClr>
                <a:srgbClr val="92D050"/>
              </a:buClr>
              <a:buFont typeface="Wingdings" panose="05000000000000000000" pitchFamily="2" charset="2"/>
              <a:buChar char="ü"/>
            </a:pPr>
            <a:r>
              <a:rPr lang="ru-RU" sz="2400" dirty="0" smtClean="0">
                <a:latin typeface="Times New Roman" panose="02020603050405020304" pitchFamily="18" charset="0"/>
                <a:cs typeface="Times New Roman" panose="02020603050405020304" pitchFamily="18" charset="0"/>
              </a:rPr>
              <a:t>наявність </a:t>
            </a:r>
            <a:r>
              <a:rPr lang="ru-RU" sz="2400" dirty="0">
                <a:latin typeface="Times New Roman" panose="02020603050405020304" pitchFamily="18" charset="0"/>
                <a:cs typeface="Times New Roman" panose="02020603050405020304" pitchFamily="18" charset="0"/>
              </a:rPr>
              <a:t>як кваліфікованої так і відносно дешевої робочої </a:t>
            </a:r>
            <a:r>
              <a:rPr lang="ru-RU" sz="2400" dirty="0" smtClean="0">
                <a:latin typeface="Times New Roman" panose="02020603050405020304" pitchFamily="18" charset="0"/>
                <a:cs typeface="Times New Roman" panose="02020603050405020304" pitchFamily="18" charset="0"/>
              </a:rPr>
              <a:t>сили;</a:t>
            </a:r>
          </a:p>
          <a:p>
            <a:pPr marL="1714500" lvl="3" indent="-342900" algn="just">
              <a:buClr>
                <a:srgbClr val="92D050"/>
              </a:buClr>
              <a:buFont typeface="Wingdings" panose="05000000000000000000" pitchFamily="2" charset="2"/>
              <a:buChar char="ü"/>
            </a:pPr>
            <a:r>
              <a:rPr lang="ru-RU" sz="2400" dirty="0" smtClean="0">
                <a:latin typeface="Times New Roman" panose="02020603050405020304" pitchFamily="18" charset="0"/>
                <a:cs typeface="Times New Roman" panose="02020603050405020304" pitchFamily="18" charset="0"/>
              </a:rPr>
              <a:t>наявність </a:t>
            </a:r>
            <a:r>
              <a:rPr lang="ru-RU" sz="2400" dirty="0">
                <a:latin typeface="Times New Roman" panose="02020603050405020304" pitchFamily="18" charset="0"/>
                <a:cs typeface="Times New Roman" panose="02020603050405020304" pitchFamily="18" charset="0"/>
              </a:rPr>
              <a:t>потрібних постачальників сировини, матеріалів тощо.</a:t>
            </a:r>
            <a:endParaRPr lang="ru-RU" sz="2300" dirty="0">
              <a:latin typeface="Times New Roman" panose="02020603050405020304" pitchFamily="18" charset="0"/>
              <a:cs typeface="Times New Roman" panose="02020603050405020304" pitchFamily="18" charset="0"/>
            </a:endParaRPr>
          </a:p>
        </p:txBody>
      </p:sp>
      <p:pic>
        <p:nvPicPr>
          <p:cNvPr id="8" name="Рисунок 7"/>
          <p:cNvPicPr>
            <a:picLocks noChangeAspect="1"/>
          </p:cNvPicPr>
          <p:nvPr/>
        </p:nvPicPr>
        <p:blipFill>
          <a:blip r:embed="rId2"/>
          <a:stretch>
            <a:fillRect/>
          </a:stretch>
        </p:blipFill>
        <p:spPr>
          <a:xfrm>
            <a:off x="107504" y="6026327"/>
            <a:ext cx="777999" cy="817558"/>
          </a:xfrm>
          <a:prstGeom prst="rect">
            <a:avLst/>
          </a:prstGeom>
        </p:spPr>
      </p:pic>
    </p:spTree>
    <p:extLst>
      <p:ext uri="{BB962C8B-B14F-4D97-AF65-F5344CB8AC3E}">
        <p14:creationId xmlns:p14="http://schemas.microsoft.com/office/powerpoint/2010/main" val="40656045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278505" y="260648"/>
            <a:ext cx="7848872" cy="680488"/>
          </a:xfrm>
          <a:solidFill>
            <a:schemeClr val="bg1"/>
          </a:solidFill>
        </p:spPr>
        <p:txBody>
          <a:bodyPr anchor="ctr">
            <a:noAutofit/>
          </a:bodyPr>
          <a:lstStyle/>
          <a:p>
            <a:pPr algn="ctr"/>
            <a:r>
              <a:rPr lang="ru-RU" sz="2800" b="1" dirty="0" smtClean="0">
                <a:solidFill>
                  <a:schemeClr val="tx1"/>
                </a:solidFill>
                <a:latin typeface="Times New Roman" panose="02020603050405020304" pitchFamily="18" charset="0"/>
                <a:cs typeface="Times New Roman" panose="02020603050405020304" pitchFamily="18" charset="0"/>
              </a:rPr>
              <a:t>ЯКОСТІ КОНКУРЕНТНОЇ ПЕРЕВАГИ</a:t>
            </a:r>
            <a:endParaRPr lang="ru-RU" sz="2800" b="1" dirty="0">
              <a:solidFill>
                <a:schemeClr val="tx1"/>
              </a:solidFill>
              <a:latin typeface="Times New Roman" panose="02020603050405020304" pitchFamily="18" charset="0"/>
              <a:cs typeface="Times New Roman" panose="02020603050405020304" pitchFamily="18" charset="0"/>
            </a:endParaRPr>
          </a:p>
        </p:txBody>
      </p:sp>
      <p:sp>
        <p:nvSpPr>
          <p:cNvPr id="7"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42     </a:t>
            </a:r>
            <a:endParaRPr lang="ru-RU" sz="2400" dirty="0">
              <a:solidFill>
                <a:srgbClr val="0000FF"/>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459301" y="1816576"/>
            <a:ext cx="8280920" cy="3046988"/>
          </a:xfrm>
          <a:prstGeom prst="rect">
            <a:avLst/>
          </a:prstGeom>
        </p:spPr>
        <p:txBody>
          <a:bodyPr wrap="square">
            <a:spAutoFit/>
          </a:bodyPr>
          <a:lstStyle/>
          <a:p>
            <a:pPr algn="just"/>
            <a:r>
              <a:rPr lang="ru-RU" sz="2400" dirty="0" smtClean="0">
                <a:latin typeface="Times New Roman" panose="02020603050405020304" pitchFamily="18" charset="0"/>
                <a:cs typeface="Times New Roman" panose="02020603050405020304" pitchFamily="18" charset="0"/>
              </a:rPr>
              <a:t>    Досить </a:t>
            </a:r>
            <a:r>
              <a:rPr lang="ru-RU" sz="2400" dirty="0">
                <a:latin typeface="Times New Roman" panose="02020603050405020304" pitchFamily="18" charset="0"/>
                <a:cs typeface="Times New Roman" panose="02020603050405020304" pitchFamily="18" charset="0"/>
              </a:rPr>
              <a:t>суттєве значення при аналізі переваги того чи іншого варіанта виходу фірми на новий міжнародний ринок має </a:t>
            </a:r>
            <a:r>
              <a:rPr lang="ru-RU" sz="2400" dirty="0" smtClean="0">
                <a:latin typeface="Times New Roman" panose="02020603050405020304" pitchFamily="18" charset="0"/>
                <a:cs typeface="Times New Roman" panose="02020603050405020304" pitchFamily="18" charset="0"/>
              </a:rPr>
              <a:t>потенційна величина </a:t>
            </a:r>
            <a:r>
              <a:rPr lang="ru-RU" sz="2400" dirty="0">
                <a:latin typeface="Times New Roman" panose="02020603050405020304" pitchFamily="18" charset="0"/>
                <a:cs typeface="Times New Roman" panose="02020603050405020304" pitchFamily="18" charset="0"/>
              </a:rPr>
              <a:t>трансакційних витрат. </a:t>
            </a:r>
            <a:endParaRPr lang="ru-RU" sz="2400" dirty="0" smtClean="0">
              <a:latin typeface="Times New Roman" panose="02020603050405020304" pitchFamily="18" charset="0"/>
              <a:cs typeface="Times New Roman" panose="02020603050405020304" pitchFamily="18" charset="0"/>
            </a:endParaRPr>
          </a:p>
          <a:p>
            <a:pPr algn="just"/>
            <a:r>
              <a:rPr lang="ru-RU" sz="2400" dirty="0" smtClean="0">
                <a:latin typeface="Times New Roman" panose="02020603050405020304" pitchFamily="18" charset="0"/>
                <a:cs typeface="Times New Roman" panose="02020603050405020304" pitchFamily="18" charset="0"/>
              </a:rPr>
              <a:t>     Необхідна </a:t>
            </a:r>
            <a:r>
              <a:rPr lang="ru-RU" sz="2400" dirty="0">
                <a:latin typeface="Times New Roman" panose="02020603050405020304" pitchFamily="18" charset="0"/>
                <a:cs typeface="Times New Roman" panose="02020603050405020304" pitchFamily="18" charset="0"/>
              </a:rPr>
              <a:t>особлива ретельність вибору партнерів за трансакціями. У протилежному випадку досить високі трансакційні витрати зроблять неефективним прийняття того чи іншого, на перший погляд, вигідного варіанта виходу фірми нановий ринок.</a:t>
            </a:r>
            <a:endParaRPr lang="ru-RU" sz="23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808848" cy="1412776"/>
          </a:xfrm>
          <a:prstGeom prst="rect">
            <a:avLst/>
          </a:prstGeom>
        </p:spPr>
      </p:pic>
      <p:pic>
        <p:nvPicPr>
          <p:cNvPr id="8" name="Рисунок 7"/>
          <p:cNvPicPr>
            <a:picLocks noChangeAspect="1"/>
          </p:cNvPicPr>
          <p:nvPr/>
        </p:nvPicPr>
        <p:blipFill>
          <a:blip r:embed="rId3"/>
          <a:stretch>
            <a:fillRect/>
          </a:stretch>
        </p:blipFill>
        <p:spPr>
          <a:xfrm>
            <a:off x="107504" y="6026327"/>
            <a:ext cx="777999" cy="817558"/>
          </a:xfrm>
          <a:prstGeom prst="rect">
            <a:avLst/>
          </a:prstGeom>
        </p:spPr>
      </p:pic>
    </p:spTree>
    <p:extLst>
      <p:ext uri="{BB962C8B-B14F-4D97-AF65-F5344CB8AC3E}">
        <p14:creationId xmlns:p14="http://schemas.microsoft.com/office/powerpoint/2010/main" val="13344914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683568" y="228232"/>
            <a:ext cx="7920880" cy="608480"/>
          </a:xfrm>
          <a:solidFill>
            <a:schemeClr val="bg1"/>
          </a:solidFill>
        </p:spPr>
        <p:txBody>
          <a:bodyPr anchor="ctr">
            <a:noAutofit/>
          </a:bodyPr>
          <a:lstStyle/>
          <a:p>
            <a:pPr algn="ctr"/>
            <a:r>
              <a:rPr lang="ru-RU" sz="2800" b="1" dirty="0" smtClean="0">
                <a:solidFill>
                  <a:schemeClr val="tx1"/>
                </a:solidFill>
                <a:latin typeface="Times New Roman" panose="02020603050405020304" pitchFamily="18" charset="0"/>
                <a:cs typeface="Times New Roman" panose="02020603050405020304" pitchFamily="18" charset="0"/>
              </a:rPr>
              <a:t>ПРИНЦИПИ ДІЯЛЬНОСТІ МЕНЕДЖЕРІВ</a:t>
            </a:r>
            <a:endParaRPr lang="ru-RU" sz="2800" b="1" dirty="0">
              <a:solidFill>
                <a:schemeClr val="tx1"/>
              </a:solidFill>
              <a:latin typeface="Times New Roman" panose="02020603050405020304" pitchFamily="18" charset="0"/>
              <a:cs typeface="Times New Roman" panose="02020603050405020304" pitchFamily="18" charset="0"/>
            </a:endParaRPr>
          </a:p>
        </p:txBody>
      </p:sp>
      <p:sp>
        <p:nvSpPr>
          <p:cNvPr id="7"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43    </a:t>
            </a:r>
            <a:endParaRPr lang="ru-RU" sz="2400" dirty="0">
              <a:solidFill>
                <a:srgbClr val="0000FF"/>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79512" y="1052736"/>
            <a:ext cx="8784976" cy="3785652"/>
          </a:xfrm>
          <a:prstGeom prst="rect">
            <a:avLst/>
          </a:prstGeom>
        </p:spPr>
        <p:txBody>
          <a:bodyPr wrap="square">
            <a:spAutoFit/>
          </a:bodyPr>
          <a:lstStyle/>
          <a:p>
            <a:pPr algn="just"/>
            <a:r>
              <a:rPr lang="ru-RU" sz="23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Успіх фірми на міжнародному ринку багато в чому залежить також від принципів діяльності менеджерів, якими можуть бути</a:t>
            </a:r>
            <a:r>
              <a:rPr lang="ru-RU" sz="2400" dirty="0" smtClean="0">
                <a:latin typeface="Times New Roman" panose="02020603050405020304" pitchFamily="18" charset="0"/>
                <a:cs typeface="Times New Roman" panose="02020603050405020304" pitchFamily="18" charset="0"/>
              </a:rPr>
              <a:t>:</a:t>
            </a:r>
          </a:p>
          <a:p>
            <a:pPr algn="just"/>
            <a:endParaRPr lang="ru-RU" sz="2400" dirty="0" smtClean="0">
              <a:latin typeface="Times New Roman" panose="02020603050405020304" pitchFamily="18" charset="0"/>
              <a:cs typeface="Times New Roman" panose="02020603050405020304" pitchFamily="18" charset="0"/>
            </a:endParaRPr>
          </a:p>
          <a:p>
            <a:pPr marL="342900" indent="-342900">
              <a:buClr>
                <a:srgbClr val="00B050"/>
              </a:buClr>
              <a:buFont typeface="Wingdings" panose="05000000000000000000" pitchFamily="2" charset="2"/>
              <a:buChar char="Ø"/>
            </a:pPr>
            <a:r>
              <a:rPr lang="ru-RU" sz="2400" dirty="0" smtClean="0">
                <a:latin typeface="Times New Roman" panose="02020603050405020304" pitchFamily="18" charset="0"/>
                <a:cs typeface="Times New Roman" panose="02020603050405020304" pitchFamily="18" charset="0"/>
              </a:rPr>
              <a:t> заповзятливість </a:t>
            </a:r>
            <a:r>
              <a:rPr lang="ru-RU" sz="2400" dirty="0">
                <a:latin typeface="Times New Roman" panose="02020603050405020304" pitchFamily="18" charset="0"/>
                <a:cs typeface="Times New Roman" panose="02020603050405020304" pitchFamily="18" charset="0"/>
              </a:rPr>
              <a:t>та готовність </a:t>
            </a:r>
            <a:endParaRPr lang="ru-RU" sz="2400" dirty="0" smtClean="0">
              <a:latin typeface="Times New Roman" panose="02020603050405020304" pitchFamily="18" charset="0"/>
              <a:cs typeface="Times New Roman" panose="02020603050405020304" pitchFamily="18" charset="0"/>
            </a:endParaRPr>
          </a:p>
          <a:p>
            <a:pPr>
              <a:buClr>
                <a:srgbClr val="00B050"/>
              </a:buClr>
            </a:pPr>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     йти </a:t>
            </a:r>
            <a:r>
              <a:rPr lang="ru-RU" sz="2400" dirty="0">
                <a:latin typeface="Times New Roman" panose="02020603050405020304" pitchFamily="18" charset="0"/>
                <a:cs typeface="Times New Roman" panose="02020603050405020304" pitchFamily="18" charset="0"/>
              </a:rPr>
              <a:t>на строго розрахований </a:t>
            </a:r>
            <a:r>
              <a:rPr lang="ru-RU" sz="2400" dirty="0" smtClean="0">
                <a:latin typeface="Times New Roman" panose="02020603050405020304" pitchFamily="18" charset="0"/>
                <a:cs typeface="Times New Roman" panose="02020603050405020304" pitchFamily="18" charset="0"/>
              </a:rPr>
              <a:t>ризик;</a:t>
            </a:r>
          </a:p>
          <a:p>
            <a:pPr marL="342900" indent="-342900">
              <a:buClr>
                <a:srgbClr val="00B050"/>
              </a:buClr>
              <a:buFont typeface="Wingdings" panose="05000000000000000000" pitchFamily="2" charset="2"/>
              <a:buChar char="Ø"/>
            </a:pPr>
            <a:r>
              <a:rPr lang="ru-RU" sz="2400" dirty="0" smtClean="0">
                <a:latin typeface="Times New Roman" panose="02020603050405020304" pitchFamily="18" charset="0"/>
                <a:cs typeface="Times New Roman" panose="02020603050405020304" pitchFamily="18" charset="0"/>
              </a:rPr>
              <a:t>інтуїтивне </a:t>
            </a:r>
            <a:r>
              <a:rPr lang="ru-RU" sz="2400" dirty="0">
                <a:latin typeface="Times New Roman" panose="02020603050405020304" pitchFamily="18" charset="0"/>
                <a:cs typeface="Times New Roman" panose="02020603050405020304" pitchFamily="18" charset="0"/>
              </a:rPr>
              <a:t>сприйняття вимог </a:t>
            </a:r>
            <a:r>
              <a:rPr lang="ru-RU" sz="2400" dirty="0" smtClean="0">
                <a:latin typeface="Times New Roman" panose="02020603050405020304" pitchFamily="18" charset="0"/>
                <a:cs typeface="Times New Roman" panose="02020603050405020304" pitchFamily="18" charset="0"/>
              </a:rPr>
              <a:t>ринку;</a:t>
            </a:r>
          </a:p>
          <a:p>
            <a:pPr marL="342900" indent="-342900">
              <a:buClr>
                <a:srgbClr val="00B050"/>
              </a:buClr>
              <a:buFont typeface="Wingdings" panose="05000000000000000000" pitchFamily="2" charset="2"/>
              <a:buChar char="Ø"/>
            </a:pPr>
            <a:r>
              <a:rPr lang="ru-RU" sz="2400" dirty="0" smtClean="0">
                <a:latin typeface="Times New Roman" panose="02020603050405020304" pitchFamily="18" charset="0"/>
                <a:cs typeface="Times New Roman" panose="02020603050405020304" pitchFamily="18" charset="0"/>
              </a:rPr>
              <a:t>здатність </a:t>
            </a:r>
            <a:r>
              <a:rPr lang="ru-RU" sz="2400" dirty="0">
                <a:latin typeface="Times New Roman" panose="02020603050405020304" pitchFamily="18" charset="0"/>
                <a:cs typeface="Times New Roman" panose="02020603050405020304" pitchFamily="18" charset="0"/>
              </a:rPr>
              <a:t>більше працювати, ніж </a:t>
            </a:r>
            <a:r>
              <a:rPr lang="ru-RU" sz="2400" dirty="0" smtClean="0">
                <a:latin typeface="Times New Roman" panose="02020603050405020304" pitchFamily="18" charset="0"/>
                <a:cs typeface="Times New Roman" panose="02020603050405020304" pitchFamily="18" charset="0"/>
              </a:rPr>
              <a:t>підлеглі;</a:t>
            </a:r>
          </a:p>
          <a:p>
            <a:pPr marL="342900" indent="-342900">
              <a:buClr>
                <a:srgbClr val="00B050"/>
              </a:buClr>
              <a:buFont typeface="Wingdings" panose="05000000000000000000" pitchFamily="2" charset="2"/>
              <a:buChar char="Ø"/>
            </a:pPr>
            <a:r>
              <a:rPr lang="ru-RU" sz="2400" dirty="0" smtClean="0">
                <a:latin typeface="Times New Roman" panose="02020603050405020304" pitchFamily="18" charset="0"/>
                <a:cs typeface="Times New Roman" panose="02020603050405020304" pitchFamily="18" charset="0"/>
              </a:rPr>
              <a:t>докладне </a:t>
            </a:r>
            <a:r>
              <a:rPr lang="ru-RU" sz="2400" dirty="0">
                <a:latin typeface="Times New Roman" panose="02020603050405020304" pitchFamily="18" charset="0"/>
                <a:cs typeface="Times New Roman" panose="02020603050405020304" pitchFamily="18" charset="0"/>
              </a:rPr>
              <a:t>знання своєї </a:t>
            </a:r>
            <a:r>
              <a:rPr lang="ru-RU" sz="2400" dirty="0" smtClean="0">
                <a:latin typeface="Times New Roman" panose="02020603050405020304" pitchFamily="18" charset="0"/>
                <a:cs typeface="Times New Roman" panose="02020603050405020304" pitchFamily="18" charset="0"/>
              </a:rPr>
              <a:t>справи;</a:t>
            </a:r>
          </a:p>
          <a:p>
            <a:pPr marL="342900" indent="-342900">
              <a:buClr>
                <a:srgbClr val="00B050"/>
              </a:buClr>
              <a:buFont typeface="Wingdings" panose="05000000000000000000" pitchFamily="2" charset="2"/>
              <a:buChar char="Ø"/>
            </a:pPr>
            <a:r>
              <a:rPr lang="ru-RU" sz="2400" dirty="0" smtClean="0">
                <a:latin typeface="Times New Roman" panose="02020603050405020304" pitchFamily="18" charset="0"/>
                <a:cs typeface="Times New Roman" panose="02020603050405020304" pitchFamily="18" charset="0"/>
              </a:rPr>
              <a:t>гарна </a:t>
            </a:r>
            <a:r>
              <a:rPr lang="ru-RU" sz="2400" dirty="0">
                <a:latin typeface="Times New Roman" panose="02020603050405020304" pitchFamily="18" charset="0"/>
                <a:cs typeface="Times New Roman" panose="02020603050405020304" pitchFamily="18" charset="0"/>
              </a:rPr>
              <a:t>мотивація співробітників</a:t>
            </a:r>
            <a:r>
              <a:rPr lang="ru-RU" sz="2400" dirty="0" smtClean="0">
                <a:latin typeface="Times New Roman" panose="02020603050405020304" pitchFamily="18" charset="0"/>
                <a:cs typeface="Times New Roman" panose="02020603050405020304" pitchFamily="18" charset="0"/>
              </a:rPr>
              <a:t>;</a:t>
            </a:r>
          </a:p>
          <a:p>
            <a:pPr marL="342900" indent="-342900">
              <a:buClr>
                <a:srgbClr val="00B050"/>
              </a:buClr>
              <a:buFont typeface="Wingdings" panose="05000000000000000000" pitchFamily="2" charset="2"/>
              <a:buChar char="Ø"/>
            </a:pPr>
            <a:r>
              <a:rPr lang="ru-RU" sz="2400" dirty="0" smtClean="0">
                <a:latin typeface="Times New Roman" panose="02020603050405020304" pitchFamily="18" charset="0"/>
                <a:cs typeface="Times New Roman" panose="02020603050405020304" pitchFamily="18" charset="0"/>
              </a:rPr>
              <a:t>контроль </a:t>
            </a:r>
            <a:r>
              <a:rPr lang="ru-RU" sz="2400" dirty="0">
                <a:latin typeface="Times New Roman" panose="02020603050405020304" pitchFamily="18" charset="0"/>
                <a:cs typeface="Times New Roman" panose="02020603050405020304" pitchFamily="18" charset="0"/>
              </a:rPr>
              <a:t>за витратами та прибутком.</a:t>
            </a: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1637" y="3943390"/>
            <a:ext cx="3607609" cy="2029280"/>
          </a:xfrm>
          <a:prstGeom prst="rect">
            <a:avLst/>
          </a:prstGeom>
        </p:spPr>
      </p:pic>
      <p:pic>
        <p:nvPicPr>
          <p:cNvPr id="8" name="Рисунок 7"/>
          <p:cNvPicPr>
            <a:picLocks noChangeAspect="1"/>
          </p:cNvPicPr>
          <p:nvPr/>
        </p:nvPicPr>
        <p:blipFill>
          <a:blip r:embed="rId4"/>
          <a:stretch>
            <a:fillRect/>
          </a:stretch>
        </p:blipFill>
        <p:spPr>
          <a:xfrm>
            <a:off x="107504" y="6026327"/>
            <a:ext cx="777999" cy="817558"/>
          </a:xfrm>
          <a:prstGeom prst="rect">
            <a:avLst/>
          </a:prstGeom>
        </p:spPr>
      </p:pic>
    </p:spTree>
    <p:extLst>
      <p:ext uri="{BB962C8B-B14F-4D97-AF65-F5344CB8AC3E}">
        <p14:creationId xmlns:p14="http://schemas.microsoft.com/office/powerpoint/2010/main" val="61794732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619672" y="20016"/>
            <a:ext cx="5328592" cy="456656"/>
          </a:xfrm>
          <a:solidFill>
            <a:schemeClr val="bg1"/>
          </a:solidFill>
        </p:spPr>
        <p:txBody>
          <a:bodyPr anchor="ctr">
            <a:noAutofit/>
          </a:bodyPr>
          <a:lstStyle/>
          <a:p>
            <a:pPr algn="ctr"/>
            <a:r>
              <a:rPr lang="ru-RU" sz="2800" b="1" dirty="0" smtClean="0">
                <a:solidFill>
                  <a:schemeClr val="tx1"/>
                </a:solidFill>
                <a:latin typeface="Times New Roman" panose="02020603050405020304" pitchFamily="18" charset="0"/>
                <a:cs typeface="Times New Roman" panose="02020603050405020304" pitchFamily="18" charset="0"/>
              </a:rPr>
              <a:t>КОНКУРЕНТНІ ПЕРЕВАГИ</a:t>
            </a:r>
            <a:endParaRPr lang="ru-RU" sz="2800" b="1" dirty="0">
              <a:solidFill>
                <a:schemeClr val="tx1"/>
              </a:solidFill>
              <a:latin typeface="Times New Roman" panose="02020603050405020304" pitchFamily="18" charset="0"/>
              <a:cs typeface="Times New Roman" panose="02020603050405020304" pitchFamily="18" charset="0"/>
            </a:endParaRPr>
          </a:p>
        </p:txBody>
      </p:sp>
      <p:sp>
        <p:nvSpPr>
          <p:cNvPr id="7"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44    </a:t>
            </a:r>
            <a:endParaRPr lang="ru-RU" sz="2400" dirty="0">
              <a:solidFill>
                <a:srgbClr val="0000FF"/>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35496" y="3527484"/>
            <a:ext cx="8784976" cy="2677656"/>
          </a:xfrm>
          <a:prstGeom prst="rect">
            <a:avLst/>
          </a:prstGeom>
        </p:spPr>
        <p:txBody>
          <a:bodyPr wrap="square">
            <a:spAutoFit/>
          </a:bodyPr>
          <a:lstStyle/>
          <a:p>
            <a:pPr algn="just"/>
            <a:r>
              <a:rPr lang="ru-RU" sz="2300" dirty="0" smtClean="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     </a:t>
            </a:r>
            <a:r>
              <a:rPr lang="ru-RU" sz="2400" b="1" i="1" dirty="0" smtClean="0">
                <a:latin typeface="Times New Roman" panose="02020603050405020304" pitchFamily="18" charset="0"/>
                <a:cs typeface="Times New Roman" panose="02020603050405020304" pitchFamily="18" charset="0"/>
              </a:rPr>
              <a:t>Конкурентна </a:t>
            </a:r>
            <a:r>
              <a:rPr lang="ru-RU" sz="2400" b="1" i="1" dirty="0">
                <a:latin typeface="Times New Roman" panose="02020603050405020304" pitchFamily="18" charset="0"/>
                <a:cs typeface="Times New Roman" panose="02020603050405020304" pitchFamily="18" charset="0"/>
              </a:rPr>
              <a:t>перевага випливає з поліпшувань, нововведень та </a:t>
            </a:r>
            <a:r>
              <a:rPr lang="ru-RU" sz="2400" b="1" i="1" dirty="0" smtClean="0">
                <a:latin typeface="Times New Roman" panose="02020603050405020304" pitchFamily="18" charset="0"/>
                <a:cs typeface="Times New Roman" panose="02020603050405020304" pitchFamily="18" charset="0"/>
              </a:rPr>
              <a:t>змін.</a:t>
            </a:r>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Фірми </a:t>
            </a:r>
            <a:r>
              <a:rPr lang="ru-RU" sz="2400" dirty="0">
                <a:latin typeface="Times New Roman" panose="02020603050405020304" pitchFamily="18" charset="0"/>
                <a:cs typeface="Times New Roman" panose="02020603050405020304" pitchFamily="18" charset="0"/>
              </a:rPr>
              <a:t>отримують перевагу перед міжнародними суперниками тому, що вони уловлюють нову основу для конкуренції або знаходять нові і більш ефективні засоби для ведення конкуренції по-старому</a:t>
            </a:r>
            <a:r>
              <a:rPr lang="ru-RU" sz="2400" dirty="0" smtClean="0">
                <a:latin typeface="Times New Roman" panose="02020603050405020304" pitchFamily="18" charset="0"/>
                <a:cs typeface="Times New Roman" panose="02020603050405020304" pitchFamily="18" charset="0"/>
              </a:rPr>
              <a:t>.</a:t>
            </a:r>
          </a:p>
          <a:p>
            <a:pPr algn="just"/>
            <a:endParaRPr lang="uk-UA" sz="2400" dirty="0" smtClean="0">
              <a:latin typeface="Times New Roman" panose="02020603050405020304" pitchFamily="18" charset="0"/>
              <a:cs typeface="Times New Roman" panose="02020603050405020304" pitchFamily="18" charset="0"/>
            </a:endParaRPr>
          </a:p>
          <a:p>
            <a:pPr algn="just"/>
            <a:endParaRPr lang="ru-RU" sz="2400" dirty="0">
              <a:latin typeface="Times New Roman" panose="02020603050405020304" pitchFamily="18" charset="0"/>
              <a:cs typeface="Times New Roman" panose="02020603050405020304" pitchFamily="18" charset="0"/>
            </a:endParaRPr>
          </a:p>
        </p:txBody>
      </p:sp>
      <p:pic>
        <p:nvPicPr>
          <p:cNvPr id="8" name="Рисунок 7"/>
          <p:cNvPicPr>
            <a:picLocks noChangeAspect="1"/>
          </p:cNvPicPr>
          <p:nvPr/>
        </p:nvPicPr>
        <p:blipFill>
          <a:blip r:embed="rId2"/>
          <a:stretch>
            <a:fillRect/>
          </a:stretch>
        </p:blipFill>
        <p:spPr>
          <a:xfrm>
            <a:off x="1" y="747248"/>
            <a:ext cx="3892510" cy="2249704"/>
          </a:xfrm>
          <a:prstGeom prst="rect">
            <a:avLst/>
          </a:prstGeom>
        </p:spPr>
      </p:pic>
      <p:sp>
        <p:nvSpPr>
          <p:cNvPr id="9" name="Прямоугольник 8"/>
          <p:cNvSpPr/>
          <p:nvPr/>
        </p:nvSpPr>
        <p:spPr>
          <a:xfrm>
            <a:off x="3892511" y="980728"/>
            <a:ext cx="5120918" cy="1862048"/>
          </a:xfrm>
          <a:prstGeom prst="rect">
            <a:avLst/>
          </a:prstGeom>
        </p:spPr>
        <p:txBody>
          <a:bodyPr wrap="square">
            <a:spAutoFit/>
          </a:bodyPr>
          <a:lstStyle/>
          <a:p>
            <a:pPr algn="just"/>
            <a:r>
              <a:rPr lang="ru-RU" sz="2300" dirty="0" smtClean="0">
                <a:latin typeface="Times New Roman" panose="02020603050405020304" pitchFamily="18" charset="0"/>
                <a:cs typeface="Times New Roman" panose="02020603050405020304" pitchFamily="18" charset="0"/>
              </a:rPr>
              <a:t>Міжнародна конкурентоспроможність проявляється у досягненні фірмою конкурентних переваг у міжнародному суперництві, що визначається певними </a:t>
            </a:r>
            <a:r>
              <a:rPr lang="ru-RU" sz="2300" b="1" i="1" dirty="0" smtClean="0">
                <a:latin typeface="Times New Roman" panose="02020603050405020304" pitchFamily="18" charset="0"/>
                <a:cs typeface="Times New Roman" panose="02020603050405020304" pitchFamily="18" charset="0"/>
              </a:rPr>
              <a:t>принципами</a:t>
            </a:r>
            <a:endParaRPr lang="ru-RU" sz="2300" dirty="0"/>
          </a:p>
        </p:txBody>
      </p:sp>
      <p:pic>
        <p:nvPicPr>
          <p:cNvPr id="10" name="Рисунок 9"/>
          <p:cNvPicPr>
            <a:picLocks noChangeAspect="1"/>
          </p:cNvPicPr>
          <p:nvPr/>
        </p:nvPicPr>
        <p:blipFill>
          <a:blip r:embed="rId3"/>
          <a:stretch>
            <a:fillRect/>
          </a:stretch>
        </p:blipFill>
        <p:spPr>
          <a:xfrm>
            <a:off x="107504" y="6026327"/>
            <a:ext cx="777999" cy="817558"/>
          </a:xfrm>
          <a:prstGeom prst="rect">
            <a:avLst/>
          </a:prstGeom>
        </p:spPr>
      </p:pic>
    </p:spTree>
    <p:extLst>
      <p:ext uri="{BB962C8B-B14F-4D97-AF65-F5344CB8AC3E}">
        <p14:creationId xmlns:p14="http://schemas.microsoft.com/office/powerpoint/2010/main" val="26170954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619672" y="20016"/>
            <a:ext cx="5328592" cy="456656"/>
          </a:xfrm>
          <a:solidFill>
            <a:schemeClr val="bg1"/>
          </a:solidFill>
        </p:spPr>
        <p:txBody>
          <a:bodyPr anchor="ctr">
            <a:noAutofit/>
          </a:bodyPr>
          <a:lstStyle/>
          <a:p>
            <a:pPr algn="ctr"/>
            <a:r>
              <a:rPr lang="ru-RU" sz="2800" b="1" dirty="0" smtClean="0">
                <a:solidFill>
                  <a:schemeClr val="tx1"/>
                </a:solidFill>
                <a:latin typeface="Times New Roman" panose="02020603050405020304" pitchFamily="18" charset="0"/>
                <a:cs typeface="Times New Roman" panose="02020603050405020304" pitchFamily="18" charset="0"/>
              </a:rPr>
              <a:t>КОНКУРЕНТНІ ПЕРЕВАГИ</a:t>
            </a:r>
            <a:endParaRPr lang="ru-RU" sz="2800" b="1" dirty="0">
              <a:solidFill>
                <a:schemeClr val="tx1"/>
              </a:solidFill>
              <a:latin typeface="Times New Roman" panose="02020603050405020304" pitchFamily="18" charset="0"/>
              <a:cs typeface="Times New Roman" panose="02020603050405020304" pitchFamily="18" charset="0"/>
            </a:endParaRPr>
          </a:p>
        </p:txBody>
      </p:sp>
      <p:sp>
        <p:nvSpPr>
          <p:cNvPr id="7"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45     </a:t>
            </a:r>
            <a:endParaRPr lang="ru-RU" sz="2400" dirty="0">
              <a:solidFill>
                <a:srgbClr val="0000FF"/>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79512" y="2604629"/>
            <a:ext cx="8784976" cy="3416320"/>
          </a:xfrm>
          <a:prstGeom prst="rect">
            <a:avLst/>
          </a:prstGeom>
        </p:spPr>
        <p:txBody>
          <a:bodyPr wrap="square">
            <a:spAutoFit/>
          </a:bodyPr>
          <a:lstStyle/>
          <a:p>
            <a:pPr algn="just"/>
            <a:r>
              <a:rPr lang="ru-RU" sz="2400" b="1" i="1" dirty="0" smtClean="0">
                <a:latin typeface="Times New Roman" panose="02020603050405020304" pitchFamily="18" charset="0"/>
                <a:cs typeface="Times New Roman" panose="02020603050405020304" pitchFamily="18" charset="0"/>
              </a:rPr>
              <a:t>     Конкурентна </a:t>
            </a:r>
            <a:r>
              <a:rPr lang="ru-RU" sz="2400" b="1" i="1" dirty="0">
                <a:latin typeface="Times New Roman" panose="02020603050405020304" pitchFamily="18" charset="0"/>
                <a:cs typeface="Times New Roman" panose="02020603050405020304" pitchFamily="18" charset="0"/>
              </a:rPr>
              <a:t>перевага стосується всієї системи створення цінностей</a:t>
            </a:r>
            <a:r>
              <a:rPr lang="ru-RU" sz="2400" b="1" i="1" dirty="0" smtClean="0">
                <a:latin typeface="Times New Roman" panose="02020603050405020304" pitchFamily="18" charset="0"/>
                <a:cs typeface="Times New Roman" panose="02020603050405020304" pitchFamily="18" charset="0"/>
              </a:rPr>
              <a:t>.</a:t>
            </a:r>
            <a:r>
              <a:rPr lang="ru-RU" sz="2400" i="1" dirty="0" smtClean="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Система </a:t>
            </a:r>
            <a:r>
              <a:rPr lang="ru-RU" sz="2400" dirty="0">
                <a:latin typeface="Times New Roman" panose="02020603050405020304" pitchFamily="18" charset="0"/>
                <a:cs typeface="Times New Roman" panose="02020603050405020304" pitchFamily="18" charset="0"/>
              </a:rPr>
              <a:t>створення цінностей —це весь набірвидів діяльності, які втягуються у процес створення виробу та його використання і який охоплює ланцюжки цінностей фірми, постачальників, посередників, покупців</a:t>
            </a:r>
            <a:r>
              <a:rPr lang="ru-RU" sz="2400" dirty="0" smtClean="0">
                <a:latin typeface="Times New Roman" panose="02020603050405020304" pitchFamily="18" charset="0"/>
                <a:cs typeface="Times New Roman" panose="02020603050405020304" pitchFamily="18" charset="0"/>
              </a:rPr>
              <a:t>.</a:t>
            </a:r>
          </a:p>
          <a:p>
            <a:pPr algn="just"/>
            <a:endParaRPr lang="uk-UA" sz="2400" dirty="0">
              <a:latin typeface="Times New Roman" panose="02020603050405020304" pitchFamily="18" charset="0"/>
              <a:cs typeface="Times New Roman" panose="02020603050405020304" pitchFamily="18" charset="0"/>
            </a:endParaRPr>
          </a:p>
          <a:p>
            <a:pPr algn="just"/>
            <a:r>
              <a:rPr lang="ru-RU" sz="2400" b="1" i="1" dirty="0" smtClean="0">
                <a:latin typeface="Times New Roman" panose="02020603050405020304" pitchFamily="18" charset="0"/>
                <a:cs typeface="Times New Roman" panose="02020603050405020304" pitchFamily="18" charset="0"/>
              </a:rPr>
              <a:t>     Конкурентна </a:t>
            </a:r>
            <a:r>
              <a:rPr lang="ru-RU" sz="2400" b="1" i="1" dirty="0">
                <a:latin typeface="Times New Roman" panose="02020603050405020304" pitchFamily="18" charset="0"/>
                <a:cs typeface="Times New Roman" panose="02020603050405020304" pitchFamily="18" charset="0"/>
              </a:rPr>
              <a:t>перевага підтримується тільки завдяки безперервним поліпшенням.</a:t>
            </a:r>
            <a:r>
              <a:rPr lang="ru-RU" sz="2400" dirty="0">
                <a:latin typeface="Times New Roman" panose="02020603050405020304" pitchFamily="18" charset="0"/>
                <a:cs typeface="Times New Roman" panose="02020603050405020304" pitchFamily="18" charset="0"/>
              </a:rPr>
              <a:t> Мало є таких конкурентних переваг, яких не можна було б скопіювати</a:t>
            </a:r>
            <a:r>
              <a:rPr lang="ru-RU" sz="2400" dirty="0" smtClean="0">
                <a:latin typeface="Times New Roman" panose="02020603050405020304" pitchFamily="18" charset="0"/>
                <a:cs typeface="Times New Roman" panose="02020603050405020304" pitchFamily="18" charset="0"/>
              </a:rPr>
              <a:t>.</a:t>
            </a:r>
            <a:endParaRPr lang="uk-UA" sz="24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5776" y="476672"/>
            <a:ext cx="3191936" cy="2127957"/>
          </a:xfrm>
          <a:prstGeom prst="rect">
            <a:avLst/>
          </a:prstGeom>
        </p:spPr>
      </p:pic>
      <p:pic>
        <p:nvPicPr>
          <p:cNvPr id="8" name="Рисунок 7"/>
          <p:cNvPicPr>
            <a:picLocks noChangeAspect="1"/>
          </p:cNvPicPr>
          <p:nvPr/>
        </p:nvPicPr>
        <p:blipFill>
          <a:blip r:embed="rId3"/>
          <a:stretch>
            <a:fillRect/>
          </a:stretch>
        </p:blipFill>
        <p:spPr>
          <a:xfrm>
            <a:off x="107504" y="6026327"/>
            <a:ext cx="777999" cy="817558"/>
          </a:xfrm>
          <a:prstGeom prst="rect">
            <a:avLst/>
          </a:prstGeom>
        </p:spPr>
      </p:pic>
    </p:spTree>
    <p:extLst>
      <p:ext uri="{BB962C8B-B14F-4D97-AF65-F5344CB8AC3E}">
        <p14:creationId xmlns:p14="http://schemas.microsoft.com/office/powerpoint/2010/main" val="37116447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619672" y="0"/>
            <a:ext cx="5328592" cy="456656"/>
          </a:xfrm>
          <a:solidFill>
            <a:schemeClr val="bg1"/>
          </a:solidFill>
        </p:spPr>
        <p:txBody>
          <a:bodyPr anchor="ctr">
            <a:noAutofit/>
          </a:bodyPr>
          <a:lstStyle/>
          <a:p>
            <a:pPr algn="ctr"/>
            <a:r>
              <a:rPr lang="ru-RU" sz="2800" b="1" dirty="0" smtClean="0">
                <a:solidFill>
                  <a:schemeClr val="tx1"/>
                </a:solidFill>
                <a:latin typeface="Times New Roman" panose="02020603050405020304" pitchFamily="18" charset="0"/>
                <a:cs typeface="Times New Roman" panose="02020603050405020304" pitchFamily="18" charset="0"/>
              </a:rPr>
              <a:t>КОНКУРЕНТНІ ПЕРЕВАГИ</a:t>
            </a:r>
            <a:endParaRPr lang="ru-RU" sz="2800" b="1" dirty="0">
              <a:solidFill>
                <a:schemeClr val="tx1"/>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79512" y="518676"/>
            <a:ext cx="8784976" cy="3985706"/>
          </a:xfrm>
          <a:prstGeom prst="rect">
            <a:avLst/>
          </a:prstGeom>
        </p:spPr>
        <p:txBody>
          <a:bodyPr wrap="square">
            <a:spAutoFit/>
          </a:bodyPr>
          <a:lstStyle/>
          <a:p>
            <a:pPr algn="just"/>
            <a:r>
              <a:rPr lang="ru-RU" sz="2300" dirty="0" smtClean="0">
                <a:latin typeface="Times New Roman" panose="02020603050405020304" pitchFamily="18" charset="0"/>
                <a:cs typeface="Times New Roman" panose="02020603050405020304" pitchFamily="18" charset="0"/>
              </a:rPr>
              <a:t> </a:t>
            </a:r>
            <a:r>
              <a:rPr lang="ru-RU" sz="2300" b="1" i="1" dirty="0" smtClean="0">
                <a:latin typeface="Times New Roman" panose="02020603050405020304" pitchFamily="18" charset="0"/>
                <a:cs typeface="Times New Roman" panose="02020603050405020304" pitchFamily="18" charset="0"/>
              </a:rPr>
              <a:t>     Підтримка </a:t>
            </a:r>
            <a:r>
              <a:rPr lang="ru-RU" sz="2300" b="1" i="1" dirty="0">
                <a:latin typeface="Times New Roman" panose="02020603050405020304" pitchFamily="18" charset="0"/>
                <a:cs typeface="Times New Roman" panose="02020603050405020304" pitchFamily="18" charset="0"/>
              </a:rPr>
              <a:t>переваги потребує вдосконалення її джерел</a:t>
            </a:r>
            <a:r>
              <a:rPr lang="ru-RU" sz="2300" b="1" i="1" dirty="0" smtClean="0">
                <a:latin typeface="Times New Roman" panose="02020603050405020304" pitchFamily="18" charset="0"/>
                <a:cs typeface="Times New Roman" panose="02020603050405020304" pitchFamily="18" charset="0"/>
              </a:rPr>
              <a:t>.</a:t>
            </a:r>
            <a:r>
              <a:rPr lang="ru-RU" sz="2300" dirty="0" smtClean="0">
                <a:latin typeface="Times New Roman" panose="02020603050405020304" pitchFamily="18" charset="0"/>
                <a:cs typeface="Times New Roman" panose="02020603050405020304" pitchFamily="18" charset="0"/>
              </a:rPr>
              <a:t> Конкурентна </a:t>
            </a:r>
            <a:r>
              <a:rPr lang="ru-RU" sz="2300" dirty="0">
                <a:latin typeface="Times New Roman" panose="02020603050405020304" pitchFamily="18" charset="0"/>
                <a:cs typeface="Times New Roman" panose="02020603050405020304" pitchFamily="18" charset="0"/>
              </a:rPr>
              <a:t>перевага компанії може випливати з будь-якої діяльності в ланцюжку цінностей, починаючи з розроблення виробу і закінчуючи післяпродажним обслуговуванням. Джерела переваги розрізняються у відношенні здатності зберігати </a:t>
            </a:r>
            <a:r>
              <a:rPr lang="ru-RU" sz="2300" dirty="0" smtClean="0">
                <a:latin typeface="Times New Roman" panose="02020603050405020304" pitchFamily="18" charset="0"/>
                <a:cs typeface="Times New Roman" panose="02020603050405020304" pitchFamily="18" charset="0"/>
              </a:rPr>
              <a:t>довгочаснудію</a:t>
            </a:r>
          </a:p>
          <a:p>
            <a:pPr algn="just"/>
            <a:endParaRPr lang="ru-RU" sz="2300" dirty="0" smtClean="0">
              <a:latin typeface="Times New Roman" panose="02020603050405020304" pitchFamily="18" charset="0"/>
              <a:cs typeface="Times New Roman" panose="02020603050405020304" pitchFamily="18" charset="0"/>
            </a:endParaRPr>
          </a:p>
          <a:p>
            <a:pPr algn="just"/>
            <a:r>
              <a:rPr lang="ru-RU" sz="2300" b="1" i="1" dirty="0" smtClean="0">
                <a:latin typeface="Times New Roman" panose="02020603050405020304" pitchFamily="18" charset="0"/>
                <a:cs typeface="Times New Roman" panose="02020603050405020304" pitchFamily="18" charset="0"/>
              </a:rPr>
              <a:t>     Підтримання </a:t>
            </a:r>
            <a:r>
              <a:rPr lang="ru-RU" sz="2300" b="1" i="1" dirty="0">
                <a:latin typeface="Times New Roman" panose="02020603050405020304" pitchFamily="18" charset="0"/>
                <a:cs typeface="Times New Roman" panose="02020603050405020304" pitchFamily="18" charset="0"/>
              </a:rPr>
              <a:t>переваг потребує глобального підходу до стратегії</a:t>
            </a:r>
            <a:r>
              <a:rPr lang="ru-RU" sz="2300" b="1" i="1" dirty="0" smtClean="0">
                <a:latin typeface="Times New Roman" panose="02020603050405020304" pitchFamily="18" charset="0"/>
                <a:cs typeface="Times New Roman" panose="02020603050405020304" pitchFamily="18" charset="0"/>
              </a:rPr>
              <a:t>.</a:t>
            </a:r>
            <a:r>
              <a:rPr lang="ru-RU" sz="2300" dirty="0" smtClean="0">
                <a:latin typeface="Times New Roman" panose="02020603050405020304" pitchFamily="18" charset="0"/>
                <a:cs typeface="Times New Roman" panose="02020603050405020304" pitchFamily="18" charset="0"/>
              </a:rPr>
              <a:t> Фірма </a:t>
            </a:r>
            <a:r>
              <a:rPr lang="ru-RU" sz="2300" dirty="0">
                <a:latin typeface="Times New Roman" panose="02020603050405020304" pitchFamily="18" charset="0"/>
                <a:cs typeface="Times New Roman" panose="02020603050405020304" pitchFamily="18" charset="0"/>
              </a:rPr>
              <a:t>не може довго підтримувати перевагув міжнародній конкуренції, якщо </a:t>
            </a:r>
            <a:r>
              <a:rPr lang="ru-RU" sz="2300" dirty="0" smtClean="0">
                <a:latin typeface="Times New Roman" panose="02020603050405020304" pitchFamily="18" charset="0"/>
                <a:cs typeface="Times New Roman" panose="02020603050405020304" pitchFamily="18" charset="0"/>
              </a:rPr>
              <a:t>не </a:t>
            </a:r>
            <a:r>
              <a:rPr lang="ru-RU" sz="2300" dirty="0">
                <a:latin typeface="Times New Roman" panose="02020603050405020304" pitchFamily="18" charset="0"/>
                <a:cs typeface="Times New Roman" panose="02020603050405020304" pitchFamily="18" charset="0"/>
              </a:rPr>
              <a:t>використовує і не розширює своїх переваг, що пов’язані з базуванням у своїй країні за допомогою глобального підходу до стратегії.</a:t>
            </a: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4470519"/>
            <a:ext cx="6686550" cy="2353618"/>
          </a:xfrm>
          <a:prstGeom prst="rect">
            <a:avLst/>
          </a:prstGeom>
        </p:spPr>
      </p:pic>
      <p:pic>
        <p:nvPicPr>
          <p:cNvPr id="8" name="Рисунок 7"/>
          <p:cNvPicPr>
            <a:picLocks noChangeAspect="1"/>
          </p:cNvPicPr>
          <p:nvPr/>
        </p:nvPicPr>
        <p:blipFill>
          <a:blip r:embed="rId3"/>
          <a:stretch>
            <a:fillRect/>
          </a:stretch>
        </p:blipFill>
        <p:spPr>
          <a:xfrm>
            <a:off x="107504" y="6026327"/>
            <a:ext cx="777999" cy="817558"/>
          </a:xfrm>
          <a:prstGeom prst="rect">
            <a:avLst/>
          </a:prstGeom>
        </p:spPr>
      </p:pic>
    </p:spTree>
    <p:extLst>
      <p:ext uri="{BB962C8B-B14F-4D97-AF65-F5344CB8AC3E}">
        <p14:creationId xmlns:p14="http://schemas.microsoft.com/office/powerpoint/2010/main" val="303327893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693565" y="2673402"/>
            <a:ext cx="4293163" cy="769441"/>
          </a:xfrm>
          <a:prstGeom prst="rect">
            <a:avLst/>
          </a:prstGeom>
        </p:spPr>
        <p:txBody>
          <a:bodyPr wrap="none">
            <a:spAutoFit/>
          </a:bodyPr>
          <a:lstStyle/>
          <a:p>
            <a:r>
              <a:rPr lang="ru-RU" sz="4400" b="1" dirty="0" smtClean="0">
                <a:solidFill>
                  <a:schemeClr val="bg1"/>
                </a:solidFill>
                <a:latin typeface="Times New Roman" panose="02020603050405020304" pitchFamily="18" charset="0"/>
                <a:cs typeface="Times New Roman" panose="02020603050405020304" pitchFamily="18" charset="0"/>
              </a:rPr>
              <a:t>Дякую за увагу!</a:t>
            </a:r>
            <a:endParaRPr lang="ru-RU" sz="4400" b="1" dirty="0">
              <a:solidFill>
                <a:schemeClr val="bg1"/>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2555776" y="260648"/>
            <a:ext cx="6325710" cy="461665"/>
          </a:xfrm>
          <a:prstGeom prst="rect">
            <a:avLst/>
          </a:prstGeom>
        </p:spPr>
        <p:txBody>
          <a:bodyPr wrap="square">
            <a:spAutoFit/>
          </a:bodyPr>
          <a:lstStyle/>
          <a:p>
            <a:pPr algn="r"/>
            <a:endParaRPr lang="ru-RU" sz="2400" dirty="0">
              <a:latin typeface="Times New Roman" panose="02020603050405020304" pitchFamily="18" charset="0"/>
              <a:cs typeface="Times New Roman" panose="02020603050405020304" pitchFamily="18" charset="0"/>
            </a:endParaRPr>
          </a:p>
        </p:txBody>
      </p:sp>
      <p:pic>
        <p:nvPicPr>
          <p:cNvPr id="10" name="Рисунок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6883" y="3557445"/>
            <a:ext cx="2947732" cy="2886015"/>
          </a:xfrm>
          <a:prstGeom prst="rect">
            <a:avLst/>
          </a:prstGeom>
        </p:spPr>
      </p:pic>
      <p:sp>
        <p:nvSpPr>
          <p:cNvPr id="13"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47    </a:t>
            </a:r>
            <a:endParaRPr lang="ru-RU" sz="2400" dirty="0">
              <a:solidFill>
                <a:srgbClr val="0000FF"/>
              </a:solidFill>
              <a:latin typeface="Times New Roman" panose="02020603050405020304" pitchFamily="18" charset="0"/>
              <a:cs typeface="Times New Roman" panose="02020603050405020304" pitchFamily="18" charset="0"/>
            </a:endParaRPr>
          </a:p>
        </p:txBody>
      </p:sp>
      <p:sp>
        <p:nvSpPr>
          <p:cNvPr id="15" name="Прямоугольник 14"/>
          <p:cNvSpPr/>
          <p:nvPr/>
        </p:nvSpPr>
        <p:spPr>
          <a:xfrm>
            <a:off x="1979712" y="2815018"/>
            <a:ext cx="4586915" cy="769441"/>
          </a:xfrm>
          <a:prstGeom prst="rect">
            <a:avLst/>
          </a:prstGeom>
        </p:spPr>
        <p:txBody>
          <a:bodyPr wrap="square">
            <a:spAutoFit/>
          </a:bodyPr>
          <a:lstStyle/>
          <a:p>
            <a:pPr algn="ctr"/>
            <a:r>
              <a:rPr lang="ru-RU" sz="4400" b="1" dirty="0" smtClean="0">
                <a:solidFill>
                  <a:srgbClr val="00B0F0"/>
                </a:solidFill>
                <a:latin typeface="Times New Roman" panose="02020603050405020304" pitchFamily="18" charset="0"/>
                <a:cs typeface="Times New Roman" panose="02020603050405020304" pitchFamily="18" charset="0"/>
              </a:rPr>
              <a:t>Дякую за увагу!</a:t>
            </a:r>
            <a:endParaRPr lang="ru-RU" sz="4400" b="1" dirty="0">
              <a:solidFill>
                <a:srgbClr val="00B0F0"/>
              </a:solidFill>
              <a:latin typeface="Times New Roman" panose="02020603050405020304" pitchFamily="18" charset="0"/>
              <a:cs typeface="Times New Roman" panose="02020603050405020304" pitchFamily="18" charset="0"/>
            </a:endParaRPr>
          </a:p>
        </p:txBody>
      </p:sp>
      <p:sp>
        <p:nvSpPr>
          <p:cNvPr id="16" name="Прямоугольник 15"/>
          <p:cNvSpPr/>
          <p:nvPr/>
        </p:nvSpPr>
        <p:spPr>
          <a:xfrm>
            <a:off x="571433" y="145843"/>
            <a:ext cx="8393055" cy="1323439"/>
          </a:xfrm>
          <a:prstGeom prst="rect">
            <a:avLst/>
          </a:prstGeom>
        </p:spPr>
        <p:txBody>
          <a:bodyPr wrap="square">
            <a:spAutoFit/>
          </a:bodyPr>
          <a:lstStyle/>
          <a:p>
            <a:pPr algn="r"/>
            <a:r>
              <a:rPr lang="ru-RU" sz="2000" dirty="0">
                <a:latin typeface="Times New Roman" panose="02020603050405020304" pitchFamily="18" charset="0"/>
                <a:cs typeface="Times New Roman" panose="02020603050405020304" pitchFamily="18" charset="0"/>
              </a:rPr>
              <a:t>Сильна конкуренція – національне надбання, </a:t>
            </a:r>
            <a:endParaRPr lang="ru-RU" sz="2000" dirty="0" smtClean="0">
              <a:latin typeface="Times New Roman" panose="02020603050405020304" pitchFamily="18" charset="0"/>
              <a:cs typeface="Times New Roman" panose="02020603050405020304" pitchFamily="18" charset="0"/>
            </a:endParaRPr>
          </a:p>
          <a:p>
            <a:pPr algn="r"/>
            <a:r>
              <a:rPr lang="ru-RU" sz="2000" dirty="0" smtClean="0">
                <a:latin typeface="Times New Roman" panose="02020603050405020304" pitchFamily="18" charset="0"/>
                <a:cs typeface="Times New Roman" panose="02020603050405020304" pitchFamily="18" charset="0"/>
              </a:rPr>
              <a:t>яке </a:t>
            </a:r>
            <a:r>
              <a:rPr lang="ru-RU" sz="2000" dirty="0">
                <a:latin typeface="Times New Roman" panose="02020603050405020304" pitchFamily="18" charset="0"/>
                <a:cs typeface="Times New Roman" panose="02020603050405020304" pitchFamily="18" charset="0"/>
              </a:rPr>
              <a:t>важко </a:t>
            </a:r>
            <a:r>
              <a:rPr lang="ru-RU" sz="2000" dirty="0" smtClean="0">
                <a:latin typeface="Times New Roman" panose="02020603050405020304" pitchFamily="18" charset="0"/>
                <a:cs typeface="Times New Roman" panose="02020603050405020304" pitchFamily="18" charset="0"/>
              </a:rPr>
              <a:t>переоцінити</a:t>
            </a:r>
          </a:p>
          <a:p>
            <a:pPr algn="r"/>
            <a:r>
              <a:rPr lang="ru-RU" sz="2000" dirty="0" smtClean="0">
                <a:latin typeface="Times New Roman" panose="02020603050405020304" pitchFamily="18" charset="0"/>
                <a:cs typeface="Times New Roman" panose="02020603050405020304" pitchFamily="18" charset="0"/>
              </a:rPr>
              <a:t>  </a:t>
            </a:r>
          </a:p>
          <a:p>
            <a:pPr algn="r"/>
            <a:r>
              <a:rPr lang="ru-RU" sz="2000" b="1" i="1" dirty="0">
                <a:latin typeface="Times New Roman" panose="02020603050405020304" pitchFamily="18" charset="0"/>
                <a:cs typeface="Times New Roman" panose="02020603050405020304" pitchFamily="18" charset="0"/>
              </a:rPr>
              <a:t>(Майкл Портер «Конкурентна стратегія»).</a:t>
            </a:r>
            <a:endParaRPr lang="ru-RU" b="1" i="1" dirty="0">
              <a:latin typeface="Times New Roman" panose="02020603050405020304" pitchFamily="18" charset="0"/>
              <a:cs typeface="Times New Roman" panose="02020603050405020304" pitchFamily="18" charset="0"/>
            </a:endParaRPr>
          </a:p>
        </p:txBody>
      </p:sp>
      <p:pic>
        <p:nvPicPr>
          <p:cNvPr id="9" name="Рисунок 8"/>
          <p:cNvPicPr>
            <a:picLocks noChangeAspect="1"/>
          </p:cNvPicPr>
          <p:nvPr/>
        </p:nvPicPr>
        <p:blipFill>
          <a:blip r:embed="rId3"/>
          <a:stretch>
            <a:fillRect/>
          </a:stretch>
        </p:blipFill>
        <p:spPr>
          <a:xfrm>
            <a:off x="107504" y="6026327"/>
            <a:ext cx="777999" cy="817558"/>
          </a:xfrm>
          <a:prstGeom prst="rect">
            <a:avLst/>
          </a:prstGeom>
        </p:spPr>
      </p:pic>
    </p:spTree>
    <p:extLst>
      <p:ext uri="{BB962C8B-B14F-4D97-AF65-F5344CB8AC3E}">
        <p14:creationId xmlns:p14="http://schemas.microsoft.com/office/powerpoint/2010/main" val="7821776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508" y="27596"/>
            <a:ext cx="8928992" cy="792087"/>
          </a:xfrm>
          <a:solidFill>
            <a:schemeClr val="bg1"/>
          </a:solidFill>
        </p:spPr>
        <p:txBody>
          <a:bodyPr anchor="ctr">
            <a:noAutofit/>
          </a:bodyPr>
          <a:lstStyle/>
          <a:p>
            <a:pPr algn="ctr"/>
            <a:r>
              <a:rPr lang="ru-RU" sz="2400" b="1" dirty="0" smtClean="0">
                <a:solidFill>
                  <a:schemeClr val="tx1"/>
                </a:solidFill>
                <a:latin typeface="Times New Roman" panose="02020603050405020304" pitchFamily="18" charset="0"/>
                <a:cs typeface="Times New Roman" panose="02020603050405020304" pitchFamily="18" charset="0"/>
              </a:rPr>
              <a:t>РИСИ СУЧАСНОГО ТРАКТУВАННЯ ЕКОНОМІЧНОЇ КОНКУРЕНЦІЇ</a:t>
            </a:r>
            <a:endParaRPr lang="ru-RU" sz="2400" b="1" dirty="0">
              <a:solidFill>
                <a:schemeClr val="tx1"/>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384503" y="1728116"/>
            <a:ext cx="8568952" cy="4524315"/>
          </a:xfrm>
          <a:prstGeom prst="rect">
            <a:avLst/>
          </a:prstGeom>
        </p:spPr>
        <p:txBody>
          <a:bodyPr wrap="square">
            <a:spAutoFit/>
          </a:bodyPr>
          <a:lstStyle/>
          <a:p>
            <a:pPr algn="just"/>
            <a:r>
              <a:rPr lang="ru-RU" sz="2400" i="1" dirty="0" smtClean="0">
                <a:latin typeface="Times New Roman" panose="02020603050405020304" pitchFamily="18" charset="0"/>
                <a:cs typeface="Times New Roman" panose="02020603050405020304" pitchFamily="18" charset="0"/>
              </a:rPr>
              <a:t>    Відмітними </a:t>
            </a:r>
            <a:r>
              <a:rPr lang="ru-RU" sz="2400" i="1" dirty="0">
                <a:latin typeface="Times New Roman" panose="02020603050405020304" pitchFamily="18" charset="0"/>
                <a:cs typeface="Times New Roman" panose="02020603050405020304" pitchFamily="18" charset="0"/>
              </a:rPr>
              <a:t>рисами сучасного трактування економічної конкуренції є такі</a:t>
            </a:r>
            <a:r>
              <a:rPr lang="ru-RU" sz="2400" dirty="0" smtClean="0">
                <a:latin typeface="Times New Roman" panose="02020603050405020304" pitchFamily="18" charset="0"/>
                <a:cs typeface="Times New Roman" panose="02020603050405020304" pitchFamily="18" charset="0"/>
              </a:rPr>
              <a:t>:</a:t>
            </a:r>
          </a:p>
          <a:p>
            <a:pPr marL="342900" indent="-342900" algn="just">
              <a:buClr>
                <a:srgbClr val="00B050"/>
              </a:buClr>
              <a:buFont typeface="Wingdings" panose="05000000000000000000" pitchFamily="2" charset="2"/>
              <a:buChar char="ü"/>
            </a:pPr>
            <a:r>
              <a:rPr lang="ru-RU" sz="2400" dirty="0" smtClean="0">
                <a:latin typeface="Times New Roman" panose="02020603050405020304" pitchFamily="18" charset="0"/>
                <a:cs typeface="Times New Roman" panose="02020603050405020304" pitchFamily="18" charset="0"/>
              </a:rPr>
              <a:t>цивілізований</a:t>
            </a:r>
            <a:r>
              <a:rPr lang="ru-RU" sz="2400" dirty="0">
                <a:latin typeface="Times New Roman" panose="02020603050405020304" pitchFamily="18" charset="0"/>
                <a:cs typeface="Times New Roman" panose="02020603050405020304" pitchFamily="18" charset="0"/>
              </a:rPr>
              <a:t>, легалізований характер цієї боротьби</a:t>
            </a:r>
            <a:r>
              <a:rPr lang="ru-RU" sz="2400" dirty="0" smtClean="0">
                <a:latin typeface="Times New Roman" panose="02020603050405020304" pitchFamily="18" charset="0"/>
                <a:cs typeface="Times New Roman" panose="02020603050405020304" pitchFamily="18" charset="0"/>
              </a:rPr>
              <a:t>;</a:t>
            </a:r>
          </a:p>
          <a:p>
            <a:pPr marL="342900" indent="-342900" algn="just">
              <a:buClr>
                <a:srgbClr val="00B050"/>
              </a:buClr>
              <a:buFont typeface="Wingdings" panose="05000000000000000000" pitchFamily="2" charset="2"/>
              <a:buChar char="ü"/>
            </a:pP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подібність (взаємозамінність) товарів, виробники яких втягнені у конкурентну боротьбу</a:t>
            </a:r>
            <a:r>
              <a:rPr lang="ru-RU" sz="2400" dirty="0" smtClean="0">
                <a:latin typeface="Times New Roman" panose="02020603050405020304" pitchFamily="18" charset="0"/>
                <a:cs typeface="Times New Roman" panose="02020603050405020304" pitchFamily="18" charset="0"/>
              </a:rPr>
              <a:t>;</a:t>
            </a:r>
          </a:p>
          <a:p>
            <a:pPr marL="342900" indent="-342900" algn="just">
              <a:buClr>
                <a:srgbClr val="00B050"/>
              </a:buClr>
              <a:buFont typeface="Wingdings" panose="05000000000000000000" pitchFamily="2" charset="2"/>
              <a:buChar char="ü"/>
            </a:pP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обмеженість можливостей кожної з конкуруючих сторін впливати на умови обігу товарів на відповідному ринку внаслідок самостійних дій інших сторін</a:t>
            </a:r>
            <a:r>
              <a:rPr lang="ru-RU" sz="2400" dirty="0" smtClean="0">
                <a:latin typeface="Times New Roman" panose="02020603050405020304" pitchFamily="18" charset="0"/>
                <a:cs typeface="Times New Roman" panose="02020603050405020304" pitchFamily="18" charset="0"/>
              </a:rPr>
              <a:t>;</a:t>
            </a:r>
          </a:p>
          <a:p>
            <a:pPr marL="342900" indent="-342900" algn="just">
              <a:buClr>
                <a:srgbClr val="00B050"/>
              </a:buClr>
              <a:buFont typeface="Wingdings" panose="05000000000000000000" pitchFamily="2" charset="2"/>
              <a:buChar char="ü"/>
            </a:pP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ідентичність або наближеність потреб цільових груп споживачів, стосовно яких точиться конкурентна боротьба</a:t>
            </a:r>
            <a:r>
              <a:rPr lang="ru-RU" sz="2400" dirty="0" smtClean="0">
                <a:latin typeface="Times New Roman" panose="02020603050405020304" pitchFamily="18" charset="0"/>
                <a:cs typeface="Times New Roman" panose="02020603050405020304" pitchFamily="18" charset="0"/>
              </a:rPr>
              <a:t>;</a:t>
            </a:r>
          </a:p>
          <a:p>
            <a:pPr marL="342900" indent="-342900" algn="just">
              <a:buClr>
                <a:srgbClr val="00B050"/>
              </a:buClr>
              <a:buFont typeface="Wingdings" panose="05000000000000000000" pitchFamily="2" charset="2"/>
              <a:buChar char="ü"/>
            </a:pP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спільність, тотожність мети, заради якої виникає це суперництво.</a:t>
            </a: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57983" y="396701"/>
            <a:ext cx="3043234" cy="1331415"/>
          </a:xfrm>
          <a:prstGeom prst="rect">
            <a:avLst/>
          </a:prstGeom>
        </p:spPr>
      </p:pic>
      <p:pic>
        <p:nvPicPr>
          <p:cNvPr id="7" name="Рисунок 6"/>
          <p:cNvPicPr>
            <a:picLocks noChangeAspect="1"/>
          </p:cNvPicPr>
          <p:nvPr/>
        </p:nvPicPr>
        <p:blipFill>
          <a:blip r:embed="rId3"/>
          <a:stretch>
            <a:fillRect/>
          </a:stretch>
        </p:blipFill>
        <p:spPr>
          <a:xfrm>
            <a:off x="-14144" y="6034863"/>
            <a:ext cx="777999" cy="817558"/>
          </a:xfrm>
          <a:prstGeom prst="rect">
            <a:avLst/>
          </a:prstGeom>
        </p:spPr>
      </p:pic>
      <p:sp>
        <p:nvSpPr>
          <p:cNvPr id="8" name="Rectangle 4"/>
          <p:cNvSpPr txBox="1">
            <a:spLocks noChangeArrowheads="1"/>
          </p:cNvSpPr>
          <p:nvPr/>
        </p:nvSpPr>
        <p:spPr bwMode="auto">
          <a:xfrm>
            <a:off x="885503" y="6289548"/>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5</a:t>
            </a:r>
            <a:endParaRPr lang="ru-RU" sz="24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39567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508" y="27596"/>
            <a:ext cx="8928992" cy="792087"/>
          </a:xfrm>
          <a:solidFill>
            <a:schemeClr val="bg1"/>
          </a:solidFill>
        </p:spPr>
        <p:txBody>
          <a:bodyPr anchor="ctr">
            <a:noAutofit/>
          </a:bodyPr>
          <a:lstStyle/>
          <a:p>
            <a:pPr algn="ctr"/>
            <a:r>
              <a:rPr lang="ru-RU" sz="2400" b="1" dirty="0" smtClean="0">
                <a:solidFill>
                  <a:schemeClr val="tx1"/>
                </a:solidFill>
                <a:latin typeface="Times New Roman" panose="02020603050405020304" pitchFamily="18" charset="0"/>
                <a:cs typeface="Times New Roman" panose="02020603050405020304" pitchFamily="18" charset="0"/>
              </a:rPr>
              <a:t>1.1 КОНКУРЕНЦІЯ ТА ЇЇ РОЛЬ У РИНКОВІЙ ЕКОНОМІЦІ, ФУНКЦІЇ ТА КЛАСИФІКАЦІЯ ВИДІВ КОНКУРЕНЦІЇ. </a:t>
            </a:r>
            <a:endParaRPr lang="ru-RU" sz="2400" b="1" dirty="0">
              <a:solidFill>
                <a:schemeClr val="tx1"/>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359532" y="1052736"/>
            <a:ext cx="8568952" cy="5632311"/>
          </a:xfrm>
          <a:prstGeom prst="rect">
            <a:avLst/>
          </a:prstGeom>
        </p:spPr>
        <p:txBody>
          <a:bodyPr wrap="square">
            <a:spAutoFit/>
          </a:bodyPr>
          <a:lstStyle/>
          <a:p>
            <a:pPr algn="just"/>
            <a:r>
              <a:rPr lang="ru-RU" sz="2400" b="1" i="1" dirty="0" smtClean="0">
                <a:latin typeface="Times New Roman" panose="02020603050405020304" pitchFamily="18" charset="0"/>
                <a:cs typeface="Times New Roman" panose="02020603050405020304" pitchFamily="18" charset="0"/>
              </a:rPr>
              <a:t>Об’єктом конкуренціїє </a:t>
            </a:r>
            <a:r>
              <a:rPr lang="ru-RU" sz="2400" dirty="0" smtClean="0">
                <a:latin typeface="Times New Roman" panose="02020603050405020304" pitchFamily="18" charset="0"/>
                <a:cs typeface="Times New Roman" panose="02020603050405020304" pitchFamily="18" charset="0"/>
              </a:rPr>
              <a:t>потреби групи споживачів, що формують певний сегмент ринку, обраний підприємствами-суперниками. З цього випливає, що як об’єкт конкуренції саме споживач проголошує своє останнє вирішальне слово на ринку.</a:t>
            </a:r>
          </a:p>
          <a:p>
            <a:pPr algn="just"/>
            <a:endParaRPr lang="ru-RU" sz="2400" dirty="0">
              <a:latin typeface="Times New Roman" panose="02020603050405020304" pitchFamily="18" charset="0"/>
              <a:cs typeface="Times New Roman" panose="02020603050405020304" pitchFamily="18" charset="0"/>
            </a:endParaRPr>
          </a:p>
          <a:p>
            <a:pPr algn="just"/>
            <a:r>
              <a:rPr lang="ru-RU" sz="2400" b="1" i="1" dirty="0" smtClean="0">
                <a:latin typeface="Times New Roman" panose="02020603050405020304" pitchFamily="18" charset="0"/>
                <a:cs typeface="Times New Roman" panose="02020603050405020304" pitchFamily="18" charset="0"/>
              </a:rPr>
              <a:t>Суб’єктами конкуренції </a:t>
            </a:r>
            <a:r>
              <a:rPr lang="ru-RU" sz="2400" dirty="0" smtClean="0">
                <a:latin typeface="Times New Roman" panose="02020603050405020304" pitchFamily="18" charset="0"/>
                <a:cs typeface="Times New Roman" panose="02020603050405020304" pitchFamily="18" charset="0"/>
              </a:rPr>
              <a:t>виступають підприємства-виробники та фірми, що надають послуги, а також (на міжнародному рівні) транснаціональні корпорації, регіони (регіональні угруповання), держави.</a:t>
            </a:r>
          </a:p>
          <a:p>
            <a:pPr algn="just"/>
            <a:endParaRPr lang="ru-RU" sz="2400" dirty="0">
              <a:latin typeface="Times New Roman" panose="02020603050405020304" pitchFamily="18" charset="0"/>
              <a:cs typeface="Times New Roman" panose="02020603050405020304" pitchFamily="18" charset="0"/>
            </a:endParaRPr>
          </a:p>
          <a:p>
            <a:pPr algn="just"/>
            <a:r>
              <a:rPr lang="ru-RU" sz="2400" b="1" i="1" dirty="0" smtClean="0">
                <a:latin typeface="Times New Roman" panose="02020603050405020304" pitchFamily="18" charset="0"/>
                <a:cs typeface="Times New Roman" panose="02020603050405020304" pitchFamily="18" charset="0"/>
              </a:rPr>
              <a:t>Предметом конкуренціїє</a:t>
            </a:r>
            <a:r>
              <a:rPr lang="ru-RU" sz="2400" dirty="0" smtClean="0">
                <a:latin typeface="Times New Roman" panose="02020603050405020304" pitchFamily="18" charset="0"/>
                <a:cs typeface="Times New Roman" panose="02020603050405020304" pitchFamily="18" charset="0"/>
              </a:rPr>
              <a:t> товар або послуга, через які підприємства-суперники намагаються завоювати прихильність і гроші споживача. У більш широкому розумінні предметом конкуренції є певне благо, що його втілює в собі товар чи послуга.</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10273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2489691" y="71150"/>
            <a:ext cx="3996568" cy="558049"/>
          </a:xfrm>
          <a:solidFill>
            <a:schemeClr val="bg1"/>
          </a:solidFill>
        </p:spPr>
        <p:txBody>
          <a:bodyPr anchor="ctr">
            <a:noAutofit/>
          </a:bodyPr>
          <a:lstStyle/>
          <a:p>
            <a:pPr algn="ctr"/>
            <a:r>
              <a:rPr lang="ru-RU" sz="2400" b="1" dirty="0" smtClean="0">
                <a:solidFill>
                  <a:schemeClr val="tx1"/>
                </a:solidFill>
                <a:latin typeface="Times New Roman" panose="02020603050405020304" pitchFamily="18" charset="0"/>
                <a:cs typeface="Times New Roman" panose="02020603050405020304" pitchFamily="18" charset="0"/>
              </a:rPr>
              <a:t>ФУНКЦІЇ КОНКУРЕНЦІЇ</a:t>
            </a:r>
            <a:endParaRPr lang="ru-RU" sz="2400" b="1" dirty="0">
              <a:solidFill>
                <a:schemeClr val="tx1"/>
              </a:solidFill>
              <a:latin typeface="Times New Roman" panose="02020603050405020304" pitchFamily="18" charset="0"/>
              <a:cs typeface="Times New Roman" panose="02020603050405020304" pitchFamily="18" charset="0"/>
            </a:endParaRPr>
          </a:p>
        </p:txBody>
      </p:sp>
      <p:sp>
        <p:nvSpPr>
          <p:cNvPr id="2" name="Скругленный прямоугольник 1"/>
          <p:cNvSpPr/>
          <p:nvPr/>
        </p:nvSpPr>
        <p:spPr>
          <a:xfrm>
            <a:off x="2951326" y="1291689"/>
            <a:ext cx="3276611" cy="5440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latin typeface="Times New Roman" panose="02020603050405020304" pitchFamily="18" charset="0"/>
                <a:cs typeface="Times New Roman" panose="02020603050405020304" pitchFamily="18" charset="0"/>
              </a:rPr>
              <a:t>ФУНКЦІЇ</a:t>
            </a:r>
            <a:endParaRPr lang="ru-RU" b="1" dirty="0">
              <a:solidFill>
                <a:schemeClr val="tx1"/>
              </a:solidFill>
              <a:latin typeface="Times New Roman" panose="02020603050405020304" pitchFamily="18" charset="0"/>
              <a:cs typeface="Times New Roman" panose="02020603050405020304" pitchFamily="18" charset="0"/>
            </a:endParaRPr>
          </a:p>
        </p:txBody>
      </p:sp>
      <p:sp>
        <p:nvSpPr>
          <p:cNvPr id="6" name="Скругленный прямоугольник 5"/>
          <p:cNvSpPr/>
          <p:nvPr/>
        </p:nvSpPr>
        <p:spPr>
          <a:xfrm>
            <a:off x="73808" y="2331065"/>
            <a:ext cx="3096344" cy="50405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solidFill>
                  <a:schemeClr val="tx1"/>
                </a:solidFill>
                <a:latin typeface="Times New Roman" panose="02020603050405020304" pitchFamily="18" charset="0"/>
                <a:cs typeface="Times New Roman" panose="02020603050405020304" pitchFamily="18" charset="0"/>
              </a:rPr>
              <a:t>Регулювання</a:t>
            </a:r>
            <a:endParaRPr lang="ru-RU" sz="2000" b="1" dirty="0">
              <a:solidFill>
                <a:schemeClr val="tx1"/>
              </a:solidFill>
              <a:latin typeface="Times New Roman" panose="02020603050405020304" pitchFamily="18" charset="0"/>
              <a:cs typeface="Times New Roman" panose="02020603050405020304" pitchFamily="18" charset="0"/>
            </a:endParaRPr>
          </a:p>
        </p:txBody>
      </p:sp>
      <p:sp>
        <p:nvSpPr>
          <p:cNvPr id="7" name="Скругленный прямоугольник 6"/>
          <p:cNvSpPr/>
          <p:nvPr/>
        </p:nvSpPr>
        <p:spPr>
          <a:xfrm>
            <a:off x="1115616" y="4188402"/>
            <a:ext cx="3096344" cy="50405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solidFill>
                  <a:schemeClr val="tx1"/>
                </a:solidFill>
                <a:latin typeface="Times New Roman" panose="02020603050405020304" pitchFamily="18" charset="0"/>
                <a:cs typeface="Times New Roman" panose="02020603050405020304" pitchFamily="18" charset="0"/>
              </a:rPr>
              <a:t>Розподіл</a:t>
            </a:r>
            <a:endParaRPr lang="ru-RU" sz="2000" dirty="0">
              <a:solidFill>
                <a:schemeClr val="tx1"/>
              </a:solidFill>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a:off x="5147817" y="4188173"/>
            <a:ext cx="3096344" cy="50405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solidFill>
                  <a:schemeClr val="tx1"/>
                </a:solidFill>
                <a:latin typeface="Times New Roman" panose="02020603050405020304" pitchFamily="18" charset="0"/>
                <a:cs typeface="Times New Roman" panose="02020603050405020304" pitchFamily="18" charset="0"/>
              </a:rPr>
              <a:t>К</a:t>
            </a:r>
            <a:r>
              <a:rPr lang="ru-RU" sz="2000" dirty="0" smtClean="0">
                <a:solidFill>
                  <a:schemeClr val="tx1"/>
                </a:solidFill>
                <a:latin typeface="Times New Roman" panose="02020603050405020304" pitchFamily="18" charset="0"/>
                <a:cs typeface="Times New Roman" panose="02020603050405020304" pitchFamily="18" charset="0"/>
              </a:rPr>
              <a:t>онтроль</a:t>
            </a:r>
            <a:endParaRPr lang="ru-RU" sz="2000" b="1" dirty="0">
              <a:solidFill>
                <a:schemeClr val="tx1"/>
              </a:solidFill>
              <a:latin typeface="Times New Roman" panose="02020603050405020304" pitchFamily="18" charset="0"/>
              <a:cs typeface="Times New Roman" panose="02020603050405020304" pitchFamily="18" charset="0"/>
            </a:endParaRPr>
          </a:p>
        </p:txBody>
      </p:sp>
      <p:sp>
        <p:nvSpPr>
          <p:cNvPr id="9" name="Скругленный прямоугольник 8"/>
          <p:cNvSpPr/>
          <p:nvPr/>
        </p:nvSpPr>
        <p:spPr>
          <a:xfrm>
            <a:off x="5883706" y="2331065"/>
            <a:ext cx="3096344" cy="50405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solidFill>
                  <a:schemeClr val="tx1"/>
                </a:solidFill>
                <a:latin typeface="Times New Roman" panose="02020603050405020304" pitchFamily="18" charset="0"/>
                <a:cs typeface="Times New Roman" panose="02020603050405020304" pitchFamily="18" charset="0"/>
              </a:rPr>
              <a:t>Мотивація</a:t>
            </a:r>
            <a:endParaRPr lang="ru-RU" sz="2000" b="1" dirty="0">
              <a:solidFill>
                <a:schemeClr val="tx1"/>
              </a:solidFill>
              <a:latin typeface="Times New Roman" panose="02020603050405020304" pitchFamily="18" charset="0"/>
              <a:cs typeface="Times New Roman" panose="02020603050405020304" pitchFamily="18" charset="0"/>
            </a:endParaRPr>
          </a:p>
        </p:txBody>
      </p:sp>
      <p:cxnSp>
        <p:nvCxnSpPr>
          <p:cNvPr id="10" name="Прямая со стрелкой 9"/>
          <p:cNvCxnSpPr/>
          <p:nvPr/>
        </p:nvCxnSpPr>
        <p:spPr>
          <a:xfrm flipH="1">
            <a:off x="2207583" y="1737972"/>
            <a:ext cx="564217" cy="52576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Прямая со стрелкой 12"/>
          <p:cNvCxnSpPr/>
          <p:nvPr/>
        </p:nvCxnSpPr>
        <p:spPr>
          <a:xfrm>
            <a:off x="6372200" y="1805527"/>
            <a:ext cx="494838" cy="46805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Прямая со стрелкой 14"/>
          <p:cNvCxnSpPr/>
          <p:nvPr/>
        </p:nvCxnSpPr>
        <p:spPr>
          <a:xfrm flipH="1">
            <a:off x="3095589" y="2000853"/>
            <a:ext cx="810344" cy="209507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Прямая со стрелкой 16"/>
          <p:cNvCxnSpPr/>
          <p:nvPr/>
        </p:nvCxnSpPr>
        <p:spPr>
          <a:xfrm>
            <a:off x="5220072" y="2039553"/>
            <a:ext cx="1007865" cy="20491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23" name="Рисунок 22"/>
          <p:cNvPicPr>
            <a:picLocks noChangeAspect="1"/>
          </p:cNvPicPr>
          <p:nvPr/>
        </p:nvPicPr>
        <p:blipFill>
          <a:blip r:embed="rId2"/>
          <a:stretch>
            <a:fillRect/>
          </a:stretch>
        </p:blipFill>
        <p:spPr>
          <a:xfrm>
            <a:off x="107504" y="6026327"/>
            <a:ext cx="777999" cy="817558"/>
          </a:xfrm>
          <a:prstGeom prst="rect">
            <a:avLst/>
          </a:prstGeom>
        </p:spPr>
      </p:pic>
      <p:sp>
        <p:nvSpPr>
          <p:cNvPr id="24"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7</a:t>
            </a:r>
            <a:endParaRPr lang="ru-RU" sz="24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61139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508" y="27596"/>
            <a:ext cx="8928992" cy="792087"/>
          </a:xfrm>
          <a:solidFill>
            <a:schemeClr val="bg1"/>
          </a:solidFill>
        </p:spPr>
        <p:txBody>
          <a:bodyPr anchor="ctr">
            <a:noAutofit/>
          </a:bodyPr>
          <a:lstStyle/>
          <a:p>
            <a:pPr algn="ctr"/>
            <a:r>
              <a:rPr lang="ru-RU" sz="2400" b="1" dirty="0" smtClean="0">
                <a:solidFill>
                  <a:schemeClr val="tx1"/>
                </a:solidFill>
                <a:latin typeface="Times New Roman" panose="02020603050405020304" pitchFamily="18" charset="0"/>
                <a:cs typeface="Times New Roman" panose="02020603050405020304" pitchFamily="18" charset="0"/>
              </a:rPr>
              <a:t>ТИПИ КОНКУРЕНЦІЇ</a:t>
            </a:r>
            <a:endParaRPr lang="ru-RU" sz="2400" b="1" dirty="0">
              <a:solidFill>
                <a:schemeClr val="tx1"/>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01232" y="1542091"/>
            <a:ext cx="8568952" cy="4493538"/>
          </a:xfrm>
          <a:prstGeom prst="rect">
            <a:avLst/>
          </a:prstGeom>
        </p:spPr>
        <p:txBody>
          <a:bodyPr wrap="square">
            <a:spAutoFit/>
          </a:bodyPr>
          <a:lstStyle/>
          <a:p>
            <a:pPr algn="just"/>
            <a:r>
              <a:rPr lang="ru-RU" sz="2600" dirty="0">
                <a:latin typeface="Times New Roman" panose="02020603050405020304" pitchFamily="18" charset="0"/>
                <a:cs typeface="Times New Roman" panose="02020603050405020304" pitchFamily="18" charset="0"/>
              </a:rPr>
              <a:t>Існують три типи конкуренції</a:t>
            </a:r>
            <a:r>
              <a:rPr lang="ru-RU" sz="2600" dirty="0" smtClean="0">
                <a:latin typeface="Times New Roman" panose="02020603050405020304" pitchFamily="18" charset="0"/>
                <a:cs typeface="Times New Roman" panose="02020603050405020304" pitchFamily="18" charset="0"/>
              </a:rPr>
              <a:t>:</a:t>
            </a:r>
          </a:p>
          <a:p>
            <a:pPr algn="just"/>
            <a:endParaRPr lang="ru-RU" sz="2600" dirty="0" smtClean="0">
              <a:latin typeface="Times New Roman" panose="02020603050405020304" pitchFamily="18" charset="0"/>
              <a:cs typeface="Times New Roman" panose="02020603050405020304" pitchFamily="18" charset="0"/>
            </a:endParaRPr>
          </a:p>
          <a:p>
            <a:pPr marL="457200" indent="-457200" algn="just">
              <a:buClr>
                <a:srgbClr val="00B050"/>
              </a:buClr>
              <a:buFont typeface="Arial" panose="020B0604020202020204" pitchFamily="34" charset="0"/>
              <a:buChar char="•"/>
            </a:pPr>
            <a:r>
              <a:rPr lang="ru-RU" sz="2600" dirty="0" smtClean="0">
                <a:latin typeface="Times New Roman" panose="02020603050405020304" pitchFamily="18" charset="0"/>
                <a:cs typeface="Times New Roman" panose="02020603050405020304" pitchFamily="18" charset="0"/>
              </a:rPr>
              <a:t>між </a:t>
            </a:r>
            <a:r>
              <a:rPr lang="ru-RU" sz="2600" dirty="0">
                <a:latin typeface="Times New Roman" panose="02020603050405020304" pitchFamily="18" charset="0"/>
                <a:cs typeface="Times New Roman" panose="02020603050405020304" pitchFamily="18" charset="0"/>
              </a:rPr>
              <a:t>продавцями та покупцями</a:t>
            </a:r>
            <a:r>
              <a:rPr lang="ru-RU" sz="2600" dirty="0" smtClean="0">
                <a:latin typeface="Times New Roman" panose="02020603050405020304" pitchFamily="18" charset="0"/>
                <a:cs typeface="Times New Roman" panose="02020603050405020304" pitchFamily="18" charset="0"/>
              </a:rPr>
              <a:t>;</a:t>
            </a:r>
          </a:p>
          <a:p>
            <a:pPr marL="457200" indent="-457200" algn="just">
              <a:buClr>
                <a:srgbClr val="00B050"/>
              </a:buClr>
              <a:buFont typeface="Arial" panose="020B0604020202020204" pitchFamily="34" charset="0"/>
              <a:buChar char="•"/>
            </a:pPr>
            <a:endParaRPr lang="ru-RU" sz="2600" dirty="0" smtClean="0">
              <a:latin typeface="Times New Roman" panose="02020603050405020304" pitchFamily="18" charset="0"/>
              <a:cs typeface="Times New Roman" panose="02020603050405020304" pitchFamily="18" charset="0"/>
            </a:endParaRPr>
          </a:p>
          <a:p>
            <a:pPr marL="457200" indent="-457200" algn="just">
              <a:buClr>
                <a:srgbClr val="00B050"/>
              </a:buClr>
              <a:buFont typeface="Arial" panose="020B0604020202020204" pitchFamily="34" charset="0"/>
              <a:buChar char="•"/>
            </a:pPr>
            <a:r>
              <a:rPr lang="ru-RU" sz="2600" dirty="0" smtClean="0">
                <a:latin typeface="Times New Roman" panose="02020603050405020304" pitchFamily="18" charset="0"/>
                <a:cs typeface="Times New Roman" panose="02020603050405020304" pitchFamily="18" charset="0"/>
              </a:rPr>
              <a:t> </a:t>
            </a:r>
            <a:r>
              <a:rPr lang="ru-RU" sz="2600" dirty="0">
                <a:latin typeface="Times New Roman" panose="02020603050405020304" pitchFamily="18" charset="0"/>
                <a:cs typeface="Times New Roman" panose="02020603050405020304" pitchFamily="18" charset="0"/>
              </a:rPr>
              <a:t>між виробниками (зумовлена існуванням «ринку покупця», тобто домінуванням покупців над виробниками-продавцями</a:t>
            </a:r>
            <a:r>
              <a:rPr lang="ru-RU" sz="2600" dirty="0" smtClean="0">
                <a:latin typeface="Times New Roman" panose="02020603050405020304" pitchFamily="18" charset="0"/>
                <a:cs typeface="Times New Roman" panose="02020603050405020304" pitchFamily="18" charset="0"/>
              </a:rPr>
              <a:t>);</a:t>
            </a:r>
          </a:p>
          <a:p>
            <a:pPr marL="457200" indent="-457200" algn="just">
              <a:buClr>
                <a:srgbClr val="00B050"/>
              </a:buClr>
              <a:buFont typeface="Arial" panose="020B0604020202020204" pitchFamily="34" charset="0"/>
              <a:buChar char="•"/>
            </a:pPr>
            <a:endParaRPr lang="ru-RU" sz="2600" dirty="0" smtClean="0">
              <a:latin typeface="Times New Roman" panose="02020603050405020304" pitchFamily="18" charset="0"/>
              <a:cs typeface="Times New Roman" panose="02020603050405020304" pitchFamily="18" charset="0"/>
            </a:endParaRPr>
          </a:p>
          <a:p>
            <a:pPr marL="457200" indent="-457200" algn="just">
              <a:buClr>
                <a:srgbClr val="00B050"/>
              </a:buClr>
              <a:buFont typeface="Arial" panose="020B0604020202020204" pitchFamily="34" charset="0"/>
              <a:buChar char="•"/>
            </a:pPr>
            <a:r>
              <a:rPr lang="ru-RU" sz="2600" dirty="0" smtClean="0">
                <a:latin typeface="Times New Roman" panose="02020603050405020304" pitchFamily="18" charset="0"/>
                <a:cs typeface="Times New Roman" panose="02020603050405020304" pitchFamily="18" charset="0"/>
              </a:rPr>
              <a:t> </a:t>
            </a:r>
            <a:r>
              <a:rPr lang="ru-RU" sz="2600" dirty="0">
                <a:latin typeface="Times New Roman" panose="02020603050405020304" pitchFamily="18" charset="0"/>
                <a:cs typeface="Times New Roman" panose="02020603050405020304" pitchFamily="18" charset="0"/>
              </a:rPr>
              <a:t>між споживачами (зумовлена існуванням «ринку продавця», тобто домінуванням продавців над споживачами-покупцями).</a:t>
            </a:r>
          </a:p>
        </p:txBody>
      </p:sp>
      <p:pic>
        <p:nvPicPr>
          <p:cNvPr id="5" name="Рисунок 4"/>
          <p:cNvPicPr>
            <a:picLocks noChangeAspect="1"/>
          </p:cNvPicPr>
          <p:nvPr/>
        </p:nvPicPr>
        <p:blipFill>
          <a:blip r:embed="rId2"/>
          <a:stretch>
            <a:fillRect/>
          </a:stretch>
        </p:blipFill>
        <p:spPr>
          <a:xfrm>
            <a:off x="107504" y="6026327"/>
            <a:ext cx="777999" cy="817558"/>
          </a:xfrm>
          <a:prstGeom prst="rect">
            <a:avLst/>
          </a:prstGeom>
        </p:spPr>
      </p:pic>
      <p:sp>
        <p:nvSpPr>
          <p:cNvPr id="6"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8    </a:t>
            </a:r>
            <a:endParaRPr lang="ru-RU" sz="2400" dirty="0">
              <a:solidFill>
                <a:srgbClr val="0000FF"/>
              </a:solidFill>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3"/>
          <a:stretch>
            <a:fillRect/>
          </a:stretch>
        </p:blipFill>
        <p:spPr>
          <a:xfrm>
            <a:off x="5148064" y="548680"/>
            <a:ext cx="3995936" cy="2658546"/>
          </a:xfrm>
          <a:prstGeom prst="rect">
            <a:avLst/>
          </a:prstGeom>
        </p:spPr>
      </p:pic>
    </p:spTree>
    <p:extLst>
      <p:ext uri="{BB962C8B-B14F-4D97-AF65-F5344CB8AC3E}">
        <p14:creationId xmlns:p14="http://schemas.microsoft.com/office/powerpoint/2010/main" val="36364788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508" y="27596"/>
            <a:ext cx="8928992" cy="792087"/>
          </a:xfrm>
          <a:solidFill>
            <a:schemeClr val="bg1"/>
          </a:solidFill>
        </p:spPr>
        <p:txBody>
          <a:bodyPr anchor="ctr">
            <a:noAutofit/>
          </a:bodyPr>
          <a:lstStyle/>
          <a:p>
            <a:pPr algn="ctr"/>
            <a:r>
              <a:rPr lang="ru-RU" sz="2400" b="1" dirty="0" smtClean="0">
                <a:solidFill>
                  <a:schemeClr val="tx1"/>
                </a:solidFill>
                <a:latin typeface="Times New Roman" panose="02020603050405020304" pitchFamily="18" charset="0"/>
                <a:cs typeface="Times New Roman" panose="02020603050405020304" pitchFamily="18" charset="0"/>
              </a:rPr>
              <a:t>ВИДИ КОНКУРЕНЦІЇ</a:t>
            </a:r>
            <a:endParaRPr lang="ru-RU" sz="2400" b="1" dirty="0">
              <a:solidFill>
                <a:schemeClr val="tx1"/>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79512" y="838611"/>
            <a:ext cx="8568952" cy="830997"/>
          </a:xfrm>
          <a:prstGeom prst="rect">
            <a:avLst/>
          </a:prstGeom>
        </p:spPr>
        <p:txBody>
          <a:bodyPr wrap="square">
            <a:spAutoFit/>
          </a:bodyPr>
          <a:lstStyle/>
          <a:p>
            <a:pPr algn="just"/>
            <a:r>
              <a:rPr lang="ru-RU" sz="2400" dirty="0">
                <a:latin typeface="Times New Roman" panose="02020603050405020304" pitchFamily="18" charset="0"/>
                <a:cs typeface="Times New Roman" panose="02020603050405020304" pitchFamily="18" charset="0"/>
              </a:rPr>
              <a:t>У процесі еволюції теоретичних поглядів на конкуренцію сформувалися підходи до </a:t>
            </a:r>
            <a:r>
              <a:rPr lang="ru-RU" sz="2400" b="1" i="1" dirty="0">
                <a:latin typeface="Times New Roman" panose="02020603050405020304" pitchFamily="18" charset="0"/>
                <a:cs typeface="Times New Roman" panose="02020603050405020304" pitchFamily="18" charset="0"/>
              </a:rPr>
              <a:t>класифікації різних її видів</a:t>
            </a:r>
            <a:r>
              <a:rPr lang="ru-RU" sz="2400" dirty="0">
                <a:latin typeface="Times New Roman" panose="02020603050405020304" pitchFamily="18" charset="0"/>
                <a:cs typeface="Times New Roman" panose="02020603050405020304" pitchFamily="18" charset="0"/>
              </a:rPr>
              <a:t>.</a:t>
            </a:r>
          </a:p>
        </p:txBody>
      </p:sp>
      <p:pic>
        <p:nvPicPr>
          <p:cNvPr id="2" name="Рисунок 1"/>
          <p:cNvPicPr>
            <a:picLocks noChangeAspect="1"/>
          </p:cNvPicPr>
          <p:nvPr/>
        </p:nvPicPr>
        <p:blipFill>
          <a:blip r:embed="rId2"/>
          <a:stretch>
            <a:fillRect/>
          </a:stretch>
        </p:blipFill>
        <p:spPr>
          <a:xfrm>
            <a:off x="35046" y="1669608"/>
            <a:ext cx="9144000" cy="4205750"/>
          </a:xfrm>
          <a:prstGeom prst="rect">
            <a:avLst/>
          </a:prstGeom>
        </p:spPr>
      </p:pic>
      <p:pic>
        <p:nvPicPr>
          <p:cNvPr id="5" name="Рисунок 4"/>
          <p:cNvPicPr>
            <a:picLocks noChangeAspect="1"/>
          </p:cNvPicPr>
          <p:nvPr/>
        </p:nvPicPr>
        <p:blipFill>
          <a:blip r:embed="rId3"/>
          <a:stretch>
            <a:fillRect/>
          </a:stretch>
        </p:blipFill>
        <p:spPr>
          <a:xfrm>
            <a:off x="107504" y="6026327"/>
            <a:ext cx="777999" cy="817558"/>
          </a:xfrm>
          <a:prstGeom prst="rect">
            <a:avLst/>
          </a:prstGeom>
        </p:spPr>
      </p:pic>
      <p:sp>
        <p:nvSpPr>
          <p:cNvPr id="6"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9     </a:t>
            </a:r>
            <a:endParaRPr lang="ru-RU" sz="24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9925341"/>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Желтый">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5666</TotalTime>
  <Words>2683</Words>
  <Application>Microsoft Office PowerPoint</Application>
  <PresentationFormat>Экран (4:3)</PresentationFormat>
  <Paragraphs>224</Paragraphs>
  <Slides>47</Slides>
  <Notes>2</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47</vt:i4>
      </vt:variant>
    </vt:vector>
  </HeadingPairs>
  <TitlesOfParts>
    <vt:vector size="54" baseType="lpstr">
      <vt:lpstr>Arial</vt:lpstr>
      <vt:lpstr>Calibri</vt:lpstr>
      <vt:lpstr>Calibri Light</vt:lpstr>
      <vt:lpstr>Symbol</vt:lpstr>
      <vt:lpstr>Times New Roman</vt:lpstr>
      <vt:lpstr>Wingdings</vt:lpstr>
      <vt:lpstr>Тема Office</vt:lpstr>
      <vt:lpstr>Презентация PowerPoint</vt:lpstr>
      <vt:lpstr>1.1. Конкуренція та її роль у ринковій економіці, функції та класифікація видів конкуренції. Внутрішня конкуренція. Міжнародна конкуренція. Цінова конкуренція. Нецінова конкуренція. Функціональна, видова, предметна конкуренція.Чиста конкуренція, монополістична конкуренція, олігополістична конкуренція, чиста монополія. Модель п’яти сил конкуренції . 1.2. Еволюція теоретичних поглядів на конкуренцію. Поведінковий, структурний та функціональний підходи до розуміння конкуренції. Класичні та неокласичні теорії досконалої та недосконалої конкуренції (А.Сміт, Д.Рікардо, Г.Хамберлер, А.Маршал, Ф.Еджоут, Дж. Робінсон та Е. Чемберлен). Теорії ефективної конкуренції Шумпетера та Хаєка. Сучасні економічні моделі міжнародної конкуренції.  1.3. Міжнародна конкурентоспроможність: основні категорії та поняття. Принципи конкурентних переваг у міжнародному суперництві: нововведення, система створення цінностей, безперервні поліпшення, вдосконалення джерел, глобальний підхід до стратегії. мережа харчування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Конкурентоспроможність нації представляє собою утвердження й зростання вагомості у світовому співтоваристві інтелектуального потенціалу держави, яка забезпечує високі темпи економічного зростання на основі нововведень.    </vt:lpstr>
      <vt:lpstr>Презентация PowerPoint</vt:lpstr>
      <vt:lpstr>Презентация PowerPoint</vt:lpstr>
      <vt:lpstr>    Важливе значення в теорії конкурентоспроможності відводиться кластерам, як сконцентрованим за географічними ознаками групам взаємопов’язаних компаній, спеціалізованих постачальників, фірм у відповідних галузях, а також пов’язаним з їх діяльністю організаціям у певних сферах, які конкурують, а разом з тим і ведуть спільну роботу.        Високу конкурентоспроможність і економічне зростання обумовлюють чинники, які стимулюють оперативне поширення нових технологій, особливого значення набувають характер і структура взаємодії науки, освіти, фінансування, державної політики та промисловості. Саме інноваційні кластери мають у своїй основі стійку систему передачі нових знань, технологій, продукції, котру називають технологічною мережею.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ІНДИВІДУАЛЬНЕ НАУКОВО-ДОСЛІДНЕ ЗАВДАННЯ з дисципліни  МІЖНАРОДНА МАКРОЄКОНОМІКА   Тема: Аналіз макроекономічних показників  Кооператівної Республіки Гайа́на/Гайана  (Південна  Америка) у динаміці за останні 20 років</dc:title>
  <dc:creator>Лесив Инна Геннадиевна</dc:creator>
  <cp:lastModifiedBy>Учетная запись Майкрософт</cp:lastModifiedBy>
  <cp:revision>279</cp:revision>
  <cp:lastPrinted>2022-05-17T08:16:00Z</cp:lastPrinted>
  <dcterms:created xsi:type="dcterms:W3CDTF">2019-12-15T21:04:27Z</dcterms:created>
  <dcterms:modified xsi:type="dcterms:W3CDTF">2022-11-01T14:30:15Z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7118395</vt:lpwstr>
  </property>
  <property fmtid="{D5CDD505-2E9C-101B-9397-08002B2CF9AE}" pid="3" name="NXPowerLiteSettings">
    <vt:lpwstr>F7000400038000</vt:lpwstr>
  </property>
  <property fmtid="{D5CDD505-2E9C-101B-9397-08002B2CF9AE}" pid="4" name="NXPowerLiteVersion">
    <vt:lpwstr>S9.1.2</vt:lpwstr>
  </property>
</Properties>
</file>