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DD4403A-5F1C-45C5-8457-62B9E8F80FAF}" type="datetimeFigureOut">
              <a:rPr lang="ru-RU" smtClean="0"/>
              <a:t>03.04.2023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90431AC-1C5D-485D-AECB-9DD3E4C3E412}"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056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DD4403A-5F1C-45C5-8457-62B9E8F80FAF}" type="datetimeFigureOut">
              <a:rPr lang="ru-RU" smtClean="0"/>
              <a:t>03.04.2023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90431AC-1C5D-485D-AECB-9DD3E4C3E412}" type="slidenum">
              <a:rPr lang="ru-RU" smtClean="0"/>
              <a:t>‹#›</a:t>
            </a:fld>
            <a:endParaRPr lang="ru-RU"/>
          </a:p>
        </p:txBody>
      </p:sp>
    </p:spTree>
    <p:extLst>
      <p:ext uri="{BB962C8B-B14F-4D97-AF65-F5344CB8AC3E}">
        <p14:creationId xmlns:p14="http://schemas.microsoft.com/office/powerpoint/2010/main" val="3565789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DD4403A-5F1C-45C5-8457-62B9E8F80FAF}" type="datetimeFigureOut">
              <a:rPr lang="ru-RU" smtClean="0"/>
              <a:t>03.04.2023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90431AC-1C5D-485D-AECB-9DD3E4C3E412}" type="slidenum">
              <a:rPr lang="ru-RU" smtClean="0"/>
              <a:t>‹#›</a:t>
            </a:fld>
            <a:endParaRPr lang="ru-RU"/>
          </a:p>
        </p:txBody>
      </p:sp>
    </p:spTree>
    <p:extLst>
      <p:ext uri="{BB962C8B-B14F-4D97-AF65-F5344CB8AC3E}">
        <p14:creationId xmlns:p14="http://schemas.microsoft.com/office/powerpoint/2010/main" val="3759889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DD4403A-5F1C-45C5-8457-62B9E8F80FAF}" type="datetimeFigureOut">
              <a:rPr lang="ru-RU" smtClean="0"/>
              <a:t>03.04.2023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90431AC-1C5D-485D-AECB-9DD3E4C3E412}" type="slidenum">
              <a:rPr lang="ru-RU" smtClean="0"/>
              <a:t>‹#›</a:t>
            </a:fld>
            <a:endParaRPr lang="ru-RU"/>
          </a:p>
        </p:txBody>
      </p:sp>
    </p:spTree>
    <p:extLst>
      <p:ext uri="{BB962C8B-B14F-4D97-AF65-F5344CB8AC3E}">
        <p14:creationId xmlns:p14="http://schemas.microsoft.com/office/powerpoint/2010/main" val="1884138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DD4403A-5F1C-45C5-8457-62B9E8F80FAF}" type="datetimeFigureOut">
              <a:rPr lang="ru-RU" smtClean="0"/>
              <a:t>03.04.2023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90431AC-1C5D-485D-AECB-9DD3E4C3E412}"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5715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DD4403A-5F1C-45C5-8457-62B9E8F80FAF}" type="datetimeFigureOut">
              <a:rPr lang="ru-RU" smtClean="0"/>
              <a:t>03.04.2023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90431AC-1C5D-485D-AECB-9DD3E4C3E412}" type="slidenum">
              <a:rPr lang="ru-RU" smtClean="0"/>
              <a:t>‹#›</a:t>
            </a:fld>
            <a:endParaRPr lang="ru-RU"/>
          </a:p>
        </p:txBody>
      </p:sp>
    </p:spTree>
    <p:extLst>
      <p:ext uri="{BB962C8B-B14F-4D97-AF65-F5344CB8AC3E}">
        <p14:creationId xmlns:p14="http://schemas.microsoft.com/office/powerpoint/2010/main" val="337663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DD4403A-5F1C-45C5-8457-62B9E8F80FAF}" type="datetimeFigureOut">
              <a:rPr lang="ru-RU" smtClean="0"/>
              <a:t>03.04.2023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90431AC-1C5D-485D-AECB-9DD3E4C3E412}" type="slidenum">
              <a:rPr lang="ru-RU" smtClean="0"/>
              <a:t>‹#›</a:t>
            </a:fld>
            <a:endParaRPr lang="ru-RU"/>
          </a:p>
        </p:txBody>
      </p:sp>
    </p:spTree>
    <p:extLst>
      <p:ext uri="{BB962C8B-B14F-4D97-AF65-F5344CB8AC3E}">
        <p14:creationId xmlns:p14="http://schemas.microsoft.com/office/powerpoint/2010/main" val="358349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DD4403A-5F1C-45C5-8457-62B9E8F80FAF}" type="datetimeFigureOut">
              <a:rPr lang="ru-RU" smtClean="0"/>
              <a:t>03.04.2023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90431AC-1C5D-485D-AECB-9DD3E4C3E412}" type="slidenum">
              <a:rPr lang="ru-RU" smtClean="0"/>
              <a:t>‹#›</a:t>
            </a:fld>
            <a:endParaRPr lang="ru-RU"/>
          </a:p>
        </p:txBody>
      </p:sp>
    </p:spTree>
    <p:extLst>
      <p:ext uri="{BB962C8B-B14F-4D97-AF65-F5344CB8AC3E}">
        <p14:creationId xmlns:p14="http://schemas.microsoft.com/office/powerpoint/2010/main" val="290733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DD4403A-5F1C-45C5-8457-62B9E8F80FAF}" type="datetimeFigureOut">
              <a:rPr lang="ru-RU" smtClean="0"/>
              <a:t>03.04.2023</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990431AC-1C5D-485D-AECB-9DD3E4C3E412}" type="slidenum">
              <a:rPr lang="ru-RU" smtClean="0"/>
              <a:t>‹#›</a:t>
            </a:fld>
            <a:endParaRPr lang="ru-RU"/>
          </a:p>
        </p:txBody>
      </p:sp>
    </p:spTree>
    <p:extLst>
      <p:ext uri="{BB962C8B-B14F-4D97-AF65-F5344CB8AC3E}">
        <p14:creationId xmlns:p14="http://schemas.microsoft.com/office/powerpoint/2010/main" val="93850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DD4403A-5F1C-45C5-8457-62B9E8F80FAF}" type="datetimeFigureOut">
              <a:rPr lang="ru-RU" smtClean="0"/>
              <a:t>03.04.2023</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90431AC-1C5D-485D-AECB-9DD3E4C3E412}" type="slidenum">
              <a:rPr lang="ru-RU" smtClean="0"/>
              <a:t>‹#›</a:t>
            </a:fld>
            <a:endParaRPr lang="ru-RU"/>
          </a:p>
        </p:txBody>
      </p:sp>
    </p:spTree>
    <p:extLst>
      <p:ext uri="{BB962C8B-B14F-4D97-AF65-F5344CB8AC3E}">
        <p14:creationId xmlns:p14="http://schemas.microsoft.com/office/powerpoint/2010/main" val="1942043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DD4403A-5F1C-45C5-8457-62B9E8F80FAF}" type="datetimeFigureOut">
              <a:rPr lang="ru-RU" smtClean="0"/>
              <a:t>03.04.2023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90431AC-1C5D-485D-AECB-9DD3E4C3E412}" type="slidenum">
              <a:rPr lang="ru-RU" smtClean="0"/>
              <a:t>‹#›</a:t>
            </a:fld>
            <a:endParaRPr lang="ru-RU"/>
          </a:p>
        </p:txBody>
      </p:sp>
    </p:spTree>
    <p:extLst>
      <p:ext uri="{BB962C8B-B14F-4D97-AF65-F5344CB8AC3E}">
        <p14:creationId xmlns:p14="http://schemas.microsoft.com/office/powerpoint/2010/main" val="4272623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DD4403A-5F1C-45C5-8457-62B9E8F80FAF}" type="datetimeFigureOut">
              <a:rPr lang="ru-RU" smtClean="0"/>
              <a:t>03.04.2023</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90431AC-1C5D-485D-AECB-9DD3E4C3E412}"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565795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497301-393F-49CA-82FF-65B177214E95}"/>
              </a:ext>
            </a:extLst>
          </p:cNvPr>
          <p:cNvSpPr txBox="1"/>
          <p:nvPr/>
        </p:nvSpPr>
        <p:spPr>
          <a:xfrm>
            <a:off x="1989056" y="1150071"/>
            <a:ext cx="7927942" cy="2031325"/>
          </a:xfrm>
          <a:prstGeom prst="rect">
            <a:avLst/>
          </a:prstGeom>
          <a:noFill/>
        </p:spPr>
        <p:txBody>
          <a:bodyPr wrap="square">
            <a:spAutoFit/>
          </a:bodyPr>
          <a:lstStyle/>
          <a:p>
            <a:pPr lvl="0" algn="ctr"/>
            <a:r>
              <a:rPr lang="uk-UA" sz="5400" b="1" dirty="0">
                <a:solidFill>
                  <a:schemeClr val="tx1"/>
                </a:solidFill>
                <a:latin typeface="Times New Roman" panose="02020603050405020304" pitchFamily="18" charset="0"/>
                <a:ea typeface="Calibri"/>
                <a:cs typeface="Times New Roman" panose="02020603050405020304" pitchFamily="18" charset="0"/>
                <a:sym typeface="Calibri"/>
              </a:rPr>
              <a:t>Кризові комунікації в організації </a:t>
            </a:r>
            <a:br>
              <a:rPr lang="uk-UA" sz="1800" b="0" i="0" u="none" strike="noStrike" cap="none" dirty="0">
                <a:solidFill>
                  <a:srgbClr val="494429"/>
                </a:solidFill>
                <a:latin typeface="Arial"/>
                <a:ea typeface="Arial"/>
                <a:cs typeface="Arial"/>
                <a:sym typeface="Arial"/>
              </a:rPr>
            </a:br>
            <a:endParaRPr lang="uk-UA" sz="1800" b="0" i="0" u="none" strike="noStrike" cap="none" dirty="0">
              <a:solidFill>
                <a:srgbClr val="494429"/>
              </a:solidFill>
              <a:latin typeface="Arial"/>
              <a:ea typeface="Arial"/>
              <a:cs typeface="Arial"/>
              <a:sym typeface="Arial"/>
            </a:endParaRPr>
          </a:p>
        </p:txBody>
      </p:sp>
    </p:spTree>
    <p:extLst>
      <p:ext uri="{BB962C8B-B14F-4D97-AF65-F5344CB8AC3E}">
        <p14:creationId xmlns:p14="http://schemas.microsoft.com/office/powerpoint/2010/main" val="514925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42A3538-C829-4720-97C2-0B8FDB350CE1}"/>
              </a:ext>
            </a:extLst>
          </p:cNvPr>
          <p:cNvSpPr/>
          <p:nvPr/>
        </p:nvSpPr>
        <p:spPr>
          <a:xfrm>
            <a:off x="716437" y="527901"/>
            <a:ext cx="10746557" cy="5078313"/>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Етап 3: Під час кризи</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комунікаційні потреби Вашої організації</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Поясніть поточні ризики, а також нові ризики та виклики</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Інформуйте громадськість та пояснюйте рішення влади</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За необхідності </a:t>
            </a:r>
            <a:r>
              <a:rPr lang="uk-UA" dirty="0" err="1">
                <a:uFill>
                  <a:solidFill>
                    <a:srgbClr val="000000"/>
                  </a:solidFill>
                </a:uFill>
                <a:latin typeface="Times New Roman" panose="02020603050405020304" pitchFamily="18" charset="0"/>
                <a:ea typeface="Arial Unicode MS"/>
                <a:cs typeface="Arial Unicode MS"/>
              </a:rPr>
              <a:t>надавайте</a:t>
            </a:r>
            <a:r>
              <a:rPr lang="uk-UA" dirty="0">
                <a:uFill>
                  <a:solidFill>
                    <a:srgbClr val="000000"/>
                  </a:solidFill>
                </a:uFill>
                <a:latin typeface="Times New Roman" panose="02020603050405020304" pitchFamily="18" charset="0"/>
                <a:ea typeface="Arial Unicode MS"/>
                <a:cs typeface="Arial Unicode MS"/>
              </a:rPr>
              <a:t> оновлену інформацію про ситуацію</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Заручіться офіційних служб з боку зацікавлених сторін шляхом проведення зустрічей, відкритих комунікаційних заходів </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Отримуйте зворотний зв'язок щодо комунікаційних дій; у разі необхідності – коригуйте меседжі та комунікацію</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Інформуйте громадськість про потреби та про те, яким чином можна допомогти</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Рекомендуйте позитивні  практики для конкретних осіб або груп</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1358023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19424DF-DED8-42FE-8740-5C529CF413B0}"/>
              </a:ext>
            </a:extLst>
          </p:cNvPr>
          <p:cNvSpPr/>
          <p:nvPr/>
        </p:nvSpPr>
        <p:spPr>
          <a:xfrm>
            <a:off x="1282045" y="650450"/>
            <a:ext cx="9785023" cy="4247317"/>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Етап 4: Відновлення після кризи</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Поясніть, що криза закінчилася</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Поясніть рішення та дії органу управління</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Рекомендуйте необхідні дії для повернення до нормального життя. </a:t>
            </a:r>
            <a:r>
              <a:rPr lang="uk-UA" dirty="0" err="1">
                <a:uFill>
                  <a:solidFill>
                    <a:srgbClr val="000000"/>
                  </a:solidFill>
                </a:uFill>
                <a:latin typeface="Times New Roman" panose="02020603050405020304" pitchFamily="18" charset="0"/>
                <a:ea typeface="Arial Unicode MS"/>
                <a:cs typeface="Arial Unicode MS"/>
              </a:rPr>
              <a:t>Скликайте</a:t>
            </a:r>
            <a:r>
              <a:rPr lang="uk-UA" dirty="0">
                <a:uFill>
                  <a:solidFill>
                    <a:srgbClr val="000000"/>
                  </a:solidFill>
                </a:uFill>
                <a:latin typeface="Times New Roman" panose="02020603050405020304" pitchFamily="18" charset="0"/>
                <a:ea typeface="Arial Unicode MS"/>
                <a:cs typeface="Arial Unicode MS"/>
              </a:rPr>
              <a:t> представників усіх секторів для оцінки результатів, запропонуйте рішення та визначте наступні кроки</a:t>
            </a:r>
            <a:endParaRPr lang="ru-RU" dirty="0">
              <a:uFill>
                <a:solidFill>
                  <a:srgbClr val="000000"/>
                </a:solidFill>
              </a:uFill>
              <a:latin typeface="Times New Roman" panose="02020603050405020304" pitchFamily="18" charset="0"/>
              <a:ea typeface="Arial Unicode MS"/>
              <a:cs typeface="Arial Unicode MS"/>
            </a:endParaRPr>
          </a:p>
          <a:p>
            <a:pPr marL="120015" algn="just"/>
            <a:r>
              <a:rPr lang="uk-UA" dirty="0">
                <a:uFill>
                  <a:solidFill>
                    <a:srgbClr val="000000"/>
                  </a:solidFill>
                </a:uFill>
                <a:latin typeface="Times New Roman" panose="02020603050405020304" pitchFamily="18" charset="0"/>
                <a:ea typeface="Arial Unicode MS"/>
                <a:cs typeface="Arial Unicode MS"/>
              </a:rPr>
              <a:t> </a:t>
            </a:r>
          </a:p>
          <a:p>
            <a:pPr marL="120015" algn="just"/>
            <a:endParaRPr lang="ru-RU" dirty="0">
              <a:uFill>
                <a:solidFill>
                  <a:srgbClr val="000000"/>
                </a:solidFill>
              </a:uFill>
              <a:latin typeface="Times New Roman" panose="02020603050405020304" pitchFamily="18" charset="0"/>
              <a:ea typeface="Arial Unicode MS"/>
              <a:cs typeface="Arial Unicode MS"/>
            </a:endParaRPr>
          </a:p>
          <a:p>
            <a:pPr algn="just"/>
            <a:r>
              <a:rPr lang="uk-UA" b="1" dirty="0">
                <a:uFill>
                  <a:solidFill>
                    <a:srgbClr val="000000"/>
                  </a:solidFill>
                </a:uFill>
                <a:latin typeface="Times New Roman" panose="02020603050405020304" pitchFamily="18" charset="0"/>
                <a:ea typeface="Arial Unicode MS"/>
                <a:cs typeface="Arial Unicode MS"/>
              </a:rPr>
              <a:t>Етап 5: Посткризовий стан</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Оцініть ефективність комунікації під час кризи</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засвоєні </a:t>
            </a:r>
            <a:r>
              <a:rPr lang="uk-UA" dirty="0" err="1">
                <a:uFill>
                  <a:solidFill>
                    <a:srgbClr val="000000"/>
                  </a:solidFill>
                </a:uFill>
                <a:latin typeface="Times New Roman" panose="02020603050405020304" pitchFamily="18" charset="0"/>
                <a:ea typeface="Arial Unicode MS"/>
                <a:cs typeface="Arial Unicode MS"/>
              </a:rPr>
              <a:t>уроки</a:t>
            </a:r>
            <a:endParaRPr lang="uk-UA"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Відкоригуйте, уточніть плани комунікацій для подальшого використання</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206545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20FE63A-497F-4D45-A97C-CA5C8E22795C}"/>
              </a:ext>
            </a:extLst>
          </p:cNvPr>
          <p:cNvSpPr/>
          <p:nvPr/>
        </p:nvSpPr>
        <p:spPr>
          <a:xfrm>
            <a:off x="641023" y="518474"/>
            <a:ext cx="10821971" cy="5078313"/>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Times New Roman" panose="02020603050405020304" pitchFamily="18" charset="0"/>
              </a:rPr>
              <a:t>Антикризові комунікації у соціальних мережах</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r>
              <a:rPr lang="uk-UA" b="1" dirty="0">
                <a:uFill>
                  <a:solidFill>
                    <a:srgbClr val="000000"/>
                  </a:solidFill>
                </a:uFill>
                <a:latin typeface="Times New Roman" panose="02020603050405020304" pitchFamily="18" charset="0"/>
                <a:ea typeface="Arial Unicode MS"/>
                <a:cs typeface="Times New Roman" panose="02020603050405020304" pitchFamily="18" charset="0"/>
              </a:rPr>
              <a:t>Соціальні медіа відіграють важливу роль для журналістів, оскільки ті беруть звідти оперативну інформацію. </a:t>
            </a:r>
            <a:r>
              <a:rPr lang="uk-UA" dirty="0">
                <a:uFill>
                  <a:solidFill>
                    <a:srgbClr val="000000"/>
                  </a:solidFill>
                </a:uFill>
                <a:latin typeface="Times New Roman" panose="02020603050405020304" pitchFamily="18" charset="0"/>
                <a:ea typeface="Arial Unicode MS"/>
                <a:cs typeface="Times New Roman" panose="02020603050405020304" pitchFamily="18" charset="0"/>
              </a:rPr>
              <a:t>У цьому випадку дуже важливо стати основним джерелом достовірної інформації. І особливу увагу приділяють візуалізації повідомлень.</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endParaRPr lang="uk-UA" b="1"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b="1" dirty="0">
                <a:uFill>
                  <a:solidFill>
                    <a:srgbClr val="000000"/>
                  </a:solidFill>
                </a:uFill>
                <a:latin typeface="Times New Roman" panose="02020603050405020304" pitchFamily="18" charset="0"/>
                <a:ea typeface="Arial Unicode MS"/>
                <a:cs typeface="Times New Roman" panose="02020603050405020304" pitchFamily="18" charset="0"/>
              </a:rPr>
              <a:t>Основні завдання повідомлень у соціальних мережах:</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За потреби – оновлення змісту, поінформованості щодо ситуації, куди потрібно рухатися</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Основні меседжі для  підтримки людей</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Візуальні прив’язки («якорі») для підсилення висловлювань спікерів (промовців)</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Зосередження на діях / наявності ресурсів для відновлення ситуації</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endParaRPr lang="uk-UA" b="1"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b="1" dirty="0">
                <a:uFill>
                  <a:solidFill>
                    <a:srgbClr val="000000"/>
                  </a:solidFill>
                </a:uFill>
                <a:latin typeface="Times New Roman" panose="02020603050405020304" pitchFamily="18" charset="0"/>
                <a:ea typeface="Arial Unicode MS"/>
                <a:cs typeface="Times New Roman" panose="02020603050405020304" pitchFamily="18" charset="0"/>
              </a:rPr>
              <a:t>Взаємодія з аудиторією</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Почніть або приєднайтеся до розмови з людьми, допоможіть спростувати плітки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Виберіть найкращі канали для сегментації Вашої аудиторії</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Перевірте достовірність інформації та чесно відповідайте на запитання</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Повідомлення (меседжі) повинні бути конкретними , надавати емоційну, інформаційну, консультативну  підтримку для створення довірчих відносин із зацікавленими сторонами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algn="just"/>
            <a:r>
              <a:rPr lang="uk-UA" dirty="0">
                <a:uFill>
                  <a:solidFill>
                    <a:srgbClr val="000000"/>
                  </a:solidFill>
                </a:uFill>
                <a:latin typeface="Times New Roman" panose="02020603050405020304" pitchFamily="18" charset="0"/>
                <a:ea typeface="Arial Unicode MS"/>
                <a:cs typeface="Times New Roman" panose="02020603050405020304" pitchFamily="18" charset="0"/>
              </a:rPr>
              <a:t>Використовуйте соціальні мережі як основне джерело для розміщення оперативної інформації.</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p:txBody>
      </p:sp>
    </p:spTree>
    <p:extLst>
      <p:ext uri="{BB962C8B-B14F-4D97-AF65-F5344CB8AC3E}">
        <p14:creationId xmlns:p14="http://schemas.microsoft.com/office/powerpoint/2010/main" val="2410935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65DD0AF-A055-4942-BF78-EC120B32FA48}"/>
              </a:ext>
            </a:extLst>
          </p:cNvPr>
          <p:cNvSpPr/>
          <p:nvPr/>
        </p:nvSpPr>
        <p:spPr>
          <a:xfrm>
            <a:off x="1065229" y="499621"/>
            <a:ext cx="10162095" cy="5355312"/>
          </a:xfrm>
          <a:prstGeom prst="rect">
            <a:avLst/>
          </a:prstGeom>
        </p:spPr>
        <p:txBody>
          <a:bodyPr wrap="square">
            <a:spAutoFit/>
          </a:bodyPr>
          <a:lstStyle/>
          <a:p>
            <a:r>
              <a:rPr lang="uk-UA" b="1" dirty="0">
                <a:uFill>
                  <a:solidFill>
                    <a:srgbClr val="000000"/>
                  </a:solidFill>
                </a:uFill>
                <a:latin typeface="Times New Roman" panose="02020603050405020304" pitchFamily="18" charset="0"/>
                <a:ea typeface="Arial Unicode MS"/>
                <a:cs typeface="Times New Roman" panose="02020603050405020304" pitchFamily="18" charset="0"/>
              </a:rPr>
              <a:t>Що хочуть почути співробітники та інші особи</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b="1" dirty="0">
                <a:uFill>
                  <a:solidFill>
                    <a:srgbClr val="000000"/>
                  </a:solidFill>
                </a:uFill>
                <a:latin typeface="Times New Roman" panose="02020603050405020304" pitchFamily="18" charset="0"/>
                <a:ea typeface="Arial Unicode MS"/>
                <a:cs typeface="Times New Roman" panose="02020603050405020304" pitchFamily="18" charset="0"/>
              </a:rPr>
              <a:t>Інформація:</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Характер ризику / кризи, ймовірні та потенційні наслідки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Точність оцінок</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Хто несе відповідальність за управління ризиками / кризовими ситуаціями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Варіанти дій у разі виникнення ризику / кризової ситуації</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Які заходи будуть вжиті для компенсації втрат</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endParaRPr lang="uk-UA" b="1"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b="1" dirty="0">
                <a:uFill>
                  <a:solidFill>
                    <a:srgbClr val="000000"/>
                  </a:solidFill>
                </a:uFill>
                <a:latin typeface="Times New Roman" panose="02020603050405020304" pitchFamily="18" charset="0"/>
                <a:ea typeface="Arial Unicode MS"/>
                <a:cs typeface="Times New Roman" panose="02020603050405020304" pitchFamily="18" charset="0"/>
              </a:rPr>
              <a:t>Гарантії:</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Коли буде безпечно?</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Яким заявам та від кого можна вірити, як підтверджуються фактами, як заходи дійсно усувають невизначеність</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Співробітники, відповідальні за управління ризиком / кризою є компетентними, добре підготовленими, відповідають кращій практиці.</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Які заходи вживаються, щоб уникнути повторення ситуації?</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a:tabLst>
                <a:tab pos="628650" algn="l"/>
              </a:tabLst>
            </a:pPr>
            <a:endParaRPr lang="uk-UA" b="1" dirty="0">
              <a:uFill>
                <a:solidFill>
                  <a:srgbClr val="000000"/>
                </a:solidFill>
              </a:uFill>
              <a:latin typeface="Times New Roman" panose="02020603050405020304" pitchFamily="18" charset="0"/>
              <a:ea typeface="Arial Unicode MS"/>
              <a:cs typeface="Times New Roman" panose="02020603050405020304" pitchFamily="18" charset="0"/>
            </a:endParaRPr>
          </a:p>
          <a:p>
            <a:pPr>
              <a:tabLst>
                <a:tab pos="628650" algn="l"/>
              </a:tabLst>
            </a:pPr>
            <a:endParaRPr lang="uk-UA" b="1" dirty="0">
              <a:uFill>
                <a:solidFill>
                  <a:srgbClr val="000000"/>
                </a:solidFill>
              </a:uFill>
              <a:latin typeface="Times New Roman" panose="02020603050405020304" pitchFamily="18" charset="0"/>
              <a:ea typeface="Arial Unicode MS"/>
              <a:cs typeface="Times New Roman" panose="02020603050405020304" pitchFamily="18" charset="0"/>
            </a:endParaRPr>
          </a:p>
          <a:p>
            <a:pPr>
              <a:tabLst>
                <a:tab pos="628650" algn="l"/>
              </a:tabLst>
            </a:pPr>
            <a:r>
              <a:rPr lang="uk-UA" b="1" dirty="0">
                <a:uFill>
                  <a:solidFill>
                    <a:srgbClr val="000000"/>
                  </a:solidFill>
                </a:uFill>
                <a:latin typeface="Times New Roman" panose="02020603050405020304" pitchFamily="18" charset="0"/>
                <a:ea typeface="Arial Unicode MS"/>
                <a:cs typeface="Times New Roman" panose="02020603050405020304" pitchFamily="18" charset="0"/>
              </a:rPr>
              <a:t>Залучення</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fontAlgn="base">
              <a:buFont typeface="Arial" panose="020B0604020202020204" pitchFamily="34" charset="0"/>
              <a:buChar char="•"/>
              <a:tabLst>
                <a:tab pos="628650" algn="l"/>
              </a:tabLst>
            </a:pPr>
            <a:r>
              <a:rPr lang="uk-UA" dirty="0">
                <a:uFill>
                  <a:solidFill>
                    <a:srgbClr val="000000"/>
                  </a:solidFill>
                </a:uFill>
                <a:latin typeface="Times New Roman" panose="02020603050405020304" pitchFamily="18" charset="0"/>
                <a:ea typeface="Arial Unicode MS"/>
                <a:cs typeface="Times New Roman" panose="02020603050405020304" pitchFamily="18" charset="0"/>
              </a:rPr>
              <a:t>Можливість брати участь в оцінці ризику / усуненні його наслідків</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p:txBody>
      </p:sp>
    </p:spTree>
    <p:extLst>
      <p:ext uri="{BB962C8B-B14F-4D97-AF65-F5344CB8AC3E}">
        <p14:creationId xmlns:p14="http://schemas.microsoft.com/office/powerpoint/2010/main" val="2798200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7FB0C70-68AA-4B50-A977-2B99CBCEC915}"/>
              </a:ext>
            </a:extLst>
          </p:cNvPr>
          <p:cNvSpPr/>
          <p:nvPr/>
        </p:nvSpPr>
        <p:spPr>
          <a:xfrm>
            <a:off x="1046376" y="433633"/>
            <a:ext cx="10473180" cy="4524315"/>
          </a:xfrm>
          <a:prstGeom prst="rect">
            <a:avLst/>
          </a:prstGeom>
        </p:spPr>
        <p:txBody>
          <a:bodyPr wrap="square">
            <a:spAutoFit/>
          </a:bodyPr>
          <a:lstStyle/>
          <a:p>
            <a:pPr>
              <a:tabLst>
                <a:tab pos="628650" algn="l"/>
              </a:tabLst>
            </a:pPr>
            <a:r>
              <a:rPr lang="uk-UA" b="1" dirty="0">
                <a:uFill>
                  <a:solidFill>
                    <a:srgbClr val="000000"/>
                  </a:solidFill>
                </a:uFill>
                <a:latin typeface="Times New Roman" panose="02020603050405020304" pitchFamily="18" charset="0"/>
                <a:ea typeface="Arial Unicode MS"/>
                <a:cs typeface="Times New Roman" panose="02020603050405020304" pitchFamily="18" charset="0"/>
              </a:rPr>
              <a:t>У жодному разі</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обманюйте</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говоріть про те, чого не знаєте</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давайте обіцянок, які не зможете стримати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робіть припущення щодо причин</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обговорюйте, хто несе відповідальність за те, що сталося</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використовуйте «вибачення», а використовуйте «співчуття»</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перебільшуйте варіанти управління ризиком / кризою</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применшуйте рівень проблеми і завданої шкоди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втратьте можливість стати першим і головним джерелом інформації</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замовчуйте проблему</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піддавайтеся міфам, таким як:</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r>
              <a:rPr lang="uk-UA" dirty="0">
                <a:uFill>
                  <a:solidFill>
                    <a:srgbClr val="000000"/>
                  </a:solidFill>
                </a:uFill>
                <a:latin typeface="Times New Roman" panose="02020603050405020304" pitchFamily="18" charset="0"/>
                <a:ea typeface="Arial Unicode MS"/>
                <a:cs typeface="Times New Roman" panose="02020603050405020304" pitchFamily="18" charset="0"/>
              </a:rPr>
              <a:t>«Розміщення інформації призведе до паніки»</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dirty="0">
                <a:uFill>
                  <a:solidFill>
                    <a:srgbClr val="000000"/>
                  </a:solidFill>
                </a:uFill>
                <a:latin typeface="Times New Roman" panose="02020603050405020304" pitchFamily="18" charset="0"/>
                <a:ea typeface="Arial Unicode MS"/>
                <a:cs typeface="Times New Roman" panose="02020603050405020304" pitchFamily="18" charset="0"/>
              </a:rPr>
              <a:t>«Управління кризовою ситуацією не вимагає своєчасно підготовленого плану»</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dirty="0">
                <a:uFill>
                  <a:solidFill>
                    <a:srgbClr val="000000"/>
                  </a:solidFill>
                </a:uFill>
                <a:latin typeface="Times New Roman" panose="02020603050405020304" pitchFamily="18" charset="0"/>
                <a:ea typeface="Arial Unicode MS"/>
                <a:cs typeface="Times New Roman" panose="02020603050405020304" pitchFamily="18" charset="0"/>
              </a:rPr>
              <a:t>«Підготуватися до кризи неможливо, адже кожна ситуація є унікальною»</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dirty="0">
                <a:uFill>
                  <a:solidFill>
                    <a:srgbClr val="000000"/>
                  </a:solidFill>
                </a:uFill>
                <a:latin typeface="Times New Roman" panose="02020603050405020304" pitchFamily="18" charset="0"/>
                <a:ea typeface="Arial Unicode MS"/>
                <a:cs typeface="Times New Roman" panose="02020603050405020304" pitchFamily="18" charset="0"/>
              </a:rPr>
              <a:t>«Ми зможемо переконати ЗМІ у нашій позиції та у тому, як саме висвітлювати цю ситуацію»</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p:txBody>
      </p:sp>
    </p:spTree>
    <p:extLst>
      <p:ext uri="{BB962C8B-B14F-4D97-AF65-F5344CB8AC3E}">
        <p14:creationId xmlns:p14="http://schemas.microsoft.com/office/powerpoint/2010/main" val="2317054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39111DF-59BF-4768-928D-DC14C0363372}"/>
              </a:ext>
            </a:extLst>
          </p:cNvPr>
          <p:cNvSpPr/>
          <p:nvPr/>
        </p:nvSpPr>
        <p:spPr>
          <a:xfrm>
            <a:off x="999241" y="527901"/>
            <a:ext cx="10162095" cy="4247317"/>
          </a:xfrm>
          <a:prstGeom prst="rect">
            <a:avLst/>
          </a:prstGeom>
        </p:spPr>
        <p:txBody>
          <a:bodyPr wrap="square">
            <a:spAutoFit/>
          </a:bodyPr>
          <a:lstStyle/>
          <a:p>
            <a:r>
              <a:rPr lang="uk-UA" b="1" u="sng" dirty="0">
                <a:uFill>
                  <a:solidFill>
                    <a:srgbClr val="000000"/>
                  </a:solidFill>
                </a:uFill>
                <a:latin typeface="Times New Roman" panose="02020603050405020304" pitchFamily="18" charset="0"/>
                <a:ea typeface="Arial Unicode MS"/>
                <a:cs typeface="Times New Roman" panose="02020603050405020304" pitchFamily="18" charset="0"/>
              </a:rPr>
              <a:t>Кризові комунікації </a:t>
            </a:r>
            <a:r>
              <a:rPr lang="uk-UA" b="1" u="sng" dirty="0" err="1">
                <a:uFill>
                  <a:solidFill>
                    <a:srgbClr val="000000"/>
                  </a:solidFill>
                </a:uFill>
                <a:latin typeface="Times New Roman" panose="02020603050405020304" pitchFamily="18" charset="0"/>
                <a:ea typeface="Arial Unicode MS"/>
                <a:cs typeface="Times New Roman" panose="02020603050405020304" pitchFamily="18" charset="0"/>
              </a:rPr>
              <a:t>Facebook</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endParaRPr lang="uk-UA" b="1"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b="1" dirty="0">
                <a:uFill>
                  <a:solidFill>
                    <a:srgbClr val="000000"/>
                  </a:solidFill>
                </a:uFill>
                <a:latin typeface="Times New Roman" panose="02020603050405020304" pitchFamily="18" charset="0"/>
                <a:ea typeface="Arial Unicode MS"/>
                <a:cs typeface="Times New Roman" panose="02020603050405020304" pitchFamily="18" charset="0"/>
              </a:rPr>
              <a:t>Скандал щодо витоку персональних даних та вразливості соціальних мереж</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r>
              <a:rPr lang="uk-UA" dirty="0">
                <a:uFill>
                  <a:solidFill>
                    <a:srgbClr val="000000"/>
                  </a:solidFill>
                </a:uFill>
                <a:latin typeface="Times New Roman" panose="02020603050405020304" pitchFamily="18" charset="0"/>
                <a:ea typeface="Arial Unicode MS"/>
                <a:cs typeface="Times New Roman" panose="02020603050405020304" pitchFamily="18" charset="0"/>
              </a:rPr>
              <a:t>Сама ситуація для компанії є досить складною. Падіння вартості її акцій було далеко не головним негативним аспектом цих подій. Питання здебільшого – в галузі права, етики та безпеки. Ситуація надзвичайно резонансна.</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endParaRPr lang="uk-UA"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r>
              <a:rPr lang="uk-UA" dirty="0">
                <a:uFill>
                  <a:solidFill>
                    <a:srgbClr val="000000"/>
                  </a:solidFill>
                </a:uFill>
                <a:latin typeface="Times New Roman" panose="02020603050405020304" pitchFamily="18" charset="0"/>
                <a:ea typeface="Arial Unicode MS"/>
                <a:cs typeface="Times New Roman" panose="02020603050405020304" pitchFamily="18" charset="0"/>
              </a:rPr>
              <a:t>Слід зазначити декілька ключових моментів у роботі команди та лідерів </a:t>
            </a:r>
            <a:r>
              <a:rPr lang="uk-UA" dirty="0" err="1">
                <a:uFill>
                  <a:solidFill>
                    <a:srgbClr val="000000"/>
                  </a:solidFill>
                </a:uFill>
                <a:latin typeface="Times New Roman" panose="02020603050405020304" pitchFamily="18" charset="0"/>
                <a:ea typeface="Arial Unicode MS"/>
                <a:cs typeface="Times New Roman" panose="02020603050405020304" pitchFamily="18" charset="0"/>
              </a:rPr>
              <a:t>Facebook</a:t>
            </a:r>
            <a:r>
              <a:rPr lang="uk-UA" dirty="0">
                <a:uFill>
                  <a:solidFill>
                    <a:srgbClr val="000000"/>
                  </a:solidFill>
                </a:uFill>
                <a:latin typeface="Times New Roman" panose="02020603050405020304" pitchFamily="18" charset="0"/>
                <a:ea typeface="Arial Unicode MS"/>
                <a:cs typeface="Times New Roman" panose="02020603050405020304" pitchFamily="18" charset="0"/>
              </a:rPr>
              <a:t>, які разом сформували систему кризових комунікацій.</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максимально повне інформування суспільства з боку компанії, починаючи з перших етапів кризи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особиста участь у спілкуванні «з перших рук». Марк </a:t>
            </a:r>
            <a:r>
              <a:rPr lang="uk-UA" dirty="0" err="1">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Цукерберг</a:t>
            </a: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 міг би довірити «трибуну» іншим членам команди. Але він зробив це сам</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робота з максимальною кількістю цільових аудиторій</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єдина стратегія змісту викладених фактів та меседжів</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спроби якнайшвидше вирішити проблему та усунути її причини</a:t>
            </a:r>
            <a:endParaRPr lang="ru-RU" dirty="0">
              <a:uFill>
                <a:solidFill>
                  <a:srgbClr val="000000"/>
                </a:solidFill>
              </a:uFill>
              <a:latin typeface="Helvetica" panose="020B0604020202020204" pitchFamily="34" charset="0"/>
              <a:ea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525846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D64750-D89D-4B4C-9D8C-B7AE6C144A3A}"/>
              </a:ext>
            </a:extLst>
          </p:cNvPr>
          <p:cNvSpPr txBox="1"/>
          <p:nvPr/>
        </p:nvSpPr>
        <p:spPr>
          <a:xfrm>
            <a:off x="876692" y="753700"/>
            <a:ext cx="10492033" cy="5078313"/>
          </a:xfrm>
          <a:prstGeom prst="rect">
            <a:avLst/>
          </a:prstGeom>
          <a:noFill/>
        </p:spPr>
        <p:txBody>
          <a:bodyPr wrap="square">
            <a:spAutoFit/>
          </a:bodyPr>
          <a:lstStyle/>
          <a:p>
            <a:pPr algn="just"/>
            <a:r>
              <a:rPr lang="uk-UA" sz="1800" b="1" dirty="0">
                <a:uFill>
                  <a:solidFill>
                    <a:srgbClr val="000000"/>
                  </a:solidFill>
                </a:uFill>
                <a:latin typeface="Times New Roman" panose="02020603050405020304" pitchFamily="18" charset="0"/>
                <a:ea typeface="Arial Unicode MS"/>
                <a:cs typeface="Times New Roman" panose="02020603050405020304" pitchFamily="18" charset="0"/>
              </a:rPr>
              <a:t>Кризові комунікації </a:t>
            </a:r>
            <a:r>
              <a:rPr lang="uk-UA" sz="1800" dirty="0">
                <a:uFill>
                  <a:solidFill>
                    <a:srgbClr val="000000"/>
                  </a:solidFill>
                </a:uFill>
                <a:latin typeface="Times New Roman" panose="02020603050405020304" pitchFamily="18" charset="0"/>
                <a:ea typeface="Arial Unicode MS"/>
                <a:cs typeface="Times New Roman" panose="02020603050405020304" pitchFamily="18" charset="0"/>
              </a:rPr>
              <a:t>– це частина </a:t>
            </a:r>
            <a:r>
              <a:rPr lang="uk-UA" sz="1800" b="1" dirty="0" err="1">
                <a:uFill>
                  <a:solidFill>
                    <a:srgbClr val="000000"/>
                  </a:solidFill>
                </a:uFill>
                <a:latin typeface="Times New Roman" panose="02020603050405020304" pitchFamily="18" charset="0"/>
                <a:ea typeface="Arial Unicode MS"/>
                <a:cs typeface="Times New Roman" panose="02020603050405020304" pitchFamily="18" charset="0"/>
              </a:rPr>
              <a:t>зв’язків</a:t>
            </a:r>
            <a:r>
              <a:rPr lang="uk-UA" sz="1800" b="1" dirty="0">
                <a:uFill>
                  <a:solidFill>
                    <a:srgbClr val="000000"/>
                  </a:solidFill>
                </a:uFill>
                <a:latin typeface="Times New Roman" panose="02020603050405020304" pitchFamily="18" charset="0"/>
                <a:ea typeface="Arial Unicode MS"/>
                <a:cs typeface="Times New Roman" panose="02020603050405020304" pitchFamily="18" charset="0"/>
              </a:rPr>
              <a:t> з громадськістю</a:t>
            </a:r>
            <a:r>
              <a:rPr lang="uk-UA" sz="1800" dirty="0">
                <a:uFill>
                  <a:solidFill>
                    <a:srgbClr val="000000"/>
                  </a:solidFill>
                </a:uFill>
                <a:latin typeface="Times New Roman" panose="02020603050405020304" pitchFamily="18" charset="0"/>
                <a:ea typeface="Arial Unicode MS"/>
                <a:cs typeface="Times New Roman" panose="02020603050405020304" pitchFamily="18" charset="0"/>
              </a:rPr>
              <a:t>, яка покликана захищати та охороняти фізичну особу, компанію чи організацію, що стикається з </a:t>
            </a:r>
            <a:r>
              <a:rPr lang="uk-UA" sz="1800" b="1" dirty="0">
                <a:uFill>
                  <a:solidFill>
                    <a:srgbClr val="000000"/>
                  </a:solidFill>
                </a:uFill>
                <a:latin typeface="Times New Roman" panose="02020603050405020304" pitchFamily="18" charset="0"/>
                <a:ea typeface="Arial Unicode MS"/>
                <a:cs typeface="Times New Roman" panose="02020603050405020304" pitchFamily="18" charset="0"/>
              </a:rPr>
              <a:t>публічним</a:t>
            </a:r>
            <a:r>
              <a:rPr lang="uk-UA" sz="1800" dirty="0">
                <a:uFill>
                  <a:solidFill>
                    <a:srgbClr val="000000"/>
                  </a:solidFill>
                </a:uFill>
                <a:latin typeface="Times New Roman" panose="02020603050405020304" pitchFamily="18" charset="0"/>
                <a:ea typeface="Arial Unicode MS"/>
                <a:cs typeface="Times New Roman" panose="02020603050405020304" pitchFamily="18" charset="0"/>
              </a:rPr>
              <a:t> викликом для  репутації.</a:t>
            </a:r>
            <a:endParaRPr lang="ru-RU" sz="1800"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endParaRPr lang="uk-UA" sz="1800"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r>
              <a:rPr lang="uk-UA" sz="1800" dirty="0">
                <a:uFill>
                  <a:solidFill>
                    <a:srgbClr val="000000"/>
                  </a:solidFill>
                </a:uFill>
                <a:latin typeface="Times New Roman" panose="02020603050405020304" pitchFamily="18" charset="0"/>
                <a:ea typeface="Arial Unicode MS"/>
                <a:cs typeface="Times New Roman" panose="02020603050405020304" pitchFamily="18" charset="0"/>
              </a:rPr>
              <a:t>Перед усіма містами постає дуже реальний ризик серйозної шкоди їхній репутації від раптової, непередбачуваної кризи. У цьому швидкозмінному світі, яким керують засоби масової інформації, навіть незначна суперечка може швидко перерости у велику кризу.</a:t>
            </a:r>
            <a:endParaRPr lang="ru-RU" sz="1800"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endParaRPr lang="uk-UA" sz="1800"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r>
              <a:rPr lang="uk-UA" sz="1800" dirty="0">
                <a:uFill>
                  <a:solidFill>
                    <a:srgbClr val="000000"/>
                  </a:solidFill>
                </a:uFill>
                <a:latin typeface="Times New Roman" panose="02020603050405020304" pitchFamily="18" charset="0"/>
                <a:ea typeface="Arial Unicode MS"/>
                <a:cs typeface="Times New Roman" panose="02020603050405020304" pitchFamily="18" charset="0"/>
              </a:rPr>
              <a:t>Ось чому важливо бути готовим. Те, як Ви реагуєте на кризу, може сформувати репутацію Вашого </a:t>
            </a:r>
            <a:r>
              <a:rPr lang="uk-UA" dirty="0">
                <a:uFill>
                  <a:solidFill>
                    <a:srgbClr val="000000"/>
                  </a:solidFill>
                </a:uFill>
                <a:latin typeface="Times New Roman" panose="02020603050405020304" pitchFamily="18" charset="0"/>
                <a:ea typeface="Arial Unicode MS"/>
                <a:cs typeface="Times New Roman" panose="02020603050405020304" pitchFamily="18" charset="0"/>
              </a:rPr>
              <a:t>організації</a:t>
            </a:r>
            <a:r>
              <a:rPr lang="uk-UA" sz="1800" dirty="0">
                <a:uFill>
                  <a:solidFill>
                    <a:srgbClr val="000000"/>
                  </a:solidFill>
                </a:uFill>
                <a:latin typeface="Times New Roman" panose="02020603050405020304" pitchFamily="18" charset="0"/>
                <a:ea typeface="Arial Unicode MS"/>
                <a:cs typeface="Times New Roman" panose="02020603050405020304" pitchFamily="18" charset="0"/>
              </a:rPr>
              <a:t> – і майбутнього – на довгі роки.</a:t>
            </a:r>
            <a:endParaRPr lang="ru-RU" sz="1800"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endParaRPr lang="uk-UA" sz="1800" b="1"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r>
              <a:rPr lang="uk-UA" sz="1800" b="1" dirty="0">
                <a:uFill>
                  <a:solidFill>
                    <a:srgbClr val="000000"/>
                  </a:solidFill>
                </a:uFill>
                <a:latin typeface="Times New Roman" panose="02020603050405020304" pitchFamily="18" charset="0"/>
                <a:ea typeface="Arial Unicode MS"/>
                <a:cs typeface="Times New Roman" panose="02020603050405020304" pitchFamily="18" charset="0"/>
              </a:rPr>
              <a:t>Про це завжди слід пам’ятати:</a:t>
            </a:r>
            <a:endParaRPr lang="ru-RU" sz="1800"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керівники</a:t>
            </a:r>
            <a:r>
              <a:rPr lang="uk-UA"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 повинні </a:t>
            </a:r>
            <a:r>
              <a:rPr lang="uk-UA" sz="1800" dirty="0" err="1">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комунікувати</a:t>
            </a:r>
            <a:r>
              <a:rPr lang="uk-UA"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 правильно, своєчасно та часто.</a:t>
            </a:r>
            <a:endParaRPr lang="ru-RU"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algn="just" fontAlgn="base">
              <a:buFont typeface="Arial" panose="020B0604020202020204" pitchFamily="34" charset="0"/>
              <a:buChar char="●"/>
            </a:pPr>
            <a:r>
              <a:rPr lang="uk-UA"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діяти </a:t>
            </a:r>
            <a:r>
              <a:rPr lang="uk-UA" sz="1800" dirty="0" err="1">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оперативно</a:t>
            </a:r>
            <a:r>
              <a:rPr lang="uk-UA"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 щоб розібратися із ситуацією, яка створила кризу.</a:t>
            </a:r>
            <a:endParaRPr lang="ru-RU"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algn="just" fontAlgn="base">
              <a:buFont typeface="Arial" panose="020B0604020202020204" pitchFamily="34" charset="0"/>
              <a:buChar char="●"/>
            </a:pPr>
            <a:r>
              <a:rPr lang="uk-UA"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працівники повинні завжди реагувати правдиво і законно.</a:t>
            </a:r>
          </a:p>
          <a:p>
            <a:pPr marL="342900" lvl="0" indent="-342900" algn="just" fontAlgn="base">
              <a:buFont typeface="Arial" panose="020B0604020202020204" pitchFamily="34" charset="0"/>
              <a:buChar char="●"/>
            </a:pPr>
            <a:endPar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algn="just" fontAlgn="base"/>
            <a:r>
              <a:rPr lang="uk-UA" sz="1800" dirty="0">
                <a:uFill>
                  <a:solidFill>
                    <a:srgbClr val="000000"/>
                  </a:solidFill>
                </a:uFill>
                <a:latin typeface="Times New Roman" panose="02020603050405020304" pitchFamily="18" charset="0"/>
                <a:ea typeface="Arial Unicode MS"/>
                <a:cs typeface="Arial Unicode MS"/>
              </a:rPr>
              <a:t>У кризовій чи надзвичайній ситуації життя людини завжди повинно мати перевагу над іншими функціями.</a:t>
            </a:r>
          </a:p>
          <a:p>
            <a:pPr marL="342900" lvl="0" indent="-342900" algn="just" fontAlgn="base">
              <a:buFont typeface="Arial" panose="020B0604020202020204" pitchFamily="34" charset="0"/>
              <a:buChar char="●"/>
            </a:pPr>
            <a:endParaRPr lang="ru-RU"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857788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6613292-8F93-4CD2-95DF-5C896B6F222D}"/>
              </a:ext>
            </a:extLst>
          </p:cNvPr>
          <p:cNvSpPr/>
          <p:nvPr/>
        </p:nvSpPr>
        <p:spPr>
          <a:xfrm>
            <a:off x="1102936" y="1084082"/>
            <a:ext cx="10209229" cy="3970318"/>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Для лідера, який стикнувся із кризою, найважливішими комунікаційними цілями будуть наступні:</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Поділіться важливою інформацією. Поінформуйте людей про проблему та конкретні небезпеки, які стоять перед Вашою організацією.</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err="1">
                <a:uFill>
                  <a:solidFill>
                    <a:srgbClr val="000000"/>
                  </a:solidFill>
                </a:uFill>
                <a:latin typeface="Times New Roman" panose="02020603050405020304" pitchFamily="18" charset="0"/>
                <a:ea typeface="Arial Unicode MS"/>
                <a:cs typeface="Arial Unicode MS"/>
              </a:rPr>
              <a:t>Заспокойте</a:t>
            </a:r>
            <a:r>
              <a:rPr lang="uk-UA" dirty="0">
                <a:uFill>
                  <a:solidFill>
                    <a:srgbClr val="000000"/>
                  </a:solidFill>
                </a:uFill>
                <a:latin typeface="Times New Roman" panose="02020603050405020304" pitchFamily="18" charset="0"/>
                <a:ea typeface="Arial Unicode MS"/>
                <a:cs typeface="Arial Unicode MS"/>
              </a:rPr>
              <a:t>, додайте впевненості та скажіть, що вже зроблено. Наведіть конкретні факти та запевніть людей, що всі роблять все можливе для збору достовірної інформації та обміну нею, як тільки вона стане доступною.</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Розкажіть людям, що вони можуть зробити. Надайте рекомендації щодо дій, які мешканці повинні вжити у відповідь на конкретні проблеми, виклики.</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Надайте відповіді на запитання. Реагуйте на проблеми конкретними відповідями та, якщо це можливо, конкретними діями, які можна вжити.</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Проявіть емпатію. Покажіть, що Ви хвилюєтеся з приводу ситуації і розумійте, що відбувається.</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Проявляйте співчуття, коли це доречно. Співчуття – це почуття чи вираз жалості чи смутку через біль чи страждання когось іншого.</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3262628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B5BD00F-3D01-4F04-BE42-C8E3C2960483}"/>
              </a:ext>
            </a:extLst>
          </p:cNvPr>
          <p:cNvSpPr/>
          <p:nvPr/>
        </p:nvSpPr>
        <p:spPr>
          <a:xfrm>
            <a:off x="1008668" y="179110"/>
            <a:ext cx="10152668" cy="5355312"/>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Керівні принципи підготовки чітких та стислих повідомлень на випадок кризових та надзвичайних ситуацій</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чого Ви найбільше хочете, щоб знала і робила цільова аудиторія.</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що Вам потрібно зробити, щоб виправити неправильні уявлення чи помилкову інформацію</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Підготуйте три ключові меседжі, які передають Ваші основні тези. Кожного разу, коли лідери та речники виступають перед громадськістю/співробітниками, вони повинні мати тези, перелік тем, які хочуть висвітлити. Пам’ятайте, що під час криз через занепокоєння чи страх людям може бути складніше обробляти (чути та інтерпретувати) інформацію, ніж у звичайній ситуації. Обсяг наданої інформації повинен бути стислим та обмежуватися найважливішою інформацією. Експерти з питань кризових комунікацій рекомендують звести свої меседжі до трьох найважливіших, щоб аудиторія запам’ятала їх.</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Підготуйте аргументи до кожного ключового меседжу.</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Розробіть допоміжні матеріали для кожного меседжу (напр., наочні матеріали, приклади, цитати, особисті історії, аналогії чи інструкції для отримання додаткової інформації; зразок листівки (</a:t>
            </a:r>
            <a:r>
              <a:rPr lang="uk-UA" dirty="0" err="1">
                <a:uFill>
                  <a:solidFill>
                    <a:srgbClr val="000000"/>
                  </a:solidFill>
                </a:uFill>
                <a:latin typeface="Times New Roman" panose="02020603050405020304" pitchFamily="18" charset="0"/>
                <a:ea typeface="Arial Unicode MS"/>
                <a:cs typeface="Arial Unicode MS"/>
              </a:rPr>
              <a:t>флаєра</a:t>
            </a:r>
            <a:r>
              <a:rPr lang="uk-UA" dirty="0">
                <a:uFill>
                  <a:solidFill>
                    <a:srgbClr val="000000"/>
                  </a:solidFill>
                </a:uFill>
                <a:latin typeface="Times New Roman" panose="02020603050405020304" pitchFamily="18" charset="0"/>
                <a:ea typeface="Arial Unicode MS"/>
                <a:cs typeface="Arial Unicode MS"/>
              </a:rPr>
              <a:t>), на якому зроблено акцент на одному наборі ключових меседжів).</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Меседжі мають бути простими та короткими.</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Оформіть рекомендовані меседжі та допоміжні матеріали у письмовій формі</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Попрактикуйтесь із повідомленням ключових меседжів</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351045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B57ACEF-4CFB-44D9-B8D7-8066E5A51B1B}"/>
              </a:ext>
            </a:extLst>
          </p:cNvPr>
          <p:cNvSpPr/>
          <p:nvPr/>
        </p:nvSpPr>
        <p:spPr>
          <a:xfrm>
            <a:off x="697584" y="339365"/>
            <a:ext cx="10152668" cy="5355312"/>
          </a:xfrm>
          <a:prstGeom prst="rect">
            <a:avLst/>
          </a:prstGeom>
        </p:spPr>
        <p:txBody>
          <a:bodyPr wrap="square">
            <a:spAutoFit/>
          </a:bodyPr>
          <a:lstStyle/>
          <a:p>
            <a:pPr algn="just"/>
            <a:r>
              <a:rPr lang="uk-UA" dirty="0">
                <a:uFill>
                  <a:solidFill>
                    <a:srgbClr val="000000"/>
                  </a:solidFill>
                </a:uFill>
                <a:latin typeface="Times New Roman" panose="02020603050405020304" pitchFamily="18" charset="0"/>
                <a:ea typeface="Arial Unicode MS"/>
                <a:cs typeface="Times New Roman" panose="02020603050405020304" pitchFamily="18" charset="0"/>
              </a:rPr>
              <a:t>В умовах кризи необхідно розробляти та повідомляти ключові меседжі, які допомагають Вам у досягненні Ваших цілей комунікації. У ключових меседжах чітко сформульована найважливіша інформація, і вони передають те, що необхідно терміново знати або зробити у цей конкретний час. У міру зміни кризової ситуації Ваші ключові меседжі також можуть змінюватися. Ви розроблятимете свої ключові меседжі у відповідь на різні етапи надзвичайних ситуацій та у відповідь на те, як криза впливає на поведінку та сприйняття аудиторії. Заплануйте розробку ключових меседжів, які повідомляють про те, що громадськості потрібно робити, але у той же час задовольняють потребу людей у фактах чи підбадьоренні. Допоможіть своїй громадськості через кризу йти вперед.</a:t>
            </a:r>
          </a:p>
          <a:p>
            <a:pPr algn="just"/>
            <a:endParaRPr lang="uk-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Комунікація відбувається різними способами. Професійні комунікатори називають способи доставки повідомлення (меседжу) каналами, якими повідомлення надсилається. Меседжі можуть надходити через різні канали, які використовуються для передачі інформації, включаючи будь-що: від гучномовців, аматорського короткохвильового радіо, рекламних щитів (біл-бордів), плакатів та листівок, газет, радіо та телебачення – до мобільних телефонів чи мережі Інтернет. Щоб стати ефективним комунікатором, слід визначити, як використати найкращий метод для досягнення кожної цільової аудиторії. А це включає розуміння та вибір найбільш відповідних каналів комунікації для посилення впливу Вашого меседжу, охоплюючи Вашу аудиторію у потрібний час і у потрібному місці.</a:t>
            </a:r>
            <a:endParaRPr lang="ru-RU" dirty="0">
              <a:latin typeface="Times New Roman" panose="02020603050405020304" pitchFamily="18" charset="0"/>
              <a:cs typeface="Times New Roman" panose="02020603050405020304" pitchFamily="18" charset="0"/>
            </a:endParaRPr>
          </a:p>
          <a:p>
            <a:pPr algn="just"/>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2219868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4A810A9-95A4-48C8-8F43-A85E043009D5}"/>
              </a:ext>
            </a:extLst>
          </p:cNvPr>
          <p:cNvSpPr/>
          <p:nvPr/>
        </p:nvSpPr>
        <p:spPr>
          <a:xfrm>
            <a:off x="641023" y="641023"/>
            <a:ext cx="10906812" cy="4801314"/>
          </a:xfrm>
          <a:prstGeom prst="rect">
            <a:avLst/>
          </a:prstGeom>
        </p:spPr>
        <p:txBody>
          <a:bodyPr wrap="square">
            <a:spAutoFit/>
          </a:bodyPr>
          <a:lstStyle/>
          <a:p>
            <a:pPr algn="just"/>
            <a:r>
              <a:rPr lang="uk-UA" dirty="0">
                <a:uFill>
                  <a:solidFill>
                    <a:srgbClr val="000000"/>
                  </a:solidFill>
                </a:uFill>
                <a:latin typeface="Times New Roman" panose="02020603050405020304" pitchFamily="18" charset="0"/>
                <a:ea typeface="Arial Unicode MS"/>
                <a:cs typeface="Arial Unicode MS"/>
              </a:rPr>
              <a:t>У звичайній ситуації вибір каналу є ключовим фактором успішної доставки повідомлення; але під час кризи цей вибір набуває ще більшого значення. Можливо, Ви вже стикалися з тим, що під час кризової ситуації звичайні лінії комунікації можуть вийти з ладу саме тоді, коли вони Вам найбільше потрібні. Однак успішна комунікація часто вимагає, щоб Ви швидше дісталися своєї аудиторії – і немає значення, чи це лише невелика група людей, чи десятки тисяч – особливо під час кризової ситуації. Визначення ефективних каналів комунікації для досягнення таких груп, як молодь, сільські громади та переселенці, може бути надзвичайно складним, але критичним завданням.</a:t>
            </a:r>
            <a:endParaRPr lang="ru-RU" dirty="0">
              <a:uFill>
                <a:solidFill>
                  <a:srgbClr val="000000"/>
                </a:solidFill>
              </a:uFill>
              <a:latin typeface="Times New Roman" panose="02020603050405020304" pitchFamily="18" charset="0"/>
              <a:ea typeface="Arial Unicode MS"/>
              <a:cs typeface="Arial Unicode MS"/>
            </a:endParaRPr>
          </a:p>
          <a:p>
            <a:pPr algn="just"/>
            <a:endParaRPr lang="uk-UA" dirty="0">
              <a:uFill>
                <a:solidFill>
                  <a:srgbClr val="000000"/>
                </a:solidFill>
              </a:uFill>
              <a:latin typeface="Times New Roman" panose="02020603050405020304" pitchFamily="18" charset="0"/>
              <a:ea typeface="Arial Unicode MS"/>
              <a:cs typeface="Arial Unicode MS"/>
            </a:endParaRPr>
          </a:p>
          <a:p>
            <a:pPr algn="just"/>
            <a:r>
              <a:rPr lang="uk-UA" dirty="0">
                <a:uFill>
                  <a:solidFill>
                    <a:srgbClr val="000000"/>
                  </a:solidFill>
                </a:uFill>
                <a:latin typeface="Times New Roman" panose="02020603050405020304" pitchFamily="18" charset="0"/>
                <a:ea typeface="Arial Unicode MS"/>
                <a:cs typeface="Arial Unicode MS"/>
              </a:rPr>
              <a:t>Комунікація у доречний, прозорий та надійний спосіб під час кризової ситуації є ключовою навичкою лідера. Майте на увазі, що комунікація під час кризових та надзвичайних ситуацій відрізняється від комунікації у звичайних умовах. Це робить кризову комунікацію важливою складовою загального підходу керівництва до подолання пандемії грипу. Під час кризи непередбачувані та незвичні події або нестабільні та небезпечні ситуації можуть спричинити різкі зміни. Виклики, з якими Ви та Ваша організація можете зіткнутися під час важкої пандемії грипу, неможливо уявити. Ви, можливо, вже у минулому мали справу з кризовими ситуаціями і помітили, що кожна з них розвивається поетапно, і що необхідна комунікація має також розвиватися в тандемі. Розуміння характеру кризової ситуації може допомогти комунікаторам передбачити інформаційні потреби співробітників, заінтересованих сторін та ЗМІ.</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928497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814B512-88A9-4EB4-B39F-9FEA5FB418B5}"/>
              </a:ext>
            </a:extLst>
          </p:cNvPr>
          <p:cNvSpPr/>
          <p:nvPr/>
        </p:nvSpPr>
        <p:spPr>
          <a:xfrm>
            <a:off x="1263192" y="772999"/>
            <a:ext cx="9191134" cy="3970318"/>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Етап 1: Докризовий стан</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організаційну структуру, відповідальну за комунікаційну діяльність, таку як центр управління системою комунікації, координатор зі </a:t>
            </a:r>
            <a:r>
              <a:rPr lang="uk-UA" dirty="0" err="1">
                <a:uFill>
                  <a:solidFill>
                    <a:srgbClr val="000000"/>
                  </a:solidFill>
                </a:uFill>
                <a:latin typeface="Times New Roman" panose="02020603050405020304" pitchFamily="18" charset="0"/>
                <a:ea typeface="Arial Unicode MS"/>
                <a:cs typeface="Arial Unicode MS"/>
              </a:rPr>
              <a:t>зв’язків</a:t>
            </a:r>
            <a:r>
              <a:rPr lang="uk-UA" dirty="0">
                <a:uFill>
                  <a:solidFill>
                    <a:srgbClr val="000000"/>
                  </a:solidFill>
                </a:uFill>
                <a:latin typeface="Times New Roman" panose="02020603050405020304" pitchFamily="18" charset="0"/>
                <a:ea typeface="Arial Unicode MS"/>
                <a:cs typeface="Arial Unicode MS"/>
              </a:rPr>
              <a:t> з громадськістю та команда підтримки комунікацій.</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ролі та обов'язки між усіма підрозділами, командою реагування на надзвичайні ситуації, координатором зі </a:t>
            </a:r>
            <a:r>
              <a:rPr lang="uk-UA" dirty="0" err="1">
                <a:uFill>
                  <a:solidFill>
                    <a:srgbClr val="000000"/>
                  </a:solidFill>
                </a:uFill>
                <a:latin typeface="Times New Roman" panose="02020603050405020304" pitchFamily="18" charset="0"/>
                <a:ea typeface="Arial Unicode MS"/>
                <a:cs typeface="Arial Unicode MS"/>
              </a:rPr>
              <a:t>зв’язків</a:t>
            </a:r>
            <a:r>
              <a:rPr lang="uk-UA" dirty="0">
                <a:uFill>
                  <a:solidFill>
                    <a:srgbClr val="000000"/>
                  </a:solidFill>
                </a:uFill>
                <a:latin typeface="Times New Roman" panose="02020603050405020304" pitchFamily="18" charset="0"/>
                <a:ea typeface="Arial Unicode MS"/>
                <a:cs typeface="Arial Unicode MS"/>
              </a:rPr>
              <a:t> з громадськістю та командою підтримки комунікацій.</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цілі комунікації.</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цільові аудиторії, з якими треба </a:t>
            </a:r>
            <a:r>
              <a:rPr lang="uk-UA" dirty="0" err="1">
                <a:uFill>
                  <a:solidFill>
                    <a:srgbClr val="000000"/>
                  </a:solidFill>
                </a:uFill>
                <a:latin typeface="Times New Roman" panose="02020603050405020304" pitchFamily="18" charset="0"/>
                <a:ea typeface="Arial Unicode MS"/>
                <a:cs typeface="Arial Unicode MS"/>
              </a:rPr>
              <a:t>комунікувати</a:t>
            </a:r>
            <a:r>
              <a:rPr lang="uk-UA" dirty="0">
                <a:uFill>
                  <a:solidFill>
                    <a:srgbClr val="000000"/>
                  </a:solidFill>
                </a:uFill>
                <a:latin typeface="Times New Roman" panose="02020603050405020304" pitchFamily="18" charset="0"/>
                <a:ea typeface="Arial Unicode MS"/>
                <a:cs typeface="Arial Unicode MS"/>
              </a:rPr>
              <a:t>, та оцініть їх інформаційні потреби та комунікативні вподобання.</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комунікаційні ресурси та канали, якими можна скористатися для досягнення Вашої цільової аудиторії та впливу на неї.</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Переконайтесь, що координатор зі </a:t>
            </a:r>
            <a:r>
              <a:rPr lang="uk-UA" dirty="0" err="1">
                <a:uFill>
                  <a:solidFill>
                    <a:srgbClr val="000000"/>
                  </a:solidFill>
                </a:uFill>
                <a:latin typeface="Times New Roman" panose="02020603050405020304" pitchFamily="18" charset="0"/>
                <a:ea typeface="Arial Unicode MS"/>
                <a:cs typeface="Arial Unicode MS"/>
              </a:rPr>
              <a:t>зв’язків</a:t>
            </a:r>
            <a:r>
              <a:rPr lang="uk-UA" dirty="0">
                <a:uFill>
                  <a:solidFill>
                    <a:srgbClr val="000000"/>
                  </a:solidFill>
                </a:uFill>
                <a:latin typeface="Times New Roman" panose="02020603050405020304" pitchFamily="18" charset="0"/>
                <a:ea typeface="Arial Unicode MS"/>
                <a:cs typeface="Arial Unicode MS"/>
              </a:rPr>
              <a:t> з громадськістю включений до групи з реагування на надзвичайні ситуації.</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2251837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77DD9BA-CD19-4147-829F-D1FD9F88D3E8}"/>
              </a:ext>
            </a:extLst>
          </p:cNvPr>
          <p:cNvSpPr/>
          <p:nvPr/>
        </p:nvSpPr>
        <p:spPr>
          <a:xfrm>
            <a:off x="1593129" y="641023"/>
            <a:ext cx="9341963" cy="4524315"/>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Етап 1: Докризовий стан</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Підготуйте план комунікацій.</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Заплануйте ролі для служб новин, такі як інформування населення про важливі дії у громаді.</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Підготуйте списки контактів для ЗМІ, групи реагування на надзвичайні ситуації та аварійно-рятувальних служб муніципалітету.</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Проведіть зустрічі з ключовим представниками ЗМІ для обговорення спільних планів та потреб щодо комунікацій.</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Підготуйте базові прес-релізи, які можна швидко адаптувати під час кризи. </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Встановіть стандартні операційні процедури для комунікаційної діяльності, включаючи потік інформації між командою підтримки комунікацій, державними і муніципальними установами, технічними експертами та уповноваженими особами, відповідальними за прийняття рішень.</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Виконайте імітаційні вправи (рольові ігри) щодо перших кроків Вашого плану комунікацій.</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За потреби – проведіть навчальний тренінг</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3861793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BB175ED-7D2F-4A2D-9C8B-AA8E4EDA6DB6}"/>
              </a:ext>
            </a:extLst>
          </p:cNvPr>
          <p:cNvSpPr/>
          <p:nvPr/>
        </p:nvSpPr>
        <p:spPr>
          <a:xfrm>
            <a:off x="1715678" y="876694"/>
            <a:ext cx="9379670" cy="4247317"/>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Етап 2: На початку кризової ситуації</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err="1">
                <a:uFill>
                  <a:solidFill>
                    <a:srgbClr val="000000"/>
                  </a:solidFill>
                </a:uFill>
                <a:latin typeface="Times New Roman" panose="02020603050405020304" pitchFamily="18" charset="0"/>
                <a:ea typeface="Arial Unicode MS"/>
                <a:cs typeface="Arial Unicode MS"/>
              </a:rPr>
              <a:t>Повідомте</a:t>
            </a:r>
            <a:r>
              <a:rPr lang="uk-UA" dirty="0">
                <a:uFill>
                  <a:solidFill>
                    <a:srgbClr val="000000"/>
                  </a:solidFill>
                </a:uFill>
                <a:latin typeface="Times New Roman" panose="02020603050405020304" pitchFamily="18" charset="0"/>
                <a:ea typeface="Arial Unicode MS"/>
                <a:cs typeface="Arial Unicode MS"/>
              </a:rPr>
              <a:t> свою цільову аудиторію про кризу та поясніть спосіб реагування</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Проявіть емпатію до людей, безпосередньо постраждалих від кризової ситуації</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Поясніть ризики</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Формуйте довіру до лідерів, влади та партнерів</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Наведіть позитивні практики чи надайте інструкції  реагування для бізнесу, домогосподарств та шкіл тощо</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Зміцнюйте</a:t>
            </a:r>
            <a:r>
              <a:rPr lang="uk-UA" strike="sngStrike" dirty="0">
                <a:uFill>
                  <a:solidFill>
                    <a:srgbClr val="000000"/>
                  </a:solidFill>
                </a:uFill>
                <a:latin typeface="Times New Roman" panose="02020603050405020304" pitchFamily="18" charset="0"/>
                <a:ea typeface="Arial Unicode MS"/>
                <a:cs typeface="Arial Unicode MS"/>
              </a:rPr>
              <a:t> </a:t>
            </a:r>
            <a:r>
              <a:rPr lang="uk-UA" dirty="0">
                <a:uFill>
                  <a:solidFill>
                    <a:srgbClr val="000000"/>
                  </a:solidFill>
                </a:uFill>
                <a:latin typeface="Times New Roman" panose="02020603050405020304" pitchFamily="18" charset="0"/>
                <a:ea typeface="Arial Unicode MS"/>
                <a:cs typeface="Arial Unicode MS"/>
              </a:rPr>
              <a:t>співпрацю з різними  секторами для подолання кризи</a:t>
            </a:r>
            <a:endParaRPr lang="uk-UA" dirty="0">
              <a:solidFill>
                <a:srgbClr val="FF0000"/>
              </a:solidFill>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Проведіть моніторинг ЗМІ</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1881543687"/>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33</TotalTime>
  <Words>1931</Words>
  <Application>Microsoft Office PowerPoint</Application>
  <PresentationFormat>Широкоэкранный</PresentationFormat>
  <Paragraphs>154</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Arial</vt:lpstr>
      <vt:lpstr>Calibri</vt:lpstr>
      <vt:lpstr>Calibri Light</vt:lpstr>
      <vt:lpstr>Helvetica</vt:lpstr>
      <vt:lpstr>Times New Roman</vt:lpstr>
      <vt:lpstr>Ретро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4</cp:revision>
  <dcterms:created xsi:type="dcterms:W3CDTF">2022-12-02T06:43:15Z</dcterms:created>
  <dcterms:modified xsi:type="dcterms:W3CDTF">2023-04-03T19:51:56Z</dcterms:modified>
</cp:coreProperties>
</file>