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303" r:id="rId2"/>
    <p:sldId id="257" r:id="rId3"/>
    <p:sldId id="287" r:id="rId4"/>
    <p:sldId id="286" r:id="rId5"/>
    <p:sldId id="267" r:id="rId6"/>
    <p:sldId id="288" r:id="rId7"/>
    <p:sldId id="289" r:id="rId8"/>
    <p:sldId id="290" r:id="rId9"/>
    <p:sldId id="292" r:id="rId10"/>
    <p:sldId id="294" r:id="rId11"/>
    <p:sldId id="296" r:id="rId12"/>
    <p:sldId id="268" r:id="rId13"/>
    <p:sldId id="266" r:id="rId14"/>
    <p:sldId id="270" r:id="rId15"/>
    <p:sldId id="305" r:id="rId16"/>
    <p:sldId id="293" r:id="rId17"/>
    <p:sldId id="297" r:id="rId18"/>
    <p:sldId id="298" r:id="rId19"/>
    <p:sldId id="299" r:id="rId20"/>
    <p:sldId id="300" r:id="rId21"/>
    <p:sldId id="302" r:id="rId22"/>
    <p:sldId id="304" r:id="rId23"/>
    <p:sldId id="259" r:id="rId24"/>
    <p:sldId id="25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8DA"/>
    <a:srgbClr val="F5E7F1"/>
    <a:srgbClr val="F4FFF0"/>
    <a:srgbClr val="E15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87"/>
    <p:restoredTop sz="94721"/>
  </p:normalViewPr>
  <p:slideViewPr>
    <p:cSldViewPr snapToGrid="0" snapToObjects="1">
      <p:cViewPr varScale="1">
        <p:scale>
          <a:sx n="111" d="100"/>
          <a:sy n="111" d="100"/>
        </p:scale>
        <p:origin x="2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3/10/23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pt.org/cerp" TargetMode="External"/><Relationship Id="rId2" Type="http://schemas.openxmlformats.org/officeDocument/2006/relationships/hyperlink" Target="http://www.ipra.org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hyperlink" Target="https://www.prca.org.uk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5A45B-724D-D14A-BD4D-63CAE61E0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72" y="2719285"/>
            <a:ext cx="8385048" cy="325526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Тема 2.</a:t>
            </a:r>
            <a:b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</a:b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Комунікації в системі </a:t>
            </a:r>
            <a:r>
              <a:rPr lang="en-US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b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</a:b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                           </a:t>
            </a:r>
            <a:r>
              <a:rPr lang="uk-UA" sz="28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к.політ.н</a:t>
            </a: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. ЛЕПСЬКА Н.В.</a:t>
            </a:r>
            <a:endParaRPr lang="uk-UA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PR коммуникации - какой контент публиковать? |">
            <a:extLst>
              <a:ext uri="{FF2B5EF4-FFF2-40B4-BE49-F238E27FC236}">
                <a16:creationId xmlns:a16="http://schemas.microsoft.com/office/drawing/2014/main" id="{F393C48B-D111-9443-BDAF-A450E5F91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59" y="118760"/>
            <a:ext cx="7732541" cy="43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81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22C93-5B45-0F4F-AB27-05DFE279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308" y="401188"/>
            <a:ext cx="7722393" cy="8833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Маніпулятивну модель пов'язують з особистістю </a:t>
            </a:r>
            <a:b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Фінеаса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Барнума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(1810-1891)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2D056E-7343-D243-89C4-8A6B57547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308" y="1491175"/>
            <a:ext cx="7478921" cy="4849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Ефект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Фінеаса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Барнума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- когнітивне спотворення, що виявляється у схильності людей (навіть з критичним мисленням) довіряти загальним, невизначеним, розпливчастим характеристикам як точному опису їх особистості, особливо коли йдеться про щось приємне та позитивне.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Заважає людям критично оцінювати гороскопи, пророцтва та інші розпливчасті описи, що стосуються їхнього власного життя.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У профільній літературі зустрічаються також альтернативні назви: «ефект суб'єктивного підтвердження» і ефект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Форера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(на честь психолога, який його вперше описав). </a:t>
            </a:r>
          </a:p>
        </p:txBody>
      </p:sp>
      <p:pic>
        <p:nvPicPr>
          <p:cNvPr id="10242" name="Picture 2" descr="Финеас Тейлор Барнум – биография, фото, личная жизнь, цирк - 24СМИ">
            <a:extLst>
              <a:ext uri="{FF2B5EF4-FFF2-40B4-BE49-F238E27FC236}">
                <a16:creationId xmlns:a16="http://schemas.microsoft.com/office/drawing/2014/main" id="{C04CCC78-FDDE-5545-8023-D32EAD75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7" y="69784"/>
            <a:ext cx="3309938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3FD1F3DF-84C6-264D-A432-1FDE430BE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7" y="2468000"/>
            <a:ext cx="3433762" cy="43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6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C403D26-3803-6E4D-8FA5-F599BD2AAA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" y="176470"/>
            <a:ext cx="11346033" cy="650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0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48000">
              <a:schemeClr val="accent4">
                <a:lumMod val="20000"/>
                <a:lumOff val="80000"/>
              </a:schemeClr>
            </a:gs>
            <a:gs pos="73000">
              <a:schemeClr val="accent5">
                <a:lumMod val="20000"/>
                <a:lumOff val="80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F66A7-FFA3-B243-868F-C97A878F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680749" cy="4601183"/>
          </a:xfrm>
        </p:spPr>
        <p:txBody>
          <a:bodyPr/>
          <a:lstStyle/>
          <a:p>
            <a:pPr algn="ctr"/>
            <a:r>
              <a:rPr lang="uk-UA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х</a:t>
            </a:r>
            <a:r>
              <a:rPr lang="uk-UA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/ф «Найвеличніший </a:t>
            </a:r>
            <a:r>
              <a:rPr lang="uk-UA" sz="3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шоумен</a:t>
            </a:r>
            <a:r>
              <a:rPr lang="uk-UA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»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E467460-F029-CB4C-9476-F173B269AF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710" y="1293394"/>
            <a:ext cx="8024813" cy="42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98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48000">
              <a:schemeClr val="accent4">
                <a:lumMod val="20000"/>
                <a:lumOff val="80000"/>
              </a:schemeClr>
            </a:gs>
            <a:gs pos="73000">
              <a:schemeClr val="accent5">
                <a:lumMod val="20000"/>
                <a:lumOff val="80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DB2357-AB20-1147-921A-FC93C8401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15" y="150472"/>
            <a:ext cx="7501951" cy="6562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Фінеас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Барнум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: «У нас є що-небудь для кожного»; 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«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Щохвилини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народжується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лох»</a:t>
            </a:r>
            <a:endParaRPr lang="uk-UA" sz="2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Найсильніше ефект </a:t>
            </a:r>
            <a:r>
              <a:rPr lang="uk-UA" sz="28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Барнума</a:t>
            </a:r>
            <a:r>
              <a:rPr lang="uk-UA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проявляється за наявності наступних факторів: 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використовуються 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абстрактні формулювання</a:t>
            </a: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які застосовуються до більшості людей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надаються 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позитивні характеристики </a:t>
            </a: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та сприятливі прогнози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джерело є досить 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авторитетним</a:t>
            </a: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- є </a:t>
            </a: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впевненість, що опис індивідуальний</a:t>
            </a:r>
            <a:r>
              <a:rPr lang="uk-UA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68AF78-6AB6-9C47-91CD-6440FAD2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026" y="97659"/>
            <a:ext cx="1824630" cy="30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F89A6-34AD-4545-916B-B30855199375}"/>
              </a:ext>
            </a:extLst>
          </p:cNvPr>
          <p:cNvSpPr txBox="1"/>
          <p:nvPr/>
        </p:nvSpPr>
        <p:spPr>
          <a:xfrm>
            <a:off x="7144475" y="3188126"/>
            <a:ext cx="52751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Карикатура на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літнього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Барнума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лондонському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журналі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Vanity Fair</a:t>
            </a:r>
            <a:r>
              <a:rPr lang="en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листопад 1889 р.</a:t>
            </a:r>
            <a:endParaRPr lang="uk-UA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AD66BB-5F87-4542-B265-779D4922B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02" y="3977446"/>
            <a:ext cx="3068196" cy="230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84D5C6-C24B-6445-8421-614ED44720B9}"/>
              </a:ext>
            </a:extLst>
          </p:cNvPr>
          <p:cNvSpPr txBox="1"/>
          <p:nvPr/>
        </p:nvSpPr>
        <p:spPr>
          <a:xfrm>
            <a:off x="6096000" y="6204407"/>
            <a:ext cx="62098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П. Т.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Барнум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скульптура Томаса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Болла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(1887),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Сісайд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-Парк, </a:t>
            </a:r>
            <a:r>
              <a:rPr lang="ru-RU" sz="16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Бріджпорт</a:t>
            </a:r>
            <a:r>
              <a:rPr lang="ru-RU" sz="16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Коннектикут</a:t>
            </a:r>
            <a:endParaRPr lang="uk-UA" sz="1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3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48000">
              <a:schemeClr val="accent4">
                <a:lumMod val="20000"/>
                <a:lumOff val="80000"/>
              </a:schemeClr>
            </a:gs>
            <a:gs pos="73000">
              <a:schemeClr val="accent5">
                <a:lumMod val="20000"/>
                <a:lumOff val="80000"/>
              </a:schemeClr>
            </a:gs>
            <a:gs pos="9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458298-8FDB-FB49-8DC3-F6781C3A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07" y="124702"/>
            <a:ext cx="6536382" cy="6518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Доктор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Бертрам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Форер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у Каліфорнійському університеті  у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1948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р. провів свій знаменитий експеримент, який став класичним.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Він запропонував студентам пройти психологічний тест, після чого перевірив результати та роздав учасникам характеристики, що нібито описують їх психологічний портрет (</a:t>
            </a:r>
            <a:r>
              <a:rPr lang="uk-UA" sz="24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наст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. слайд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). Насправді всі учасники отримали повністю ідентичний опис. Проте кожен був упевнений, що його результат індивідуальний. І коли професор запропонував студентам оцінити точність результату за 5-бальною шкалою, середня оцінка становила 4,26 бали. Таким чином,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практично всі учасники погодилися з більшістю тез про себе, підтверджуючи, що це їх індивідуальна характеристика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</p:txBody>
      </p:sp>
      <p:pic>
        <p:nvPicPr>
          <p:cNvPr id="15364" name="Picture 4" descr="Эффект Барнума. Об эффекте и его создателе, а также о вреде и пользе">
            <a:extLst>
              <a:ext uri="{FF2B5EF4-FFF2-40B4-BE49-F238E27FC236}">
                <a16:creationId xmlns:a16="http://schemas.microsoft.com/office/drawing/2014/main" id="{A32D8D57-7C90-F240-A373-3BF2CF3C2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2" b="5718"/>
          <a:stretch/>
        </p:blipFill>
        <p:spPr bwMode="auto">
          <a:xfrm>
            <a:off x="339497" y="215022"/>
            <a:ext cx="4682708" cy="64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64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50000">
              <a:srgbClr val="F5E7F1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74465C-A7DD-7B47-ABC9-D5F10105D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" y="212271"/>
            <a:ext cx="11691257" cy="6433457"/>
          </a:xfrm>
          <a:gradFill>
            <a:gsLst>
              <a:gs pos="22000">
                <a:schemeClr val="accent1">
                  <a:lumMod val="5000"/>
                  <a:lumOff val="95000"/>
                </a:schemeClr>
              </a:gs>
              <a:gs pos="50000">
                <a:srgbClr val="F5E7F1"/>
              </a:gs>
              <a:gs pos="83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«Ви відчуваєте потребу в любові та повазі з боку оточуючих, але при цьому схильні критично ставитися до самого себе. Незважаючи на те, що у вас є деякі слабкості, загалом ви в змозі їх компенсувати. Ви володієте значним потенціалом, який досі не звернули собі на користь. Зовні ви дисциплінований і цілком володієте собою, внутрішньо ви схильні відчувати неспокій і невпевненість. Часом вас долають серйозні сумніви щодо правильності прийнятого вами рішення або скоєного вчинку. Ви віддаєте перевагу деякій різноманітності та зміні і буваєте незадоволені, коли вас заганяють в якісь рамки та обмеження. До того ж ви пишаєтеся собою, як незалежно мислячою особистістю, і не приймаєте жодних тверджень без задовільних доказів. Але ви вважаєте, що занадто відверто розкриватися перед оточуючими це безглуздо. Іноді ви проявляєте </a:t>
            </a:r>
            <a:r>
              <a:rPr lang="uk-UA" sz="2400" b="1" i="0" u="none" strike="noStrike" dirty="0" err="1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екстравертність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, привітність і товариськість, тоді як в інші моменти ви перетворюєтеся в інтроверта, недовірливого і стриманого. Деякі ваші прагнення носять радше нереалістичний характер».</a:t>
            </a:r>
            <a:endParaRPr lang="uk-UA" sz="2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2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20000"/>
                <a:lumOff val="80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63000">
              <a:schemeClr val="tx2">
                <a:lumMod val="20000"/>
                <a:lumOff val="80000"/>
              </a:schemeClr>
            </a:gs>
            <a:gs pos="94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6182B2-8134-6E4E-869C-70BA91904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098" y="98475"/>
            <a:ext cx="6998272" cy="675952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2. МОДЕЛЬ ІНФОРМУВАННЯ (ЖУРНАЛІСТСЬКА)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Мета – розповсюдження інформації задля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формування довіри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доброзичливості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клієнтів до компанії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Інформація про компанію – тільки позитивна, негативні факти замовчуються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Головний принцип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брехати; інформація точна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Регулярні взаємовідносини зі ЗМІ (прес-конференції, брифінги …)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ЗМІ часто публікують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інтерв'ю та статті про фірму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 на сайті представлені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вичерпні дані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 фінансові результати, стратегію розвитку, команду тощо.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Клієнт отримує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безперешкодний доступ до інформації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РR-фахівці працюють над створенням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міцних взаємин між компанією та клієнтами,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що базуються на.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принципах відкритості та довіри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Імідж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як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сукупність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обє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’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ктивної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позитивної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інформації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про </a:t>
            </a:r>
            <a:r>
              <a:rPr lang="en" b="1" dirty="0">
                <a:solidFill>
                  <a:srgbClr val="FF0000"/>
                </a:solidFill>
                <a:latin typeface="Book Antiqua" panose="02040602050305030304" pitchFamily="18" charset="0"/>
              </a:rPr>
              <a:t>PR-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’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єкт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 не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сконструйований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образ,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присутній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«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віртуальній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соціальній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реальності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»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272" name="Picture 8" descr="10 способов манипуляции нашим мнением, к которым прибегают в СМИ и соцсетях  / AdMe">
            <a:extLst>
              <a:ext uri="{FF2B5EF4-FFF2-40B4-BE49-F238E27FC236}">
                <a16:creationId xmlns:a16="http://schemas.microsoft.com/office/drawing/2014/main" id="{C9628C8F-8DAD-624B-97E3-3C896285B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69" t="17013" r="2869" b="10167"/>
          <a:stretch/>
        </p:blipFill>
        <p:spPr bwMode="auto">
          <a:xfrm>
            <a:off x="340329" y="3630234"/>
            <a:ext cx="4432495" cy="322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Манипуляции в СМИ: Как не стать ТВ-зомби - YouTube">
            <a:extLst>
              <a:ext uri="{FF2B5EF4-FFF2-40B4-BE49-F238E27FC236}">
                <a16:creationId xmlns:a16="http://schemas.microsoft.com/office/drawing/2014/main" id="{345B8557-6A0A-5542-97D9-01BADB4E4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2" r="9233"/>
          <a:stretch/>
        </p:blipFill>
        <p:spPr bwMode="auto">
          <a:xfrm>
            <a:off x="185630" y="98474"/>
            <a:ext cx="4822468" cy="348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3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690A1E-8462-EE4C-9A6B-3FD07ED3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183" y="182880"/>
            <a:ext cx="6850966" cy="667512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uk-UA" sz="33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АЙВІ ЛЕДБЕТТЕР ЛІ ЯК ПРАКТИК/ЗАСНОВНИК МОДЕЛІ ІНФОРМУВАННЯ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uk-UA" sz="2900" b="1" dirty="0">
                <a:solidFill>
                  <a:srgbClr val="FF0000"/>
                </a:solidFill>
                <a:latin typeface="Book Antiqua" panose="02040602050305030304" pitchFamily="18" charset="0"/>
              </a:rPr>
              <a:t>«Декларація принципів» (1906) закладає основи PR: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uk-UA" sz="2900" b="1" dirty="0">
                <a:solidFill>
                  <a:srgbClr val="002060"/>
                </a:solidFill>
                <a:latin typeface="Book Antiqua" panose="02040602050305030304" pitchFamily="18" charset="0"/>
              </a:rPr>
              <a:t>«…Це не секретне прес-бюро. Всю нашу працю ми виконуємо публічно. Наше завдання - надавати новини. Це і не рекламне агентство. Якщо ви вважаєте, що будь-який ваш матеріал більш підійшов би вашому відділу реклами, не звертайтесь до нас. </a:t>
            </a:r>
            <a:r>
              <a:rPr lang="uk-UA" sz="29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Наша справа - точність. Ми </a:t>
            </a:r>
            <a:r>
              <a:rPr lang="uk-UA" sz="29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оперативно</a:t>
            </a:r>
            <a:r>
              <a:rPr lang="uk-UA" sz="29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і з радістю </a:t>
            </a:r>
            <a:r>
              <a:rPr lang="uk-UA" sz="29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надамо</a:t>
            </a:r>
            <a:r>
              <a:rPr lang="uk-UA" sz="29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будь-яку інформацію по різним питанням, які нами висвітлюються, ми з радістю допоможемо кожному редактору особисто перевірити різні факти, які були використані</a:t>
            </a:r>
            <a:r>
              <a:rPr lang="uk-UA" sz="29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Говорячи стисло, </a:t>
            </a:r>
            <a:r>
              <a:rPr lang="uk-UA" sz="29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наша мета полягає в тому, щоб чесно і відверто від імені ділових кіл і суспільних організацій давати пресі і суспільству США своєчасну і точну інформацію з питань, які представляють для суспільства цінність і інтерес»</a:t>
            </a:r>
          </a:p>
          <a:p>
            <a:endParaRPr lang="uk-UA" dirty="0"/>
          </a:p>
        </p:txBody>
      </p:sp>
      <p:pic>
        <p:nvPicPr>
          <p:cNvPr id="12290" name="Picture 2" descr="Метод Айви Ли: достижение максимальной продуктивности - Management.com.ua">
            <a:extLst>
              <a:ext uri="{FF2B5EF4-FFF2-40B4-BE49-F238E27FC236}">
                <a16:creationId xmlns:a16="http://schemas.microsoft.com/office/drawing/2014/main" id="{20AE5A8F-3245-B04E-B582-60EFB0D0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1" y="1193507"/>
            <a:ext cx="4975712" cy="40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3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20000"/>
                <a:lumOff val="8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518828-427E-4E4B-929E-989B78A3E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821" y="61546"/>
            <a:ext cx="5635752" cy="6734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Піком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діяльності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Айві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був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1914 р.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Багато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зробив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зміни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громадської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думки про Джона Д. Рокфеллера-старшого.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Наприкінці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1914 р. на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копальнях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Колорадо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проти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протестуючих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робітників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була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застосована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зброя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подія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отримала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пресі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назву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"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стрілянина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Лудлоу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", яка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викликала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невдоволення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населення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 Рокфеллер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прийняв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рішення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вкласти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велику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суму грошей в "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пояснювальну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кампанію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".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Саме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Айві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зайнявся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цією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кампанією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Йому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вдалося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переконати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громадськість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той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зовсім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 "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старий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скнара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капіталіст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", 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добродушний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стариган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роздає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дрібницю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дітям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мільйони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благочинність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3316" name="Picture 4" descr="Строгая экономия и 50 лет семейной идиллии Рокфеллера » BigPicture.ru">
            <a:extLst>
              <a:ext uri="{FF2B5EF4-FFF2-40B4-BE49-F238E27FC236}">
                <a16:creationId xmlns:a16="http://schemas.microsoft.com/office/drawing/2014/main" id="{B5A38D0B-17F6-DC40-A574-CF6446B39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63" y="116657"/>
            <a:ext cx="3854548" cy="256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Почему Рокфеллеры никогда не говорят о деньгах? | GQ Россия">
            <a:extLst>
              <a:ext uri="{FF2B5EF4-FFF2-40B4-BE49-F238E27FC236}">
                <a16:creationId xmlns:a16="http://schemas.microsoft.com/office/drawing/2014/main" id="{1278DA8B-7AE4-654C-ABC0-FF277E73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" y="2850365"/>
            <a:ext cx="3049250" cy="39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10 правил от Рокфеллера, как получить и приумножить доход">
            <a:extLst>
              <a:ext uri="{FF2B5EF4-FFF2-40B4-BE49-F238E27FC236}">
                <a16:creationId xmlns:a16="http://schemas.microsoft.com/office/drawing/2014/main" id="{8479ED8C-4893-9543-9092-2B8B99CD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448" y="2733909"/>
            <a:ext cx="3186373" cy="31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3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6EB17E-9AC5-CF42-952C-7498E9998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625" y="759655"/>
            <a:ext cx="7282375" cy="50889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3. ДВОБІЧНА АСИМЕТРИЧНА МОДЕЛЬ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Мета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наукове обґрунтування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(застосовуються наукові дослідження громадської думки, аналіз її реакції, акцент на позитивних відгуках) задля зміни позиції та поведінки громадськості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Цілковита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невідповідність запитів аудиторії та комунікаторів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Фактично організація говорить лише про те, про що вважає за потрібне,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враховуючи інтереси аудиторії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Незбалансованість ефектів комунікації: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виграє не громадськість, а організація</a:t>
            </a:r>
          </a:p>
          <a:p>
            <a:pPr algn="just"/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Такі комунікації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переносять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фокус уваги із негативних фактів на позитивні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Таку модель комунікацій періодично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використовують для придушення внутрішньополітичних та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внутрішньоекономічних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криз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; цей прийом використовують і компанії в період кризи (під час скорочення штату, втрати ринків збуту, компанії говорять про підвищення заробітної плати, збільшення виробництва, соціальні програми)</a:t>
            </a:r>
          </a:p>
        </p:txBody>
      </p:sp>
      <p:pic>
        <p:nvPicPr>
          <p:cNvPr id="14338" name="Picture 2" descr="Як кандидати в президенти України маніпулюють виборцями (відео) | Новини й  аналітика зі світу політики: оцінки, прогнози, коментарі з Німеччини та  Європи | DW | 21.02.2019">
            <a:extLst>
              <a:ext uri="{FF2B5EF4-FFF2-40B4-BE49-F238E27FC236}">
                <a16:creationId xmlns:a16="http://schemas.microsoft.com/office/drawing/2014/main" id="{BF6BEF98-258F-1E41-90F6-4C774F0C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5" y="404446"/>
            <a:ext cx="4712880" cy="321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Психологічні прийоми реклами – що потрібно знати покупцеві | Тутка">
            <a:extLst>
              <a:ext uri="{FF2B5EF4-FFF2-40B4-BE49-F238E27FC236}">
                <a16:creationId xmlns:a16="http://schemas.microsoft.com/office/drawing/2014/main" id="{32D8F20D-AC40-F84A-87BD-AB09289F1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5" y="4051009"/>
            <a:ext cx="4805090" cy="24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4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78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E89AA6-775A-1D42-B0D2-BC8EA226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707" y="700087"/>
            <a:ext cx="2834640" cy="905827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план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FD6C39-A5A4-014C-99C3-B70A088E1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707" y="868680"/>
            <a:ext cx="6026468" cy="512064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1. Комунікація як базова категорія </a:t>
            </a:r>
            <a:r>
              <a:rPr lang="en-US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endParaRPr lang="uk-UA" sz="28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2. Моделі комунікацій в </a:t>
            </a:r>
            <a:r>
              <a:rPr lang="en-US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endParaRPr lang="uk-UA" sz="28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3. Практичні кейси моделей комунікацій</a:t>
            </a:r>
          </a:p>
          <a:p>
            <a:endParaRPr lang="uk-UA" sz="28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Что такое PR: виды, функции, инструменты и примеры public relations">
            <a:extLst>
              <a:ext uri="{FF2B5EF4-FFF2-40B4-BE49-F238E27FC236}">
                <a16:creationId xmlns:a16="http://schemas.microsoft.com/office/drawing/2014/main" id="{FE54B074-BE3C-8D42-AB1B-9514E55F2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5914"/>
            <a:ext cx="5833515" cy="350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6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1">
                <a:lumMod val="20000"/>
                <a:lumOff val="80000"/>
              </a:schemeClr>
            </a:gs>
            <a:gs pos="43000">
              <a:srgbClr val="F4FFF0"/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69119F3-5A43-714A-A619-128954B1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62" y="523605"/>
            <a:ext cx="7315200" cy="66368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ЕДВАРД БЕРНЕЙЗ ЯК ПРАКТИК ДВОБІЧНОЇ АСИМЕТРИЧНОЇ МОДЕЛІ КОМУНІКАЦІЇ</a:t>
            </a:r>
          </a:p>
          <a:p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Якось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Procter&amp;Gamble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задля комерційного інтересу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найняла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Бернейса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популяризації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свого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мила 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Ivory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серед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дітей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 Для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цього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він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придумав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національний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конкурс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із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вирізування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найкращої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скульптури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з мила.</a:t>
            </a:r>
          </a:p>
          <a:p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Ідея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сподобалася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директорам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вчителям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шкіл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: вони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вважали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вона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сприяє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навчальному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процесу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en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Procter&amp;Gamble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нагороджувала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призами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найкращі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скульптури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 Конкурс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підтримав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навіть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авторитетний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центр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мистецтв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Нью-Йорка.</a:t>
            </a:r>
          </a:p>
          <a:p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«Мило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тепер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цікавило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лише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домогосподарок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 й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пробуджувало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найжвавіший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безпосередній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інтерес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їхніх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дітей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», —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розповідав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Бернейс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Також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він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допоміг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компанії-виробнику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сіток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для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волосся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Venida</a:t>
            </a:r>
            <a:r>
              <a:rPr lang="en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  <a:r>
              <a:rPr lang="en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Після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Першої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світової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війни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моду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увійшли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короткі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зачіски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і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жінки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відмовилися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цього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аксесуара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Бернейс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подбав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щоби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 «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грецьку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зачіску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»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спочатку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позитивно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відгукнулися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художники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Далі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він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привернув </a:t>
            </a:r>
            <a:r>
              <a:rPr lang="ru-RU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увагу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експертів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та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уповноважених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з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праці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до того,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жінкам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небезпечно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ходити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з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розпущеним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волоссям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виробництві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результаті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кількох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штатах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навіть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ухвалили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закони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які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вимагають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від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робітниць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фабрик і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сфери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громадського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харчування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носити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сітки</a:t>
            </a:r>
            <a:r>
              <a:rPr lang="ru-RU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для </a:t>
            </a:r>
            <a:r>
              <a:rPr lang="ru-RU" sz="2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волосся</a:t>
            </a:r>
            <a:r>
              <a:rPr lang="ru-RU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4" descr="Бернейс Эдвард. Книги онлайн">
            <a:extLst>
              <a:ext uri="{FF2B5EF4-FFF2-40B4-BE49-F238E27FC236}">
                <a16:creationId xmlns:a16="http://schemas.microsoft.com/office/drawing/2014/main" id="{B6E46D98-2A6A-9B4A-932E-A026ED33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7" y="0"/>
            <a:ext cx="2001898" cy="28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Архітектор масового переконання. Історія піонера піару Едварда Бернейса |  Vector">
            <a:extLst>
              <a:ext uri="{FF2B5EF4-FFF2-40B4-BE49-F238E27FC236}">
                <a16:creationId xmlns:a16="http://schemas.microsoft.com/office/drawing/2014/main" id="{B26D0CD5-9175-0349-A2C8-0FAA7EE7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95" y="1997127"/>
            <a:ext cx="3713167" cy="48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69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lumMod val="20000"/>
                <a:lumOff val="80000"/>
              </a:schemeClr>
            </a:gs>
            <a:gs pos="43000">
              <a:schemeClr val="accent2">
                <a:lumMod val="20000"/>
                <a:lumOff val="80000"/>
              </a:schemeClr>
            </a:gs>
            <a:gs pos="69000">
              <a:schemeClr val="bg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55841E6-D992-3849-8B58-43792330D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571" y="0"/>
            <a:ext cx="7085429" cy="6858000"/>
          </a:xfrm>
        </p:spPr>
        <p:txBody>
          <a:bodyPr>
            <a:normAutofit fontScale="92500" lnSpcReduction="20000"/>
          </a:bodyPr>
          <a:lstStyle/>
          <a:p>
            <a:endParaRPr lang="uk-UA" dirty="0"/>
          </a:p>
          <a:p>
            <a:pPr marL="0" indent="0" algn="ctr">
              <a:buNone/>
            </a:pPr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4. ДВОБІЧНА СИМЕТРИЧНА МОДЕЛЬ</a:t>
            </a:r>
          </a:p>
          <a:p>
            <a:r>
              <a:rPr lang="uk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Мета – </a:t>
            </a:r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взаємна користь</a:t>
            </a:r>
            <a:r>
              <a:rPr lang="uk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організації/компанії та громадськості (збалансовані ефекти комунікації) </a:t>
            </a:r>
          </a:p>
          <a:p>
            <a:r>
              <a:rPr lang="uk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Підґрунтя симетричної моделі PR - </a:t>
            </a:r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вивчення сприйняття компанії чи товару аудиторією з наступним вибудовуванням діалогу</a:t>
            </a:r>
            <a:r>
              <a:rPr lang="uk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У цьому і є симетрія: компанія виявляє уявлення та очікування споживачів і пропонує ті послуги чи товари, що вони хочуть </a:t>
            </a:r>
          </a:p>
          <a:p>
            <a:r>
              <a:rPr lang="uk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Використання певних </a:t>
            </a:r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інтерактивних заходів</a:t>
            </a:r>
            <a:r>
              <a:rPr lang="uk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конкурсів, акцій, флеш-</a:t>
            </a:r>
            <a:r>
              <a:rPr lang="uk-UA" sz="2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мобів</a:t>
            </a:r>
            <a:r>
              <a:rPr lang="uk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uk-UA" sz="2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краудсорсингу</a:t>
            </a:r>
            <a:r>
              <a:rPr lang="uk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інше</a:t>
            </a:r>
          </a:p>
          <a:p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Весь задум у тому, щоб не змінювати поведінку аудиторії, а </a:t>
            </a:r>
            <a:r>
              <a:rPr lang="uk-UA" sz="22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підлаштувати</a:t>
            </a:r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 стратегію компанії під потреби та очікування споживачів</a:t>
            </a:r>
            <a:endParaRPr lang="uk-UA" sz="2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Компанія/організація </a:t>
            </a:r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усвідомлює необхідність взаєморозуміння з громадськістю, готова йти на зміни </a:t>
            </a:r>
            <a:r>
              <a:rPr lang="uk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своєї діяльності  заради взаємовигоди (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корпоративна </a:t>
            </a:r>
            <a:r>
              <a:rPr lang="ru-RU" sz="2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соціальна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відповідальність</a:t>
            </a:r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(КСВ</a:t>
            </a:r>
            <a:r>
              <a:rPr lang="ru-RU" sz="2400" i="1" dirty="0"/>
              <a:t>)</a:t>
            </a:r>
            <a:endParaRPr lang="uk-UA" sz="2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Функції піарників зміщуються від журналістських та пропагандистських до дослідницьких, комунікативних та менеджерських</a:t>
            </a:r>
          </a:p>
          <a:p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Споживач виступає у ролі партнера, він є причетним до розвитку організації</a:t>
            </a:r>
          </a:p>
        </p:txBody>
      </p:sp>
      <p:pic>
        <p:nvPicPr>
          <p:cNvPr id="16386" name="Picture 2" descr="Комікс №3. Кольори PR - Press Association">
            <a:extLst>
              <a:ext uri="{FF2B5EF4-FFF2-40B4-BE49-F238E27FC236}">
                <a16:creationId xmlns:a16="http://schemas.microsoft.com/office/drawing/2014/main" id="{911ECF09-EE11-7244-9AAC-054EB31FE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4978" b="2084"/>
          <a:stretch/>
        </p:blipFill>
        <p:spPr bwMode="auto">
          <a:xfrm>
            <a:off x="225082" y="0"/>
            <a:ext cx="4003577" cy="381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Презентовано збірку кращих практик корпоративної соціальної  відповідальності українських компаній за 2017 рік - Главком">
            <a:extLst>
              <a:ext uri="{FF2B5EF4-FFF2-40B4-BE49-F238E27FC236}">
                <a16:creationId xmlns:a16="http://schemas.microsoft.com/office/drawing/2014/main" id="{E281F21E-28FF-ED43-A9A1-C3BBB40E9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0" y="3818793"/>
            <a:ext cx="4558811" cy="303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7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9A7024-3095-AE4B-A71D-B5960AD2C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423" y="721723"/>
            <a:ext cx="7709577" cy="5368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Регулювання та координація діяльності 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-компаній з точки зору дотримання етичних професійних стандартів проводяться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Міжнародною асоціацією  </a:t>
            </a:r>
            <a:r>
              <a:rPr lang="uk-UA" b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</a:t>
            </a:r>
            <a:r>
              <a:rPr lang="en-US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R 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(</a:t>
            </a:r>
            <a:r>
              <a:rPr lang="en-US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IPRA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) </a:t>
            </a:r>
            <a:r>
              <a:rPr lang="uk-UA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 -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створена 1.05. 1955 в Лондоні – об'єднує  представників понад  90 країн (принцип індивідуального членства), до Ради входять представники 50 країн, готують дослідження ринку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Т.зв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 «золоті доповіді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IPRA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», 1 раз на 2 роки проводить Асамблеї , сприяє професіоналізації сфери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R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 популяризації її на загальносвітовому рівні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>
                <a:solidFill>
                  <a:srgbClr val="90BB23"/>
                </a:solidFill>
                <a:latin typeface="Book Antiqua" panose="02040602050305030304" pitchFamily="18" charset="0"/>
              </a:rPr>
              <a:t>(</a:t>
            </a:r>
            <a:r>
              <a:rPr lang="en-US" b="1" dirty="0">
                <a:solidFill>
                  <a:srgbClr val="90BB23"/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www.ipra.org</a:t>
            </a:r>
            <a:r>
              <a:rPr lang="en-US" b="1" dirty="0">
                <a:solidFill>
                  <a:srgbClr val="90BB23"/>
                </a:solidFill>
                <a:latin typeface="Book Antiqua" panose="02040602050305030304" pitchFamily="18" charset="0"/>
              </a:rPr>
              <a:t>)</a:t>
            </a:r>
            <a:endParaRPr lang="uk-UA" b="1" dirty="0">
              <a:solidFill>
                <a:srgbClr val="90BB23"/>
              </a:solidFill>
              <a:latin typeface="Book Antiqua" panose="02040602050305030304" pitchFamily="18" charset="0"/>
            </a:endParaRPr>
          </a:p>
          <a:p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Європейська конфедерація </a:t>
            </a:r>
            <a:r>
              <a:rPr lang="en-US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PR 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(</a:t>
            </a:r>
            <a:r>
              <a:rPr lang="en-US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CERP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)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створена у 1959 р. Члени –  національні асоціації 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Єврори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 (понад 22 тис.), має консультативний статус при Раді Європи та ЮНЕСКО, визнана комітетом Європейських товариств; займається розробкою та впровадженням заходів зі зміцнення етичних засад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 У 1965 прийняла Афінський кодекс – звід етичних правил, яких має дотримуватися кожний піарник. Лісабонський кодекс (1989) узагальнив  принципи найкращих практик ПР. У 1997 р.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CERP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разом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IPRA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прийняли Гельсінську хартію якості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 (</a:t>
            </a:r>
            <a:r>
              <a:rPr lang="en-US" b="1" dirty="0">
                <a:solidFill>
                  <a:srgbClr val="90BB23"/>
                </a:solidFill>
                <a:latin typeface="Book Antiqua" panose="020406020503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https://www.cept.org/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)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Асоціація з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та комунікацій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  <a:hlinkClick r:id="rId4"/>
              </a:rPr>
              <a:t>(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  <a:hlinkClick r:id="rId4"/>
              </a:rPr>
              <a:t>https://www.prca.org.uk/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)</a:t>
            </a:r>
            <a:endParaRPr lang="en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FBA6EEA-C5E4-5349-8FB6-E42BD9A98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1" y="0"/>
            <a:ext cx="3109100" cy="691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10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78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A74A850-2BBC-A24A-8F2D-EB516968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577" y="2220277"/>
            <a:ext cx="5325237" cy="24174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Розробка кейсів щодо кожної моделі комунікації</a:t>
            </a:r>
          </a:p>
          <a:p>
            <a:pPr marL="0" indent="0" algn="ctr">
              <a:buNone/>
            </a:pPr>
            <a:r>
              <a:rPr lang="uk-UA" sz="4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(практичне завдання у групах)</a:t>
            </a:r>
          </a:p>
        </p:txBody>
      </p:sp>
      <p:pic>
        <p:nvPicPr>
          <p:cNvPr id="1026" name="Picture 2" descr="PR і комунікації: пряма мова - Home | Facebook">
            <a:extLst>
              <a:ext uri="{FF2B5EF4-FFF2-40B4-BE49-F238E27FC236}">
                <a16:creationId xmlns:a16="http://schemas.microsoft.com/office/drawing/2014/main" id="{38172845-A42B-6042-BA15-E5F388BBD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" y="1768832"/>
            <a:ext cx="6080614" cy="332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063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78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F3347D-EC7A-FE4C-A2EF-5D71F834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069" y="613106"/>
            <a:ext cx="5106573" cy="4802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ДЯКУЮ ЗА УВАГУ!</a:t>
            </a:r>
          </a:p>
        </p:txBody>
      </p:sp>
      <p:pic>
        <p:nvPicPr>
          <p:cNvPr id="6148" name="Picture 4" descr="Хайп или вирусный PR? Что использовать бизнесу для продвижения — Секрет  фирмы">
            <a:extLst>
              <a:ext uri="{FF2B5EF4-FFF2-40B4-BE49-F238E27FC236}">
                <a16:creationId xmlns:a16="http://schemas.microsoft.com/office/drawing/2014/main" id="{5416F680-5DAF-134D-A960-5B79B258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0" y="1442755"/>
            <a:ext cx="6401898" cy="38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2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2">
                <a:lumMod val="20000"/>
                <a:lumOff val="80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5D5865-C8CF-604D-8441-D9C39C6C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807" y="161778"/>
            <a:ext cx="7315200" cy="671732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Фрейзер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Зейтель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: 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«Паблік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рілейшнз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стосується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кожного, в кого </a:t>
            </a:r>
            <a:r>
              <a:rPr lang="ru-RU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контакти</a:t>
            </a:r>
            <a:r>
              <a:rPr lang="ru-RU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з </a:t>
            </a:r>
            <a:r>
              <a:rPr lang="ru-RU" b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іншою</a:t>
            </a:r>
            <a:r>
              <a:rPr lang="ru-RU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людською</a:t>
            </a:r>
            <a:r>
              <a:rPr lang="ru-RU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latin typeface="Book Antiqua" panose="02040602050305030304" pitchFamily="18" charset="0"/>
              </a:rPr>
              <a:t>істотою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»</a:t>
            </a: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Ендрю Едісон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«Якщо реклама – це те,  за що ви сплачуєте, то </a:t>
            </a:r>
            <a:r>
              <a:rPr lang="en-US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– це те, про що ви просите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»</a:t>
            </a:r>
          </a:p>
          <a:p>
            <a:r>
              <a:rPr lang="uk-UA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Сем Блек: </a:t>
            </a:r>
            <a:r>
              <a:rPr lang="uk-UA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«</a:t>
            </a:r>
            <a:r>
              <a:rPr lang="en-US" sz="21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 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це мистецтво та наука досягнення 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гармонії через взаєморозуміння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, що засноване на правді та цілковитій інформованості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»</a:t>
            </a: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uk-UA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Скотт </a:t>
            </a:r>
            <a:r>
              <a:rPr lang="uk-UA" sz="21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Катліп</a:t>
            </a:r>
            <a:r>
              <a:rPr lang="uk-UA" sz="21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«Зв'язки з громадськістю є функцією 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менеджменту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, яка встановлює і підтримує 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взаємовигідні відносини між організацією і публікою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, від якої залежить її успіх або невдача»</a:t>
            </a:r>
          </a:p>
          <a:p>
            <a:r>
              <a:rPr lang="en-US" sz="21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 </a:t>
            </a:r>
            <a:r>
              <a:rPr lang="uk-UA" sz="2100" b="1" dirty="0">
                <a:solidFill>
                  <a:srgbClr val="1428DA"/>
                </a:solidFill>
                <a:latin typeface="Book Antiqua" panose="02040602050305030304" pitchFamily="18" charset="0"/>
              </a:rPr>
              <a:t>як </a:t>
            </a:r>
            <a:r>
              <a:rPr lang="uk-UA" sz="2100" b="1" u="sng" dirty="0">
                <a:solidFill>
                  <a:srgbClr val="1428DA"/>
                </a:solidFill>
                <a:latin typeface="Book Antiqua" panose="02040602050305030304" pitchFamily="18" charset="0"/>
              </a:rPr>
              <a:t>стратегічні комунікації</a:t>
            </a:r>
            <a:r>
              <a:rPr lang="uk-UA" sz="2100" b="1" dirty="0">
                <a:solidFill>
                  <a:srgbClr val="1428DA"/>
                </a:solidFill>
                <a:latin typeface="Book Antiqua" panose="02040602050305030304" pitchFamily="18" charset="0"/>
              </a:rPr>
              <a:t>, немовби на відміну від комунікацій тактичних, що розв’язують наші щоденні проблеми</a:t>
            </a:r>
          </a:p>
          <a:p>
            <a:r>
              <a:rPr lang="uk-UA" sz="2100" b="1" dirty="0">
                <a:solidFill>
                  <a:srgbClr val="1428DA"/>
                </a:solidFill>
                <a:latin typeface="Book Antiqua" panose="02040602050305030304" pitchFamily="18" charset="0"/>
              </a:rPr>
              <a:t>Болгарія прийняла розуміння </a:t>
            </a:r>
            <a:r>
              <a:rPr lang="en-US" sz="21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 </a:t>
            </a:r>
            <a:r>
              <a:rPr lang="uk-UA" sz="2100" b="1" dirty="0">
                <a:solidFill>
                  <a:srgbClr val="1428DA"/>
                </a:solidFill>
                <a:latin typeface="Book Antiqua" panose="02040602050305030304" pitchFamily="18" charset="0"/>
              </a:rPr>
              <a:t>як  суспільної комунікації</a:t>
            </a:r>
          </a:p>
          <a:p>
            <a:pPr marL="0" indent="0">
              <a:spcBef>
                <a:spcPts val="0"/>
              </a:spcBef>
              <a:buNone/>
            </a:pPr>
            <a:endParaRPr lang="uk-UA" b="1" u="sng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 </a:t>
            </a:r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–  формування системи </a:t>
            </a:r>
            <a:r>
              <a:rPr lang="uk-UA" sz="2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комунікаційних переконань </a:t>
            </a:r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для досягнення конкретних цілей компанії (або якоїсь персони) через  вмотивування авдиторії до здійснення конкретних дій за допомогою </a:t>
            </a:r>
            <a:r>
              <a:rPr lang="uk-UA" sz="2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використання сучасних систем масової комунікації</a:t>
            </a:r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засобів та заходів масової інформації</a:t>
            </a:r>
          </a:p>
          <a:p>
            <a:endParaRPr lang="uk-UA" dirty="0"/>
          </a:p>
        </p:txBody>
      </p:sp>
      <p:pic>
        <p:nvPicPr>
          <p:cNvPr id="4098" name="Picture 2" descr="Модели массовой коммуникации | Маркетинг для практиков">
            <a:extLst>
              <a:ext uri="{FF2B5EF4-FFF2-40B4-BE49-F238E27FC236}">
                <a16:creationId xmlns:a16="http://schemas.microsoft.com/office/drawing/2014/main" id="{D3DCA0B8-52D8-2342-9F03-E8C2C7515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1" y="1363101"/>
            <a:ext cx="3846342" cy="384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3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67000">
              <a:schemeClr val="bg2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F2D8A1-50E2-994B-A4DA-DAF229951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38" y="0"/>
            <a:ext cx="6893170" cy="6857999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Комунікація – одна з форм взаємодії людей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Іноді комунікацію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ототожнюють зі спілкуванням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(О. Леонтьєв: спілкування як багатопланове явище, як «взаємодія суспільних суб'єктів (класів,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 груп …), обмін діяльністю, вміннями, навичками, результатами діяльності»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Комунікація – інформаційний аспект спілкування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з точки зору </a:t>
            </a: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повсякденності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передача інформації від людини до людини (звичайне спілкування)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з точки зору </a:t>
            </a: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кібернетики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обмін інформацією між складними динамічними системами та їх частинами, які здатні приймати, накопичувати та перетворювати інформацію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з точки зору </a:t>
            </a: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психології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процеси обміну продуктами психічної діяльності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 з точки зору </a:t>
            </a:r>
            <a:r>
              <a:rPr lang="uk-UA" b="1" dirty="0">
                <a:solidFill>
                  <a:srgbClr val="E15FE9"/>
                </a:solidFill>
                <a:latin typeface="Book Antiqua" panose="02040602050305030304" pitchFamily="18" charset="0"/>
              </a:rPr>
              <a:t>соціології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передача соціальної інформації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КОМУНІКАЦІЯ – ПРОЦЕС ПЕРЕДАЧІ ІНФОРМАЦІЇ ЕМОЦІЙНОГО ТА ІНТЕЛЕКТУАЛЬНОГО ЗМІСТУ</a:t>
            </a:r>
          </a:p>
        </p:txBody>
      </p:sp>
      <p:pic>
        <p:nvPicPr>
          <p:cNvPr id="3074" name="Picture 2" descr="Эффективные PR коммуникации">
            <a:extLst>
              <a:ext uri="{FF2B5EF4-FFF2-40B4-BE49-F238E27FC236}">
                <a16:creationId xmlns:a16="http://schemas.microsoft.com/office/drawing/2014/main" id="{D12ACF4D-7584-5D46-9F82-367151D1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2" y="1311166"/>
            <a:ext cx="4528456" cy="42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4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FFE09B-30BB-DB4D-A797-16307FC63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612" y="754380"/>
            <a:ext cx="6853999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3 ОСНОВНІ ФУНКЦІЇ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1.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контроль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(цілеспрямоване формування)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думки і поведінки громадськості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 метою задоволення потреб у досягненні інтересів організації/компанії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реагування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на громадськість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(моніторинг подій, проблем, поведінки та відпрацювання програми дій у відповідь з метою отриманої інформації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3.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співпраця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як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досягнення взаємовигідних стосунків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між групами громадськості всередині організації/компанії шляхом забезпечення їх конструктивного взаємодії або сприяння йому</a:t>
            </a:r>
          </a:p>
        </p:txBody>
      </p:sp>
      <p:pic>
        <p:nvPicPr>
          <p:cNvPr id="13314" name="Picture 2" descr="Стратегия Далласа в ставках на спорт: описание и советы по использованию">
            <a:extLst>
              <a:ext uri="{FF2B5EF4-FFF2-40B4-BE49-F238E27FC236}">
                <a16:creationId xmlns:a16="http://schemas.microsoft.com/office/drawing/2014/main" id="{E9283A1F-8537-814D-BAA7-4886EA0D1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r="4198"/>
          <a:stretch/>
        </p:blipFill>
        <p:spPr bwMode="auto">
          <a:xfrm>
            <a:off x="171450" y="249971"/>
            <a:ext cx="4514850" cy="21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стратегическое планирование скачать бесплатно - Метсо Организации Имиджевой  Стратегии Компании - стратегические рамки планирования устойчивого развития">
            <a:extLst>
              <a:ext uri="{FF2B5EF4-FFF2-40B4-BE49-F238E27FC236}">
                <a16:creationId xmlns:a16="http://schemas.microsoft.com/office/drawing/2014/main" id="{93C0BB12-BFD1-954E-9B0B-F8A77D38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149170"/>
            <a:ext cx="4329113" cy="23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Пиар в айти: как жить, куда идти? / Хабр">
            <a:extLst>
              <a:ext uri="{FF2B5EF4-FFF2-40B4-BE49-F238E27FC236}">
                <a16:creationId xmlns:a16="http://schemas.microsoft.com/office/drawing/2014/main" id="{1EBD3A9D-9FB3-8640-A545-8A10074E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4300232"/>
            <a:ext cx="4248911" cy="24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60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3C22BBCB-1C03-6C4D-8ED3-D71A69BC5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984" y="193430"/>
            <a:ext cx="7315200" cy="292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 – ВИЩИЙ ПІЛОТАЖ НАЛАГОДЖЕННЯ КОМУНІКАЦІЙ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 </a:t>
            </a:r>
            <a:r>
              <a:rPr lang="uk-UA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– СТРАТЕГІЯ ДОВІРИ</a:t>
            </a:r>
          </a:p>
          <a:p>
            <a:endParaRPr lang="uk-UA" dirty="0"/>
          </a:p>
        </p:txBody>
      </p:sp>
      <p:pic>
        <p:nvPicPr>
          <p:cNvPr id="5124" name="Picture 4" descr="Формування комунікаційної стратегії: поетапна інструкція з прикладами |  Громадський Простір">
            <a:extLst>
              <a:ext uri="{FF2B5EF4-FFF2-40B4-BE49-F238E27FC236}">
                <a16:creationId xmlns:a16="http://schemas.microsoft.com/office/drawing/2014/main" id="{344866A2-ED64-1744-9907-D7BDEB86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08" y="2317667"/>
            <a:ext cx="8419417" cy="434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8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merikanische PR-Legende Grunig zu Gast - HMKW">
            <a:extLst>
              <a:ext uri="{FF2B5EF4-FFF2-40B4-BE49-F238E27FC236}">
                <a16:creationId xmlns:a16="http://schemas.microsoft.com/office/drawing/2014/main" id="{A3F313C9-4DDA-644C-BEC9-E8D366A71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12667"/>
          <a:stretch/>
        </p:blipFill>
        <p:spPr bwMode="auto">
          <a:xfrm>
            <a:off x="379828" y="317563"/>
            <a:ext cx="11408898" cy="607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2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796673-468F-554D-9458-6CAFC735B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995" y="-30950"/>
            <a:ext cx="7315200" cy="3459950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МОДЕЛІ КОМУНІКАЦІЇ ЗА ДЖЕЙМСОМ ГРЮНІГОМ ТА ТОМОМ ХАНТОМ (1984 Р.)</a:t>
            </a:r>
          </a:p>
          <a:p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1.Паблісіті (прес-агент)</a:t>
            </a:r>
          </a:p>
          <a:p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2. Інформування</a:t>
            </a:r>
          </a:p>
          <a:p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3. Двобічна асиметрична</a:t>
            </a:r>
          </a:p>
          <a:p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4. Двобічна симетрична </a:t>
            </a:r>
          </a:p>
          <a:p>
            <a:endParaRPr lang="uk-UA" dirty="0"/>
          </a:p>
        </p:txBody>
      </p:sp>
      <p:pic>
        <p:nvPicPr>
          <p:cNvPr id="9218" name="Picture 2" descr="Психология толпы">
            <a:extLst>
              <a:ext uri="{FF2B5EF4-FFF2-40B4-BE49-F238E27FC236}">
                <a16:creationId xmlns:a16="http://schemas.microsoft.com/office/drawing/2014/main" id="{ECF4C531-92A7-4942-A640-58130F0A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9" y="3429000"/>
            <a:ext cx="3148069" cy="31480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У Зеленского хотят проводить экскурсии в Администрации Президента - 24 Канал">
            <a:extLst>
              <a:ext uri="{FF2B5EF4-FFF2-40B4-BE49-F238E27FC236}">
                <a16:creationId xmlns:a16="http://schemas.microsoft.com/office/drawing/2014/main" id="{305CD568-5D9F-DB42-B780-5FA57AA88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r="17247"/>
          <a:stretch/>
        </p:blipFill>
        <p:spPr bwMode="auto">
          <a:xfrm>
            <a:off x="3968613" y="3363232"/>
            <a:ext cx="3615397" cy="32796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Новини - Відбулася презентація посібника «Ефективні комунікації»,  розробленого за результатами навчального курсу з підвищення комунікаційної  спроможності комітетів Верховної Ради - Офіційний портал Верховної Ради  України">
            <a:extLst>
              <a:ext uri="{FF2B5EF4-FFF2-40B4-BE49-F238E27FC236}">
                <a16:creationId xmlns:a16="http://schemas.microsoft.com/office/drawing/2014/main" id="{247BBD29-320E-BC46-9203-8BABD0E5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389" y="3078890"/>
            <a:ext cx="4030393" cy="30227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іровоградська ОДА перенесла комунікацію з журналістами у фейсбук |  Інститут масової інформації">
            <a:extLst>
              <a:ext uri="{FF2B5EF4-FFF2-40B4-BE49-F238E27FC236}">
                <a16:creationId xmlns:a16="http://schemas.microsoft.com/office/drawing/2014/main" id="{61517E2A-16FE-4F4C-A341-99F0855FC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1" r="19318"/>
          <a:stretch/>
        </p:blipFill>
        <p:spPr bwMode="auto">
          <a:xfrm>
            <a:off x="266933" y="319160"/>
            <a:ext cx="3713872" cy="27597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8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C1AE3E-8934-1745-9D91-B3266BEA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8" y="-32132"/>
            <a:ext cx="7441811" cy="70057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1. ПАБЛІСІТІ (МАНІПУЛЯТИВНА,ПРОПАГАНДИСТСЬКА)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Головний девіз цієї моделі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«Збути та змитися»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Мета – створення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попиту на товар чи послугу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компанії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Засоби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пропаганда, маніпуляції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будь-які засоби без врахування етичності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Канал комунікації – передусім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ЗМІ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Споживач (громадськість) виступає в ролі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пасивного отримувача інформації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фактично 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«жертвою»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певного тиску на нього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Інформування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однобічне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не передбачений зворотний зв’язок, часто у вигляді шоу,  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Правдивість та об'єктивність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інформації, яку транслює компанія чи політична партія,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є обов'язковими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Головне завдання –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максимально мотивувати клієнтів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купувати товар, голосувати за певного кандидата або вчиняти інші дії, заради яких організовано все організовується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PR-фахівець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дбає про імідж компанії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Найчастіше таку модель використовують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ті організації, які не планують надовго залишатися на ринку</a:t>
            </a:r>
          </a:p>
        </p:txBody>
      </p:sp>
      <p:pic>
        <p:nvPicPr>
          <p:cNvPr id="10242" name="Picture 2" descr="Что такое манипуляция в пиаре (PR, Public Relations)? Виды и способы  манипулирования в PR, коммуникации с общественностью | Seoded.ru">
            <a:extLst>
              <a:ext uri="{FF2B5EF4-FFF2-40B4-BE49-F238E27FC236}">
                <a16:creationId xmlns:a16="http://schemas.microsoft.com/office/drawing/2014/main" id="{666E5EFA-68D0-3140-9E4C-9C42B6DE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7" y="487971"/>
            <a:ext cx="4698609" cy="30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літична карикатура (листопад 2019 – червень 2020)">
            <a:extLst>
              <a:ext uri="{FF2B5EF4-FFF2-40B4-BE49-F238E27FC236}">
                <a16:creationId xmlns:a16="http://schemas.microsoft.com/office/drawing/2014/main" id="{7FE308C7-63D1-4943-917C-5714C71B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8" y="3837532"/>
            <a:ext cx="4506389" cy="284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941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7423</TotalTime>
  <Words>2035</Words>
  <Application>Microsoft Macintosh PowerPoint</Application>
  <PresentationFormat>Широкоэкранный</PresentationFormat>
  <Paragraphs>101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Book Antiqua</vt:lpstr>
      <vt:lpstr>Bookman Old Style</vt:lpstr>
      <vt:lpstr>Corbel</vt:lpstr>
      <vt:lpstr>Wingdings 2</vt:lpstr>
      <vt:lpstr>Рамка</vt:lpstr>
      <vt:lpstr>Тема 2. Комунікації в системі PR                            к.політ.н. ЛЕПСЬКА Н.В.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Маніпулятивну модель пов'язують з особистістю  Фінеаса Барнума (1810-1891)</vt:lpstr>
      <vt:lpstr>Презентация PowerPoint</vt:lpstr>
      <vt:lpstr>х/ф «Найвеличніший шоумен»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Паблік Рилейшенз – що це таке?</dc:title>
  <dc:creator>Microsoft Office User</dc:creator>
  <cp:lastModifiedBy>Microsoft Office User</cp:lastModifiedBy>
  <cp:revision>13</cp:revision>
  <dcterms:created xsi:type="dcterms:W3CDTF">2022-02-18T18:38:30Z</dcterms:created>
  <dcterms:modified xsi:type="dcterms:W3CDTF">2023-03-11T12:23:50Z</dcterms:modified>
</cp:coreProperties>
</file>