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1" d="100"/>
          <a:sy n="51" d="100"/>
        </p:scale>
        <p:origin x="48" y="8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6B387F-02FB-41F5-91FB-1099BAB70698}"/>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F4979DA1-B12A-4C57-B4C4-4EFB95DE52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107A4767-C12B-42AB-B672-CD2A6F1E8045}"/>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5" name="Нижний колонтитул 4">
            <a:extLst>
              <a:ext uri="{FF2B5EF4-FFF2-40B4-BE49-F238E27FC236}">
                <a16:creationId xmlns:a16="http://schemas.microsoft.com/office/drawing/2014/main" id="{5455EF99-C0B7-427A-B8E8-79BF8E50BA6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4656A059-C567-4BF6-A179-7819CA077442}"/>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954724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8692B4-A7FE-435B-9F20-80B8457E5E06}"/>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168355E6-99A6-4FB3-AE79-3EF783DA714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F5D6A8D6-095E-4134-82F3-453EECED6936}"/>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5" name="Нижний колонтитул 4">
            <a:extLst>
              <a:ext uri="{FF2B5EF4-FFF2-40B4-BE49-F238E27FC236}">
                <a16:creationId xmlns:a16="http://schemas.microsoft.com/office/drawing/2014/main" id="{FF8F70A4-03D3-44DB-9E7C-E5032C8C4D5E}"/>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5B1E851-F0FD-4401-85DF-566670759034}"/>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323383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699DFBF-C442-4C14-9F57-AB6D245D93F9}"/>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4F845E7A-1668-448A-9328-586A7DE4D5B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66DB308D-451F-4BE4-9202-4D1CCA39AE3A}"/>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5" name="Нижний колонтитул 4">
            <a:extLst>
              <a:ext uri="{FF2B5EF4-FFF2-40B4-BE49-F238E27FC236}">
                <a16:creationId xmlns:a16="http://schemas.microsoft.com/office/drawing/2014/main" id="{51A286CE-7E1B-48E1-9532-3F87DA4049C1}"/>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92733FC1-B324-4156-A904-ED21AD74C56B}"/>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266901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A1BD25-C3E9-4365-8FD5-394524B7336C}"/>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E04FA206-DD6F-4DC3-B3C5-51C0F3076E7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2CDE7388-C174-4191-8517-973F07FD4315}"/>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5" name="Нижний колонтитул 4">
            <a:extLst>
              <a:ext uri="{FF2B5EF4-FFF2-40B4-BE49-F238E27FC236}">
                <a16:creationId xmlns:a16="http://schemas.microsoft.com/office/drawing/2014/main" id="{F909E706-1162-4EB3-9A2E-EF42E5C16B6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499969E-ECC6-4D1C-AACC-C0B053745185}"/>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83787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D6222E-05BF-48D2-AEC6-4776761D886D}"/>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D4080799-C00E-4961-B433-D9148FD332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25F6C34D-A4C3-41DB-9072-CF88760C1C8E}"/>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5" name="Нижний колонтитул 4">
            <a:extLst>
              <a:ext uri="{FF2B5EF4-FFF2-40B4-BE49-F238E27FC236}">
                <a16:creationId xmlns:a16="http://schemas.microsoft.com/office/drawing/2014/main" id="{E295DD9D-212E-45E6-AF1C-54F0D22EDD6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4AAF0EB-7A20-433C-BC87-40B8A6466D77}"/>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314862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7609BB-4E06-4E26-955F-F79DDAEF4AEC}"/>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0C26D899-1642-4DFC-82BB-86FF95F5CE63}"/>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56FD4C14-10C4-4E97-B220-94074BF7BF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500EC920-B431-47F0-AB3F-53C6EDF3A8AB}"/>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6" name="Нижний колонтитул 5">
            <a:extLst>
              <a:ext uri="{FF2B5EF4-FFF2-40B4-BE49-F238E27FC236}">
                <a16:creationId xmlns:a16="http://schemas.microsoft.com/office/drawing/2014/main" id="{2C19BD3B-2BD0-4F7D-A280-E309EA4C897A}"/>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21230BC6-2D5A-4C18-8164-66B9DEC5028D}"/>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42836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AE56D6-5867-400F-9FB3-6803E7B47F18}"/>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65E64559-8592-42C1-9C61-BD6D6CBB48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FE2CA35-F164-43A2-95B5-7200E03C8F6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2911B0CD-BA78-4CF7-8173-66AB22AFFF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4E79DC9-91C1-4CE3-8F00-FFD56FEE5B2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A734EF63-1D25-4269-955B-E2EB4FBBB5F1}"/>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8" name="Нижний колонтитул 7">
            <a:extLst>
              <a:ext uri="{FF2B5EF4-FFF2-40B4-BE49-F238E27FC236}">
                <a16:creationId xmlns:a16="http://schemas.microsoft.com/office/drawing/2014/main" id="{418ECB26-0C23-4C76-88F2-7B97C834121E}"/>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15E7254B-BDB4-4820-9364-6068A01BFC5C}"/>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883919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ED5392-0598-40E3-9F37-722FFF1A1556}"/>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7565D07C-2E0D-4ACE-87C5-BC2C8375C477}"/>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4" name="Нижний колонтитул 3">
            <a:extLst>
              <a:ext uri="{FF2B5EF4-FFF2-40B4-BE49-F238E27FC236}">
                <a16:creationId xmlns:a16="http://schemas.microsoft.com/office/drawing/2014/main" id="{F144D470-99C4-492A-9B1F-F58ADB9CC1E1}"/>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489217B1-4A34-4818-8024-1F169F8288CB}"/>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88279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B41FF3B-466C-450D-8630-9E2A3D61E8A7}"/>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3" name="Нижний колонтитул 2">
            <a:extLst>
              <a:ext uri="{FF2B5EF4-FFF2-40B4-BE49-F238E27FC236}">
                <a16:creationId xmlns:a16="http://schemas.microsoft.com/office/drawing/2014/main" id="{AA35956C-B32A-4243-AE68-1D227E54A3E5}"/>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7636CE1E-F924-4CA5-83F9-D86CAC91F654}"/>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72191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23B1E6-04FA-4544-AFA0-79BF8E9E4DB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3E2BF179-B157-4CAB-84E1-D2FC379C74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F1FA03D5-8AC3-4A82-89EC-C46163D08A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D1AB526-CC19-47CB-B280-59813938E5FD}"/>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6" name="Нижний колонтитул 5">
            <a:extLst>
              <a:ext uri="{FF2B5EF4-FFF2-40B4-BE49-F238E27FC236}">
                <a16:creationId xmlns:a16="http://schemas.microsoft.com/office/drawing/2014/main" id="{CFA0811E-049B-47DD-80E4-51347D92C9A9}"/>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1A44F065-DF44-4019-840A-0B80D77975DE}"/>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1978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A44E8C-704D-4417-9D93-2F6060D6C96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C6B78885-14F6-4EB9-AB78-DBD6741250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3988C1C9-4D4A-4F60-98DA-F871317F55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BDA17D6-B5D5-49F7-A795-CE4FFEDB6BE3}"/>
              </a:ext>
            </a:extLst>
          </p:cNvPr>
          <p:cNvSpPr>
            <a:spLocks noGrp="1"/>
          </p:cNvSpPr>
          <p:nvPr>
            <p:ph type="dt" sz="half" idx="10"/>
          </p:nvPr>
        </p:nvSpPr>
        <p:spPr/>
        <p:txBody>
          <a:bodyPr/>
          <a:lstStyle/>
          <a:p>
            <a:fld id="{B366B1FE-05A1-4878-B670-A5D3920E9DC6}" type="datetimeFigureOut">
              <a:rPr lang="uk-UA" smtClean="0"/>
              <a:t>04.02.2025</a:t>
            </a:fld>
            <a:endParaRPr lang="uk-UA"/>
          </a:p>
        </p:txBody>
      </p:sp>
      <p:sp>
        <p:nvSpPr>
          <p:cNvPr id="6" name="Нижний колонтитул 5">
            <a:extLst>
              <a:ext uri="{FF2B5EF4-FFF2-40B4-BE49-F238E27FC236}">
                <a16:creationId xmlns:a16="http://schemas.microsoft.com/office/drawing/2014/main" id="{57C5CF1A-AF07-4DB2-B9F4-639C817A28BF}"/>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F40BBFCB-48A0-496E-985A-7E218FBAB374}"/>
              </a:ext>
            </a:extLst>
          </p:cNvPr>
          <p:cNvSpPr>
            <a:spLocks noGrp="1"/>
          </p:cNvSpPr>
          <p:nvPr>
            <p:ph type="sldNum" sz="quarter" idx="12"/>
          </p:nvPr>
        </p:nvSpPr>
        <p:spPr/>
        <p:txBody>
          <a:bodyPr/>
          <a:lstStyle/>
          <a:p>
            <a:fld id="{FFF69534-2D66-4870-AA0D-900896BBC61E}" type="slidenum">
              <a:rPr lang="uk-UA" smtClean="0"/>
              <a:t>‹#›</a:t>
            </a:fld>
            <a:endParaRPr lang="uk-UA"/>
          </a:p>
        </p:txBody>
      </p:sp>
    </p:spTree>
    <p:extLst>
      <p:ext uri="{BB962C8B-B14F-4D97-AF65-F5344CB8AC3E}">
        <p14:creationId xmlns:p14="http://schemas.microsoft.com/office/powerpoint/2010/main" val="399264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34D3E1-960E-4A75-805F-C901A55BFF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4CBB3889-D2CA-4AED-92D6-B9063264A1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F8EEAFA4-0119-4125-9BDA-C3AD272407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6B1FE-05A1-4878-B670-A5D3920E9DC6}" type="datetimeFigureOut">
              <a:rPr lang="uk-UA" smtClean="0"/>
              <a:t>04.02.2025</a:t>
            </a:fld>
            <a:endParaRPr lang="uk-UA"/>
          </a:p>
        </p:txBody>
      </p:sp>
      <p:sp>
        <p:nvSpPr>
          <p:cNvPr id="5" name="Нижний колонтитул 4">
            <a:extLst>
              <a:ext uri="{FF2B5EF4-FFF2-40B4-BE49-F238E27FC236}">
                <a16:creationId xmlns:a16="http://schemas.microsoft.com/office/drawing/2014/main" id="{67F0712C-003B-4AE8-94F6-348524E046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80EEB2C3-0B73-46C5-9371-A5262ECD75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69534-2D66-4870-AA0D-900896BBC61E}" type="slidenum">
              <a:rPr lang="uk-UA" smtClean="0"/>
              <a:t>‹#›</a:t>
            </a:fld>
            <a:endParaRPr lang="uk-UA"/>
          </a:p>
        </p:txBody>
      </p:sp>
    </p:spTree>
    <p:extLst>
      <p:ext uri="{BB962C8B-B14F-4D97-AF65-F5344CB8AC3E}">
        <p14:creationId xmlns:p14="http://schemas.microsoft.com/office/powerpoint/2010/main" val="1568242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Подзаголовок 2">
            <a:extLst>
              <a:ext uri="{FF2B5EF4-FFF2-40B4-BE49-F238E27FC236}">
                <a16:creationId xmlns:a16="http://schemas.microsoft.com/office/drawing/2014/main" id="{0DABD4E4-5252-4C30-81F5-F916263CB234}"/>
              </a:ext>
            </a:extLst>
          </p:cNvPr>
          <p:cNvSpPr>
            <a:spLocks noGrp="1"/>
          </p:cNvSpPr>
          <p:nvPr>
            <p:ph type="subTitle" idx="1"/>
          </p:nvPr>
        </p:nvSpPr>
        <p:spPr>
          <a:xfrm>
            <a:off x="4321701" y="980370"/>
            <a:ext cx="3312734" cy="1141851"/>
          </a:xfrm>
          <a:noFill/>
        </p:spPr>
        <p:txBody>
          <a:bodyPr>
            <a:normAutofit/>
          </a:bodyPr>
          <a:lstStyle/>
          <a:p>
            <a:r>
              <a:rPr lang="uk-UA" sz="4000" i="1" dirty="0">
                <a:solidFill>
                  <a:srgbClr val="FF0000"/>
                </a:solidFill>
              </a:rPr>
              <a:t>Лекція </a:t>
            </a:r>
            <a:r>
              <a:rPr lang="uk-UA" sz="4000" i="1" dirty="0" smtClean="0">
                <a:solidFill>
                  <a:srgbClr val="FF0000"/>
                </a:solidFill>
              </a:rPr>
              <a:t>1</a:t>
            </a:r>
            <a:endParaRPr lang="uk-UA" sz="4000" i="1" dirty="0">
              <a:solidFill>
                <a:srgbClr val="FF0000"/>
              </a:solidFill>
            </a:endParaRPr>
          </a:p>
        </p:txBody>
      </p:sp>
      <p:sp>
        <p:nvSpPr>
          <p:cNvPr id="2" name="Заголовок 1">
            <a:extLst>
              <a:ext uri="{FF2B5EF4-FFF2-40B4-BE49-F238E27FC236}">
                <a16:creationId xmlns:a16="http://schemas.microsoft.com/office/drawing/2014/main" id="{32890DFC-AD5A-469C-8E90-2EE47BC95066}"/>
              </a:ext>
            </a:extLst>
          </p:cNvPr>
          <p:cNvSpPr>
            <a:spLocks noGrp="1"/>
          </p:cNvSpPr>
          <p:nvPr>
            <p:ph type="ctrTitle"/>
          </p:nvPr>
        </p:nvSpPr>
        <p:spPr>
          <a:xfrm>
            <a:off x="3204642" y="2353641"/>
            <a:ext cx="5782716" cy="2150719"/>
          </a:xfrm>
          <a:noFill/>
        </p:spPr>
        <p:txBody>
          <a:bodyPr anchor="ctr">
            <a:normAutofit/>
          </a:bodyPr>
          <a:lstStyle/>
          <a:p>
            <a:r>
              <a:rPr lang="uk-UA" sz="3600" dirty="0">
                <a:solidFill>
                  <a:srgbClr val="080808"/>
                </a:solidFill>
                <a:latin typeface="Segoe Print" panose="02000600000000000000" pitchFamily="2" charset="0"/>
                <a:ea typeface="Microsoft Yi Baiti" panose="03000500000000000000" pitchFamily="66" charset="0"/>
              </a:rPr>
              <a:t> Класифікація навчально-методичної </a:t>
            </a:r>
            <a:r>
              <a:rPr lang="uk-UA" sz="3600" dirty="0" smtClean="0">
                <a:solidFill>
                  <a:srgbClr val="080808"/>
                </a:solidFill>
                <a:latin typeface="Segoe Print" panose="02000600000000000000" pitchFamily="2" charset="0"/>
                <a:ea typeface="Microsoft Yi Baiti" panose="03000500000000000000" pitchFamily="66" charset="0"/>
              </a:rPr>
              <a:t>літератури</a:t>
            </a:r>
            <a:endParaRPr lang="uk-UA" sz="3600" dirty="0">
              <a:solidFill>
                <a:srgbClr val="080808"/>
              </a:solidFill>
              <a:latin typeface="Segoe Print" panose="02000600000000000000" pitchFamily="2" charset="0"/>
              <a:ea typeface="Microsoft Yi Baiti" panose="03000500000000000000" pitchFamily="66" charset="0"/>
            </a:endParaRP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5135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E2CBB0-1676-45FF-8014-AE36270FEEB7}"/>
              </a:ext>
            </a:extLst>
          </p:cNvPr>
          <p:cNvSpPr txBox="1"/>
          <p:nvPr/>
        </p:nvSpPr>
        <p:spPr>
          <a:xfrm>
            <a:off x="292139" y="170981"/>
            <a:ext cx="6918129" cy="5632311"/>
          </a:xfrm>
          <a:prstGeom prst="rect">
            <a:avLst/>
          </a:prstGeom>
          <a:noFill/>
        </p:spPr>
        <p:txBody>
          <a:bodyPr wrap="square">
            <a:spAutoFit/>
          </a:bodyPr>
          <a:lstStyle/>
          <a:p>
            <a:r>
              <a:rPr lang="uk-UA" sz="2400" b="1" u="sng" dirty="0">
                <a:latin typeface="Cambria" panose="02040503050406030204" pitchFamily="18" charset="0"/>
                <a:ea typeface="Cambria" panose="02040503050406030204" pitchFamily="18" charset="0"/>
              </a:rPr>
              <a:t>2. Вимоги до навчально-методичних видань</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відповідно до нормативних законів Міністерства освіти та науки України:</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1. Закон України «Про освіту»</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2. Методичні рекомендації щодо структури, змісту та обсягів підручників і навчальних посібників для вищих навчальних закладів (затверджено рішенням ВР НМЦ вищої освіти МОН України. Протокол № 7 від 29.07.05)</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3. Порядок надання навчальній літературі, засобам навчання і навчальному обладнанню грифів та </a:t>
            </a:r>
            <a:r>
              <a:rPr lang="uk-UA" sz="2400" dirty="0" err="1">
                <a:latin typeface="Cambria" panose="02040503050406030204" pitchFamily="18" charset="0"/>
                <a:ea typeface="Cambria" panose="02040503050406030204" pitchFamily="18" charset="0"/>
              </a:rPr>
              <a:t>свідоцтв</a:t>
            </a:r>
            <a:r>
              <a:rPr lang="uk-UA" sz="2400" dirty="0">
                <a:latin typeface="Cambria" panose="02040503050406030204" pitchFamily="18" charset="0"/>
                <a:ea typeface="Cambria" panose="02040503050406030204" pitchFamily="18" charset="0"/>
              </a:rPr>
              <a:t> МОН України (затверджено Наказ МОН 23.12.2004 № 973)</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4. Наказ № 588 від 27. 06.2008 р. щодо видання навчальної літератури для вищої школи МОН</a:t>
            </a:r>
            <a:endParaRPr lang="en-US" sz="2400" dirty="0">
              <a:latin typeface="Cambria" panose="02040503050406030204" pitchFamily="18" charset="0"/>
              <a:ea typeface="Cambria" panose="02040503050406030204" pitchFamily="18" charset="0"/>
            </a:endParaRPr>
          </a:p>
        </p:txBody>
      </p:sp>
      <p:pic>
        <p:nvPicPr>
          <p:cNvPr id="8194" name="Picture 2" descr="100 новых учебников»: все книги переведут на казахский язык до конца 2020  года">
            <a:extLst>
              <a:ext uri="{FF2B5EF4-FFF2-40B4-BE49-F238E27FC236}">
                <a16:creationId xmlns:a16="http://schemas.microsoft.com/office/drawing/2014/main" id="{0EAE1B8B-604C-4405-904C-29AD2C54B5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2333" y="682482"/>
            <a:ext cx="4012773" cy="2670318"/>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док) Онлайн доступ к учебникам для учеников лицейских классов. Книги можно  и скачивать - #diez на русском">
            <a:extLst>
              <a:ext uri="{FF2B5EF4-FFF2-40B4-BE49-F238E27FC236}">
                <a16:creationId xmlns:a16="http://schemas.microsoft.com/office/drawing/2014/main" id="{36D3CBEE-A24E-41F0-A535-E07DB5E08D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5491" y="3792392"/>
            <a:ext cx="3729615" cy="2698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917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D9740B-3AD3-4C63-BD55-D1B6CA1F88AC}"/>
              </a:ext>
            </a:extLst>
          </p:cNvPr>
          <p:cNvSpPr txBox="1"/>
          <p:nvPr/>
        </p:nvSpPr>
        <p:spPr>
          <a:xfrm>
            <a:off x="757381" y="458956"/>
            <a:ext cx="7084291" cy="5693866"/>
          </a:xfrm>
          <a:prstGeom prst="rect">
            <a:avLst/>
          </a:prstGeom>
          <a:noFill/>
        </p:spPr>
        <p:txBody>
          <a:bodyPr wrap="square">
            <a:spAutoFit/>
          </a:bodyPr>
          <a:lstStyle/>
          <a:p>
            <a:r>
              <a:rPr lang="uk-UA" sz="2800" b="1" dirty="0">
                <a:solidFill>
                  <a:srgbClr val="FF0000"/>
                </a:solidFill>
                <a:latin typeface="Cambria" panose="02040503050406030204" pitchFamily="18" charset="0"/>
                <a:ea typeface="Cambria" panose="02040503050406030204" pitchFamily="18" charset="0"/>
              </a:rPr>
              <a:t>2.1. Підручник</a:t>
            </a:r>
            <a:endParaRPr lang="en-US" sz="2800" b="1" dirty="0">
              <a:solidFill>
                <a:srgbClr val="FF0000"/>
              </a:solidFill>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Підручник</a:t>
            </a:r>
            <a:r>
              <a:rPr lang="uk-UA" sz="2800" dirty="0">
                <a:latin typeface="Cambria" panose="02040503050406030204" pitchFamily="18" charset="0"/>
                <a:ea typeface="Cambria" panose="02040503050406030204" pitchFamily="18" charset="0"/>
              </a:rPr>
              <a:t> – навчальне видання, що містить систематизоване викладення навчальної дисципліни, що відповідає офіційно затвердженій навчальній програмі.</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Підручник повинен мати високий науково-методичний рівень, містити необхідний довідковий апарат.</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Навчальний матеріал має бути пов’язаний з практичними завданнями, мають простежуватися тісні міжпредметні зв’язки.</a:t>
            </a:r>
            <a:endParaRPr lang="en-US" sz="2800" dirty="0">
              <a:latin typeface="Cambria" panose="02040503050406030204" pitchFamily="18" charset="0"/>
              <a:ea typeface="Cambria" panose="02040503050406030204" pitchFamily="18" charset="0"/>
            </a:endParaRPr>
          </a:p>
        </p:txBody>
      </p:sp>
      <p:pic>
        <p:nvPicPr>
          <p:cNvPr id="9218" name="Picture 2" descr="Книги, учебники">
            <a:extLst>
              <a:ext uri="{FF2B5EF4-FFF2-40B4-BE49-F238E27FC236}">
                <a16:creationId xmlns:a16="http://schemas.microsoft.com/office/drawing/2014/main" id="{58FF3147-6113-49BF-B027-D5ECE82CBB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17164" y="2040591"/>
            <a:ext cx="3951287" cy="2629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3421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3CB558-F98D-4DE8-95DB-539D68BC978B}"/>
              </a:ext>
            </a:extLst>
          </p:cNvPr>
          <p:cNvSpPr txBox="1"/>
          <p:nvPr/>
        </p:nvSpPr>
        <p:spPr>
          <a:xfrm>
            <a:off x="415636" y="458956"/>
            <a:ext cx="11411603" cy="6124754"/>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Структура</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ЗМІСТ (назви розділів у точній відповідності до затвердженої навчальної програми).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Заголовки змісту повинні точно повторювати заголовки у тексті, без скорочень. Позначення ступенів рубрикації (“частина”, “розділ”) пишуться в один рядок з відповідними заголовками і відділяються від них крапкою. Всі заголовки у змісті починаються з прописної літери без крапки на кінці.</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ВСТУП (передмова) 0,1-0,2 </a:t>
            </a:r>
            <a:r>
              <a:rPr lang="uk-UA" sz="2800" dirty="0" err="1">
                <a:latin typeface="Cambria" panose="02040503050406030204" pitchFamily="18" charset="0"/>
                <a:ea typeface="Cambria" panose="02040503050406030204" pitchFamily="18" charset="0"/>
              </a:rPr>
              <a:t>а.а</a:t>
            </a:r>
            <a:r>
              <a:rPr lang="uk-UA" sz="2800" dirty="0">
                <a:latin typeface="Cambria" panose="02040503050406030204" pitchFamily="18" charset="0"/>
                <a:ea typeface="Cambria" panose="02040503050406030204" pitchFamily="18" charset="0"/>
              </a:rPr>
              <a:t>. (4000-8000 знаків або 2,5-4,5 сторінки):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роль та значення дисципліни (виду занять) у підготовці фахівця,</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a:t>
            </a:r>
            <a:r>
              <a:rPr lang="uk-UA" sz="2800" u="sng" dirty="0">
                <a:latin typeface="Cambria" panose="02040503050406030204" pitchFamily="18" charset="0"/>
                <a:ea typeface="Cambria" panose="02040503050406030204" pitchFamily="18" charset="0"/>
              </a:rPr>
              <a:t>місце даного курсу</a:t>
            </a:r>
            <a:r>
              <a:rPr lang="uk-UA" sz="2800" dirty="0">
                <a:latin typeface="Cambria" panose="02040503050406030204" pitchFamily="18" charset="0"/>
                <a:ea typeface="Cambria" panose="02040503050406030204" pitchFamily="18" charset="0"/>
              </a:rPr>
              <a:t> (його частин) серед інших дисциплін,</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a:t>
            </a:r>
            <a:r>
              <a:rPr lang="uk-UA" sz="2800" u="sng" dirty="0">
                <a:latin typeface="Cambria" panose="02040503050406030204" pitchFamily="18" charset="0"/>
                <a:ea typeface="Cambria" panose="02040503050406030204" pitchFamily="18" charset="0"/>
              </a:rPr>
              <a:t>формулювання основних задач</a:t>
            </a:r>
            <a:r>
              <a:rPr lang="uk-UA" sz="2800" dirty="0">
                <a:latin typeface="Cambria" panose="02040503050406030204" pitchFamily="18" charset="0"/>
                <a:ea typeface="Cambria" panose="02040503050406030204" pitchFamily="18" charset="0"/>
              </a:rPr>
              <a:t>, що стоять перед студентом при вивченні навчальної дисципліни.</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97149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137109-DC46-4A96-998B-21D6E9C0CF38}"/>
              </a:ext>
            </a:extLst>
          </p:cNvPr>
          <p:cNvSpPr txBox="1"/>
          <p:nvPr/>
        </p:nvSpPr>
        <p:spPr>
          <a:xfrm>
            <a:off x="332810" y="154765"/>
            <a:ext cx="8961092" cy="6494085"/>
          </a:xfrm>
          <a:prstGeom prst="rect">
            <a:avLst/>
          </a:prstGeom>
          <a:noFill/>
        </p:spPr>
        <p:txBody>
          <a:bodyPr wrap="square">
            <a:spAutoFit/>
          </a:bodyPr>
          <a:lstStyle/>
          <a:p>
            <a:r>
              <a:rPr lang="uk-UA" sz="3200" dirty="0">
                <a:latin typeface="Cambria" panose="02040503050406030204" pitchFamily="18" charset="0"/>
                <a:ea typeface="Cambria" panose="02040503050406030204" pitchFamily="18" charset="0"/>
              </a:rPr>
              <a:t>ОСНОВНИЙ ТЕКСТ – дидактично та </a:t>
            </a:r>
            <a:r>
              <a:rPr lang="uk-UA" sz="3200" dirty="0" err="1">
                <a:latin typeface="Cambria" panose="02040503050406030204" pitchFamily="18" charset="0"/>
                <a:ea typeface="Cambria" panose="02040503050406030204" pitchFamily="18" charset="0"/>
              </a:rPr>
              <a:t>методично</a:t>
            </a:r>
            <a:r>
              <a:rPr lang="uk-UA" sz="3200" dirty="0">
                <a:latin typeface="Cambria" panose="02040503050406030204" pitchFamily="18" charset="0"/>
                <a:ea typeface="Cambria" panose="02040503050406030204" pitchFamily="18" charset="0"/>
              </a:rPr>
              <a:t> оброблений і систематизований автором навчальний матеріал. Викладання матеріалу в навчальній книзі повинно відрізнятися об’єктивністю, науковістю та чіткою логічною послідовністю. Композиція підручника, подання термінів, прийоми введення до тексту нових понять, використання засобів наочності повинні бути направлені на те, щоб передати студентові певну інформацію, навчити його самостійно користуватися книгою, захопити його, викликати інтерес до предмета, що вивчається.</a:t>
            </a:r>
            <a:endParaRPr lang="en-US" sz="3200" dirty="0">
              <a:latin typeface="Cambria" panose="02040503050406030204" pitchFamily="18" charset="0"/>
              <a:ea typeface="Cambria" panose="02040503050406030204" pitchFamily="18" charset="0"/>
            </a:endParaRPr>
          </a:p>
        </p:txBody>
      </p:sp>
      <p:pic>
        <p:nvPicPr>
          <p:cNvPr id="11266" name="Picture 2" descr="учебник чтение книг, книжный клипарт, книга, школьные принадлежности  канцтовары PNG и PSD-файл пнг для бесплатной загрузки">
            <a:extLst>
              <a:ext uri="{FF2B5EF4-FFF2-40B4-BE49-F238E27FC236}">
                <a16:creationId xmlns:a16="http://schemas.microsoft.com/office/drawing/2014/main" id="{31EC88F8-968A-4D1C-B2B8-E75C465D5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6222" y="47322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В Дагестане издадут учебники на азербайджанском языке — Межрегиональный  Информационный Ресурс Молодежи">
            <a:extLst>
              <a:ext uri="{FF2B5EF4-FFF2-40B4-BE49-F238E27FC236}">
                <a16:creationId xmlns:a16="http://schemas.microsoft.com/office/drawing/2014/main" id="{8A208100-D06D-4EDA-949B-E53124AEAF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7295" y="3867462"/>
            <a:ext cx="2649485" cy="1763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504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7DC9C5-AEC5-46B2-BD8A-A72E2B1AF27B}"/>
              </a:ext>
            </a:extLst>
          </p:cNvPr>
          <p:cNvSpPr txBox="1"/>
          <p:nvPr/>
        </p:nvSpPr>
        <p:spPr>
          <a:xfrm>
            <a:off x="332509" y="417407"/>
            <a:ext cx="8395855" cy="6001643"/>
          </a:xfrm>
          <a:prstGeom prst="rect">
            <a:avLst/>
          </a:prstGeom>
          <a:noFill/>
        </p:spPr>
        <p:txBody>
          <a:bodyPr wrap="square">
            <a:spAutoFit/>
          </a:bodyPr>
          <a:lstStyle/>
          <a:p>
            <a:r>
              <a:rPr lang="uk-UA" sz="3200" dirty="0">
                <a:latin typeface="Cambria" panose="02040503050406030204" pitchFamily="18" charset="0"/>
                <a:ea typeface="Cambria" panose="02040503050406030204" pitchFamily="18" charset="0"/>
              </a:rPr>
              <a:t>ПИТАННЯ, тести для самоконтролю та контролю засвоєння знань:</a:t>
            </a:r>
            <a:endParaRPr lang="en-US" sz="3200" dirty="0">
              <a:latin typeface="Cambria" panose="02040503050406030204" pitchFamily="18" charset="0"/>
              <a:ea typeface="Cambria" panose="02040503050406030204" pitchFamily="18" charset="0"/>
            </a:endParaRPr>
          </a:p>
          <a:p>
            <a:r>
              <a:rPr lang="uk-UA" sz="3200" dirty="0">
                <a:latin typeface="Cambria" panose="02040503050406030204" pitchFamily="18" charset="0"/>
                <a:ea typeface="Cambria" panose="02040503050406030204" pitchFamily="18" charset="0"/>
              </a:rPr>
              <a:t>-  розміщуються наприкінці кожної структурної частини (глави, параграфа),</a:t>
            </a:r>
            <a:endParaRPr lang="en-US" sz="3200" dirty="0">
              <a:latin typeface="Cambria" panose="02040503050406030204" pitchFamily="18" charset="0"/>
              <a:ea typeface="Cambria" panose="02040503050406030204" pitchFamily="18" charset="0"/>
            </a:endParaRPr>
          </a:p>
          <a:p>
            <a:r>
              <a:rPr lang="uk-UA" sz="3200" dirty="0">
                <a:latin typeface="Cambria" panose="02040503050406030204" pitchFamily="18" charset="0"/>
                <a:ea typeface="Cambria" panose="02040503050406030204" pitchFamily="18" charset="0"/>
              </a:rPr>
              <a:t>- сприяють формуванню практичних прийомів і навичок логічного мислення.</a:t>
            </a:r>
            <a:endParaRPr lang="en-US" sz="3200" dirty="0">
              <a:latin typeface="Cambria" panose="02040503050406030204" pitchFamily="18" charset="0"/>
              <a:ea typeface="Cambria" panose="02040503050406030204" pitchFamily="18" charset="0"/>
            </a:endParaRPr>
          </a:p>
          <a:p>
            <a:r>
              <a:rPr lang="uk-UA" sz="3200" dirty="0">
                <a:latin typeface="Cambria" panose="02040503050406030204" pitchFamily="18" charset="0"/>
                <a:ea typeface="Cambria" panose="02040503050406030204" pitchFamily="18" charset="0"/>
              </a:rPr>
              <a:t>У ході виконання контрольних завдань бажано передбачити використання обчислювальної техніки, аудіовізуальних засобів навчання, забезпечити умови обов’язкового використання нормативної та довідкової літератури.</a:t>
            </a:r>
            <a:endParaRPr lang="en-US" sz="3200" dirty="0">
              <a:latin typeface="Cambria" panose="02040503050406030204" pitchFamily="18" charset="0"/>
              <a:ea typeface="Cambria" panose="02040503050406030204" pitchFamily="18" charset="0"/>
            </a:endParaRPr>
          </a:p>
        </p:txBody>
      </p:sp>
      <p:pic>
        <p:nvPicPr>
          <p:cNvPr id="12290" name="Picture 2" descr="Конспект лекцій, що таке конспект лекцій?">
            <a:extLst>
              <a:ext uri="{FF2B5EF4-FFF2-40B4-BE49-F238E27FC236}">
                <a16:creationId xmlns:a16="http://schemas.microsoft.com/office/drawing/2014/main" id="{3BFCD3B4-63E7-4F40-85AE-9EA84726F3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4772" y="583911"/>
            <a:ext cx="3104720" cy="2325543"/>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Конспект лекцій, що таке конспект лекцій?">
            <a:extLst>
              <a:ext uri="{FF2B5EF4-FFF2-40B4-BE49-F238E27FC236}">
                <a16:creationId xmlns:a16="http://schemas.microsoft.com/office/drawing/2014/main" id="{611B4DD0-0E44-4ABC-B928-EED8103E39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4772" y="4007701"/>
            <a:ext cx="3275015" cy="2041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567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A60C6D-BC25-46E9-B56A-50A61B29FE0D}"/>
              </a:ext>
            </a:extLst>
          </p:cNvPr>
          <p:cNvSpPr txBox="1"/>
          <p:nvPr/>
        </p:nvSpPr>
        <p:spPr>
          <a:xfrm>
            <a:off x="269822" y="0"/>
            <a:ext cx="11107711" cy="5693866"/>
          </a:xfrm>
          <a:prstGeom prst="rect">
            <a:avLst/>
          </a:prstGeom>
          <a:noFill/>
        </p:spPr>
        <p:txBody>
          <a:bodyPr wrap="square">
            <a:spAutoFit/>
          </a:bodyPr>
          <a:lstStyle/>
          <a:p>
            <a:r>
              <a:rPr lang="uk-UA" sz="2800" dirty="0">
                <a:latin typeface="Cambria" panose="02040503050406030204" pitchFamily="18" charset="0"/>
                <a:ea typeface="Cambria" panose="02040503050406030204" pitchFamily="18" charset="0"/>
              </a:rPr>
              <a:t>ОБОВ’ЯЗКОВІ ТА ДОДАТКОВІ ЗАДАЧІ (для самоперевірки), ПРИКЛАДИ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Під час написання навчальних книг необхідно орієнтувати студента на активну пізнавальну діяльність, самостійну творчу працю та вміння розв’язувати задачі. У кожному підручнику, посібнику мають бути приклади, питання, задачі.</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Вибір виду ілюстрацій залежить від мети, яку ставить перед собою автор. Можна сформулювати такі загальні рекомендації авторам по ілюструванню навчальних книг:</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ілюстрації мають використовуватися тільки у тих випадках, коли вони розкривають, пояснюють або доповнюють інформацію, що міститься у книзі. Наявність їх дозволяє авторам передати більш чітко, точно та образно програмні матеріали, що викладаються;</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84407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4E45EF-8094-4434-BDD4-7E47D8267C6D}"/>
              </a:ext>
            </a:extLst>
          </p:cNvPr>
          <p:cNvSpPr txBox="1"/>
          <p:nvPr/>
        </p:nvSpPr>
        <p:spPr>
          <a:xfrm>
            <a:off x="679251" y="175652"/>
            <a:ext cx="11073037" cy="6555641"/>
          </a:xfrm>
          <a:prstGeom prst="rect">
            <a:avLst/>
          </a:prstGeom>
          <a:noFill/>
        </p:spPr>
        <p:txBody>
          <a:bodyPr wrap="square">
            <a:spAutoFit/>
          </a:bodyPr>
          <a:lstStyle/>
          <a:p>
            <a:r>
              <a:rPr lang="uk-UA" sz="2800" dirty="0">
                <a:latin typeface="Cambria" panose="02040503050406030204" pitchFamily="18" charset="0"/>
                <a:ea typeface="Cambria" panose="02040503050406030204" pitchFamily="18" charset="0"/>
              </a:rPr>
              <a:t>- вигляд ілюстрацій має відповідати ступеню підготовленості студентів. Так, у підручниках для студентів молодших курсів ілюстрації мають відрізнятися більшою образністю, ніж ілюстрації для студентів старших курсів, які можуть вільно читати креслення та складні схеми;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під час підготовки ілюстрацій слід враховувати можливості відтворення їх типографією та інші фактори. Ось чому на цьому етапі важливою є спільна робота автора та редактора. Автор повинен чітко уявляти, як буде виглядати майбутнє видання;</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 ілюстрації у вигляді схем не повинні повторювати матеріалу основного тексту або містити зайву інформацію, що відволікає читача від засвоєння теми;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 подані в підручниках та посібниках технічні креслення, що пояснюють устрій та принципи роботи машин, їх механізмів та вузлів, не повинні містити малозначущих подробиць;</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9549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B93A4A-2F9D-4DD2-A110-1EBEDA125190}"/>
              </a:ext>
            </a:extLst>
          </p:cNvPr>
          <p:cNvSpPr txBox="1"/>
          <p:nvPr/>
        </p:nvSpPr>
        <p:spPr>
          <a:xfrm>
            <a:off x="526473" y="437860"/>
            <a:ext cx="8081818" cy="6001643"/>
          </a:xfrm>
          <a:prstGeom prst="rect">
            <a:avLst/>
          </a:prstGeom>
          <a:noFill/>
        </p:spPr>
        <p:txBody>
          <a:bodyPr wrap="square">
            <a:spAutoFit/>
          </a:bodyPr>
          <a:lstStyle/>
          <a:p>
            <a:r>
              <a:rPr lang="uk-UA" sz="3200" dirty="0">
                <a:latin typeface="Cambria" panose="02040503050406030204" pitchFamily="18" charset="0"/>
                <a:ea typeface="Cambria" panose="02040503050406030204" pitchFamily="18" charset="0"/>
              </a:rPr>
              <a:t>- однотипні ілюстрації у підручнику мають бути виконані однією технікою;</a:t>
            </a:r>
            <a:endParaRPr lang="en-US" sz="3200" dirty="0">
              <a:latin typeface="Cambria" panose="02040503050406030204" pitchFamily="18" charset="0"/>
              <a:ea typeface="Cambria" panose="02040503050406030204" pitchFamily="18" charset="0"/>
            </a:endParaRPr>
          </a:p>
          <a:p>
            <a:r>
              <a:rPr lang="uk-UA" sz="3200" dirty="0">
                <a:latin typeface="Cambria" panose="02040503050406030204" pitchFamily="18" charset="0"/>
                <a:ea typeface="Cambria" panose="02040503050406030204" pitchFamily="18" charset="0"/>
              </a:rPr>
              <a:t>- при поданні статистичних даних доцільно використовувати графіки та діаграми, які є ефективним засобом передачі інформації між величинами і явищами, що вивчаються;</a:t>
            </a:r>
            <a:endParaRPr lang="en-US" sz="3200" dirty="0">
              <a:latin typeface="Cambria" panose="02040503050406030204" pitchFamily="18" charset="0"/>
              <a:ea typeface="Cambria" panose="02040503050406030204" pitchFamily="18" charset="0"/>
            </a:endParaRPr>
          </a:p>
          <a:p>
            <a:r>
              <a:rPr lang="uk-UA" sz="3200" dirty="0">
                <a:latin typeface="Cambria" panose="02040503050406030204" pitchFamily="18" charset="0"/>
                <a:ea typeface="Cambria" panose="02040503050406030204" pitchFamily="18" charset="0"/>
              </a:rPr>
              <a:t>- доцільно використовувати кольорові ілюстрації, які не тільки збагачують інформацію, а й акцентують увагу читачів на основних ідеях ілюстрованого </a:t>
            </a:r>
            <a:r>
              <a:rPr lang="uk-UA" sz="3200" dirty="0" smtClean="0">
                <a:latin typeface="Cambria" panose="02040503050406030204" pitchFamily="18" charset="0"/>
                <a:ea typeface="Cambria" panose="02040503050406030204" pitchFamily="18" charset="0"/>
              </a:rPr>
              <a:t>матеріалу.</a:t>
            </a:r>
          </a:p>
        </p:txBody>
      </p:sp>
      <p:pic>
        <p:nvPicPr>
          <p:cNvPr id="15362" name="Picture 2" descr="Як не треба писати рецензії: конспект лекції – ЛітАкцент – світ сучасної  літератури">
            <a:extLst>
              <a:ext uri="{FF2B5EF4-FFF2-40B4-BE49-F238E27FC236}">
                <a16:creationId xmlns:a16="http://schemas.microsoft.com/office/drawing/2014/main" id="{A76B3CE5-7F49-4D8C-A9EE-878C250732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8291" y="2301525"/>
            <a:ext cx="3323215" cy="2211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483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006B17-ECA5-497D-85B3-EE96134CADBB}"/>
              </a:ext>
            </a:extLst>
          </p:cNvPr>
          <p:cNvSpPr txBox="1"/>
          <p:nvPr/>
        </p:nvSpPr>
        <p:spPr>
          <a:xfrm>
            <a:off x="124916" y="132080"/>
            <a:ext cx="11762284" cy="6555641"/>
          </a:xfrm>
          <a:prstGeom prst="rect">
            <a:avLst/>
          </a:prstGeom>
          <a:noFill/>
        </p:spPr>
        <p:txBody>
          <a:bodyPr wrap="square">
            <a:spAutoFit/>
          </a:bodyPr>
          <a:lstStyle/>
          <a:p>
            <a:r>
              <a:rPr lang="uk-UA" sz="2800" dirty="0">
                <a:latin typeface="Cambria" panose="02040503050406030204" pitchFamily="18" charset="0"/>
                <a:ea typeface="Cambria" panose="02040503050406030204" pitchFamily="18" charset="0"/>
              </a:rPr>
              <a:t>ДОВІДКОВО-ІНФОРМАЦІЙНІ ДАНІ для розв’язання задач (таблиці, схеми тощо)</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АПАРАТ для орієнтації в матеріалах книги (покажчики, списки)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Покажчики мають є обов’язковим структурним елементом підручників та навчальних посібників. Вони полегшують користування книгою. До предметного покажчика необхідно включати основні терміни і поняття, що зустрічаються у книзі, а до іменного – прізвища та ініціали тих осіб, відомості про яких можна знайти в книзі. Поруч з терміном у предметному покажчику або прізвищем у іменному покажчику через кому проставляються номери сторінок, на яких цей термін або прізвище зустрічаються. Терміни у предметному покажчику та прізвища в іменному покажчику пишуться в один стовпчик та розташовуються строго в алфавітному порядку.  Групу термінів або прізвищ, що починаються з однієї літери, відділяють від наступної групи пробілом.</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93204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01300B-BEAB-4113-B9FD-BF143DA7BB50}"/>
              </a:ext>
            </a:extLst>
          </p:cNvPr>
          <p:cNvSpPr txBox="1"/>
          <p:nvPr/>
        </p:nvSpPr>
        <p:spPr>
          <a:xfrm>
            <a:off x="209862" y="0"/>
            <a:ext cx="7689954" cy="6555641"/>
          </a:xfrm>
          <a:prstGeom prst="rect">
            <a:avLst/>
          </a:prstGeom>
          <a:noFill/>
        </p:spPr>
        <p:txBody>
          <a:bodyPr wrap="square">
            <a:spAutoFit/>
          </a:bodyPr>
          <a:lstStyle/>
          <a:p>
            <a:r>
              <a:rPr lang="uk-UA" sz="2800" dirty="0">
                <a:latin typeface="Cambria" panose="02040503050406030204" pitchFamily="18" charset="0"/>
                <a:ea typeface="Cambria" panose="02040503050406030204" pitchFamily="18" charset="0"/>
              </a:rPr>
              <a:t>СПИСОК ЛІТЕРАТУРИ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У підручниках (навчальних посібниках) мають бути приведені джерела, з яких отримано фактичний матеріал, що вказуються у відповідних посиланнях та у бібліографічному списку. У підручниках (посібниках) необхідно використовувати лише дані, допущені до опублікування у відкритому друці. У розділі “Бібліографічний список” підручника (посібника) необхідно вказати </a:t>
            </a:r>
            <a:r>
              <a:rPr lang="uk-UA" sz="2800" u="sng" dirty="0">
                <a:latin typeface="Cambria" panose="02040503050406030204" pitchFamily="18" charset="0"/>
                <a:ea typeface="Cambria" panose="02040503050406030204" pitchFamily="18" charset="0"/>
              </a:rPr>
              <a:t>основну використану та рекомендовану літературу для поглибленого вивчення курсу</a:t>
            </a:r>
            <a:r>
              <a:rPr lang="uk-UA" sz="2800" dirty="0">
                <a:latin typeface="Cambria" panose="02040503050406030204" pitchFamily="18" charset="0"/>
                <a:ea typeface="Cambria" panose="02040503050406030204" pitchFamily="18" charset="0"/>
              </a:rPr>
              <a:t>. Бібліографічні посилання необхідно давати на останнє видання даного твору або зібрання творів.</a:t>
            </a:r>
            <a:endParaRPr lang="en-US" sz="2800" dirty="0">
              <a:latin typeface="Cambria" panose="02040503050406030204" pitchFamily="18" charset="0"/>
              <a:ea typeface="Cambria" panose="02040503050406030204" pitchFamily="18" charset="0"/>
            </a:endParaRPr>
          </a:p>
        </p:txBody>
      </p:sp>
      <p:pic>
        <p:nvPicPr>
          <p:cNvPr id="17410" name="Picture 2" descr="Конспект лекцій, що таке конспект лекцій?">
            <a:extLst>
              <a:ext uri="{FF2B5EF4-FFF2-40B4-BE49-F238E27FC236}">
                <a16:creationId xmlns:a16="http://schemas.microsoft.com/office/drawing/2014/main" id="{82F22F24-FD43-492E-A6BE-C247AC654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8790" y="1809850"/>
            <a:ext cx="4270952" cy="2695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17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7B227F-24FB-49E5-AC2A-AEC58370DF86}"/>
              </a:ext>
            </a:extLst>
          </p:cNvPr>
          <p:cNvSpPr>
            <a:spLocks noGrp="1"/>
          </p:cNvSpPr>
          <p:nvPr>
            <p:ph type="title"/>
          </p:nvPr>
        </p:nvSpPr>
        <p:spPr/>
        <p:txBody>
          <a:bodyPr/>
          <a:lstStyle/>
          <a:p>
            <a:pPr algn="ctr"/>
            <a:r>
              <a:rPr lang="uk-UA" dirty="0">
                <a:latin typeface="Segoe Print" panose="02000600000000000000" pitchFamily="2" charset="0"/>
              </a:rPr>
              <a:t>План</a:t>
            </a:r>
          </a:p>
        </p:txBody>
      </p:sp>
      <p:sp>
        <p:nvSpPr>
          <p:cNvPr id="3" name="Объект 2">
            <a:extLst>
              <a:ext uri="{FF2B5EF4-FFF2-40B4-BE49-F238E27FC236}">
                <a16:creationId xmlns:a16="http://schemas.microsoft.com/office/drawing/2014/main" id="{E1917C0C-557D-4077-96F9-2AD8969A5581}"/>
              </a:ext>
            </a:extLst>
          </p:cNvPr>
          <p:cNvSpPr>
            <a:spLocks noGrp="1"/>
          </p:cNvSpPr>
          <p:nvPr>
            <p:ph idx="1"/>
          </p:nvPr>
        </p:nvSpPr>
        <p:spPr/>
        <p:txBody>
          <a:bodyPr/>
          <a:lstStyle/>
          <a:p>
            <a:pPr marL="0" indent="0">
              <a:buNone/>
            </a:pPr>
            <a:r>
              <a:rPr lang="uk-UA" dirty="0"/>
              <a:t>1. Визначення навчально-методичної літератури</a:t>
            </a:r>
            <a:endParaRPr lang="en-US" dirty="0"/>
          </a:p>
          <a:p>
            <a:pPr marL="0" indent="0">
              <a:buNone/>
            </a:pPr>
            <a:r>
              <a:rPr lang="uk-UA" dirty="0"/>
              <a:t>2. Вимоги до навчально-методичних </a:t>
            </a:r>
            <a:r>
              <a:rPr lang="uk-UA" dirty="0" smtClean="0"/>
              <a:t>видань</a:t>
            </a:r>
          </a:p>
          <a:p>
            <a:pPr marL="0" indent="0">
              <a:buNone/>
            </a:pPr>
            <a:r>
              <a:rPr lang="uk-UA" dirty="0" smtClean="0"/>
              <a:t>     2.1</a:t>
            </a:r>
            <a:r>
              <a:rPr lang="uk-UA" dirty="0"/>
              <a:t>. Підручник</a:t>
            </a:r>
            <a:endParaRPr lang="en-US" dirty="0"/>
          </a:p>
          <a:p>
            <a:pPr marL="0" indent="0">
              <a:buNone/>
            </a:pPr>
            <a:r>
              <a:rPr lang="uk-UA" dirty="0" smtClean="0"/>
              <a:t>     2.2</a:t>
            </a:r>
            <a:r>
              <a:rPr lang="uk-UA" dirty="0"/>
              <a:t>. Посібники</a:t>
            </a:r>
            <a:endParaRPr lang="uk-UA" dirty="0"/>
          </a:p>
          <a:p>
            <a:pPr marL="0" indent="0">
              <a:buNone/>
            </a:pPr>
            <a:r>
              <a:rPr lang="uk-UA" dirty="0"/>
              <a:t>2.3. Методичні рекомендації і практикуми</a:t>
            </a:r>
            <a:endParaRPr lang="en-US" dirty="0"/>
          </a:p>
          <a:p>
            <a:pPr marL="0" indent="0">
              <a:buNone/>
            </a:pPr>
            <a:r>
              <a:rPr lang="uk-UA" dirty="0"/>
              <a:t>2.4. Тексти лекцій</a:t>
            </a:r>
            <a:endParaRPr lang="en-US" dirty="0"/>
          </a:p>
          <a:p>
            <a:pPr marL="0" indent="0">
              <a:buNone/>
            </a:pPr>
            <a:r>
              <a:rPr lang="uk-UA" dirty="0"/>
              <a:t>2.5. Навчально-методичний комплекс</a:t>
            </a:r>
            <a:endParaRPr lang="en-US" dirty="0"/>
          </a:p>
          <a:p>
            <a:endParaRPr lang="uk-UA" dirty="0"/>
          </a:p>
          <a:p>
            <a:endParaRPr lang="uk-UA" dirty="0"/>
          </a:p>
        </p:txBody>
      </p:sp>
    </p:spTree>
    <p:extLst>
      <p:ext uri="{BB962C8B-B14F-4D97-AF65-F5344CB8AC3E}">
        <p14:creationId xmlns:p14="http://schemas.microsoft.com/office/powerpoint/2010/main" val="2276685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2F3EE7-1877-4CC5-9C94-4837A85424BA}"/>
              </a:ext>
            </a:extLst>
          </p:cNvPr>
          <p:cNvSpPr txBox="1"/>
          <p:nvPr/>
        </p:nvSpPr>
        <p:spPr>
          <a:xfrm>
            <a:off x="532528" y="74218"/>
            <a:ext cx="7084291" cy="6377259"/>
          </a:xfrm>
          <a:prstGeom prst="rect">
            <a:avLst/>
          </a:prstGeom>
          <a:noFill/>
        </p:spPr>
        <p:txBody>
          <a:bodyPr wrap="square">
            <a:spAutoFit/>
          </a:bodyPr>
          <a:lstStyle/>
          <a:p>
            <a:pPr indent="450215" algn="just">
              <a:lnSpc>
                <a:spcPct val="107000"/>
              </a:lnSpc>
              <a:spcAft>
                <a:spcPts val="800"/>
              </a:spcAft>
            </a:pPr>
            <a:r>
              <a:rPr lang="uk-UA" sz="3200" dirty="0">
                <a:latin typeface="Cambria" panose="02040503050406030204" pitchFamily="18" charset="0"/>
                <a:ea typeface="Cambria" panose="02040503050406030204" pitchFamily="18" charset="0"/>
              </a:rPr>
              <a:t>ДОДАТКИ є важливим засобом збагачення змісту навчальної книги. У вигляді додатків доцільно давати різні матеріали, що доповнюють або ілюструють основний текст. Додатки за своїм характером та змістом повинні стосуватися всієї книги в цілому або її окремих частин, а не окремих часткових питань. Не допускається включати додатки, що не мають безпосереднього відношення до теми книги</a:t>
            </a:r>
            <a:r>
              <a:rPr lang="uk-UA" sz="3200" dirty="0" smtClean="0">
                <a:latin typeface="Cambria" panose="02040503050406030204" pitchFamily="18" charset="0"/>
                <a:ea typeface="Cambria" panose="02040503050406030204" pitchFamily="18" charset="0"/>
              </a:rPr>
              <a:t>.</a:t>
            </a:r>
            <a:endParaRPr lang="en-US" sz="3200" dirty="0">
              <a:latin typeface="Cambria" panose="02040503050406030204" pitchFamily="18" charset="0"/>
              <a:ea typeface="Cambria" panose="02040503050406030204" pitchFamily="18" charset="0"/>
            </a:endParaRPr>
          </a:p>
        </p:txBody>
      </p:sp>
      <p:pic>
        <p:nvPicPr>
          <p:cNvPr id="18434" name="Picture 2" descr="Конспект лекций (Письменный конспект лекции)">
            <a:extLst>
              <a:ext uri="{FF2B5EF4-FFF2-40B4-BE49-F238E27FC236}">
                <a16:creationId xmlns:a16="http://schemas.microsoft.com/office/drawing/2014/main" id="{697221F0-48A7-4621-90C1-CCB65D3E1A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61746" y="1985014"/>
            <a:ext cx="3854450" cy="2555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525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592CD1-7F6F-4C54-984B-743B3E6EC2A1}"/>
              </a:ext>
            </a:extLst>
          </p:cNvPr>
          <p:cNvSpPr txBox="1"/>
          <p:nvPr/>
        </p:nvSpPr>
        <p:spPr>
          <a:xfrm>
            <a:off x="918942" y="748634"/>
            <a:ext cx="10503563" cy="4401205"/>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Обсяг</a:t>
            </a:r>
            <a:r>
              <a:rPr lang="uk-UA" sz="2800" dirty="0">
                <a:latin typeface="Cambria" panose="02040503050406030204" pitchFamily="18" charset="0"/>
                <a:ea typeface="Cambria" panose="02040503050406030204" pitchFamily="18" charset="0"/>
              </a:rPr>
              <a:t> визначається за формулою:</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Обсяг в авторських аркушах (1 </a:t>
            </a:r>
            <a:r>
              <a:rPr lang="uk-UA" sz="2800" dirty="0" err="1">
                <a:latin typeface="Cambria" panose="02040503050406030204" pitchFamily="18" charset="0"/>
                <a:ea typeface="Cambria" panose="02040503050406030204" pitchFamily="18" charset="0"/>
              </a:rPr>
              <a:t>а.а</a:t>
            </a:r>
            <a:r>
              <a:rPr lang="uk-UA" sz="2800" dirty="0">
                <a:latin typeface="Cambria" panose="02040503050406030204" pitchFamily="18" charset="0"/>
                <a:ea typeface="Cambria" panose="02040503050406030204" pitchFamily="18" charset="0"/>
              </a:rPr>
              <a:t>. = 40000 знаків) </a:t>
            </a:r>
            <a:r>
              <a:rPr lang="uk-UA" sz="2800" b="1" dirty="0">
                <a:latin typeface="Cambria" panose="02040503050406030204" pitchFamily="18" charset="0"/>
                <a:ea typeface="Cambria" panose="02040503050406030204" pitchFamily="18" charset="0"/>
              </a:rPr>
              <a:t>= 0,14 *</a:t>
            </a:r>
            <a:r>
              <a:rPr lang="uk-UA" sz="2800" dirty="0">
                <a:latin typeface="Cambria" panose="02040503050406030204" pitchFamily="18" charset="0"/>
                <a:ea typeface="Cambria" panose="02040503050406030204" pitchFamily="18" charset="0"/>
              </a:rPr>
              <a:t> (кількість годин у навчальному плані для аудиторних занять </a:t>
            </a:r>
            <a:r>
              <a:rPr lang="uk-UA" sz="2800" b="1" dirty="0">
                <a:latin typeface="Cambria" panose="02040503050406030204" pitchFamily="18" charset="0"/>
                <a:ea typeface="Cambria" panose="02040503050406030204" pitchFamily="18" charset="0"/>
              </a:rPr>
              <a:t>+ </a:t>
            </a:r>
            <a:r>
              <a:rPr lang="uk-UA" sz="2800" dirty="0">
                <a:latin typeface="Cambria" panose="02040503050406030204" pitchFamily="18" charset="0"/>
                <a:ea typeface="Cambria" panose="02040503050406030204" pitchFamily="18" charset="0"/>
              </a:rPr>
              <a:t>кількість годин для самостійної роботи)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Наприклад, дисципліна за начальним планом розрахована на 72 години (2 залікових кредити) - 36 аудиторних і 36 самостійної роботи. Тоді обсяг підручника = 0,14*72 = 10,08 </a:t>
            </a:r>
            <a:r>
              <a:rPr lang="uk-UA" sz="2800" dirty="0" err="1">
                <a:latin typeface="Cambria" panose="02040503050406030204" pitchFamily="18" charset="0"/>
                <a:ea typeface="Cambria" panose="02040503050406030204" pitchFamily="18" charset="0"/>
              </a:rPr>
              <a:t>а.а</a:t>
            </a:r>
            <a:r>
              <a:rPr lang="uk-UA" sz="2800" dirty="0">
                <a:latin typeface="Cambria" panose="02040503050406030204" pitchFamily="18" charset="0"/>
                <a:ea typeface="Cambria" panose="02040503050406030204" pitchFamily="18" charset="0"/>
              </a:rPr>
              <a:t>. = 403200 знаків, або 224 сторінки (60 знаків у рядку, 30 рядків на сторінку). Список літератури, апарат для орієнтації та додатки в обсяг не входять.</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2153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07FBBF2-C68C-449C-AAF1-3E27D7A60960}"/>
              </a:ext>
            </a:extLst>
          </p:cNvPr>
          <p:cNvSpPr txBox="1"/>
          <p:nvPr/>
        </p:nvSpPr>
        <p:spPr>
          <a:xfrm>
            <a:off x="199112" y="0"/>
            <a:ext cx="11573163" cy="6555641"/>
          </a:xfrm>
          <a:prstGeom prst="rect">
            <a:avLst/>
          </a:prstGeom>
          <a:noFill/>
        </p:spPr>
        <p:txBody>
          <a:bodyPr wrap="square">
            <a:spAutoFit/>
          </a:bodyPr>
          <a:lstStyle/>
          <a:p>
            <a:r>
              <a:rPr lang="uk-UA" sz="2800" b="1" u="sng" dirty="0">
                <a:solidFill>
                  <a:srgbClr val="FF0000"/>
                </a:solidFill>
                <a:latin typeface="Cambria" panose="02040503050406030204" pitchFamily="18" charset="0"/>
                <a:ea typeface="Cambria" panose="02040503050406030204" pitchFamily="18" charset="0"/>
              </a:rPr>
              <a:t>2.2. Посібники</a:t>
            </a:r>
            <a:endParaRPr lang="en-US" sz="2800" dirty="0">
              <a:solidFill>
                <a:srgbClr val="FF0000"/>
              </a:solidFill>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Навчальний посібник</a:t>
            </a:r>
            <a:r>
              <a:rPr lang="uk-UA" sz="2800" dirty="0">
                <a:latin typeface="Cambria" panose="02040503050406030204" pitchFamily="18" charset="0"/>
                <a:ea typeface="Cambria" panose="02040503050406030204" pitchFamily="18" charset="0"/>
              </a:rPr>
              <a:t> – навчальне видання, яке </a:t>
            </a:r>
            <a:r>
              <a:rPr lang="uk-UA" sz="2800" u="sng" dirty="0">
                <a:latin typeface="Cambria" panose="02040503050406030204" pitchFamily="18" charset="0"/>
                <a:ea typeface="Cambria" panose="02040503050406030204" pitchFamily="18" charset="0"/>
              </a:rPr>
              <a:t>доповнює або частково замінює</a:t>
            </a:r>
            <a:r>
              <a:rPr lang="uk-UA" sz="2800" dirty="0">
                <a:latin typeface="Cambria" panose="02040503050406030204" pitchFamily="18" charset="0"/>
                <a:ea typeface="Cambria" panose="02040503050406030204" pitchFamily="18" charset="0"/>
              </a:rPr>
              <a:t> </a:t>
            </a:r>
            <a:r>
              <a:rPr lang="uk-UA" sz="2800" u="sng" dirty="0">
                <a:latin typeface="Cambria" panose="02040503050406030204" pitchFamily="18" charset="0"/>
                <a:ea typeface="Cambria" panose="02040503050406030204" pitchFamily="18" charset="0"/>
              </a:rPr>
              <a:t>підручник</a:t>
            </a:r>
            <a:r>
              <a:rPr lang="uk-UA" sz="2800" dirty="0">
                <a:latin typeface="Cambria" panose="02040503050406030204" pitchFamily="18" charset="0"/>
                <a:ea typeface="Cambria" panose="02040503050406030204" pitchFamily="18" charset="0"/>
              </a:rPr>
              <a:t> у викладі навчального матеріалу з певного предмета, курсу, дисципліни або </a:t>
            </a:r>
            <a:r>
              <a:rPr lang="uk-UA" sz="2800" u="sng" dirty="0">
                <a:latin typeface="Cambria" panose="02040503050406030204" pitchFamily="18" charset="0"/>
                <a:ea typeface="Cambria" panose="02040503050406030204" pitchFamily="18" charset="0"/>
              </a:rPr>
              <a:t>окремого його підрозділу</a:t>
            </a:r>
            <a:r>
              <a:rPr lang="uk-UA" sz="2800" dirty="0">
                <a:latin typeface="Cambria" panose="02040503050406030204" pitchFamily="18" charset="0"/>
                <a:ea typeface="Cambria" panose="02040503050406030204" pitchFamily="18" charset="0"/>
              </a:rPr>
              <a:t>. За наявності підручників з дисципліни навчальні посібники слід випускати для доповнення або заміни на основі нових методичних підходів, не допускаючи дублювання.</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Навчально-наочний посібник</a:t>
            </a:r>
            <a:r>
              <a:rPr lang="uk-UA" sz="2800" dirty="0">
                <a:latin typeface="Cambria" panose="02040503050406030204" pitchFamily="18" charset="0"/>
                <a:ea typeface="Cambria" panose="02040503050406030204" pitchFamily="18" charset="0"/>
              </a:rPr>
              <a:t> – навчальне образотворче видання матеріалів, які містять </a:t>
            </a:r>
            <a:r>
              <a:rPr lang="uk-UA" sz="2800" dirty="0" err="1">
                <a:latin typeface="Cambria" panose="02040503050406030204" pitchFamily="18" charset="0"/>
                <a:ea typeface="Cambria" panose="02040503050406030204" pitchFamily="18" charset="0"/>
              </a:rPr>
              <a:t>ілюстративно</a:t>
            </a:r>
            <a:r>
              <a:rPr lang="uk-UA" sz="2800" dirty="0">
                <a:latin typeface="Cambria" panose="02040503050406030204" pitchFamily="18" charset="0"/>
                <a:ea typeface="Cambria" panose="02040503050406030204" pitchFamily="18" charset="0"/>
              </a:rPr>
              <a:t>-наочні матеріали, що сприяють вивченню і викла­данню дисципліни, засвоєнню їх змісту.</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Навчально-методичний посібник </a:t>
            </a:r>
            <a:r>
              <a:rPr lang="uk-UA" sz="2800" dirty="0">
                <a:latin typeface="Cambria" panose="02040503050406030204" pitchFamily="18" charset="0"/>
                <a:ea typeface="Cambria" panose="02040503050406030204" pitchFamily="18" charset="0"/>
              </a:rPr>
              <a:t>– навчальне видання з </a:t>
            </a:r>
            <a:r>
              <a:rPr lang="uk-UA" sz="2800" u="sng" dirty="0">
                <a:latin typeface="Cambria" panose="02040503050406030204" pitchFamily="18" charset="0"/>
                <a:ea typeface="Cambria" panose="02040503050406030204" pitchFamily="18" charset="0"/>
              </a:rPr>
              <a:t>методики викладання</a:t>
            </a:r>
            <a:r>
              <a:rPr lang="uk-UA" sz="2800" dirty="0">
                <a:latin typeface="Cambria" panose="02040503050406030204" pitchFamily="18" charset="0"/>
                <a:ea typeface="Cambria" panose="02040503050406030204" pitchFamily="18" charset="0"/>
              </a:rPr>
              <a:t> навчальної дисципліни, яке, окрім викладу навчального матеріалу, містить методичні вказівки і рекомендації щодо викладання дисципліни або організації самостійної роботи студентів, розвитку і виховання особистості.</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0800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0AA7640-B0C2-4605-A4C1-2B0AC88E9D6A}"/>
              </a:ext>
            </a:extLst>
          </p:cNvPr>
          <p:cNvSpPr txBox="1"/>
          <p:nvPr/>
        </p:nvSpPr>
        <p:spPr>
          <a:xfrm>
            <a:off x="446980" y="1660728"/>
            <a:ext cx="8072582" cy="3108543"/>
          </a:xfrm>
          <a:prstGeom prst="rect">
            <a:avLst/>
          </a:prstGeom>
          <a:noFill/>
        </p:spPr>
        <p:txBody>
          <a:bodyPr wrap="square">
            <a:spAutoFit/>
          </a:bodyPr>
          <a:lstStyle/>
          <a:p>
            <a:r>
              <a:rPr lang="uk-UA" sz="2800" dirty="0">
                <a:latin typeface="Cambria" panose="02040503050406030204" pitchFamily="18" charset="0"/>
                <a:ea typeface="Cambria" panose="02040503050406030204" pitchFamily="18" charset="0"/>
              </a:rPr>
              <a:t>Навчальний посібник повинен мати високий науково-методичний рівень, містити необхідний довідковий апарат</a:t>
            </a:r>
            <a:r>
              <a:rPr lang="uk-UA" sz="2800" dirty="0" smtClean="0">
                <a:latin typeface="Cambria" panose="02040503050406030204" pitchFamily="18" charset="0"/>
                <a:ea typeface="Cambria" panose="02040503050406030204" pitchFamily="18" charset="0"/>
              </a:rPr>
              <a:t>.</a:t>
            </a:r>
          </a:p>
          <a:p>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Навчальний матеріал має бути пов’язаний з практичними завданнями, мають простежуватися тісні міжпредметні зв’язки</a:t>
            </a:r>
            <a:r>
              <a:rPr lang="uk-UA" sz="2800" dirty="0" smtClean="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p:txBody>
      </p:sp>
      <p:pic>
        <p:nvPicPr>
          <p:cNvPr id="21506" name="Picture 2" descr="Конспект лекций (Письменный конспект лекции)">
            <a:extLst>
              <a:ext uri="{FF2B5EF4-FFF2-40B4-BE49-F238E27FC236}">
                <a16:creationId xmlns:a16="http://schemas.microsoft.com/office/drawing/2014/main" id="{8DC27F29-8EF7-4948-8864-130CAEEEC9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51225" y="2449492"/>
            <a:ext cx="3262398" cy="1826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983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00792D-9398-4879-809D-A16123DBF03D}"/>
              </a:ext>
            </a:extLst>
          </p:cNvPr>
          <p:cNvSpPr txBox="1"/>
          <p:nvPr/>
        </p:nvSpPr>
        <p:spPr>
          <a:xfrm>
            <a:off x="544187" y="231288"/>
            <a:ext cx="8584822" cy="6124754"/>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Структура</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Зміст (назви розділів у точній відповідності до затвердженої навчальної програми).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Вступ (передмова) – яку частину навчальної дисципліни розкриває посібник, які теми повністю, які – частково.</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Основний текст</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Питання, тести для самоконтролю</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Обов’язкові та додаткові задачі, приклади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Довідково-інформаційні дані для розв’язання задач (таблиці, схеми тощо)</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Апарат для орієнтації в матеріалах книги (покажчики, списки)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Список літератури</a:t>
            </a:r>
            <a:endParaRPr lang="en-US" sz="2800" dirty="0">
              <a:latin typeface="Cambria" panose="02040503050406030204" pitchFamily="18" charset="0"/>
              <a:ea typeface="Cambria" panose="02040503050406030204" pitchFamily="18" charset="0"/>
            </a:endParaRPr>
          </a:p>
        </p:txBody>
      </p:sp>
      <p:pic>
        <p:nvPicPr>
          <p:cNvPr id="22530" name="Picture 2" descr="Складання конспекту лекції">
            <a:extLst>
              <a:ext uri="{FF2B5EF4-FFF2-40B4-BE49-F238E27FC236}">
                <a16:creationId xmlns:a16="http://schemas.microsoft.com/office/drawing/2014/main" id="{891AF03A-1705-4272-83A0-1B2A290B8D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9009" y="1891561"/>
            <a:ext cx="2703226" cy="2272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448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0DD3A0-30AE-494B-A12E-73A71A0C3F56}"/>
              </a:ext>
            </a:extLst>
          </p:cNvPr>
          <p:cNvSpPr txBox="1"/>
          <p:nvPr/>
        </p:nvSpPr>
        <p:spPr>
          <a:xfrm>
            <a:off x="369453" y="305516"/>
            <a:ext cx="11247923" cy="5262979"/>
          </a:xfrm>
          <a:prstGeom prst="rect">
            <a:avLst/>
          </a:prstGeom>
          <a:noFill/>
        </p:spPr>
        <p:txBody>
          <a:bodyPr wrap="square">
            <a:spAutoFit/>
          </a:bodyPr>
          <a:lstStyle/>
          <a:p>
            <a:r>
              <a:rPr lang="uk-UA" sz="2800" dirty="0">
                <a:solidFill>
                  <a:srgbClr val="FF0000"/>
                </a:solidFill>
                <a:latin typeface="Cambria" panose="02040503050406030204" pitchFamily="18" charset="0"/>
                <a:ea typeface="Cambria" panose="02040503050406030204" pitchFamily="18" charset="0"/>
              </a:rPr>
              <a:t>2.3. Методичні рекомендації і практикуми</a:t>
            </a:r>
            <a:endParaRPr lang="en-US" sz="2800" dirty="0">
              <a:solidFill>
                <a:srgbClr val="FF0000"/>
              </a:solidFill>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Методичні рекомендації</a:t>
            </a:r>
            <a:r>
              <a:rPr lang="uk-UA" sz="2800" dirty="0">
                <a:latin typeface="Cambria" panose="02040503050406030204" pitchFamily="18" charset="0"/>
                <a:ea typeface="Cambria" panose="02040503050406030204" pitchFamily="18" charset="0"/>
              </a:rPr>
              <a:t> - навчальне видання для студентів з </a:t>
            </a:r>
            <a:r>
              <a:rPr lang="uk-UA" sz="2800" u="sng" dirty="0">
                <a:latin typeface="Cambria" panose="02040503050406030204" pitchFamily="18" charset="0"/>
                <a:ea typeface="Cambria" panose="02040503050406030204" pitchFamily="18" charset="0"/>
              </a:rPr>
              <a:t>методики засвоєння навчальної дисципліни.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Методичні рекомендації повинні мати високий науково-методичний рівень, методичний матеріал має пояснювати специфіку дисципліни, особливості опрацювання теоретичного курсу і літературних джерел, виконання індивідуальних і самостійних завдань, підготовки до практичних занять, мають простежуватися тісні міжпредметні зв’язки.</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Практикум</a:t>
            </a:r>
            <a:r>
              <a:rPr lang="uk-UA" sz="2800" dirty="0">
                <a:latin typeface="Cambria" panose="02040503050406030204" pitchFamily="18" charset="0"/>
                <a:ea typeface="Cambria" panose="02040503050406030204" pitchFamily="18" charset="0"/>
              </a:rPr>
              <a:t> - навчальне видання практичних завдань і вправ, що сприяють засвоєнню набутих знань, умінь і навичок, їх систематизації та узагальненню, перевірці якості їх засвоєння.</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79731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F13442-749A-45B9-9DC3-8886E418CE7C}"/>
              </a:ext>
            </a:extLst>
          </p:cNvPr>
          <p:cNvSpPr txBox="1"/>
          <p:nvPr/>
        </p:nvSpPr>
        <p:spPr>
          <a:xfrm>
            <a:off x="378689" y="580325"/>
            <a:ext cx="11208707" cy="3108543"/>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Збірник задач і вправ</a:t>
            </a:r>
            <a:r>
              <a:rPr lang="uk-UA" sz="2800" dirty="0">
                <a:latin typeface="Cambria" panose="02040503050406030204" pitchFamily="18" charset="0"/>
                <a:ea typeface="Cambria" panose="02040503050406030204" pitchFamily="18" charset="0"/>
              </a:rPr>
              <a:t>, тестові завдання, збірники текстів диктантів і переказів - навчальні видання, які містять завдання для практичних занять і самостійної роботи. Розділи можуть відноситися до одного практичного заняття або до тематичного блоку.</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Інструкції до лабораторних і практичних робіт</a:t>
            </a:r>
            <a:r>
              <a:rPr lang="uk-UA" sz="2800" dirty="0">
                <a:latin typeface="Cambria" panose="02040503050406030204" pitchFamily="18" charset="0"/>
                <a:ea typeface="Cambria" panose="02040503050406030204" pitchFamily="18" charset="0"/>
              </a:rPr>
              <a:t>, робочі зошити, дидактичні матеріали.</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35571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4539D0-930E-4FAB-9DAA-705686E16AAF}"/>
              </a:ext>
            </a:extLst>
          </p:cNvPr>
          <p:cNvSpPr txBox="1"/>
          <p:nvPr/>
        </p:nvSpPr>
        <p:spPr>
          <a:xfrm>
            <a:off x="240146" y="346040"/>
            <a:ext cx="11422202" cy="6370975"/>
          </a:xfrm>
          <a:prstGeom prst="rect">
            <a:avLst/>
          </a:prstGeom>
          <a:noFill/>
        </p:spPr>
        <p:txBody>
          <a:bodyPr wrap="square">
            <a:spAutoFit/>
          </a:bodyPr>
          <a:lstStyle/>
          <a:p>
            <a:r>
              <a:rPr lang="uk-UA" sz="2400" b="1" dirty="0">
                <a:latin typeface="Cambria" panose="02040503050406030204" pitchFamily="18" charset="0"/>
                <a:ea typeface="Cambria" panose="02040503050406030204" pitchFamily="18" charset="0"/>
              </a:rPr>
              <a:t>Структура</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Навчально-тематичний план дисципліни (теми, підтеми, кількість годин відповідно до навчального плану).</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Вступ (1-2 сторінки) – місце курсу в навчальному процесі, мета, предмет вивчення, роль у підготовці фахівця місце дисципліни серед інших предметів, попередні знання, що є основою для вивчення курсу, особливості, основні завдання, що стоять перед студентом при вивченні дисципліни, особливості дисципліни, використані технічні засоби.</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Основний текст - назва теми, методи опрацювання лекційного матеріалу і літератури, інструкції щодо виконання індивідуальних і самостійних завдань, підготовки до практичних занять.</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Питання, тести для самоконтролю</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Обов’язкові та додаткові задачі, приклади</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Довідково-інформаційні дані для розв’язання задач (таблиці, схеми тощо)</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Список літератури (номер, сторінка у загальному списку літератури)</a:t>
            </a:r>
            <a:endParaRPr lang="en-US" sz="2400" dirty="0">
              <a:latin typeface="Cambria" panose="02040503050406030204" pitchFamily="18" charset="0"/>
              <a:ea typeface="Cambria" panose="02040503050406030204" pitchFamily="18" charset="0"/>
            </a:endParaRPr>
          </a:p>
          <a:p>
            <a:r>
              <a:rPr lang="uk-UA" sz="2400" b="1" dirty="0">
                <a:latin typeface="Cambria" panose="02040503050406030204" pitchFamily="18" charset="0"/>
                <a:ea typeface="Cambria" panose="02040503050406030204" pitchFamily="18" charset="0"/>
              </a:rPr>
              <a:t>Обсяг</a:t>
            </a:r>
            <a:r>
              <a:rPr lang="uk-UA" sz="2400" dirty="0">
                <a:latin typeface="Cambria" panose="02040503050406030204" pitchFamily="18" charset="0"/>
                <a:ea typeface="Cambria" panose="02040503050406030204" pitchFamily="18" charset="0"/>
              </a:rPr>
              <a:t> всіх тем дисципліни має бути однаковим. Структура викладення матеріалу - ідентичною.</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84681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4705C1-EFAE-4DB8-BFDA-09DFE4B92E3A}"/>
              </a:ext>
            </a:extLst>
          </p:cNvPr>
          <p:cNvSpPr txBox="1"/>
          <p:nvPr/>
        </p:nvSpPr>
        <p:spPr>
          <a:xfrm>
            <a:off x="269823" y="190770"/>
            <a:ext cx="11647357" cy="6555641"/>
          </a:xfrm>
          <a:prstGeom prst="rect">
            <a:avLst/>
          </a:prstGeom>
          <a:noFill/>
        </p:spPr>
        <p:txBody>
          <a:bodyPr wrap="square">
            <a:spAutoFit/>
          </a:bodyPr>
          <a:lstStyle/>
          <a:p>
            <a:r>
              <a:rPr lang="uk-UA" sz="3000" b="1" u="sng" dirty="0">
                <a:solidFill>
                  <a:srgbClr val="FF0000"/>
                </a:solidFill>
                <a:latin typeface="Cambria" panose="02040503050406030204" pitchFamily="18" charset="0"/>
                <a:ea typeface="Cambria" panose="02040503050406030204" pitchFamily="18" charset="0"/>
              </a:rPr>
              <a:t>2.4. Тексти лекцій</a:t>
            </a:r>
            <a:endParaRPr lang="en-US" sz="3000" dirty="0">
              <a:solidFill>
                <a:srgbClr val="FF0000"/>
              </a:solidFill>
              <a:latin typeface="Cambria" panose="02040503050406030204" pitchFamily="18" charset="0"/>
              <a:ea typeface="Cambria" panose="02040503050406030204" pitchFamily="18" charset="0"/>
            </a:endParaRPr>
          </a:p>
          <a:p>
            <a:r>
              <a:rPr lang="uk-UA" sz="3000" b="1" dirty="0">
                <a:latin typeface="Cambria" panose="02040503050406030204" pitchFamily="18" charset="0"/>
                <a:ea typeface="Cambria" panose="02040503050406030204" pitchFamily="18" charset="0"/>
              </a:rPr>
              <a:t>Тексти лекцій</a:t>
            </a:r>
            <a:r>
              <a:rPr lang="uk-UA" sz="3000" dirty="0">
                <a:latin typeface="Cambria" panose="02040503050406030204" pitchFamily="18" charset="0"/>
                <a:ea typeface="Cambria" panose="02040503050406030204" pitchFamily="18" charset="0"/>
              </a:rPr>
              <a:t> - навчальне видання, яке містить повний виклад лекційного матеріалу  до затвердженої навчальної дисципліни (всіх лекцій або змістового блоку).</a:t>
            </a:r>
            <a:endParaRPr lang="en-US" sz="3000" dirty="0">
              <a:latin typeface="Cambria" panose="02040503050406030204" pitchFamily="18" charset="0"/>
              <a:ea typeface="Cambria" panose="02040503050406030204" pitchFamily="18" charset="0"/>
            </a:endParaRPr>
          </a:p>
          <a:p>
            <a:r>
              <a:rPr lang="uk-UA" sz="3000" dirty="0">
                <a:latin typeface="Cambria" panose="02040503050406030204" pitchFamily="18" charset="0"/>
                <a:ea typeface="Cambria" panose="02040503050406030204" pitchFamily="18" charset="0"/>
              </a:rPr>
              <a:t>Тексти лекцій повинні мати високий науково-методичний рівень, містити необхідний довідковий апарат. Навчальний матеріал має бути пов’язаний з практичними завданнями, мають простежуватися тісні міжпредметні зв’язки. Текст лекцій може мати розмовний стиль викладу; містити цікаві приклади, які повинні зацікавити студента; ілюстративний і табличний матеріал, які підвищують цінність теоретичного матеріалу тощо.</a:t>
            </a:r>
            <a:endParaRPr lang="en-US" sz="3000" dirty="0">
              <a:latin typeface="Cambria" panose="02040503050406030204" pitchFamily="18" charset="0"/>
              <a:ea typeface="Cambria" panose="02040503050406030204" pitchFamily="18" charset="0"/>
            </a:endParaRPr>
          </a:p>
          <a:p>
            <a:r>
              <a:rPr lang="uk-UA" sz="3000" dirty="0">
                <a:latin typeface="Cambria" panose="02040503050406030204" pitchFamily="18" charset="0"/>
                <a:ea typeface="Cambria" panose="02040503050406030204" pitchFamily="18" charset="0"/>
              </a:rPr>
              <a:t>Тексти лекцій можуть містити додатки, які допоможуть студенту самостійно опрацьовувати матеріали, які важко знайти, містяться в офіційних чи виробничих виданнях.</a:t>
            </a:r>
            <a:endParaRPr lang="en-US" sz="3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07197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77E5D3-9FC6-4A29-B794-56A549F8B3E0}"/>
              </a:ext>
            </a:extLst>
          </p:cNvPr>
          <p:cNvSpPr txBox="1"/>
          <p:nvPr/>
        </p:nvSpPr>
        <p:spPr>
          <a:xfrm>
            <a:off x="720436" y="818477"/>
            <a:ext cx="10911931" cy="5262979"/>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Структура</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Навчально-тематичний план (теми, підтеми, кількість годин відповідно до навчального плану)</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Назва лекції</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План лекції</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Текст лекцій – повний виклад матеріалу лекції з прикладами.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Список літератури</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Додатки</a:t>
            </a:r>
            <a:endParaRPr lang="en-US" sz="2800" dirty="0">
              <a:latin typeface="Cambria" panose="02040503050406030204" pitchFamily="18" charset="0"/>
              <a:ea typeface="Cambria" panose="02040503050406030204" pitchFamily="18" charset="0"/>
            </a:endParaRPr>
          </a:p>
          <a:p>
            <a:r>
              <a:rPr lang="uk-UA" sz="2800" b="1" u="sng" dirty="0">
                <a:latin typeface="Cambria" panose="02040503050406030204" pitchFamily="18" charset="0"/>
                <a:ea typeface="Cambria" panose="02040503050406030204" pitchFamily="18" charset="0"/>
              </a:rPr>
              <a:t>Обсяг:</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Розділи, що відповідають темам дисципліни, мають бути однаковими за </a:t>
            </a:r>
            <a:r>
              <a:rPr lang="uk-UA" sz="2800" b="1" dirty="0">
                <a:latin typeface="Cambria" panose="02040503050406030204" pitchFamily="18" charset="0"/>
                <a:ea typeface="Cambria" panose="02040503050406030204" pitchFamily="18" charset="0"/>
              </a:rPr>
              <a:t>обсягом:</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тексти лекцій - 1 година – 0,4-0,5 </a:t>
            </a:r>
            <a:r>
              <a:rPr lang="uk-UA" sz="2800" dirty="0" err="1">
                <a:latin typeface="Cambria" panose="02040503050406030204" pitchFamily="18" charset="0"/>
                <a:ea typeface="Cambria" panose="02040503050406030204" pitchFamily="18" charset="0"/>
              </a:rPr>
              <a:t>а.а</a:t>
            </a:r>
            <a:r>
              <a:rPr lang="uk-UA" sz="2800" dirty="0">
                <a:latin typeface="Cambria" panose="02040503050406030204" pitchFamily="18" charset="0"/>
                <a:ea typeface="Cambria" panose="02040503050406030204" pitchFamily="18" charset="0"/>
              </a:rPr>
              <a:t>. (16.000-20.000 знаків)</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6207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FB912D-3B52-4043-8CD7-DA0D9C6F8FE7}"/>
              </a:ext>
            </a:extLst>
          </p:cNvPr>
          <p:cNvSpPr txBox="1"/>
          <p:nvPr/>
        </p:nvSpPr>
        <p:spPr>
          <a:xfrm>
            <a:off x="644577" y="447971"/>
            <a:ext cx="7348057" cy="5632311"/>
          </a:xfrm>
          <a:prstGeom prst="rect">
            <a:avLst/>
          </a:prstGeom>
          <a:noFill/>
        </p:spPr>
        <p:txBody>
          <a:bodyPr wrap="square">
            <a:spAutoFit/>
          </a:bodyPr>
          <a:lstStyle/>
          <a:p>
            <a:r>
              <a:rPr lang="uk-UA" sz="2400" b="1" u="sng" dirty="0">
                <a:latin typeface="Cambria" panose="02040503050406030204" pitchFamily="18" charset="0"/>
                <a:ea typeface="Cambria" panose="02040503050406030204" pitchFamily="18" charset="0"/>
              </a:rPr>
              <a:t>1. Визначення навчально-методичної літератури</a:t>
            </a:r>
            <a:endParaRPr lang="en-US" sz="2400" dirty="0">
              <a:latin typeface="Cambria" panose="02040503050406030204" pitchFamily="18" charset="0"/>
              <a:ea typeface="Cambria" panose="02040503050406030204" pitchFamily="18" charset="0"/>
            </a:endParaRPr>
          </a:p>
          <a:p>
            <a:r>
              <a:rPr lang="uk-UA" sz="2400" dirty="0">
                <a:latin typeface="Cambria" panose="02040503050406030204" pitchFamily="18" charset="0"/>
                <a:ea typeface="Cambria" panose="02040503050406030204" pitchFamily="18" charset="0"/>
              </a:rPr>
              <a:t>Всі види навчально-методичної літератури мають відповідати затвердженому навчальному плану навчального закладу, теми мають текстологічно і за змістом збігатися з робочою навчальною програмою. Література має бути оформлена відповідно до ДСТУ ГОСТ 7.1:2006 «Система стандартів з інформації, бібліотечної та видавничої справи. Бібліографічний запис. Бібліографічний опис. Загальні вимоги та правила складання (ГОСТ 7.1–2003, IDT)», винесена у кінець навчального видання, розділена на основну та додаткову. Кожна тема дисципліни має містити посилання на список основної та додаткової літератури.</a:t>
            </a:r>
            <a:endParaRPr lang="en-US" sz="2400" dirty="0">
              <a:latin typeface="Cambria" panose="02040503050406030204" pitchFamily="18" charset="0"/>
              <a:ea typeface="Cambria" panose="02040503050406030204" pitchFamily="18" charset="0"/>
            </a:endParaRPr>
          </a:p>
        </p:txBody>
      </p:sp>
      <p:pic>
        <p:nvPicPr>
          <p:cNvPr id="1026" name="Picture 2" descr="Не надо любить книги, ими надо уметь пользоваться - МГПУ">
            <a:extLst>
              <a:ext uri="{FF2B5EF4-FFF2-40B4-BE49-F238E27FC236}">
                <a16:creationId xmlns:a16="http://schemas.microsoft.com/office/drawing/2014/main" id="{A0B0CF03-14E0-473C-9EAE-DBEDF77AA4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04592" y="1858585"/>
            <a:ext cx="3655724" cy="2432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553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C513C18-9982-410D-9F46-C2E7B70D29C9}"/>
              </a:ext>
            </a:extLst>
          </p:cNvPr>
          <p:cNvSpPr txBox="1"/>
          <p:nvPr/>
        </p:nvSpPr>
        <p:spPr>
          <a:xfrm>
            <a:off x="471054" y="551225"/>
            <a:ext cx="11281235" cy="5693866"/>
          </a:xfrm>
          <a:prstGeom prst="rect">
            <a:avLst/>
          </a:prstGeom>
          <a:noFill/>
        </p:spPr>
        <p:txBody>
          <a:bodyPr wrap="square">
            <a:spAutoFit/>
          </a:bodyPr>
          <a:lstStyle/>
          <a:p>
            <a:r>
              <a:rPr lang="uk-UA" sz="2800" dirty="0">
                <a:solidFill>
                  <a:srgbClr val="FF0000"/>
                </a:solidFill>
                <a:latin typeface="Cambria" panose="02040503050406030204" pitchFamily="18" charset="0"/>
                <a:ea typeface="Cambria" panose="02040503050406030204" pitchFamily="18" charset="0"/>
              </a:rPr>
              <a:t>2.5. Навчально-методичний комплекс</a:t>
            </a:r>
            <a:endParaRPr lang="en-US" sz="2800" dirty="0">
              <a:solidFill>
                <a:srgbClr val="FF0000"/>
              </a:solidFill>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Навчально-методичний комплекс</a:t>
            </a:r>
            <a:r>
              <a:rPr lang="uk-UA" sz="2800" dirty="0">
                <a:latin typeface="Cambria" panose="02040503050406030204" pitchFamily="18" charset="0"/>
                <a:ea typeface="Cambria" panose="02040503050406030204" pitchFamily="18" charset="0"/>
              </a:rPr>
              <a:t> – навчальне видання на допомогу студентам у навчанні з викладом основного змісту та завдань лекційних та практичних занять.</a:t>
            </a:r>
            <a:endParaRPr lang="en-US" sz="2800" dirty="0">
              <a:latin typeface="Cambria" panose="02040503050406030204" pitchFamily="18" charset="0"/>
              <a:ea typeface="Cambria" panose="02040503050406030204" pitchFamily="18" charset="0"/>
            </a:endParaRPr>
          </a:p>
          <a:p>
            <a:r>
              <a:rPr lang="uk-UA" sz="2800" dirty="0">
                <a:latin typeface="Cambria" panose="02040503050406030204" pitchFamily="18" charset="0"/>
                <a:ea typeface="Cambria" panose="02040503050406030204" pitchFamily="18" charset="0"/>
              </a:rPr>
              <a:t>Містить всі теми навчальної дисципліни, основні визначення і конспект лекційних тем, плани і питання практичних занять, поради щодо підготовки до них і інструкції до самостійної та індивідуальної роботи, визначає форми та засоби поточного та підсумкового контролю</a:t>
            </a:r>
            <a:r>
              <a:rPr lang="uk-UA" sz="2800" dirty="0" smtClean="0">
                <a:latin typeface="Cambria" panose="02040503050406030204" pitchFamily="18" charset="0"/>
                <a:ea typeface="Cambria" panose="02040503050406030204" pitchFamily="18" charset="0"/>
              </a:rPr>
              <a:t>.</a:t>
            </a:r>
          </a:p>
          <a:p>
            <a:r>
              <a:rPr lang="uk-UA" sz="2800" b="1" dirty="0">
                <a:latin typeface="Cambria" panose="02040503050406030204" pitchFamily="18" charset="0"/>
                <a:ea typeface="Cambria" panose="02040503050406030204" pitchFamily="18" charset="0"/>
              </a:rPr>
              <a:t>Навчальна програма</a:t>
            </a:r>
            <a:r>
              <a:rPr lang="uk-UA" sz="2800" dirty="0">
                <a:latin typeface="Cambria" panose="02040503050406030204" pitchFamily="18" charset="0"/>
                <a:ea typeface="Cambria" panose="02040503050406030204" pitchFamily="18" charset="0"/>
              </a:rPr>
              <a:t> - навчальне видання, яке визначає зміст, обсяг і вимоги до вивчення певного навчального предмета, курсу, дисципліни, розвитку і виховання особистості відповідно до вимог державних стандартів освіти та навчальних планів</a:t>
            </a:r>
            <a:r>
              <a:rPr lang="uk-UA" sz="2800" dirty="0" smtClean="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2239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528503-006F-4474-9D11-DBD3455A05F8}"/>
              </a:ext>
            </a:extLst>
          </p:cNvPr>
          <p:cNvSpPr txBox="1"/>
          <p:nvPr/>
        </p:nvSpPr>
        <p:spPr>
          <a:xfrm>
            <a:off x="304801" y="489156"/>
            <a:ext cx="11747291" cy="6370975"/>
          </a:xfrm>
          <a:prstGeom prst="rect">
            <a:avLst/>
          </a:prstGeom>
          <a:noFill/>
        </p:spPr>
        <p:txBody>
          <a:bodyPr wrap="square">
            <a:spAutoFit/>
          </a:bodyPr>
          <a:lstStyle/>
          <a:p>
            <a:r>
              <a:rPr lang="uk-UA" sz="2400" b="1" dirty="0">
                <a:latin typeface="Cambria" panose="02040503050406030204" pitchFamily="18" charset="0"/>
                <a:ea typeface="Cambria" panose="02040503050406030204" pitchFamily="18" charset="0"/>
              </a:rPr>
              <a:t>Структура</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Навчально-тематичний план</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Вступ (місце курсу в навчальному процесі, місце дисципліни серед інших предметів, попередні знання, що є основою для вивчення курсу, особливості, основні завдання, що стоять перед студентом при вивченні дисципліни)</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Основні терміни та поняття</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err="1">
                <a:latin typeface="Cambria" panose="02040503050406030204" pitchFamily="18" charset="0"/>
                <a:ea typeface="Cambria" panose="02040503050406030204" pitchFamily="18" charset="0"/>
              </a:rPr>
              <a:t>Модульно</a:t>
            </a:r>
            <a:r>
              <a:rPr lang="uk-UA" sz="2400" dirty="0">
                <a:latin typeface="Cambria" panose="02040503050406030204" pitchFamily="18" charset="0"/>
                <a:ea typeface="Cambria" panose="02040503050406030204" pitchFamily="18" charset="0"/>
              </a:rPr>
              <a:t>-рейтингова схема (пояснення значення балів і правил складання заліку чи екзамену)</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Основний зміст (назва теми, план теми, короткий зміст, на що звернути увагу)</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Контрольні питання і завдання</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Література до теми (номери і сторінки відповідно до загального списку літератури)</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Завдання для заочного відділення</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Завдання для самостійної роботи</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Теми індивідуальної роботи</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Питання на іспит (залік)</a:t>
            </a:r>
            <a:endParaRPr lang="en-US" sz="2400" dirty="0">
              <a:latin typeface="Cambria" panose="02040503050406030204" pitchFamily="18" charset="0"/>
              <a:ea typeface="Cambria" panose="02040503050406030204" pitchFamily="18" charset="0"/>
            </a:endParaRPr>
          </a:p>
          <a:p>
            <a:pPr marL="457200" lvl="0" indent="-457200">
              <a:buFont typeface="+mj-lt"/>
              <a:buAutoNum type="arabicPeriod"/>
            </a:pPr>
            <a:r>
              <a:rPr lang="uk-UA" sz="2400" dirty="0">
                <a:latin typeface="Cambria" panose="02040503050406030204" pitchFamily="18" charset="0"/>
                <a:ea typeface="Cambria" panose="02040503050406030204" pitchFamily="18" charset="0"/>
              </a:rPr>
              <a:t>Рекомендована література до курсу</a:t>
            </a: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6859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8A750A-A721-4B1A-BB44-8C2C5383F85B}"/>
              </a:ext>
            </a:extLst>
          </p:cNvPr>
          <p:cNvSpPr txBox="1"/>
          <p:nvPr/>
        </p:nvSpPr>
        <p:spPr>
          <a:xfrm>
            <a:off x="-1" y="602072"/>
            <a:ext cx="11407515" cy="6124754"/>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Підручник</a:t>
            </a:r>
            <a:r>
              <a:rPr lang="uk-UA" sz="2800" dirty="0">
                <a:latin typeface="Cambria" panose="02040503050406030204" pitchFamily="18" charset="0"/>
                <a:ea typeface="Cambria" panose="02040503050406030204" pitchFamily="18" charset="0"/>
              </a:rPr>
              <a:t> – основне навчальне видання із систематизованим викладом дисципліни, що </a:t>
            </a:r>
            <a:r>
              <a:rPr lang="uk-UA" sz="2800" u="sng" dirty="0">
                <a:latin typeface="Cambria" panose="02040503050406030204" pitchFamily="18" charset="0"/>
                <a:ea typeface="Cambria" panose="02040503050406030204" pitchFamily="18" charset="0"/>
              </a:rPr>
              <a:t>відповідає офіційно затвердженій навчальній програмі</a:t>
            </a:r>
            <a:r>
              <a:rPr lang="uk-UA" sz="2800" dirty="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Навчальний посібник</a:t>
            </a:r>
            <a:r>
              <a:rPr lang="uk-UA" sz="2800" dirty="0">
                <a:latin typeface="Cambria" panose="02040503050406030204" pitchFamily="18" charset="0"/>
                <a:ea typeface="Cambria" panose="02040503050406030204" pitchFamily="18" charset="0"/>
              </a:rPr>
              <a:t> – навчальне видання, яке доповнює або частково замінює </a:t>
            </a:r>
            <a:r>
              <a:rPr lang="uk-UA" sz="2800" u="sng" dirty="0">
                <a:latin typeface="Cambria" panose="02040503050406030204" pitchFamily="18" charset="0"/>
                <a:ea typeface="Cambria" panose="02040503050406030204" pitchFamily="18" charset="0"/>
              </a:rPr>
              <a:t>підручник</a:t>
            </a:r>
            <a:r>
              <a:rPr lang="uk-UA" sz="2800" dirty="0">
                <a:latin typeface="Cambria" panose="02040503050406030204" pitchFamily="18" charset="0"/>
                <a:ea typeface="Cambria" panose="02040503050406030204" pitchFamily="18" charset="0"/>
              </a:rPr>
              <a:t> у викладі навчального матеріалу з певного предмета, курсу, дисципліни або окремого його підрозділу.</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Навчально-наочний посібник</a:t>
            </a:r>
            <a:r>
              <a:rPr lang="uk-UA" sz="2800" dirty="0">
                <a:latin typeface="Cambria" panose="02040503050406030204" pitchFamily="18" charset="0"/>
                <a:ea typeface="Cambria" panose="02040503050406030204" pitchFamily="18" charset="0"/>
              </a:rPr>
              <a:t> – навчальне образотворче видання матеріалів, які містять </a:t>
            </a:r>
            <a:r>
              <a:rPr lang="uk-UA" sz="2800" dirty="0" err="1">
                <a:latin typeface="Cambria" panose="02040503050406030204" pitchFamily="18" charset="0"/>
                <a:ea typeface="Cambria" panose="02040503050406030204" pitchFamily="18" charset="0"/>
              </a:rPr>
              <a:t>ілюстративно</a:t>
            </a:r>
            <a:r>
              <a:rPr lang="uk-UA" sz="2800" dirty="0">
                <a:latin typeface="Cambria" panose="02040503050406030204" pitchFamily="18" charset="0"/>
                <a:ea typeface="Cambria" panose="02040503050406030204" pitchFamily="18" charset="0"/>
              </a:rPr>
              <a:t>-наочні матеріали, що сприяють вивченню і викла­данню дисципліни, засвоєнню їх змісту.</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Навчально-методичний посібник </a:t>
            </a:r>
            <a:r>
              <a:rPr lang="uk-UA" sz="2800" dirty="0">
                <a:latin typeface="Cambria" panose="02040503050406030204" pitchFamily="18" charset="0"/>
                <a:ea typeface="Cambria" panose="02040503050406030204" pitchFamily="18" charset="0"/>
              </a:rPr>
              <a:t>– навчальне видання з </a:t>
            </a:r>
            <a:r>
              <a:rPr lang="uk-UA" sz="2800" u="sng" dirty="0">
                <a:latin typeface="Cambria" panose="02040503050406030204" pitchFamily="18" charset="0"/>
                <a:ea typeface="Cambria" panose="02040503050406030204" pitchFamily="18" charset="0"/>
              </a:rPr>
              <a:t>методики викладання</a:t>
            </a:r>
            <a:r>
              <a:rPr lang="uk-UA" sz="2800" dirty="0">
                <a:latin typeface="Cambria" panose="02040503050406030204" pitchFamily="18" charset="0"/>
                <a:ea typeface="Cambria" panose="02040503050406030204" pitchFamily="18" charset="0"/>
              </a:rPr>
              <a:t> навчальної дисципліни, яке, окрім викладу навчального матеріалу, містить методичні вказівки і рекомендації щодо викладання дисципліни або організації самостійної роботи студентів, розвитку і виховання особистості.</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502571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3D2524-933D-48CA-99A7-74C9A888F972}"/>
              </a:ext>
            </a:extLst>
          </p:cNvPr>
          <p:cNvSpPr txBox="1"/>
          <p:nvPr/>
        </p:nvSpPr>
        <p:spPr>
          <a:xfrm>
            <a:off x="269823" y="1186995"/>
            <a:ext cx="6980723" cy="4524315"/>
          </a:xfrm>
          <a:prstGeom prst="rect">
            <a:avLst/>
          </a:prstGeom>
          <a:noFill/>
        </p:spPr>
        <p:txBody>
          <a:bodyPr wrap="square">
            <a:spAutoFit/>
          </a:bodyPr>
          <a:lstStyle/>
          <a:p>
            <a:r>
              <a:rPr lang="uk-UA" sz="2400" b="1" dirty="0">
                <a:latin typeface="Cambria" panose="02040503050406030204" pitchFamily="18" charset="0"/>
                <a:ea typeface="Cambria" panose="02040503050406030204" pitchFamily="18" charset="0"/>
              </a:rPr>
              <a:t>Хрестоматія</a:t>
            </a:r>
            <a:r>
              <a:rPr lang="uk-UA" sz="2400" dirty="0">
                <a:latin typeface="Cambria" panose="02040503050406030204" pitchFamily="18" charset="0"/>
                <a:ea typeface="Cambria" panose="02040503050406030204" pitchFamily="18" charset="0"/>
              </a:rPr>
              <a:t> - навчальне видання літературно-художніх, історичних, наукових, мистецьких чи інших творів або їх частин, які є об'єктом вивчення певної навчальної дисципліни або виховання особистості відповідно до офіційно затвердженої навчальної програми (різновид - книга для читання).</a:t>
            </a:r>
            <a:endParaRPr lang="en-US" sz="2400" dirty="0">
              <a:latin typeface="Cambria" panose="02040503050406030204" pitchFamily="18" charset="0"/>
              <a:ea typeface="Cambria" panose="02040503050406030204" pitchFamily="18" charset="0"/>
            </a:endParaRPr>
          </a:p>
          <a:p>
            <a:r>
              <a:rPr lang="uk-UA" sz="2400" b="1" dirty="0">
                <a:latin typeface="Cambria" panose="02040503050406030204" pitchFamily="18" charset="0"/>
                <a:ea typeface="Cambria" panose="02040503050406030204" pitchFamily="18" charset="0"/>
              </a:rPr>
              <a:t>Словник для студентів </a:t>
            </a:r>
            <a:r>
              <a:rPr lang="uk-UA" sz="2400" dirty="0">
                <a:latin typeface="Cambria" panose="02040503050406030204" pitchFamily="18" charset="0"/>
                <a:ea typeface="Cambria" panose="02040503050406030204" pitchFamily="18" charset="0"/>
              </a:rPr>
              <a:t>– довідкове видання упорядкованого переліку </a:t>
            </a:r>
            <a:r>
              <a:rPr lang="uk-UA" sz="2400" dirty="0" err="1">
                <a:latin typeface="Cambria" panose="02040503050406030204" pitchFamily="18" charset="0"/>
                <a:ea typeface="Cambria" panose="02040503050406030204" pitchFamily="18" charset="0"/>
              </a:rPr>
              <a:t>мовних</a:t>
            </a:r>
            <a:r>
              <a:rPr lang="uk-UA" sz="2400" dirty="0">
                <a:latin typeface="Cambria" panose="02040503050406030204" pitchFamily="18" charset="0"/>
                <a:ea typeface="Cambria" panose="02040503050406030204" pitchFamily="18" charset="0"/>
              </a:rPr>
              <a:t> одиниць (слова, словосполучення, фрази, терміни, поняття, знаки, імена тощо), доповнених відповідними довідковими даними.</a:t>
            </a:r>
            <a:endParaRPr lang="en-US" sz="2400" dirty="0">
              <a:latin typeface="Cambria" panose="02040503050406030204" pitchFamily="18" charset="0"/>
              <a:ea typeface="Cambria" panose="02040503050406030204" pitchFamily="18" charset="0"/>
            </a:endParaRPr>
          </a:p>
        </p:txBody>
      </p:sp>
      <p:pic>
        <p:nvPicPr>
          <p:cNvPr id="3074" name="Picture 2" descr="Скільки має працювати вчитель? - Юлія Бровінська">
            <a:extLst>
              <a:ext uri="{FF2B5EF4-FFF2-40B4-BE49-F238E27FC236}">
                <a16:creationId xmlns:a16="http://schemas.microsoft.com/office/drawing/2014/main" id="{E6D7ECC4-9515-4A5D-8370-E04F093DAF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0765" y="1837331"/>
            <a:ext cx="4396076" cy="27301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694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A6917A-BD25-4869-9065-E41F2E765A56}"/>
              </a:ext>
            </a:extLst>
          </p:cNvPr>
          <p:cNvSpPr txBox="1"/>
          <p:nvPr/>
        </p:nvSpPr>
        <p:spPr>
          <a:xfrm>
            <a:off x="149902" y="721592"/>
            <a:ext cx="11077731" cy="5693866"/>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Енциклопедія</a:t>
            </a:r>
            <a:r>
              <a:rPr lang="uk-UA" sz="2800" dirty="0">
                <a:latin typeface="Cambria" panose="02040503050406030204" pitchFamily="18" charset="0"/>
                <a:ea typeface="Cambria" panose="02040503050406030204" pitchFamily="18" charset="0"/>
              </a:rPr>
              <a:t> - навчальне видання довідкового характеру, яке містить упорядкований перелік відомостей, сукупність наукових знань з широкого кола питань. Популярність викладу, розрахована на широке коло читачів, має поєднуватися з науковою чіткістю та логікою викладання матеріалу, без авторського тлумачення.  Неприпустиме недбале, наближене, однобічне висвітлення явищ і фактів. Цим енциклопедії відрізняються від інших видів наукових видань, у яких такі матеріали можуть наводитися в авторській концепції. Мові енциклопедії властиві стислість, чіткість, лаконічність формулювань, уникнення вузькофахових термінів, професійних жаргонізмів, розмовних і просторічних слів, вставних слів і зворотів, </a:t>
            </a:r>
            <a:r>
              <a:rPr lang="uk-UA" sz="2800" dirty="0" err="1">
                <a:latin typeface="Cambria" panose="02040503050406030204" pitchFamily="18" charset="0"/>
                <a:ea typeface="Cambria" panose="02040503050406030204" pitchFamily="18" charset="0"/>
              </a:rPr>
              <a:t>емоційно</a:t>
            </a:r>
            <a:r>
              <a:rPr lang="uk-UA" sz="2800" dirty="0">
                <a:latin typeface="Cambria" panose="02040503050406030204" pitchFamily="18" charset="0"/>
                <a:ea typeface="Cambria" panose="02040503050406030204" pitchFamily="18" charset="0"/>
              </a:rPr>
              <a:t> забарвлених оцінок, надмірної кількості скорочень.</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1391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8D813E-8567-4FE5-B729-0CD9B24AE556}"/>
              </a:ext>
            </a:extLst>
          </p:cNvPr>
          <p:cNvSpPr txBox="1"/>
          <p:nvPr/>
        </p:nvSpPr>
        <p:spPr>
          <a:xfrm>
            <a:off x="194872" y="686827"/>
            <a:ext cx="8570437" cy="6555641"/>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Довідник</a:t>
            </a:r>
            <a:r>
              <a:rPr lang="uk-UA" sz="2800" dirty="0">
                <a:latin typeface="Cambria" panose="02040503050406030204" pitchFamily="18" charset="0"/>
                <a:ea typeface="Cambria" panose="02040503050406030204" pitchFamily="18" charset="0"/>
              </a:rPr>
              <a:t> - навчальне видання довідкового характеру, яке містить упорядкований предметний матеріал, узагальнені, стислі відомості з певних галузей науки, професій тощо.</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Практикум</a:t>
            </a:r>
            <a:r>
              <a:rPr lang="uk-UA" sz="2800" dirty="0">
                <a:latin typeface="Cambria" panose="02040503050406030204" pitchFamily="18" charset="0"/>
                <a:ea typeface="Cambria" panose="02040503050406030204" pitchFamily="18" charset="0"/>
              </a:rPr>
              <a:t> - навчальне видання практичних завдань і вправ, що сприяють засвоєнню набутих знань, умінь і навичок, їх систематизації та узагальненню, перевірці якості їх засвоєння (різновиди - збірник задач і вправ, тестові завдання, збірники текстів диктантів і переказів, інструкції до лабораторних і практичних робіт, робочі зошити, дидактичні матеріали).</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Методичні рекомендації</a:t>
            </a:r>
            <a:r>
              <a:rPr lang="uk-UA" sz="2800" dirty="0">
                <a:latin typeface="Cambria" panose="02040503050406030204" pitchFamily="18" charset="0"/>
                <a:ea typeface="Cambria" panose="02040503050406030204" pitchFamily="18" charset="0"/>
              </a:rPr>
              <a:t> - навчальне видання для студентів з </a:t>
            </a:r>
            <a:r>
              <a:rPr lang="uk-UA" sz="2800" u="sng" dirty="0">
                <a:latin typeface="Cambria" panose="02040503050406030204" pitchFamily="18" charset="0"/>
                <a:ea typeface="Cambria" panose="02040503050406030204" pitchFamily="18" charset="0"/>
              </a:rPr>
              <a:t>методики засвоєння навчальної дисципліни</a:t>
            </a:r>
            <a:endParaRPr lang="en-US" sz="2800" dirty="0">
              <a:latin typeface="Cambria" panose="02040503050406030204" pitchFamily="18" charset="0"/>
              <a:ea typeface="Cambria" panose="02040503050406030204" pitchFamily="18" charset="0"/>
            </a:endParaRPr>
          </a:p>
        </p:txBody>
      </p:sp>
      <p:pic>
        <p:nvPicPr>
          <p:cNvPr id="5122" name="Picture 2" descr="ᐈ Учебники: картинка и фото учебник, скачать изображения на Depositphotos®">
            <a:extLst>
              <a:ext uri="{FF2B5EF4-FFF2-40B4-BE49-F238E27FC236}">
                <a16:creationId xmlns:a16="http://schemas.microsoft.com/office/drawing/2014/main" id="{79288EC9-FCF5-468C-B5C2-30B49A237B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6733" y="1292081"/>
            <a:ext cx="3121899" cy="206995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Издательство &quot;Мнемозина&quot;">
            <a:extLst>
              <a:ext uri="{FF2B5EF4-FFF2-40B4-BE49-F238E27FC236}">
                <a16:creationId xmlns:a16="http://schemas.microsoft.com/office/drawing/2014/main" id="{3B346AD1-68D6-4FED-A36B-ADA460EC65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58032" y="4061713"/>
            <a:ext cx="2019300"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271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DA56915-8730-4C00-86BE-F15F0208CB28}"/>
              </a:ext>
            </a:extLst>
          </p:cNvPr>
          <p:cNvSpPr txBox="1"/>
          <p:nvPr/>
        </p:nvSpPr>
        <p:spPr>
          <a:xfrm>
            <a:off x="508000" y="424588"/>
            <a:ext cx="9715291" cy="6494085"/>
          </a:xfrm>
          <a:prstGeom prst="rect">
            <a:avLst/>
          </a:prstGeom>
          <a:noFill/>
        </p:spPr>
        <p:txBody>
          <a:bodyPr wrap="square">
            <a:spAutoFit/>
          </a:bodyPr>
          <a:lstStyle/>
          <a:p>
            <a:r>
              <a:rPr lang="uk-UA" sz="3200" b="1" dirty="0">
                <a:latin typeface="Cambria" panose="02040503050406030204" pitchFamily="18" charset="0"/>
                <a:ea typeface="Cambria" panose="02040503050406030204" pitchFamily="18" charset="0"/>
              </a:rPr>
              <a:t>Тексти лекцій</a:t>
            </a:r>
            <a:r>
              <a:rPr lang="uk-UA" sz="3200" dirty="0">
                <a:latin typeface="Cambria" panose="02040503050406030204" pitchFamily="18" charset="0"/>
                <a:ea typeface="Cambria" panose="02040503050406030204" pitchFamily="18" charset="0"/>
              </a:rPr>
              <a:t> - навчальне видання, яке містить повний виклад лекційного матеріалу  до затвердженої навчальної дисципліни (всіх лекцій або змістового блоку).</a:t>
            </a:r>
            <a:endParaRPr lang="en-US" sz="3200" dirty="0">
              <a:latin typeface="Cambria" panose="02040503050406030204" pitchFamily="18" charset="0"/>
              <a:ea typeface="Cambria" panose="02040503050406030204" pitchFamily="18" charset="0"/>
            </a:endParaRPr>
          </a:p>
          <a:p>
            <a:r>
              <a:rPr lang="uk-UA" sz="3200" b="1" dirty="0">
                <a:latin typeface="Cambria" panose="02040503050406030204" pitchFamily="18" charset="0"/>
                <a:ea typeface="Cambria" panose="02040503050406030204" pitchFamily="18" charset="0"/>
              </a:rPr>
              <a:t>Альбом</a:t>
            </a:r>
            <a:r>
              <a:rPr lang="en-US" sz="3200" b="1" dirty="0">
                <a:latin typeface="Cambria" panose="02040503050406030204" pitchFamily="18" charset="0"/>
                <a:ea typeface="Cambria" panose="02040503050406030204" pitchFamily="18" charset="0"/>
              </a:rPr>
              <a:t> – </a:t>
            </a:r>
            <a:r>
              <a:rPr lang="uk-UA" sz="3200" dirty="0">
                <a:latin typeface="Cambria" panose="02040503050406030204" pitchFamily="18" charset="0"/>
                <a:ea typeface="Cambria" panose="02040503050406030204" pitchFamily="18" charset="0"/>
              </a:rPr>
              <a:t>книжкове або комплектне аркушеве образотворче видання</a:t>
            </a:r>
            <a:endParaRPr lang="en-US" sz="3200" dirty="0">
              <a:latin typeface="Cambria" panose="02040503050406030204" pitchFamily="18" charset="0"/>
              <a:ea typeface="Cambria" panose="02040503050406030204" pitchFamily="18" charset="0"/>
            </a:endParaRPr>
          </a:p>
          <a:p>
            <a:r>
              <a:rPr lang="uk-UA" sz="3200" b="1" dirty="0">
                <a:latin typeface="Cambria" panose="02040503050406030204" pitchFamily="18" charset="0"/>
                <a:ea typeface="Cambria" panose="02040503050406030204" pitchFamily="18" charset="0"/>
              </a:rPr>
              <a:t>Атлас – </a:t>
            </a:r>
            <a:r>
              <a:rPr lang="uk-UA" sz="3200" dirty="0">
                <a:latin typeface="Cambria" panose="02040503050406030204" pitchFamily="18" charset="0"/>
                <a:ea typeface="Cambria" panose="02040503050406030204" pitchFamily="18" charset="0"/>
              </a:rPr>
              <a:t>альбом зображень різних об’єктів (карти, креслення, малюнки та ін.), що пропонується з метою навчання або практичного виконання</a:t>
            </a:r>
            <a:r>
              <a:rPr lang="uk-UA" sz="3200" dirty="0" smtClean="0">
                <a:latin typeface="Cambria" panose="02040503050406030204" pitchFamily="18" charset="0"/>
                <a:ea typeface="Cambria" panose="02040503050406030204" pitchFamily="18" charset="0"/>
              </a:rPr>
              <a:t>.</a:t>
            </a:r>
          </a:p>
          <a:p>
            <a:r>
              <a:rPr lang="uk-UA" sz="3200" b="1" dirty="0">
                <a:latin typeface="Cambria" panose="02040503050406030204" pitchFamily="18" charset="0"/>
                <a:ea typeface="Cambria" panose="02040503050406030204" pitchFamily="18" charset="0"/>
              </a:rPr>
              <a:t>Педагогічний програмний засіб </a:t>
            </a:r>
            <a:r>
              <a:rPr lang="uk-UA" sz="3200" dirty="0">
                <a:latin typeface="Cambria" panose="02040503050406030204" pitchFamily="18" charset="0"/>
                <a:ea typeface="Cambria" panose="02040503050406030204" pitchFamily="18" charset="0"/>
              </a:rPr>
              <a:t>– програмна продукція, яка використовується у комп’ютеризованих системах освіти як засіб навчання чи виховання студентів</a:t>
            </a:r>
            <a:r>
              <a:rPr lang="uk-UA" sz="3200" dirty="0" smtClean="0">
                <a:latin typeface="Cambria" panose="02040503050406030204" pitchFamily="18" charset="0"/>
                <a:ea typeface="Cambria" panose="02040503050406030204" pitchFamily="18" charset="0"/>
              </a:rPr>
              <a:t>.</a:t>
            </a:r>
            <a:endParaRPr lang="en-US" sz="3200" dirty="0">
              <a:latin typeface="Cambria" panose="02040503050406030204" pitchFamily="18" charset="0"/>
              <a:ea typeface="Cambria" panose="02040503050406030204" pitchFamily="18" charset="0"/>
            </a:endParaRPr>
          </a:p>
        </p:txBody>
      </p:sp>
      <p:pic>
        <p:nvPicPr>
          <p:cNvPr id="6146" name="Picture 2" descr="Картинки книги. учебники">
            <a:extLst>
              <a:ext uri="{FF2B5EF4-FFF2-40B4-BE49-F238E27FC236}">
                <a16:creationId xmlns:a16="http://schemas.microsoft.com/office/drawing/2014/main" id="{150EA89D-1E03-4E93-AC07-25A5AFF5C8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8243" y="1479967"/>
            <a:ext cx="2233757" cy="3387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3250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53F96B2-31B5-48EF-B5CC-0542C4B6502C}"/>
              </a:ext>
            </a:extLst>
          </p:cNvPr>
          <p:cNvSpPr txBox="1"/>
          <p:nvPr/>
        </p:nvSpPr>
        <p:spPr>
          <a:xfrm>
            <a:off x="156410" y="0"/>
            <a:ext cx="11630855" cy="5262979"/>
          </a:xfrm>
          <a:prstGeom prst="rect">
            <a:avLst/>
          </a:prstGeom>
          <a:noFill/>
        </p:spPr>
        <p:txBody>
          <a:bodyPr wrap="square">
            <a:spAutoFit/>
          </a:bodyPr>
          <a:lstStyle/>
          <a:p>
            <a:r>
              <a:rPr lang="uk-UA" sz="2800" b="1" dirty="0">
                <a:latin typeface="Cambria" panose="02040503050406030204" pitchFamily="18" charset="0"/>
                <a:ea typeface="Cambria" panose="02040503050406030204" pitchFamily="18" charset="0"/>
              </a:rPr>
              <a:t>Навчально-методичний комплекс</a:t>
            </a:r>
            <a:r>
              <a:rPr lang="uk-UA" sz="2800" dirty="0">
                <a:latin typeface="Cambria" panose="02040503050406030204" pitchFamily="18" charset="0"/>
                <a:ea typeface="Cambria" panose="02040503050406030204" pitchFamily="18" charset="0"/>
              </a:rPr>
              <a:t> – навчальне видання на допомогу студентам у навчанні з викладом основного змісту та завдань лекційних та практичних занять.</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Робоча навчальна програма – </a:t>
            </a:r>
            <a:r>
              <a:rPr lang="uk-UA" sz="2800" dirty="0">
                <a:latin typeface="Cambria" panose="02040503050406030204" pitchFamily="18" charset="0"/>
                <a:ea typeface="Cambria" panose="02040503050406030204" pitchFamily="18" charset="0"/>
              </a:rPr>
              <a:t>нормативний документ вищого навчального закладу, що містить вклад конкретного змісту навчальної дисципліни, послідовність, організаційні форми її вивчення та їх обсяг, визначає форми та засоби поточного та підсумкового контролю.</a:t>
            </a:r>
            <a:endParaRPr lang="en-US" sz="2800" dirty="0">
              <a:latin typeface="Cambria" panose="02040503050406030204" pitchFamily="18" charset="0"/>
              <a:ea typeface="Cambria" panose="02040503050406030204" pitchFamily="18" charset="0"/>
            </a:endParaRPr>
          </a:p>
          <a:p>
            <a:r>
              <a:rPr lang="uk-UA" sz="2800" b="1" dirty="0">
                <a:latin typeface="Cambria" panose="02040503050406030204" pitchFamily="18" charset="0"/>
                <a:ea typeface="Cambria" panose="02040503050406030204" pitchFamily="18" charset="0"/>
              </a:rPr>
              <a:t>Навчальна програма</a:t>
            </a:r>
            <a:r>
              <a:rPr lang="uk-UA" sz="2800" dirty="0">
                <a:latin typeface="Cambria" panose="02040503050406030204" pitchFamily="18" charset="0"/>
                <a:ea typeface="Cambria" panose="02040503050406030204" pitchFamily="18" charset="0"/>
              </a:rPr>
              <a:t> - навчальне видання, яке визначає зміст, обсяг і вимоги до вивчення певного навчального предмета, курсу, дисципліни, розвитку і виховання особистості відповідно до вимог державних стандартів освіти та навчальних планів.</a:t>
            </a:r>
            <a:endParaRPr lang="en-US" sz="2800" dirty="0">
              <a:latin typeface="Cambria" panose="02040503050406030204" pitchFamily="18" charset="0"/>
              <a:ea typeface="Cambria" panose="02040503050406030204" pitchFamily="18" charset="0"/>
            </a:endParaRPr>
          </a:p>
        </p:txBody>
      </p:sp>
      <p:pic>
        <p:nvPicPr>
          <p:cNvPr id="7172" name="Picture 4" descr="AVATAN PLUS - Социальный Фоторедактор">
            <a:extLst>
              <a:ext uri="{FF2B5EF4-FFF2-40B4-BE49-F238E27FC236}">
                <a16:creationId xmlns:a16="http://schemas.microsoft.com/office/drawing/2014/main" id="{BE604CF3-9F4C-4BCF-9AA7-2646561C50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7074" y="4783294"/>
            <a:ext cx="3285044" cy="1856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48549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667</Words>
  <Application>Microsoft Office PowerPoint</Application>
  <PresentationFormat>Широкоэкранный</PresentationFormat>
  <Paragraphs>133</Paragraphs>
  <Slides>31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31</vt:i4>
      </vt:variant>
    </vt:vector>
  </HeadingPairs>
  <TitlesOfParts>
    <vt:vector size="38" baseType="lpstr">
      <vt:lpstr>Arial</vt:lpstr>
      <vt:lpstr>Calibri</vt:lpstr>
      <vt:lpstr>Calibri Light</vt:lpstr>
      <vt:lpstr>Cambria</vt:lpstr>
      <vt:lpstr>Microsoft Yi Baiti</vt:lpstr>
      <vt:lpstr>Segoe Print</vt:lpstr>
      <vt:lpstr>Тема Office</vt:lpstr>
      <vt:lpstr> Класифікація навчально-методичної літератури</vt:lpstr>
      <vt:lpstr>План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Допоміжна навчально-методична література</dc:title>
  <dc:creator>N P</dc:creator>
  <cp:lastModifiedBy>Наталья</cp:lastModifiedBy>
  <cp:revision>17</cp:revision>
  <dcterms:created xsi:type="dcterms:W3CDTF">2021-02-27T09:06:50Z</dcterms:created>
  <dcterms:modified xsi:type="dcterms:W3CDTF">2025-02-03T22:24:11Z</dcterms:modified>
</cp:coreProperties>
</file>