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1D03-3B94-492B-9CEB-D2695234186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15-BF7F-4299-8516-9947B7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1D03-3B94-492B-9CEB-D2695234186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15-BF7F-4299-8516-9947B7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1D03-3B94-492B-9CEB-D2695234186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15-BF7F-4299-8516-9947B7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1D03-3B94-492B-9CEB-D2695234186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15-BF7F-4299-8516-9947B7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1D03-3B94-492B-9CEB-D2695234186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15-BF7F-4299-8516-9947B7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1D03-3B94-492B-9CEB-D2695234186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15-BF7F-4299-8516-9947B7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1D03-3B94-492B-9CEB-D2695234186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15-BF7F-4299-8516-9947B7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1D03-3B94-492B-9CEB-D2695234186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15-BF7F-4299-8516-9947B7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1D03-3B94-492B-9CEB-D2695234186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15-BF7F-4299-8516-9947B7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1D03-3B94-492B-9CEB-D2695234186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15-BF7F-4299-8516-9947B7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1D03-3B94-492B-9CEB-D2695234186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15-BF7F-4299-8516-9947B7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51D03-3B94-492B-9CEB-D26952341867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8815-BF7F-4299-8516-9947B7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фармацевтичний ринок україни 2016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387975"/>
            <a:ext cx="8643998" cy="1470025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онкурентоспроможність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фармацевтичної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286256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Пропозиції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запровадження референтного ціноутворення на найнеобхідніші лікарські засоби з метою підвищення їх доступності, та поступового переходу до референтного ціноутворення на всі лікарські засоби, що реалізуються на території України, із відкритими реєстрами цін на них;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встановлення прозорих відносини у сфері промоції та маркетингу лікарських засобів із врахуванням європейського досвіду;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розглянути питання щодо внесення змін до Ліцензійних умов провадження господарської діяльності з виробництва лікарських засобів, оптової та роздрібної торгівлі лікарськими засобами, імпорту лікарських засобів (крім активних фармацевтичних інгредієнтів) щодо перегляду окремих вимог до складських приміщень ліцензіатів.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Дя</a:t>
            </a:r>
            <a:r>
              <a:rPr lang="uk-UA" sz="8000" dirty="0" smtClean="0"/>
              <a:t>кую за увагу!</a:t>
            </a:r>
            <a:endParaRPr lang="ru-RU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Проблеми: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491174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Низький рівень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інновацій та технологій, які використовуються під час розробки та виробництва лікарських засобів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низький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рівень впровадження міжнародних стандартів в сфері нетарифного регулювання експорту, такі як GMP (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Manufacture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Practice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);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низький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рівень впровадження механізму взаємодії між суб’єктами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фарма-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цевтичної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галузі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низький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рівень стратегічного планування в діяльності фармацевтичних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підприємств;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рівень висококваліфікованих кадрів, а також недостатній рівень українського патентного законодавства та практики його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застосування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щодо міжнародних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стандартів.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7970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Фактори, що здатні впливати на механізми ціноутворення на лікарські засоби та стан конкуренції на фармацевтичних ринках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Загальні: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Перебування у стані антитерористичної операції;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знецінення, майже в три рази, починаючи з січня 2014 року, курсу національної валюти;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рівень інфляції фармацевтичних товарів (2014 рік – 44 %, 2015 </a:t>
            </a:r>
            <a:r>
              <a:rPr lang="uk-UA" dirty="0" err="1" smtClean="0"/>
              <a:t>рік</a:t>
            </a:r>
            <a:r>
              <a:rPr lang="uk-UA" dirty="0" smtClean="0"/>
              <a:t> – 34 %).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Поведінкові та адміністративні фактори: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32" cy="5357826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поведінка учасників ринку (недобросовісна конкуренція, зловживання монопольним становищем, узгоджені дії);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недосконалість норм чинного законодавства у сфері фармацевтичної діяльності;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зміна системи оподаткування операцій з постачання лікарських засобів - введення з квітня 2014 року ПДВ на лікарські засоби у розмірі 7 %;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запровадження з лютого 2015 року додаткового 5 %  імпортного збору для товарів, які ввозяться на митну територію України (під перелік яких підпадають імпортні лікарські засоби) (скасовано з 1 січня 2016 року).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бездіяльність Центрального органу виконавчої влади, що забезпечує формування та реалізацію державної політики у сфері охорони здоров’я;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бездіяльність Центрального органу виконавчої влади, що реалізує державну політику у сфері якості та безпеки лікарських засобів 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існування адміністративних та економічних бар’єрів вступу на ринок.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643998" cy="557216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конкуренцію на фармацевтичних ринках можуть впливати дії регуляторів: МОЗ України,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Держлікслужби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державних підприємств утворених при цих органах влади, під час виконання своїх повноважень, зокрема, шляхом створення адміністративних бар’єрів вступу на відповідні ринки, здійснення адміністративного тиску на учасників ринків, під час: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внесення лікарських засобів до Державного формуляру;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здійснення декларування оптово-відпускних цін;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формування та затвердження номенклатури лікарських засобів;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здійснення контролю якості лікарських засобів, що ввозяться на територію України;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визначення умов ліцензування господарської діяльності учасників фармацевтичних ринків.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Алгоритм функціонування фармацевтичних ринків в Україні</a:t>
            </a:r>
            <a:endParaRPr lang="uk-U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6825"/>
            <a:ext cx="9144001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Роздрібна торгівля лікарськими засобами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5429264"/>
            <a:ext cx="8229600" cy="118585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Збільшення кількості ліцензіатів у період з 2014 по 2016 роки приблизно на 11% свідчить про позитивну динаміку розвитку ринку.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86963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96908"/>
          </a:xfrm>
        </p:spPr>
        <p:txBody>
          <a:bodyPr>
            <a:noAutofit/>
          </a:bodyPr>
          <a:lstStyle/>
          <a:p>
            <a:r>
              <a:rPr lang="uk-UA" sz="3600" dirty="0" smtClean="0"/>
              <a:t>Структура регіональних ринків роздрібної торгівлі лікарськими засобами</a:t>
            </a:r>
            <a:endParaRPr lang="uk-U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52525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501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Конкурентоспроможність фармацевтичної галузі</vt:lpstr>
      <vt:lpstr>Проблеми:</vt:lpstr>
      <vt:lpstr>Фактори, що здатні впливати на механізми ціноутворення на лікарські засоби та стан конкуренції на фармацевтичних ринках</vt:lpstr>
      <vt:lpstr>Поведінкові та адміністративні фактори:</vt:lpstr>
      <vt:lpstr>Слайд 5</vt:lpstr>
      <vt:lpstr>Алгоритм функціонування фармацевтичних ринків в Україні</vt:lpstr>
      <vt:lpstr>Роздрібна торгівля лікарськими засобами</vt:lpstr>
      <vt:lpstr>Структура регіональних ринків роздрібної торгівлі лікарськими засобами</vt:lpstr>
      <vt:lpstr>Слайд 9</vt:lpstr>
      <vt:lpstr>Пропозиції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Конкурентоспроможність фармацевтичної галузі</dc:title>
  <dc:creator>User</dc:creator>
  <cp:lastModifiedBy>User</cp:lastModifiedBy>
  <cp:revision>5</cp:revision>
  <dcterms:created xsi:type="dcterms:W3CDTF">2017-04-20T23:00:02Z</dcterms:created>
  <dcterms:modified xsi:type="dcterms:W3CDTF">2017-05-04T21:43:07Z</dcterms:modified>
</cp:coreProperties>
</file>