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2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5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7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23FA1-77C3-49DB-8566-E37F7AAAA17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AD15-8BBE-4F3A-B46D-968D50F1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Поведінка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 онлайн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39" y="4258492"/>
            <a:ext cx="6544491" cy="25995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3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0"/>
            <a:ext cx="1188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(65%)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зазначили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купівлі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мобільного</a:t>
            </a:r>
            <a:r>
              <a:rPr lang="ru-RU" dirty="0" smtClean="0"/>
              <a:t> телефону. 44% — </a:t>
            </a:r>
            <a:r>
              <a:rPr lang="ru-RU" dirty="0" err="1" smtClean="0"/>
              <a:t>купівлі</a:t>
            </a:r>
            <a:r>
              <a:rPr lang="ru-RU" dirty="0" smtClean="0"/>
              <a:t> у </a:t>
            </a:r>
            <a:r>
              <a:rPr lang="ru-RU" dirty="0" err="1" smtClean="0"/>
              <a:t>застосунках</a:t>
            </a:r>
            <a:r>
              <a:rPr lang="ru-RU" dirty="0" smtClean="0"/>
              <a:t>, </a:t>
            </a:r>
            <a:r>
              <a:rPr lang="ru-RU" dirty="0" err="1" smtClean="0"/>
              <a:t>завантажених</a:t>
            </a:r>
            <a:r>
              <a:rPr lang="ru-RU" dirty="0" smtClean="0"/>
              <a:t> на телефон, 39% — </a:t>
            </a:r>
            <a:r>
              <a:rPr lang="ru-RU" dirty="0" err="1" smtClean="0"/>
              <a:t>купівлі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комп’ютера</a:t>
            </a:r>
            <a:r>
              <a:rPr lang="ru-RU" dirty="0" smtClean="0"/>
              <a:t>, а 24% </a:t>
            </a:r>
            <a:r>
              <a:rPr lang="ru-RU" dirty="0" err="1" smtClean="0"/>
              <a:t>обирають</a:t>
            </a:r>
            <a:r>
              <a:rPr lang="ru-RU" dirty="0" smtClean="0"/>
              <a:t> </a:t>
            </a:r>
            <a:r>
              <a:rPr lang="ru-RU" dirty="0" err="1" smtClean="0"/>
              <a:t>соцмережі</a:t>
            </a:r>
            <a:r>
              <a:rPr lang="ru-RU" dirty="0" smtClean="0"/>
              <a:t> для </a:t>
            </a:r>
            <a:r>
              <a:rPr lang="ru-RU" dirty="0" err="1" smtClean="0"/>
              <a:t>шопінгу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34" y="923330"/>
            <a:ext cx="10032275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2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0"/>
            <a:ext cx="120613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Рекламна</a:t>
            </a:r>
            <a:r>
              <a:rPr lang="ru-RU" b="1" dirty="0" smtClean="0"/>
              <a:t> </a:t>
            </a:r>
            <a:r>
              <a:rPr lang="ru-RU" b="1" dirty="0" err="1" smtClean="0"/>
              <a:t>розсилка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магазинів</a:t>
            </a:r>
            <a:endParaRPr lang="ru-RU" b="1" dirty="0" smtClean="0"/>
          </a:p>
          <a:p>
            <a:r>
              <a:rPr lang="ru-RU" dirty="0" smtClean="0"/>
              <a:t>55% </a:t>
            </a:r>
            <a:r>
              <a:rPr lang="ru-RU" dirty="0" err="1" smtClean="0"/>
              <a:t>респондентів</a:t>
            </a:r>
            <a:r>
              <a:rPr lang="ru-RU" dirty="0" smtClean="0"/>
              <a:t> </a:t>
            </a:r>
            <a:r>
              <a:rPr lang="ru-RU" dirty="0" err="1" smtClean="0"/>
              <a:t>зазначили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купували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перегляду рекламного </a:t>
            </a:r>
            <a:r>
              <a:rPr lang="ru-RU" dirty="0" err="1" smtClean="0"/>
              <a:t>сповіщення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магазину. І тут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зауважити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ухвалення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купівлю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персоналізація</a:t>
            </a:r>
            <a:r>
              <a:rPr lang="ru-RU" dirty="0" smtClean="0"/>
              <a:t> </a:t>
            </a:r>
            <a:r>
              <a:rPr lang="ru-RU" dirty="0" err="1" smtClean="0"/>
              <a:t>рекламних</a:t>
            </a:r>
            <a:r>
              <a:rPr lang="ru-RU" dirty="0" smtClean="0"/>
              <a:t> </a:t>
            </a:r>
            <a:r>
              <a:rPr lang="ru-RU" dirty="0" err="1" smtClean="0"/>
              <a:t>сповіщень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до перегляду </a:t>
            </a:r>
            <a:r>
              <a:rPr lang="ru-RU" dirty="0" err="1" smtClean="0"/>
              <a:t>реклами</a:t>
            </a:r>
            <a:r>
              <a:rPr lang="ru-RU" dirty="0" smtClean="0"/>
              <a:t> та </a:t>
            </a:r>
            <a:r>
              <a:rPr lang="ru-RU" dirty="0" err="1" smtClean="0"/>
              <a:t>здійснення</a:t>
            </a:r>
            <a:r>
              <a:rPr lang="ru-RU" dirty="0" smtClean="0"/>
              <a:t> покупки.</a:t>
            </a:r>
          </a:p>
          <a:p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лояльності</a:t>
            </a:r>
            <a:endParaRPr lang="ru-RU" b="1" dirty="0" smtClean="0"/>
          </a:p>
          <a:p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одноразову</a:t>
            </a:r>
            <a:r>
              <a:rPr lang="ru-RU" dirty="0" smtClean="0"/>
              <a:t> </a:t>
            </a:r>
            <a:r>
              <a:rPr lang="ru-RU" dirty="0" err="1" smtClean="0"/>
              <a:t>вигоду</a:t>
            </a:r>
            <a:r>
              <a:rPr lang="ru-RU" dirty="0" smtClean="0"/>
              <a:t>, </a:t>
            </a:r>
            <a:r>
              <a:rPr lang="ru-RU" dirty="0" err="1" smtClean="0"/>
              <a:t>приваблюють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мінімальні</a:t>
            </a:r>
            <a:r>
              <a:rPr lang="ru-RU" dirty="0" smtClean="0"/>
              <a:t> </a:t>
            </a:r>
            <a:r>
              <a:rPr lang="ru-RU" dirty="0" err="1" smtClean="0"/>
              <a:t>вигоди</a:t>
            </a:r>
            <a:r>
              <a:rPr lang="ru-RU" dirty="0" smtClean="0"/>
              <a:t> кожного разу. </a:t>
            </a:r>
            <a:r>
              <a:rPr lang="ru-RU" dirty="0" err="1" smtClean="0"/>
              <a:t>Споживачам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накопичувати</a:t>
            </a:r>
            <a:r>
              <a:rPr lang="ru-RU" dirty="0" smtClean="0"/>
              <a:t> </a:t>
            </a:r>
            <a:r>
              <a:rPr lang="ru-RU" dirty="0" err="1" smtClean="0"/>
              <a:t>бали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конкретний</a:t>
            </a:r>
            <a:r>
              <a:rPr lang="ru-RU" dirty="0" smtClean="0"/>
              <a:t> товар </a:t>
            </a:r>
            <a:r>
              <a:rPr lang="ru-RU" dirty="0" err="1" smtClean="0"/>
              <a:t>безплатно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покупки перед великим святом.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08" y="1985553"/>
            <a:ext cx="8921931" cy="48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3638"/>
            <a:ext cx="11939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502" y="0"/>
            <a:ext cx="11965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62% </a:t>
            </a:r>
            <a:r>
              <a:rPr lang="ru-RU" dirty="0" err="1" smtClean="0"/>
              <a:t>респондентів</a:t>
            </a:r>
            <a:r>
              <a:rPr lang="ru-RU" dirty="0" smtClean="0"/>
              <a:t> </a:t>
            </a:r>
            <a:r>
              <a:rPr lang="ru-RU" dirty="0" err="1" smtClean="0"/>
              <a:t>збільшили</a:t>
            </a:r>
            <a:r>
              <a:rPr lang="ru-RU" dirty="0" smtClean="0"/>
              <a:t> частоту покупок онлайн за </a:t>
            </a:r>
            <a:r>
              <a:rPr lang="ru-RU" dirty="0" err="1" smtClean="0"/>
              <a:t>останні</a:t>
            </a:r>
            <a:r>
              <a:rPr lang="ru-RU" dirty="0" smtClean="0"/>
              <a:t> два роки. </a:t>
            </a:r>
            <a:r>
              <a:rPr lang="ru-RU" dirty="0" err="1" smtClean="0"/>
              <a:t>Купують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, косметику та </a:t>
            </a:r>
            <a:r>
              <a:rPr lang="ru-RU" dirty="0" err="1" smtClean="0"/>
              <a:t>ліки</a:t>
            </a:r>
            <a:r>
              <a:rPr lang="ru-RU" dirty="0" smtClean="0"/>
              <a:t>. Для 46%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en-US" dirty="0" smtClean="0"/>
              <a:t>SMS-</a:t>
            </a:r>
            <a:r>
              <a:rPr lang="ru-RU" dirty="0" err="1" smtClean="0"/>
              <a:t>розсилка</a:t>
            </a:r>
            <a:r>
              <a:rPr lang="ru-RU" dirty="0" smtClean="0"/>
              <a:t> є </a:t>
            </a:r>
            <a:r>
              <a:rPr lang="ru-RU" dirty="0" err="1" smtClean="0"/>
              <a:t>найзручнішим</a:t>
            </a:r>
            <a:r>
              <a:rPr lang="ru-RU" dirty="0" smtClean="0"/>
              <a:t> способом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підтвердження</a:t>
            </a:r>
            <a:r>
              <a:rPr lang="ru-RU" dirty="0" smtClean="0"/>
              <a:t> про </a:t>
            </a:r>
            <a:r>
              <a:rPr lang="ru-RU" dirty="0" err="1" smtClean="0"/>
              <a:t>купівлю</a:t>
            </a:r>
            <a:r>
              <a:rPr lang="ru-RU" dirty="0" smtClean="0"/>
              <a:t> онлайн,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сповіщення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підтвердженням</a:t>
            </a:r>
            <a:r>
              <a:rPr lang="ru-RU" dirty="0" smtClean="0"/>
              <a:t> </a:t>
            </a:r>
            <a:r>
              <a:rPr lang="ru-RU" dirty="0" err="1" smtClean="0"/>
              <a:t>приходять</a:t>
            </a:r>
            <a:r>
              <a:rPr lang="ru-RU" dirty="0" smtClean="0"/>
              <a:t> на </a:t>
            </a:r>
            <a:r>
              <a:rPr lang="en-US" dirty="0" smtClean="0"/>
              <a:t>Viber. </a:t>
            </a:r>
            <a:endParaRPr lang="uk-UA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1" y="976312"/>
            <a:ext cx="9065623" cy="56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88" y="119465"/>
            <a:ext cx="10776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чатбот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, </a:t>
            </a:r>
            <a:r>
              <a:rPr lang="ru-RU" dirty="0" err="1" smtClean="0"/>
              <a:t>здавалося</a:t>
            </a:r>
            <a:r>
              <a:rPr lang="ru-RU" dirty="0" smtClean="0"/>
              <a:t> б,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зручним</a:t>
            </a:r>
            <a:r>
              <a:rPr lang="ru-RU" dirty="0" smtClean="0"/>
              <a:t> у </a:t>
            </a:r>
            <a:r>
              <a:rPr lang="ru-RU" dirty="0" err="1" smtClean="0"/>
              <a:t>користуванні</a:t>
            </a:r>
            <a:r>
              <a:rPr lang="ru-RU" dirty="0" smtClean="0"/>
              <a:t> та </a:t>
            </a:r>
            <a:r>
              <a:rPr lang="ru-RU" dirty="0" err="1" smtClean="0"/>
              <a:t>замінити</a:t>
            </a:r>
            <a:r>
              <a:rPr lang="ru-RU" dirty="0" smtClean="0"/>
              <a:t> у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, — </a:t>
            </a:r>
            <a:r>
              <a:rPr lang="ru-RU" dirty="0" err="1" smtClean="0"/>
              <a:t>найменш</a:t>
            </a:r>
            <a:r>
              <a:rPr lang="ru-RU" dirty="0" smtClean="0"/>
              <a:t> </a:t>
            </a:r>
            <a:r>
              <a:rPr lang="ru-RU" dirty="0" err="1" smtClean="0"/>
              <a:t>зручна</a:t>
            </a:r>
            <a:r>
              <a:rPr lang="ru-RU" dirty="0" smtClean="0"/>
              <a:t> платформа для </a:t>
            </a:r>
            <a:r>
              <a:rPr lang="ru-RU" dirty="0" err="1" smtClean="0"/>
              <a:t>комунікації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службою </a:t>
            </a:r>
            <a:r>
              <a:rPr lang="ru-RU" dirty="0" err="1" smtClean="0"/>
              <a:t>підтримки</a:t>
            </a:r>
            <a:r>
              <a:rPr lang="ru-RU" dirty="0" smtClean="0"/>
              <a:t>.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онлайн-</a:t>
            </a:r>
            <a:r>
              <a:rPr lang="ru-RU" dirty="0" err="1" smtClean="0"/>
              <a:t>шопінгу</a:t>
            </a:r>
            <a:r>
              <a:rPr lang="ru-RU" dirty="0" smtClean="0"/>
              <a:t>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</a:t>
            </a:r>
            <a:r>
              <a:rPr lang="ru-RU" dirty="0" err="1" smtClean="0"/>
              <a:t>дзвінок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менеджеру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34" y="1123406"/>
            <a:ext cx="7789953" cy="3971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257" y="4898126"/>
            <a:ext cx="11730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чатботами</a:t>
            </a:r>
            <a:r>
              <a:rPr lang="ru-RU" dirty="0" smtClean="0"/>
              <a:t>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пояснюють</a:t>
            </a:r>
            <a:r>
              <a:rPr lang="ru-RU" dirty="0" smtClean="0"/>
              <a:t> складною </a:t>
            </a:r>
            <a:r>
              <a:rPr lang="ru-RU" dirty="0" err="1" smtClean="0"/>
              <a:t>логікою</a:t>
            </a:r>
            <a:r>
              <a:rPr lang="ru-RU" dirty="0" smtClean="0"/>
              <a:t>,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запитань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первинне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, </a:t>
            </a:r>
            <a:r>
              <a:rPr lang="ru-RU" dirty="0" err="1" smtClean="0"/>
              <a:t>технічними</a:t>
            </a:r>
            <a:r>
              <a:rPr lang="ru-RU" dirty="0" smtClean="0"/>
              <a:t> </a:t>
            </a:r>
            <a:r>
              <a:rPr lang="ru-RU" dirty="0" err="1" smtClean="0"/>
              <a:t>несправностями</a:t>
            </a:r>
            <a:r>
              <a:rPr lang="ru-RU" dirty="0" smtClean="0"/>
              <a:t> та </a:t>
            </a:r>
            <a:r>
              <a:rPr lang="ru-RU" dirty="0" err="1" smtClean="0"/>
              <a:t>недостатнім</a:t>
            </a:r>
            <a:r>
              <a:rPr lang="ru-RU" dirty="0" smtClean="0"/>
              <a:t>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на </a:t>
            </a:r>
            <a:r>
              <a:rPr lang="ru-RU" dirty="0" err="1" smtClean="0"/>
              <a:t>поставлене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. </a:t>
            </a:r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 smtClean="0"/>
              <a:t>врешті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чатботами</a:t>
            </a:r>
            <a:r>
              <a:rPr lang="ru-RU" dirty="0" smtClean="0"/>
              <a:t> </a:t>
            </a:r>
            <a:r>
              <a:rPr lang="ru-RU" dirty="0" err="1" smtClean="0"/>
              <a:t>зводиться</a:t>
            </a:r>
            <a:r>
              <a:rPr lang="ru-RU" dirty="0" smtClean="0"/>
              <a:t> до контакту з оператором </a:t>
            </a:r>
            <a:r>
              <a:rPr lang="ru-RU" dirty="0" err="1" smtClean="0"/>
              <a:t>або</a:t>
            </a:r>
            <a:r>
              <a:rPr lang="ru-RU" dirty="0" smtClean="0"/>
              <a:t> до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базової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статусу </a:t>
            </a:r>
            <a:r>
              <a:rPr lang="ru-RU" dirty="0" err="1" smtClean="0"/>
              <a:t>замовлення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4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9" y="0"/>
            <a:ext cx="11782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Купуючи</a:t>
            </a:r>
            <a:r>
              <a:rPr lang="ru-RU" dirty="0" smtClean="0"/>
              <a:t> онлайн,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доставці</a:t>
            </a:r>
            <a:r>
              <a:rPr lang="ru-RU" dirty="0" smtClean="0"/>
              <a:t> на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/ </a:t>
            </a:r>
            <a:r>
              <a:rPr lang="ru-RU" dirty="0" err="1" smtClean="0"/>
              <a:t>поштомат</a:t>
            </a:r>
            <a:r>
              <a:rPr lang="ru-RU" dirty="0" smtClean="0"/>
              <a:t> (87%). 33%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ru-RU" dirty="0" err="1" smtClean="0"/>
              <a:t>обирають</a:t>
            </a:r>
            <a:r>
              <a:rPr lang="ru-RU" dirty="0" smtClean="0"/>
              <a:t> </a:t>
            </a:r>
            <a:r>
              <a:rPr lang="ru-RU" dirty="0" err="1" smtClean="0"/>
              <a:t>самовивезення</a:t>
            </a:r>
            <a:r>
              <a:rPr lang="ru-RU" dirty="0" smtClean="0"/>
              <a:t> з магазину.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магазин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домом (</a:t>
            </a:r>
            <a:r>
              <a:rPr lang="ru-RU" dirty="0" err="1" smtClean="0"/>
              <a:t>саме</a:t>
            </a:r>
            <a:r>
              <a:rPr lang="ru-RU" dirty="0" smtClean="0"/>
              <a:t> тому точки </a:t>
            </a:r>
            <a:r>
              <a:rPr lang="ru-RU" dirty="0" err="1" smtClean="0"/>
              <a:t>видачі</a:t>
            </a:r>
            <a:r>
              <a:rPr lang="ru-RU" dirty="0" smtClean="0"/>
              <a:t> </a:t>
            </a:r>
            <a:r>
              <a:rPr lang="en-US" dirty="0" err="1" smtClean="0"/>
              <a:t>Rozetka</a:t>
            </a:r>
            <a:r>
              <a:rPr lang="en-US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такою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магазин </a:t>
            </a:r>
            <a:r>
              <a:rPr lang="ru-RU" dirty="0" err="1" smtClean="0"/>
              <a:t>розташований</a:t>
            </a:r>
            <a:r>
              <a:rPr lang="ru-RU" dirty="0" smtClean="0"/>
              <a:t> на </a:t>
            </a:r>
            <a:r>
              <a:rPr lang="ru-RU" dirty="0" err="1" smtClean="0"/>
              <a:t>маршруті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та домом.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2" y="600164"/>
            <a:ext cx="8765177" cy="47026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0709" y="4702626"/>
            <a:ext cx="1123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та моделей,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формують</a:t>
            </a:r>
            <a:r>
              <a:rPr lang="ru-RU" dirty="0" smtClean="0"/>
              <a:t> </a:t>
            </a:r>
            <a:r>
              <a:rPr lang="ru-RU" dirty="0" err="1" smtClean="0"/>
              <a:t>споживацькі</a:t>
            </a:r>
            <a:r>
              <a:rPr lang="ru-RU" dirty="0" smtClean="0"/>
              <a:t> </a:t>
            </a:r>
            <a:r>
              <a:rPr lang="ru-RU" dirty="0" err="1" smtClean="0"/>
              <a:t>уподобання</a:t>
            </a:r>
            <a:r>
              <a:rPr lang="ru-RU" dirty="0" smtClean="0"/>
              <a:t> та </a:t>
            </a:r>
            <a:r>
              <a:rPr lang="ru-RU" dirty="0" err="1" smtClean="0"/>
              <a:t>очікування</a:t>
            </a:r>
            <a:r>
              <a:rPr lang="ru-RU" dirty="0" smtClean="0"/>
              <a:t>, </a:t>
            </a:r>
            <a:r>
              <a:rPr lang="en-US" dirty="0" err="1" smtClean="0"/>
              <a:t>Devlight</a:t>
            </a:r>
            <a:r>
              <a:rPr lang="en-US" dirty="0" smtClean="0"/>
              <a:t> </a:t>
            </a:r>
            <a:r>
              <a:rPr lang="ru-RU" dirty="0" err="1" smtClean="0"/>
              <a:t>проаналізувала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про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застосунків</a:t>
            </a:r>
            <a:r>
              <a:rPr lang="ru-RU" dirty="0" smtClean="0"/>
              <a:t> для онлайн-покупок. 1273 </a:t>
            </a:r>
            <a:r>
              <a:rPr lang="ru-RU" dirty="0" err="1" smtClean="0"/>
              <a:t>респонденти</a:t>
            </a:r>
            <a:r>
              <a:rPr lang="ru-RU" dirty="0" smtClean="0"/>
              <a:t> </a:t>
            </a:r>
            <a:r>
              <a:rPr lang="ru-RU" dirty="0" err="1" smtClean="0"/>
              <a:t>заповнили</a:t>
            </a:r>
            <a:r>
              <a:rPr lang="ru-RU" dirty="0" smtClean="0"/>
              <a:t> анкету, а 20 </a:t>
            </a:r>
            <a:r>
              <a:rPr lang="ru-RU" dirty="0" err="1" smtClean="0"/>
              <a:t>відвідали</a:t>
            </a:r>
            <a:r>
              <a:rPr lang="ru-RU" dirty="0" smtClean="0"/>
              <a:t> онлайн-</a:t>
            </a:r>
            <a:r>
              <a:rPr lang="ru-RU" dirty="0" err="1" smtClean="0"/>
              <a:t>зустріч</a:t>
            </a:r>
            <a:r>
              <a:rPr lang="ru-RU" dirty="0" smtClean="0"/>
              <a:t>. За </a:t>
            </a:r>
            <a:r>
              <a:rPr lang="ru-RU" dirty="0" err="1" smtClean="0"/>
              <a:t>статтю</a:t>
            </a:r>
            <a:r>
              <a:rPr lang="ru-RU" dirty="0" smtClean="0"/>
              <a:t> </a:t>
            </a:r>
            <a:r>
              <a:rPr lang="ru-RU" dirty="0" err="1" smtClean="0"/>
              <a:t>опитані</a:t>
            </a:r>
            <a:r>
              <a:rPr lang="ru-RU" dirty="0" smtClean="0"/>
              <a:t> </a:t>
            </a:r>
            <a:r>
              <a:rPr lang="ru-RU" dirty="0" err="1" smtClean="0"/>
              <a:t>поділилися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порівну</a:t>
            </a:r>
            <a:r>
              <a:rPr lang="ru-RU" dirty="0" smtClean="0"/>
              <a:t> — 45% </a:t>
            </a:r>
            <a:r>
              <a:rPr lang="ru-RU" dirty="0" err="1" smtClean="0"/>
              <a:t>жінок</a:t>
            </a:r>
            <a:r>
              <a:rPr lang="ru-RU" dirty="0" smtClean="0"/>
              <a:t> та  55% </a:t>
            </a:r>
            <a:r>
              <a:rPr lang="ru-RU" dirty="0" err="1" smtClean="0"/>
              <a:t>чоловіків</a:t>
            </a:r>
            <a:r>
              <a:rPr lang="ru-RU" dirty="0" smtClean="0"/>
              <a:t>.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за </a:t>
            </a:r>
            <a:r>
              <a:rPr lang="ru-RU" dirty="0" err="1" smtClean="0"/>
              <a:t>віком</a:t>
            </a:r>
            <a:r>
              <a:rPr lang="ru-RU" dirty="0" smtClean="0"/>
              <a:t> — 39%,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опитаних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центру та заходу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18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84972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Фактори впливу на поведінку споживача в онлайн середовищі</a:t>
            </a:r>
            <a:endParaRPr lang="en-US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073" y="1045029"/>
            <a:ext cx="11312435" cy="5669280"/>
          </a:xfrm>
        </p:spPr>
        <p:txBody>
          <a:bodyPr/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сучасному</a:t>
            </a:r>
            <a:r>
              <a:rPr lang="ru-RU" sz="2000" dirty="0" smtClean="0"/>
              <a:t> цифровому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, де онлайн- </a:t>
            </a:r>
            <a:r>
              <a:rPr lang="ru-RU" sz="2000" dirty="0" err="1" smtClean="0"/>
              <a:t>шопінг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дедалі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популярнішим</a:t>
            </a:r>
            <a:r>
              <a:rPr lang="ru-RU" sz="2000" dirty="0" smtClean="0"/>
              <a:t>, </a:t>
            </a:r>
            <a:r>
              <a:rPr lang="ru-RU" sz="2000" dirty="0" err="1" smtClean="0"/>
              <a:t>важливим</a:t>
            </a:r>
            <a:r>
              <a:rPr lang="ru-RU" sz="2000" dirty="0" smtClean="0"/>
              <a:t> </a:t>
            </a:r>
            <a:r>
              <a:rPr lang="ru-RU" sz="2000" dirty="0" err="1" smtClean="0"/>
              <a:t>чинником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впливає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споживача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купівлю</a:t>
            </a:r>
            <a:r>
              <a:rPr lang="ru-RU" sz="2000" dirty="0" smtClean="0"/>
              <a:t>, є </a:t>
            </a:r>
            <a:r>
              <a:rPr lang="ru-RU" sz="2000" dirty="0" err="1" smtClean="0"/>
              <a:t>візуальні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. </a:t>
            </a:r>
            <a:r>
              <a:rPr lang="ru-RU" sz="2000" dirty="0" err="1" smtClean="0"/>
              <a:t>Графіка</a:t>
            </a:r>
            <a:r>
              <a:rPr lang="ru-RU" sz="2000" dirty="0" smtClean="0"/>
              <a:t>, дизайн, </a:t>
            </a:r>
            <a:r>
              <a:rPr lang="ru-RU" sz="2000" dirty="0" err="1" smtClean="0"/>
              <a:t>кольорова</a:t>
            </a:r>
            <a:r>
              <a:rPr lang="ru-RU" sz="2000" dirty="0" smtClean="0"/>
              <a:t> гама, </a:t>
            </a:r>
            <a:r>
              <a:rPr lang="ru-RU" sz="2000" dirty="0" err="1" smtClean="0"/>
              <a:t>фотографії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відео</a:t>
            </a:r>
            <a:r>
              <a:rPr lang="ru-RU" sz="2000" dirty="0" smtClean="0"/>
              <a:t> — все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відіграє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вирішальну</a:t>
            </a:r>
            <a:r>
              <a:rPr lang="ru-RU" sz="2000" dirty="0" smtClean="0"/>
              <a:t> роль у </a:t>
            </a:r>
            <a:r>
              <a:rPr lang="ru-RU" sz="2000" dirty="0" err="1" smtClean="0"/>
              <a:t>створенні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споживача</a:t>
            </a:r>
            <a:r>
              <a:rPr lang="ru-RU" sz="2000" dirty="0" smtClean="0"/>
              <a:t> позитивного </a:t>
            </a:r>
            <a:r>
              <a:rPr lang="ru-RU" sz="2000" dirty="0" err="1" smtClean="0"/>
              <a:t>враження</a:t>
            </a:r>
            <a:r>
              <a:rPr lang="ru-RU" sz="2000" dirty="0" smtClean="0"/>
              <a:t> про продукт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послугу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Візуальний</a:t>
            </a:r>
            <a:r>
              <a:rPr lang="ru-RU" sz="2000" dirty="0" smtClean="0"/>
              <a:t> контент став </a:t>
            </a:r>
            <a:r>
              <a:rPr lang="ru-RU" sz="2000" dirty="0" err="1" smtClean="0"/>
              <a:t>невід'ємною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маркетингових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стратегій</a:t>
            </a:r>
            <a:r>
              <a:rPr lang="ru-RU" sz="2000" dirty="0" smtClean="0"/>
              <a:t> і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візуального</a:t>
            </a:r>
            <a:r>
              <a:rPr lang="ru-RU" sz="2000" dirty="0" smtClean="0"/>
              <a:t> контенту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ефек</a:t>
            </a:r>
            <a:r>
              <a:rPr lang="ru-RU" sz="2000" dirty="0" smtClean="0"/>
              <a:t>- </a:t>
            </a:r>
            <a:r>
              <a:rPr lang="ru-RU" sz="2000" dirty="0" err="1" smtClean="0"/>
              <a:t>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повідомлень</a:t>
            </a:r>
            <a:r>
              <a:rPr lang="ru-RU" sz="2000" dirty="0" smtClean="0"/>
              <a:t> </a:t>
            </a: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766" y="2978331"/>
            <a:ext cx="6439987" cy="37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/>
              <a:t>Зображення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732155"/>
            <a:ext cx="10515600" cy="5549946"/>
          </a:xfrm>
        </p:spPr>
        <p:txBody>
          <a:bodyPr/>
          <a:lstStyle/>
          <a:p>
            <a:r>
              <a:rPr lang="ru-RU" dirty="0" smtClean="0"/>
              <a:t>— тип </a:t>
            </a:r>
            <a:r>
              <a:rPr lang="ru-RU" dirty="0" err="1" smtClean="0"/>
              <a:t>візуального</a:t>
            </a:r>
            <a:r>
              <a:rPr lang="ru-RU" dirty="0" smtClean="0"/>
              <a:t> контенту,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маркетингу. Вони </a:t>
            </a:r>
            <a:r>
              <a:rPr lang="ru-RU" dirty="0" err="1" smtClean="0"/>
              <a:t>мають</a:t>
            </a:r>
            <a:r>
              <a:rPr lang="ru-RU" dirty="0" smtClean="0"/>
              <a:t> силу </a:t>
            </a:r>
            <a:r>
              <a:rPr lang="ru-RU" dirty="0" err="1" smtClean="0"/>
              <a:t>передавати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, </a:t>
            </a:r>
            <a:r>
              <a:rPr lang="ru-RU" dirty="0" err="1" smtClean="0"/>
              <a:t>розповідати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та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з </a:t>
            </a:r>
            <a:r>
              <a:rPr lang="ru-RU" dirty="0" err="1" smtClean="0"/>
              <a:t>аудиторією</a:t>
            </a:r>
            <a:r>
              <a:rPr lang="ru-RU" dirty="0" smtClean="0"/>
              <a:t>. </a:t>
            </a:r>
            <a:r>
              <a:rPr lang="ru-RU" dirty="0" err="1" smtClean="0"/>
              <a:t>Високоякісні</a:t>
            </a:r>
            <a:r>
              <a:rPr lang="ru-RU" dirty="0" smtClean="0"/>
              <a:t> та </a:t>
            </a:r>
            <a:r>
              <a:rPr lang="ru-RU" dirty="0" err="1" smtClean="0"/>
              <a:t>візуаль</a:t>
            </a:r>
            <a:r>
              <a:rPr lang="ru-RU" dirty="0" smtClean="0"/>
              <a:t> но </a:t>
            </a:r>
            <a:r>
              <a:rPr lang="ru-RU" dirty="0" err="1" smtClean="0"/>
              <a:t>привабливі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привернути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,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</a:t>
            </a:r>
            <a:r>
              <a:rPr lang="ru-RU" dirty="0" err="1" smtClean="0"/>
              <a:t>продук</a:t>
            </a:r>
            <a:r>
              <a:rPr lang="ru-RU" dirty="0" smtClean="0"/>
              <a:t>-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.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формах,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фотографії</a:t>
            </a:r>
            <a:r>
              <a:rPr lang="ru-RU" dirty="0" smtClean="0"/>
              <a:t> продукту,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інфографіку</a:t>
            </a:r>
            <a:r>
              <a:rPr lang="ru-RU" dirty="0" smtClean="0"/>
              <a:t> та </a:t>
            </a:r>
            <a:r>
              <a:rPr lang="ru-RU" dirty="0" err="1" smtClean="0"/>
              <a:t>меми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05" y="3918856"/>
            <a:ext cx="5252358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Відео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19" y="979714"/>
            <a:ext cx="11743509" cy="5197249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величезної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 і стали </a:t>
            </a:r>
            <a:r>
              <a:rPr lang="ru-RU" dirty="0" err="1" smtClean="0"/>
              <a:t>невід'ємною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мар</a:t>
            </a:r>
            <a:r>
              <a:rPr lang="ru-RU" dirty="0" smtClean="0"/>
              <a:t>- </a:t>
            </a:r>
            <a:r>
              <a:rPr lang="ru-RU" dirty="0" err="1" smtClean="0"/>
              <a:t>кетингових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. Вони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динамічний</a:t>
            </a:r>
            <a:r>
              <a:rPr lang="ru-RU" dirty="0" smtClean="0"/>
              <a:t> та </a:t>
            </a:r>
            <a:r>
              <a:rPr lang="ru-RU" dirty="0" err="1" smtClean="0"/>
              <a:t>інтерактивний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 </a:t>
            </a:r>
            <a:r>
              <a:rPr lang="ru-RU" dirty="0" err="1" smtClean="0"/>
              <a:t>Відео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для демон- </a:t>
            </a:r>
            <a:r>
              <a:rPr lang="ru-RU" i="1" dirty="0" err="1" smtClean="0"/>
              <a:t>страцій</a:t>
            </a:r>
            <a:r>
              <a:rPr lang="ru-RU" i="1" dirty="0" smtClean="0"/>
              <a:t> продукту, </a:t>
            </a:r>
            <a:r>
              <a:rPr lang="ru-RU" i="1" dirty="0" err="1" smtClean="0"/>
              <a:t>навчальних</a:t>
            </a:r>
            <a:r>
              <a:rPr lang="ru-RU" i="1" dirty="0" smtClean="0"/>
              <a:t> </a:t>
            </a:r>
            <a:r>
              <a:rPr lang="ru-RU" i="1" dirty="0" err="1" smtClean="0"/>
              <a:t>посібників</a:t>
            </a:r>
            <a:r>
              <a:rPr lang="ru-RU" i="1" dirty="0" smtClean="0"/>
              <a:t>, </a:t>
            </a:r>
            <a:r>
              <a:rPr lang="ru-RU" i="1" dirty="0" err="1" smtClean="0"/>
              <a:t>відгуків</a:t>
            </a:r>
            <a:r>
              <a:rPr lang="ru-RU" i="1" dirty="0" smtClean="0"/>
              <a:t>, </a:t>
            </a:r>
            <a:r>
              <a:rPr lang="ru-RU" i="1" dirty="0" err="1" smtClean="0"/>
              <a:t>розповідати</a:t>
            </a:r>
            <a:r>
              <a:rPr lang="ru-RU" i="1" dirty="0" smtClean="0"/>
              <a:t> про бренд та </a:t>
            </a:r>
            <a:r>
              <a:rPr lang="ru-RU" i="1" dirty="0" err="1" smtClean="0"/>
              <a:t>показувати</a:t>
            </a:r>
            <a:r>
              <a:rPr lang="ru-RU" i="1" dirty="0" smtClean="0"/>
              <a:t> у прямому </a:t>
            </a:r>
            <a:r>
              <a:rPr lang="ru-RU" i="1" dirty="0" err="1" smtClean="0"/>
              <a:t>ефірі</a:t>
            </a:r>
            <a:r>
              <a:rPr lang="ru-RU" i="1" dirty="0" smtClean="0"/>
              <a:t>. </a:t>
            </a:r>
            <a:r>
              <a:rPr lang="ru-RU" i="1" dirty="0" err="1" smtClean="0"/>
              <a:t>Зі</a:t>
            </a:r>
            <a:r>
              <a:rPr lang="ru-RU" i="1" dirty="0" smtClean="0"/>
              <a:t> </a:t>
            </a:r>
            <a:r>
              <a:rPr lang="ru-RU" i="1" dirty="0" err="1" smtClean="0"/>
              <a:t>збільшенням</a:t>
            </a:r>
            <a:r>
              <a:rPr lang="ru-RU" i="1" dirty="0" smtClean="0"/>
              <a:t> платформ, та- ких як </a:t>
            </a:r>
            <a:r>
              <a:rPr lang="en-US" i="1" dirty="0" smtClean="0"/>
              <a:t>YouTube,</a:t>
            </a:r>
            <a:r>
              <a:rPr lang="en-US" dirty="0" smtClean="0"/>
              <a:t> </a:t>
            </a:r>
            <a:r>
              <a:rPr lang="en-US" dirty="0" err="1" smtClean="0"/>
              <a:t>Tiktok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en-US" dirty="0" smtClean="0"/>
              <a:t>Instagram, </a:t>
            </a:r>
            <a:r>
              <a:rPr lang="ru-RU" dirty="0" err="1" smtClean="0"/>
              <a:t>відеокон</a:t>
            </a:r>
            <a:r>
              <a:rPr lang="ru-RU" dirty="0" smtClean="0"/>
              <a:t>- тент став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доступним</a:t>
            </a:r>
            <a:r>
              <a:rPr lang="ru-RU" dirty="0" smtClean="0"/>
              <a:t> та </a:t>
            </a:r>
            <a:r>
              <a:rPr lang="ru-RU" dirty="0" err="1" smtClean="0"/>
              <a:t>загальним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8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/>
              <a:t>Інфографіка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endParaRPr lang="en-US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018904"/>
            <a:ext cx="10515600" cy="293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поєднує</a:t>
            </a:r>
            <a:r>
              <a:rPr lang="ru-RU" dirty="0" smtClean="0"/>
              <a:t> текст, </a:t>
            </a:r>
            <a:r>
              <a:rPr lang="ru-RU" dirty="0" err="1" smtClean="0"/>
              <a:t>зображення</a:t>
            </a:r>
            <a:r>
              <a:rPr lang="ru-RU" dirty="0" smtClean="0"/>
              <a:t> та </a:t>
            </a:r>
            <a:r>
              <a:rPr lang="ru-RU" dirty="0" err="1" smtClean="0"/>
              <a:t>дані</a:t>
            </a:r>
            <a:r>
              <a:rPr lang="ru-RU" dirty="0" smtClean="0"/>
              <a:t> для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складної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у </a:t>
            </a:r>
            <a:r>
              <a:rPr lang="ru-RU" dirty="0" err="1" smtClean="0"/>
              <a:t>візуально</a:t>
            </a:r>
            <a:r>
              <a:rPr lang="ru-RU" dirty="0" smtClean="0"/>
              <a:t> </a:t>
            </a:r>
            <a:r>
              <a:rPr lang="ru-RU" dirty="0" err="1" smtClean="0"/>
              <a:t>привабливому</a:t>
            </a:r>
            <a:r>
              <a:rPr lang="ru-RU" dirty="0" smtClean="0"/>
              <a:t> та простому для </a:t>
            </a:r>
            <a:r>
              <a:rPr lang="ru-RU" dirty="0" err="1" smtClean="0"/>
              <a:t>розуміння</a:t>
            </a:r>
            <a:r>
              <a:rPr lang="ru-RU" dirty="0" smtClean="0"/>
              <a:t> формату. Вона доступна і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інформування</a:t>
            </a:r>
            <a:r>
              <a:rPr lang="ru-RU" dirty="0" smtClean="0"/>
              <a:t> та </a:t>
            </a:r>
            <a:r>
              <a:rPr lang="ru-RU" dirty="0" err="1" smtClean="0"/>
              <a:t>розваги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 </a:t>
            </a:r>
            <a:r>
              <a:rPr lang="ru-RU" dirty="0" err="1" smtClean="0"/>
              <a:t>Інфографіка</a:t>
            </a:r>
            <a:r>
              <a:rPr lang="ru-RU" dirty="0" smtClean="0"/>
              <a:t> особливо </a:t>
            </a:r>
            <a:r>
              <a:rPr lang="ru-RU" dirty="0" err="1" smtClean="0"/>
              <a:t>корисна</a:t>
            </a:r>
            <a:r>
              <a:rPr lang="ru-RU" dirty="0" smtClean="0"/>
              <a:t> для </a:t>
            </a:r>
            <a:r>
              <a:rPr lang="ru-RU" dirty="0" err="1" smtClean="0"/>
              <a:t>подання</a:t>
            </a:r>
            <a:r>
              <a:rPr lang="ru-RU" dirty="0" smtClean="0"/>
              <a:t> статистики,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та </a:t>
            </a:r>
            <a:r>
              <a:rPr lang="ru-RU" dirty="0" err="1" smtClean="0"/>
              <a:t>покрокових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37" y="3592285"/>
            <a:ext cx="5538651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2" y="0"/>
            <a:ext cx="11743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інфографіки</a:t>
            </a:r>
            <a:r>
              <a:rPr lang="ru-RU" dirty="0" smtClean="0"/>
              <a:t> в маркетингу: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Презентація</a:t>
            </a:r>
            <a:r>
              <a:rPr lang="ru-RU" dirty="0" smtClean="0"/>
              <a:t> статистики: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діаграм</a:t>
            </a:r>
            <a:r>
              <a:rPr lang="ru-RU" dirty="0" smtClean="0"/>
              <a:t>, </a:t>
            </a:r>
            <a:r>
              <a:rPr lang="ru-RU" dirty="0" err="1" smtClean="0"/>
              <a:t>графіків</a:t>
            </a:r>
            <a:r>
              <a:rPr lang="ru-RU" dirty="0" smtClean="0"/>
              <a:t> та </a:t>
            </a:r>
            <a:r>
              <a:rPr lang="ru-RU" dirty="0" err="1" smtClean="0"/>
              <a:t>іконок</a:t>
            </a:r>
            <a:r>
              <a:rPr lang="ru-RU" dirty="0" smtClean="0"/>
              <a:t> для </a:t>
            </a:r>
            <a:r>
              <a:rPr lang="ru-RU" dirty="0" err="1" smtClean="0"/>
              <a:t>візуалізації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успішність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демографію</a:t>
            </a:r>
            <a:r>
              <a:rPr lang="ru-RU" dirty="0" smtClean="0"/>
              <a:t>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Демонстрація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продукту:</a:t>
            </a:r>
          </a:p>
          <a:p>
            <a:r>
              <a:rPr lang="ru-RU" dirty="0" err="1" smtClean="0"/>
              <a:t>Інфографіка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, як </a:t>
            </a:r>
            <a:r>
              <a:rPr lang="ru-RU" dirty="0" err="1" smtClean="0"/>
              <a:t>новий</a:t>
            </a:r>
            <a:r>
              <a:rPr lang="ru-RU" dirty="0" smtClean="0"/>
              <a:t> продукт </a:t>
            </a:r>
            <a:r>
              <a:rPr lang="ru-RU" dirty="0" err="1" smtClean="0"/>
              <a:t>вирішує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порівнюючи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 конкурентами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попередніми</a:t>
            </a:r>
            <a:r>
              <a:rPr lang="ru-RU" dirty="0" smtClean="0"/>
              <a:t> </a:t>
            </a:r>
            <a:r>
              <a:rPr lang="ru-RU" dirty="0" err="1" smtClean="0"/>
              <a:t>версіями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концепцій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Візуалізація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бізнес-процесів</a:t>
            </a:r>
            <a:r>
              <a:rPr lang="ru-RU" dirty="0" smtClean="0"/>
              <a:t>,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продукту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ілюстрацій</a:t>
            </a:r>
            <a:r>
              <a:rPr lang="ru-RU" dirty="0" smtClean="0"/>
              <a:t> та </a:t>
            </a:r>
            <a:r>
              <a:rPr lang="ru-RU" dirty="0" err="1" smtClean="0"/>
              <a:t>схематичних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Залучення</a:t>
            </a:r>
            <a:r>
              <a:rPr lang="ru-RU" dirty="0" smtClean="0"/>
              <a:t> та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візуальній</a:t>
            </a:r>
            <a:r>
              <a:rPr lang="ru-RU" dirty="0" smtClean="0"/>
              <a:t> </a:t>
            </a:r>
            <a:r>
              <a:rPr lang="ru-RU" dirty="0" err="1" smtClean="0"/>
              <a:t>привабливості</a:t>
            </a:r>
            <a:r>
              <a:rPr lang="ru-RU" dirty="0" smtClean="0"/>
              <a:t>, </a:t>
            </a:r>
            <a:r>
              <a:rPr lang="ru-RU" dirty="0" err="1" smtClean="0"/>
              <a:t>інфографіка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захопити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і </a:t>
            </a:r>
            <a:r>
              <a:rPr lang="ru-RU" dirty="0" err="1" smtClean="0"/>
              <a:t>сприяє</a:t>
            </a:r>
            <a:r>
              <a:rPr lang="ru-RU" dirty="0" smtClean="0"/>
              <a:t> легкому </a:t>
            </a:r>
            <a:r>
              <a:rPr lang="ru-RU" dirty="0" err="1" smtClean="0"/>
              <a:t>засвоєнню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залученість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91" y="103868"/>
            <a:ext cx="11066417" cy="523149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/>
              <a:t>Значення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вивчення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поведінки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споживачів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умовах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цифрової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економіки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293224"/>
            <a:ext cx="11652068" cy="54062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 онлайн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купівлю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. Вона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, </a:t>
            </a:r>
            <a:r>
              <a:rPr lang="ru-RU" dirty="0" err="1" smtClean="0"/>
              <a:t>соціальних</a:t>
            </a:r>
            <a:r>
              <a:rPr lang="ru-RU" dirty="0" smtClean="0"/>
              <a:t>, </a:t>
            </a:r>
            <a:r>
              <a:rPr lang="ru-RU" dirty="0" err="1" smtClean="0"/>
              <a:t>особистісних</a:t>
            </a:r>
            <a:r>
              <a:rPr lang="ru-RU" dirty="0" smtClean="0"/>
              <a:t> та </a:t>
            </a:r>
            <a:r>
              <a:rPr lang="ru-RU" dirty="0" err="1" smtClean="0"/>
              <a:t>психологічних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специфіки</a:t>
            </a:r>
            <a:r>
              <a:rPr lang="ru-RU" dirty="0" smtClean="0"/>
              <a:t> онлайн-</a:t>
            </a:r>
            <a:r>
              <a:rPr lang="ru-RU" dirty="0" err="1" smtClean="0"/>
              <a:t>середовища</a:t>
            </a:r>
            <a:r>
              <a:rPr lang="ru-RU" dirty="0" smtClean="0"/>
              <a:t>, таких як </a:t>
            </a:r>
            <a:r>
              <a:rPr lang="ru-RU" dirty="0" err="1" smtClean="0"/>
              <a:t>зручність</a:t>
            </a:r>
            <a:r>
              <a:rPr lang="ru-RU" dirty="0" smtClean="0"/>
              <a:t>, </a:t>
            </a:r>
            <a:r>
              <a:rPr lang="ru-RU" dirty="0" err="1" smtClean="0"/>
              <a:t>швидкість</a:t>
            </a:r>
            <a:r>
              <a:rPr lang="ru-RU" dirty="0" smtClean="0"/>
              <a:t> та </a:t>
            </a:r>
            <a:r>
              <a:rPr lang="ru-RU" dirty="0" err="1" smtClean="0"/>
              <a:t>доступність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аспекти</a:t>
            </a:r>
            <a:r>
              <a:rPr lang="ru-RU" b="1" dirty="0" smtClean="0"/>
              <a:t> </a:t>
            </a:r>
            <a:r>
              <a:rPr lang="ru-RU" b="1" dirty="0" err="1" smtClean="0"/>
              <a:t>поведінки</a:t>
            </a:r>
            <a:r>
              <a:rPr lang="ru-RU" b="1" dirty="0" smtClean="0"/>
              <a:t> </a:t>
            </a:r>
            <a:r>
              <a:rPr lang="ru-RU" b="1" dirty="0" err="1" smtClean="0"/>
              <a:t>споживача</a:t>
            </a:r>
            <a:r>
              <a:rPr lang="ru-RU" b="1" dirty="0" smtClean="0"/>
              <a:t> онлайн:</a:t>
            </a:r>
          </a:p>
          <a:p>
            <a:pPr marL="0" indent="0">
              <a:buNone/>
            </a:pPr>
            <a:r>
              <a:rPr lang="ru-RU" dirty="0" smtClean="0"/>
              <a:t>1.Дослідження та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Споживачі</a:t>
            </a:r>
            <a:r>
              <a:rPr lang="ru-RU" dirty="0" smtClean="0"/>
              <a:t> активно </a:t>
            </a:r>
            <a:r>
              <a:rPr lang="ru-RU" dirty="0" err="1" smtClean="0"/>
              <a:t>шукають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товари</a:t>
            </a:r>
            <a:r>
              <a:rPr lang="ru-RU" dirty="0" smtClean="0"/>
              <a:t> та </a:t>
            </a:r>
            <a:r>
              <a:rPr lang="ru-RU" dirty="0" err="1" smtClean="0"/>
              <a:t>послуги</a:t>
            </a:r>
            <a:r>
              <a:rPr lang="ru-RU" dirty="0" smtClean="0"/>
              <a:t> онлайн, </a:t>
            </a:r>
            <a:r>
              <a:rPr lang="ru-RU" dirty="0" err="1" smtClean="0"/>
              <a:t>порівнюють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, </a:t>
            </a:r>
            <a:r>
              <a:rPr lang="ru-RU" dirty="0" err="1" smtClean="0"/>
              <a:t>читають</a:t>
            </a:r>
            <a:r>
              <a:rPr lang="ru-RU" dirty="0" smtClean="0"/>
              <a:t> </a:t>
            </a:r>
            <a:r>
              <a:rPr lang="ru-RU" dirty="0" err="1" smtClean="0"/>
              <a:t>відгуки</a:t>
            </a:r>
            <a:r>
              <a:rPr lang="ru-RU" dirty="0" smtClean="0"/>
              <a:t> та </a:t>
            </a:r>
            <a:r>
              <a:rPr lang="ru-RU" dirty="0" err="1" smtClean="0"/>
              <a:t>рекомендації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покупку:</a:t>
            </a:r>
          </a:p>
          <a:p>
            <a:pPr marL="0" indent="0">
              <a:buNone/>
            </a:pP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як </a:t>
            </a:r>
            <a:r>
              <a:rPr lang="ru-RU" dirty="0" err="1" smtClean="0"/>
              <a:t>раціональним</a:t>
            </a:r>
            <a:r>
              <a:rPr lang="ru-RU" dirty="0" smtClean="0"/>
              <a:t> (на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), так і </a:t>
            </a:r>
            <a:r>
              <a:rPr lang="ru-RU" dirty="0" err="1" smtClean="0"/>
              <a:t>емоційним</a:t>
            </a:r>
            <a:r>
              <a:rPr lang="ru-RU" dirty="0" smtClean="0"/>
              <a:t>. Онлайн-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миттєво</a:t>
            </a:r>
            <a:r>
              <a:rPr lang="ru-RU" dirty="0" smtClean="0"/>
              <a:t> </a:t>
            </a:r>
            <a:r>
              <a:rPr lang="ru-RU" dirty="0" err="1" smtClean="0"/>
              <a:t>порівнювати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вибір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77" y="3532274"/>
            <a:ext cx="513807" cy="667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73" y="4735747"/>
            <a:ext cx="860612" cy="6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27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880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Соціальні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мережі</a:t>
            </a:r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8018"/>
            <a:ext cx="10515600" cy="6569982"/>
          </a:xfrm>
        </p:spPr>
        <p:txBody>
          <a:bodyPr>
            <a:normAutofit/>
          </a:bodyPr>
          <a:lstStyle/>
          <a:p>
            <a:r>
              <a:rPr lang="ru-RU" dirty="0" smtClean="0"/>
              <a:t>стали </a:t>
            </a:r>
            <a:r>
              <a:rPr lang="ru-RU" dirty="0" err="1" smtClean="0"/>
              <a:t>невід'ємною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маркетингу, а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 —	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 тип </a:t>
            </a:r>
            <a:r>
              <a:rPr lang="ru-RU" dirty="0" err="1" smtClean="0"/>
              <a:t>візуального</a:t>
            </a:r>
            <a:r>
              <a:rPr lang="ru-RU" dirty="0" smtClean="0"/>
              <a:t> контенту,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на таких платформах, як </a:t>
            </a:r>
            <a:r>
              <a:rPr lang="en-US" dirty="0" smtClean="0"/>
              <a:t>Facebook, Instagram, LinkedIn</a:t>
            </a:r>
            <a:r>
              <a:rPr lang="uk-UA" dirty="0" smtClean="0"/>
              <a:t>, </a:t>
            </a:r>
            <a:r>
              <a:rPr lang="en-US" dirty="0" smtClean="0"/>
              <a:t>YouTube.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</a:t>
            </a:r>
            <a:r>
              <a:rPr lang="ru-RU" dirty="0" err="1" smtClean="0"/>
              <a:t>цитати</a:t>
            </a:r>
            <a:r>
              <a:rPr lang="ru-RU" dirty="0" smtClean="0"/>
              <a:t>, </a:t>
            </a:r>
            <a:r>
              <a:rPr lang="ru-RU" dirty="0" err="1" smtClean="0"/>
              <a:t>поради</a:t>
            </a:r>
            <a:r>
              <a:rPr lang="ru-RU" dirty="0" smtClean="0"/>
              <a:t>, </a:t>
            </a:r>
            <a:r>
              <a:rPr lang="ru-RU" dirty="0" err="1" smtClean="0"/>
              <a:t>оголошення</a:t>
            </a:r>
            <a:r>
              <a:rPr lang="ru-RU" dirty="0" smtClean="0"/>
              <a:t> та </a:t>
            </a:r>
            <a:r>
              <a:rPr lang="ru-RU" dirty="0" err="1" smtClean="0"/>
              <a:t>рекламні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. Вони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бути </a:t>
            </a:r>
            <a:r>
              <a:rPr lang="ru-RU" dirty="0" err="1" smtClean="0"/>
              <a:t>привабливими</a:t>
            </a:r>
            <a:r>
              <a:rPr lang="ru-RU" dirty="0" smtClean="0"/>
              <a:t>, </a:t>
            </a:r>
            <a:r>
              <a:rPr lang="ru-RU" dirty="0" err="1" smtClean="0"/>
              <a:t>загальними</a:t>
            </a:r>
            <a:r>
              <a:rPr lang="ru-RU" dirty="0" smtClean="0"/>
              <a:t> та легко </a:t>
            </a:r>
            <a:r>
              <a:rPr lang="ru-RU" dirty="0" err="1" smtClean="0"/>
              <a:t>засвоюваними</a:t>
            </a:r>
            <a:r>
              <a:rPr lang="ru-RU" dirty="0" smtClean="0"/>
              <a:t>.</a:t>
            </a:r>
          </a:p>
          <a:p>
            <a:r>
              <a:rPr lang="en-US" dirty="0" smtClean="0"/>
              <a:t>Facebook </a:t>
            </a:r>
            <a:r>
              <a:rPr lang="ru-RU" dirty="0" smtClean="0"/>
              <a:t>та </a:t>
            </a:r>
            <a:r>
              <a:rPr lang="en-US" dirty="0" smtClean="0"/>
              <a:t>LinkedIn: </a:t>
            </a:r>
            <a:r>
              <a:rPr lang="ru-RU" dirty="0" err="1" smtClean="0"/>
              <a:t>Публікації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зменшеним</a:t>
            </a:r>
            <a:r>
              <a:rPr lang="ru-RU" dirty="0" smtClean="0"/>
              <a:t> </a:t>
            </a:r>
            <a:r>
              <a:rPr lang="ru-RU" dirty="0" err="1" smtClean="0"/>
              <a:t>обсягом</a:t>
            </a:r>
            <a:r>
              <a:rPr lang="ru-RU" dirty="0" smtClean="0"/>
              <a:t> тексту та </a:t>
            </a:r>
            <a:r>
              <a:rPr lang="ru-RU" dirty="0" err="1" smtClean="0"/>
              <a:t>посиланнями</a:t>
            </a:r>
            <a:r>
              <a:rPr lang="ru-RU" dirty="0" smtClean="0"/>
              <a:t> на </a:t>
            </a:r>
            <a:r>
              <a:rPr lang="ru-RU" dirty="0" err="1" smtClean="0"/>
              <a:t>повніші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на </a:t>
            </a:r>
            <a:r>
              <a:rPr lang="ru-RU" dirty="0" err="1" smtClean="0"/>
              <a:t>статті</a:t>
            </a:r>
            <a:r>
              <a:rPr lang="ru-RU" dirty="0" smtClean="0"/>
              <a:t> в </a:t>
            </a:r>
            <a:r>
              <a:rPr lang="ru-RU" dirty="0" err="1" smtClean="0"/>
              <a:t>блозі</a:t>
            </a:r>
            <a:r>
              <a:rPr lang="ru-RU" dirty="0" smtClean="0"/>
              <a:t>. </a:t>
            </a:r>
          </a:p>
          <a:p>
            <a:r>
              <a:rPr lang="en-US" dirty="0" smtClean="0"/>
              <a:t>Instagram </a:t>
            </a:r>
            <a:r>
              <a:rPr lang="ru-RU" dirty="0" smtClean="0"/>
              <a:t>та </a:t>
            </a:r>
            <a:r>
              <a:rPr lang="en-US" dirty="0" err="1" smtClean="0"/>
              <a:t>TikTok</a:t>
            </a:r>
            <a:r>
              <a:rPr lang="en-US" dirty="0" smtClean="0"/>
              <a:t>: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контент – </a:t>
            </a:r>
            <a:r>
              <a:rPr lang="ru-RU" dirty="0" err="1" smtClean="0"/>
              <a:t>фотографії</a:t>
            </a:r>
            <a:r>
              <a:rPr lang="ru-RU" dirty="0" smtClean="0"/>
              <a:t>, </a:t>
            </a:r>
            <a:r>
              <a:rPr lang="ru-RU" dirty="0" err="1" smtClean="0"/>
              <a:t>інфографіка</a:t>
            </a:r>
            <a:r>
              <a:rPr lang="ru-RU" dirty="0" smtClean="0"/>
              <a:t>,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динамічні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 (</a:t>
            </a:r>
            <a:r>
              <a:rPr lang="en-US" dirty="0" smtClean="0"/>
              <a:t>Reels),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приваблюють</a:t>
            </a:r>
            <a:r>
              <a:rPr lang="ru-RU" dirty="0" smtClean="0"/>
              <a:t> </a:t>
            </a:r>
            <a:r>
              <a:rPr lang="ru-RU" dirty="0" err="1" smtClean="0"/>
              <a:t>молодшу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. </a:t>
            </a:r>
          </a:p>
          <a:p>
            <a:r>
              <a:rPr lang="en-US" dirty="0" smtClean="0"/>
              <a:t>YouTube: </a:t>
            </a:r>
            <a:r>
              <a:rPr lang="ru-RU" dirty="0" err="1" smtClean="0"/>
              <a:t>Довготривалі</a:t>
            </a:r>
            <a:r>
              <a:rPr lang="ru-RU" dirty="0" smtClean="0"/>
              <a:t> </a:t>
            </a:r>
            <a:r>
              <a:rPr lang="ru-RU" dirty="0" err="1" smtClean="0"/>
              <a:t>відеоролики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детально </a:t>
            </a:r>
            <a:r>
              <a:rPr lang="ru-RU" dirty="0" err="1" smtClean="0"/>
              <a:t>показують</a:t>
            </a:r>
            <a:r>
              <a:rPr lang="ru-RU" dirty="0" smtClean="0"/>
              <a:t> продукт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корисну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98366"/>
            <a:ext cx="119960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Взаємодія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напряму</a:t>
            </a:r>
            <a:r>
              <a:rPr lang="ru-RU" dirty="0" smtClean="0"/>
              <a:t> </a:t>
            </a:r>
            <a:r>
              <a:rPr lang="ru-RU" dirty="0" err="1" smtClean="0"/>
              <a:t>спілкуватися</a:t>
            </a:r>
            <a:r>
              <a:rPr lang="ru-RU" dirty="0" smtClean="0"/>
              <a:t> з </a:t>
            </a:r>
            <a:r>
              <a:rPr lang="ru-RU" dirty="0" err="1" smtClean="0"/>
              <a:t>покупцями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магазин </a:t>
            </a:r>
            <a:r>
              <a:rPr lang="en-US" dirty="0" smtClean="0"/>
              <a:t>Wayfair </a:t>
            </a:r>
            <a:r>
              <a:rPr lang="ru-RU" dirty="0" smtClean="0"/>
              <a:t>оперативно </a:t>
            </a:r>
            <a:r>
              <a:rPr lang="ru-RU" dirty="0" err="1" smtClean="0"/>
              <a:t>вирішує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звернулися</a:t>
            </a:r>
            <a:r>
              <a:rPr lang="ru-RU" dirty="0" smtClean="0"/>
              <a:t> до них через </a:t>
            </a:r>
            <a:r>
              <a:rPr lang="en-US" dirty="0" smtClean="0"/>
              <a:t>Facebook, </a:t>
            </a:r>
            <a:r>
              <a:rPr lang="ru-RU" dirty="0" err="1" smtClean="0"/>
              <a:t>покращуючи</a:t>
            </a:r>
            <a:r>
              <a:rPr lang="ru-RU" dirty="0" smtClean="0"/>
              <a:t> таким чином </a:t>
            </a:r>
            <a:r>
              <a:rPr lang="ru-RU" dirty="0" err="1" smtClean="0"/>
              <a:t>репутацію</a:t>
            </a:r>
            <a:r>
              <a:rPr lang="ru-RU" dirty="0" smtClean="0"/>
              <a:t> бренду. </a:t>
            </a:r>
          </a:p>
          <a:p>
            <a:r>
              <a:rPr lang="ru-RU" dirty="0" err="1" smtClean="0"/>
              <a:t>Професійні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:</a:t>
            </a:r>
          </a:p>
          <a:p>
            <a:r>
              <a:rPr lang="en-US" dirty="0" smtClean="0"/>
              <a:t>LinkedIn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ділових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та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ефективним</a:t>
            </a:r>
            <a:r>
              <a:rPr lang="ru-RU" dirty="0" smtClean="0"/>
              <a:t> для </a:t>
            </a:r>
            <a:r>
              <a:rPr lang="en-US" dirty="0" smtClean="0"/>
              <a:t>B2B-</a:t>
            </a:r>
            <a:r>
              <a:rPr lang="ru-RU" dirty="0" smtClean="0"/>
              <a:t>сегменту. </a:t>
            </a:r>
          </a:p>
          <a:p>
            <a:r>
              <a:rPr lang="ru-RU" dirty="0" err="1" smtClean="0"/>
              <a:t>Месенджери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Платформи</a:t>
            </a:r>
            <a:r>
              <a:rPr lang="ru-RU" dirty="0" smtClean="0"/>
              <a:t> на </a:t>
            </a:r>
            <a:r>
              <a:rPr lang="ru-RU" dirty="0" err="1" smtClean="0"/>
              <a:t>кшталт</a:t>
            </a:r>
            <a:r>
              <a:rPr lang="ru-RU" dirty="0" smtClean="0"/>
              <a:t> </a:t>
            </a:r>
            <a:r>
              <a:rPr lang="en-US" dirty="0" smtClean="0"/>
              <a:t>Telegram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для </a:t>
            </a:r>
            <a:r>
              <a:rPr lang="ru-RU" dirty="0" err="1" smtClean="0"/>
              <a:t>автоматизованої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, особливо в </a:t>
            </a:r>
            <a:r>
              <a:rPr lang="ru-RU" dirty="0" err="1" smtClean="0"/>
              <a:t>медичному</a:t>
            </a:r>
            <a:r>
              <a:rPr lang="ru-RU" dirty="0" smtClean="0"/>
              <a:t> маркетингу.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3136989"/>
            <a:ext cx="5085261" cy="3185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581" y="3024459"/>
            <a:ext cx="4248967" cy="31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8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0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GIF-</a:t>
            </a:r>
            <a:r>
              <a:rPr lang="ru-RU" b="1" dirty="0" err="1" smtClean="0"/>
              <a:t>файли</a:t>
            </a:r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521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анімації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стали </a:t>
            </a:r>
            <a:r>
              <a:rPr lang="ru-RU" dirty="0" err="1" smtClean="0"/>
              <a:t>неймовірно</a:t>
            </a:r>
            <a:r>
              <a:rPr lang="ru-RU" dirty="0" smtClean="0"/>
              <a:t> </a:t>
            </a:r>
            <a:r>
              <a:rPr lang="ru-RU" dirty="0" err="1" smtClean="0"/>
              <a:t>популярними</a:t>
            </a:r>
            <a:r>
              <a:rPr lang="ru-RU" dirty="0" smtClean="0"/>
              <a:t> у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 та </a:t>
            </a:r>
            <a:r>
              <a:rPr lang="ru-RU" dirty="0" err="1" smtClean="0"/>
              <a:t>додатках</a:t>
            </a:r>
            <a:r>
              <a:rPr lang="ru-RU" dirty="0" smtClean="0"/>
              <a:t> для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кумедний</a:t>
            </a:r>
            <a:r>
              <a:rPr lang="ru-RU" dirty="0" smtClean="0"/>
              <a:t> і </a:t>
            </a:r>
            <a:r>
              <a:rPr lang="ru-RU" dirty="0" err="1" smtClean="0"/>
              <a:t>захоплюючий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висловити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, </a:t>
            </a:r>
            <a:r>
              <a:rPr lang="ru-RU" dirty="0" err="1" smtClean="0"/>
              <a:t>передавати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та </a:t>
            </a:r>
            <a:r>
              <a:rPr lang="ru-RU" dirty="0" err="1" smtClean="0"/>
              <a:t>додавати</a:t>
            </a:r>
            <a:r>
              <a:rPr lang="ru-RU" dirty="0" smtClean="0"/>
              <a:t> </a:t>
            </a:r>
            <a:r>
              <a:rPr lang="ru-RU" dirty="0" err="1" smtClean="0"/>
              <a:t>гумор</a:t>
            </a:r>
            <a:r>
              <a:rPr lang="ru-RU" dirty="0" smtClean="0"/>
              <a:t> у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. </a:t>
            </a:r>
            <a:r>
              <a:rPr lang="en-US" dirty="0" smtClean="0"/>
              <a:t>GIF-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для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просто для </a:t>
            </a:r>
            <a:r>
              <a:rPr lang="ru-RU" dirty="0" err="1" smtClean="0"/>
              <a:t>розваги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endParaRPr lang="ru-RU" dirty="0" smtClean="0"/>
          </a:p>
          <a:p>
            <a:r>
              <a:rPr lang="ru-RU" dirty="0" err="1" smtClean="0"/>
              <a:t>Включення</a:t>
            </a:r>
            <a:r>
              <a:rPr lang="ru-RU" dirty="0" smtClean="0"/>
              <a:t> </a:t>
            </a:r>
            <a:r>
              <a:rPr lang="ru-RU" dirty="0" err="1" smtClean="0"/>
              <a:t>анімованих</a:t>
            </a:r>
            <a:r>
              <a:rPr lang="ru-RU" dirty="0" smtClean="0"/>
              <a:t> </a:t>
            </a:r>
            <a:r>
              <a:rPr lang="en-US" dirty="0" smtClean="0"/>
              <a:t>GIF-</a:t>
            </a:r>
            <a:r>
              <a:rPr lang="ru-RU" dirty="0" err="1" smtClean="0"/>
              <a:t>файлів</a:t>
            </a:r>
            <a:r>
              <a:rPr lang="ru-RU" dirty="0" smtClean="0"/>
              <a:t> у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пости</a:t>
            </a:r>
            <a:r>
              <a:rPr lang="ru-RU" dirty="0" smtClean="0"/>
              <a:t>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покращує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ваших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роблячи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схожими на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а </a:t>
            </a:r>
            <a:r>
              <a:rPr lang="ru-RU" dirty="0" err="1" smtClean="0"/>
              <a:t>більш</a:t>
            </a:r>
            <a:r>
              <a:rPr lang="ru-RU" dirty="0" smtClean="0"/>
              <a:t> схожими на </a:t>
            </a:r>
            <a:r>
              <a:rPr lang="ru-RU" dirty="0" err="1" smtClean="0"/>
              <a:t>постійну</a:t>
            </a:r>
            <a:r>
              <a:rPr lang="ru-RU" dirty="0" smtClean="0"/>
              <a:t> </a:t>
            </a:r>
            <a:r>
              <a:rPr lang="ru-RU" dirty="0" err="1" smtClean="0"/>
              <a:t>розмову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endParaRPr lang="ru-RU" dirty="0"/>
          </a:p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45474" y="3633541"/>
            <a:ext cx="949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9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1891" y="0"/>
            <a:ext cx="10515600" cy="6407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Технології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віртуальної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реальності</a:t>
            </a:r>
            <a:r>
              <a:rPr lang="ru-RU" sz="2800" b="1" dirty="0" smtClean="0"/>
              <a:t> (VR) та </a:t>
            </a:r>
            <a:r>
              <a:rPr lang="ru-RU" sz="2800" b="1" dirty="0" err="1" smtClean="0"/>
              <a:t>доповненої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реальності</a:t>
            </a:r>
            <a:r>
              <a:rPr lang="ru-RU" sz="2800" b="1" dirty="0" smtClean="0"/>
              <a:t> (AR)</a:t>
            </a:r>
            <a:endParaRPr lang="en-US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6091" y="640714"/>
            <a:ext cx="11887200" cy="62172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активно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маркетологами,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захоплюючий</a:t>
            </a:r>
            <a:r>
              <a:rPr lang="ru-RU" dirty="0" smtClean="0"/>
              <a:t> та </a:t>
            </a:r>
            <a:r>
              <a:rPr lang="ru-RU" dirty="0" err="1" smtClean="0"/>
              <a:t>інтерактивний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. </a:t>
            </a:r>
            <a:r>
              <a:rPr lang="en-US" dirty="0" smtClean="0"/>
              <a:t>VR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вводити</a:t>
            </a:r>
            <a:r>
              <a:rPr lang="ru-RU" dirty="0" smtClean="0"/>
              <a:t> </a:t>
            </a:r>
            <a:r>
              <a:rPr lang="ru-RU" dirty="0" err="1" smtClean="0"/>
              <a:t>віртуальне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en-US" dirty="0" smtClean="0"/>
              <a:t>AR </a:t>
            </a:r>
            <a:r>
              <a:rPr lang="ru-RU" dirty="0" err="1" smtClean="0"/>
              <a:t>накладає</a:t>
            </a:r>
            <a:r>
              <a:rPr lang="ru-RU" dirty="0" smtClean="0"/>
              <a:t> </a:t>
            </a:r>
            <a:r>
              <a:rPr lang="ru-RU" dirty="0" err="1" smtClean="0"/>
              <a:t>цифровий</a:t>
            </a:r>
            <a:r>
              <a:rPr lang="ru-RU" dirty="0" smtClean="0"/>
              <a:t> контент у </a:t>
            </a:r>
            <a:r>
              <a:rPr lang="ru-RU" dirty="0" err="1" smtClean="0"/>
              <a:t>реальний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подорожі</a:t>
            </a:r>
            <a:r>
              <a:rPr lang="ru-RU" dirty="0" smtClean="0"/>
              <a:t>, </a:t>
            </a:r>
            <a:r>
              <a:rPr lang="ru-RU" dirty="0" err="1" smtClean="0"/>
              <a:t>роздрібну</a:t>
            </a:r>
            <a:r>
              <a:rPr lang="ru-RU" dirty="0" smtClean="0"/>
              <a:t> </a:t>
            </a:r>
            <a:r>
              <a:rPr lang="ru-RU" dirty="0" err="1" smtClean="0"/>
              <a:t>торгівлю</a:t>
            </a:r>
            <a:r>
              <a:rPr lang="ru-RU" dirty="0" smtClean="0"/>
              <a:t> та </a:t>
            </a:r>
            <a:r>
              <a:rPr lang="ru-RU" dirty="0" err="1" smtClean="0"/>
              <a:t>розваги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та </a:t>
            </a:r>
            <a:r>
              <a:rPr lang="ru-RU" dirty="0" err="1" smtClean="0"/>
              <a:t>незабутній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для </a:t>
            </a:r>
            <a:r>
              <a:rPr lang="ru-RU" dirty="0" err="1" smtClean="0"/>
              <a:t>клієнтів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VR-</a:t>
            </a:r>
            <a:r>
              <a:rPr lang="ru-RU" dirty="0" err="1" smtClean="0"/>
              <a:t>шоуруми</a:t>
            </a:r>
            <a:r>
              <a:rPr lang="ru-RU" dirty="0" smtClean="0"/>
              <a:t> та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покази</a:t>
            </a:r>
            <a:r>
              <a:rPr lang="ru-RU" dirty="0" smtClean="0"/>
              <a:t> мод для </a:t>
            </a:r>
            <a:r>
              <a:rPr lang="ru-RU" dirty="0" err="1" smtClean="0"/>
              <a:t>глибокого</a:t>
            </a:r>
            <a:r>
              <a:rPr lang="ru-RU" dirty="0" smtClean="0"/>
              <a:t> </a:t>
            </a:r>
            <a:r>
              <a:rPr lang="ru-RU" dirty="0" err="1" smtClean="0"/>
              <a:t>занурення</a:t>
            </a:r>
            <a:r>
              <a:rPr lang="ru-RU" dirty="0" smtClean="0"/>
              <a:t> в продукт, а </a:t>
            </a:r>
            <a:r>
              <a:rPr lang="ru-RU" dirty="0" err="1" smtClean="0"/>
              <a:t>також</a:t>
            </a:r>
            <a:r>
              <a:rPr lang="ru-RU" dirty="0" smtClean="0"/>
              <a:t> AR-</a:t>
            </a:r>
            <a:r>
              <a:rPr lang="ru-RU" dirty="0" err="1" smtClean="0"/>
              <a:t>додатки</a:t>
            </a:r>
            <a:r>
              <a:rPr lang="ru-RU" dirty="0" smtClean="0"/>
              <a:t> для "</a:t>
            </a:r>
            <a:r>
              <a:rPr lang="ru-RU" dirty="0" err="1" smtClean="0"/>
              <a:t>примірки</a:t>
            </a:r>
            <a:r>
              <a:rPr lang="ru-RU" dirty="0" smtClean="0"/>
              <a:t>" косметики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меблів</a:t>
            </a:r>
            <a:r>
              <a:rPr lang="ru-RU" dirty="0" smtClean="0"/>
              <a:t> у реальному </a:t>
            </a:r>
            <a:r>
              <a:rPr lang="ru-RU" dirty="0" err="1" smtClean="0"/>
              <a:t>середовищі</a:t>
            </a:r>
            <a:r>
              <a:rPr lang="ru-RU" dirty="0" smtClean="0"/>
              <a:t>. AR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у </a:t>
            </a:r>
            <a:r>
              <a:rPr lang="ru-RU" dirty="0" err="1" smtClean="0"/>
              <a:t>фільтрах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мереж, а VR – у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віртуальних</a:t>
            </a:r>
            <a:r>
              <a:rPr lang="ru-RU" dirty="0" smtClean="0"/>
              <a:t> </a:t>
            </a:r>
            <a:r>
              <a:rPr lang="ru-RU" dirty="0" err="1" smtClean="0"/>
              <a:t>турів</a:t>
            </a:r>
            <a:r>
              <a:rPr lang="ru-RU" dirty="0" smtClean="0"/>
              <a:t> по </a:t>
            </a:r>
            <a:r>
              <a:rPr lang="ru-RU" dirty="0" err="1" smtClean="0"/>
              <a:t>нерухомості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об'єктах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продуктом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послугою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придбання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2690949"/>
            <a:ext cx="4572000" cy="21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074" y="0"/>
            <a:ext cx="111948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en-US" dirty="0" smtClean="0"/>
              <a:t>AR </a:t>
            </a:r>
            <a:r>
              <a:rPr lang="ru-RU" dirty="0" smtClean="0"/>
              <a:t>у маркетингу: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Віртуальна</a:t>
            </a:r>
            <a:r>
              <a:rPr lang="ru-RU" dirty="0" smtClean="0"/>
              <a:t> </a:t>
            </a:r>
            <a:r>
              <a:rPr lang="ru-RU" dirty="0" err="1" smtClean="0"/>
              <a:t>примірка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смартфона "</a:t>
            </a:r>
            <a:r>
              <a:rPr lang="ru-RU" dirty="0" err="1" smtClean="0"/>
              <a:t>приміряти</a:t>
            </a:r>
            <a:r>
              <a:rPr lang="ru-RU" dirty="0" smtClean="0"/>
              <a:t>"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окуляри</a:t>
            </a:r>
            <a:r>
              <a:rPr lang="ru-RU" dirty="0" smtClean="0"/>
              <a:t>, косметику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переглядати</a:t>
            </a:r>
            <a:r>
              <a:rPr lang="ru-RU" dirty="0" smtClean="0"/>
              <a:t>, як </a:t>
            </a:r>
            <a:r>
              <a:rPr lang="ru-RU" dirty="0" err="1" smtClean="0"/>
              <a:t>меблі</a:t>
            </a:r>
            <a:r>
              <a:rPr lang="ru-RU" dirty="0" smtClean="0"/>
              <a:t> </a:t>
            </a:r>
            <a:r>
              <a:rPr lang="ru-RU" dirty="0" err="1" smtClean="0"/>
              <a:t>виглядатимуть</a:t>
            </a:r>
            <a:r>
              <a:rPr lang="ru-RU" dirty="0" smtClean="0"/>
              <a:t> у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оселі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Інтерактивні</a:t>
            </a:r>
            <a:r>
              <a:rPr lang="ru-RU" dirty="0" smtClean="0"/>
              <a:t> каталоги:</a:t>
            </a:r>
          </a:p>
          <a:p>
            <a:r>
              <a:rPr lang="ru-RU" dirty="0" smtClean="0"/>
              <a:t>Коли </a:t>
            </a:r>
            <a:r>
              <a:rPr lang="ru-RU" dirty="0" err="1" smtClean="0"/>
              <a:t>користувач</a:t>
            </a:r>
            <a:r>
              <a:rPr lang="ru-RU" dirty="0" smtClean="0"/>
              <a:t> наводить камеру на </a:t>
            </a:r>
            <a:r>
              <a:rPr lang="ru-RU" dirty="0" err="1" smtClean="0"/>
              <a:t>зображення</a:t>
            </a:r>
            <a:r>
              <a:rPr lang="ru-RU" dirty="0" smtClean="0"/>
              <a:t> продукту в </a:t>
            </a:r>
            <a:r>
              <a:rPr lang="ru-RU" dirty="0" err="1" smtClean="0"/>
              <a:t>каталозі</a:t>
            </a:r>
            <a:r>
              <a:rPr lang="ru-RU" dirty="0" smtClean="0"/>
              <a:t>,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3</a:t>
            </a:r>
            <a:r>
              <a:rPr lang="en-US" dirty="0" smtClean="0"/>
              <a:t>D-</a:t>
            </a:r>
            <a:r>
              <a:rPr lang="ru-RU" dirty="0" smtClean="0"/>
              <a:t>модель, яку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розглянути</a:t>
            </a:r>
            <a:r>
              <a:rPr lang="ru-RU" dirty="0" smtClean="0"/>
              <a:t> з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Фільтри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мереж:</a:t>
            </a:r>
          </a:p>
          <a:p>
            <a:r>
              <a:rPr lang="en-US" dirty="0" smtClean="0"/>
              <a:t>AR-</a:t>
            </a:r>
            <a:r>
              <a:rPr lang="ru-RU" dirty="0" err="1" smtClean="0"/>
              <a:t>фільтри</a:t>
            </a:r>
            <a:r>
              <a:rPr lang="ru-RU" dirty="0" smtClean="0"/>
              <a:t> в </a:t>
            </a:r>
            <a:r>
              <a:rPr lang="en-US" dirty="0" smtClean="0"/>
              <a:t>Instagram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err="1" smtClean="0"/>
              <a:t>TikTok</a:t>
            </a:r>
            <a:r>
              <a:rPr lang="en-US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до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оточення</a:t>
            </a:r>
            <a:r>
              <a:rPr lang="ru-RU" dirty="0" smtClean="0"/>
              <a:t>, </a:t>
            </a:r>
            <a:r>
              <a:rPr lang="ru-RU" dirty="0" err="1" smtClean="0"/>
              <a:t>створюючи</a:t>
            </a:r>
            <a:r>
              <a:rPr lang="ru-RU" dirty="0" smtClean="0"/>
              <a:t> </a:t>
            </a:r>
            <a:r>
              <a:rPr lang="ru-RU" dirty="0" err="1" smtClean="0"/>
              <a:t>розважальний</a:t>
            </a:r>
            <a:r>
              <a:rPr lang="ru-RU" dirty="0" smtClean="0"/>
              <a:t> контент і </a:t>
            </a:r>
            <a:r>
              <a:rPr lang="ru-RU" dirty="0" err="1" smtClean="0"/>
              <a:t>залучаючи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Ігри</a:t>
            </a:r>
            <a:r>
              <a:rPr lang="ru-RU" dirty="0" smtClean="0"/>
              <a:t> та </a:t>
            </a:r>
            <a:r>
              <a:rPr lang="ru-RU" dirty="0" err="1" smtClean="0"/>
              <a:t>конкурси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en-US" dirty="0" smtClean="0"/>
              <a:t>AR-</a:t>
            </a:r>
            <a:r>
              <a:rPr lang="ru-RU" dirty="0" err="1" smtClean="0"/>
              <a:t>ігор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</a:t>
            </a:r>
            <a:r>
              <a:rPr lang="ru-RU" dirty="0" err="1" smtClean="0"/>
              <a:t>віртуальними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 в реальному </a:t>
            </a:r>
            <a:r>
              <a:rPr lang="ru-RU" dirty="0" err="1" smtClean="0"/>
              <a:t>світі</a:t>
            </a:r>
            <a:r>
              <a:rPr lang="ru-RU" dirty="0" smtClean="0"/>
              <a:t>, як,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гра</a:t>
            </a:r>
            <a:r>
              <a:rPr lang="ru-RU" dirty="0" smtClean="0"/>
              <a:t> "</a:t>
            </a:r>
            <a:r>
              <a:rPr lang="en-US" dirty="0" err="1" smtClean="0"/>
              <a:t>Pokemon</a:t>
            </a:r>
            <a:r>
              <a:rPr lang="en-US" dirty="0" smtClean="0"/>
              <a:t> GO</a:t>
            </a:r>
            <a:endParaRPr lang="uk-UA" dirty="0" smtClean="0"/>
          </a:p>
          <a:p>
            <a:r>
              <a:rPr lang="uk-UA" dirty="0" smtClean="0"/>
              <a:t>Ключова відмінність: </a:t>
            </a:r>
          </a:p>
          <a:p>
            <a:r>
              <a:rPr lang="uk-UA" dirty="0" smtClean="0"/>
              <a:t>    </a:t>
            </a:r>
            <a:r>
              <a:rPr lang="en-US" dirty="0" smtClean="0"/>
              <a:t>AR (</a:t>
            </a:r>
            <a:r>
              <a:rPr lang="uk-UA" dirty="0" smtClean="0"/>
              <a:t>доповнена реальність):</a:t>
            </a:r>
          </a:p>
          <a:p>
            <a:r>
              <a:rPr lang="uk-UA" dirty="0" smtClean="0"/>
              <a:t>    Накладає цифрові об'єкти та інформацію на реальний світ, доповнюючи його.</a:t>
            </a:r>
          </a:p>
          <a:p>
            <a:r>
              <a:rPr lang="uk-UA" dirty="0" smtClean="0"/>
              <a:t>    </a:t>
            </a:r>
            <a:r>
              <a:rPr lang="en-US" dirty="0" smtClean="0"/>
              <a:t>VR (</a:t>
            </a:r>
            <a:r>
              <a:rPr lang="uk-UA" dirty="0" smtClean="0"/>
              <a:t>віртуальна реальність):</a:t>
            </a:r>
          </a:p>
          <a:p>
            <a:r>
              <a:rPr lang="uk-UA" dirty="0" smtClean="0"/>
              <a:t>    Створює повністю альтернативний, штучний світ, в який користувач занурюється за допомогою спеціальних пристроїв, як-от шоломи.</a:t>
            </a:r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9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2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/>
              <a:t>Меми</a:t>
            </a:r>
            <a:r>
              <a:rPr lang="ru-RU" sz="3600" b="1" dirty="0" smtClean="0"/>
              <a:t> 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4138"/>
            <a:ext cx="10515600" cy="6413862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гумористичні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відео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текст,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широко </a:t>
            </a:r>
            <a:r>
              <a:rPr lang="ru-RU" sz="2000" dirty="0" err="1" smtClean="0"/>
              <a:t>поширені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відтворю</a:t>
            </a:r>
            <a:r>
              <a:rPr lang="ru-RU" sz="2000" dirty="0" smtClean="0"/>
              <a:t>- </a:t>
            </a:r>
            <a:r>
              <a:rPr lang="ru-RU" sz="2000" dirty="0" err="1" smtClean="0"/>
              <a:t>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Інтернеті</a:t>
            </a:r>
            <a:r>
              <a:rPr lang="ru-RU" sz="2000" dirty="0" smtClean="0"/>
              <a:t>. Вони стали популярною фор- мою </a:t>
            </a:r>
            <a:r>
              <a:rPr lang="ru-RU" sz="2000" dirty="0" err="1" smtClean="0"/>
              <a:t>візуального</a:t>
            </a:r>
            <a:r>
              <a:rPr lang="ru-RU" sz="2000" dirty="0" smtClean="0"/>
              <a:t> контенту, особливо у </a:t>
            </a:r>
            <a:r>
              <a:rPr lang="ru-RU" sz="2000" dirty="0" err="1" smtClean="0"/>
              <a:t>соціаль</a:t>
            </a:r>
            <a:r>
              <a:rPr lang="ru-RU" sz="2000" dirty="0" smtClean="0"/>
              <a:t>- них мережах. </a:t>
            </a:r>
            <a:r>
              <a:rPr lang="ru-RU" sz="2000" dirty="0" err="1" smtClean="0"/>
              <a:t>Меми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використані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гумору</a:t>
            </a:r>
            <a:r>
              <a:rPr lang="ru-RU" sz="2000" dirty="0" smtClean="0"/>
              <a:t> у </a:t>
            </a:r>
            <a:r>
              <a:rPr lang="ru-RU" sz="2000" dirty="0" err="1" smtClean="0"/>
              <a:t>маркетингових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кам</a:t>
            </a:r>
            <a:r>
              <a:rPr lang="ru-RU" sz="2000" dirty="0" smtClean="0"/>
              <a:t>- </a:t>
            </a:r>
            <a:r>
              <a:rPr lang="ru-RU" sz="2000" dirty="0" err="1" smtClean="0"/>
              <a:t>паніях</a:t>
            </a:r>
            <a:r>
              <a:rPr lang="ru-RU" sz="2000" dirty="0" smtClean="0"/>
              <a:t>, </a:t>
            </a:r>
            <a:r>
              <a:rPr lang="ru-RU" sz="2000" dirty="0" err="1" smtClean="0"/>
              <a:t>зв'язуватись</a:t>
            </a:r>
            <a:r>
              <a:rPr lang="ru-RU" sz="2000" dirty="0" smtClean="0"/>
              <a:t> з </a:t>
            </a:r>
            <a:r>
              <a:rPr lang="ru-RU" sz="2000" dirty="0" err="1" smtClean="0"/>
              <a:t>молодими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аудиторіями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вірусний</a:t>
            </a:r>
            <a:r>
              <a:rPr lang="ru-RU" sz="2000" dirty="0" smtClean="0"/>
              <a:t> гул.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err="1" smtClean="0"/>
              <a:t>Приклади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мемів</a:t>
            </a:r>
            <a:r>
              <a:rPr lang="ru-RU" sz="2000" dirty="0" smtClean="0"/>
              <a:t> у маркетингу </a:t>
            </a:r>
            <a:r>
              <a:rPr lang="ru-RU" sz="2000" dirty="0" err="1" smtClean="0"/>
              <a:t>включають</a:t>
            </a:r>
            <a:r>
              <a:rPr lang="ru-RU" sz="2000" dirty="0" smtClean="0"/>
              <a:t> </a:t>
            </a:r>
            <a:r>
              <a:rPr lang="en-US" sz="2000" dirty="0" smtClean="0"/>
              <a:t>Venda (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дотепних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твітів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взаємодії</a:t>
            </a:r>
            <a:r>
              <a:rPr lang="ru-RU" sz="2000" dirty="0" smtClean="0"/>
              <a:t> з </a:t>
            </a:r>
            <a:r>
              <a:rPr lang="ru-RU" sz="2000" dirty="0" err="1" smtClean="0"/>
              <a:t>аудиторією</a:t>
            </a:r>
            <a:r>
              <a:rPr lang="ru-RU" sz="2000" dirty="0" smtClean="0"/>
              <a:t>), </a:t>
            </a:r>
            <a:r>
              <a:rPr lang="en-US" sz="2000" dirty="0" smtClean="0"/>
              <a:t>Netflix (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шоу та </a:t>
            </a:r>
            <a:r>
              <a:rPr lang="ru-RU" sz="2000" dirty="0" err="1" smtClean="0"/>
              <a:t>фільмів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просування</a:t>
            </a:r>
            <a:r>
              <a:rPr lang="ru-RU" sz="2000" dirty="0" smtClean="0"/>
              <a:t> контенту), </a:t>
            </a:r>
            <a:r>
              <a:rPr lang="en-US" sz="2000" dirty="0" smtClean="0"/>
              <a:t>Gucci (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мемів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колекції</a:t>
            </a:r>
            <a:r>
              <a:rPr lang="ru-RU" sz="2000" dirty="0" smtClean="0"/>
              <a:t>),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en-US" sz="2000" dirty="0" smtClean="0"/>
              <a:t>McDonald's (</a:t>
            </a:r>
            <a:r>
              <a:rPr lang="ru-RU" sz="2000" dirty="0" err="1" smtClean="0"/>
              <a:t>публікація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мемів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пов'язаних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їхньою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картоплею</a:t>
            </a:r>
            <a:r>
              <a:rPr lang="ru-RU" sz="2000" dirty="0" smtClean="0"/>
              <a:t> </a:t>
            </a:r>
            <a:r>
              <a:rPr lang="ru-RU" sz="2000" dirty="0" err="1" smtClean="0"/>
              <a:t>фрі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продуктами).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en-US" sz="2000" dirty="0" err="1" smtClean="0"/>
              <a:t>Ukrposhta</a:t>
            </a:r>
            <a:r>
              <a:rPr lang="en-US" sz="2000" dirty="0" smtClean="0"/>
              <a:t> </a:t>
            </a:r>
            <a:r>
              <a:rPr lang="ru-RU" sz="2000" dirty="0" err="1" smtClean="0"/>
              <a:t>використовувала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мем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реагування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ситуацію</a:t>
            </a:r>
            <a:r>
              <a:rPr lang="ru-RU" sz="2000" dirty="0" smtClean="0"/>
              <a:t> з </a:t>
            </a:r>
            <a:r>
              <a:rPr lang="ru-RU" sz="2000" dirty="0" err="1" smtClean="0"/>
              <a:t>бджолами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Охматдит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</a:t>
            </a:r>
            <a:r>
              <a:rPr lang="ru-RU" sz="2000" dirty="0" smtClean="0"/>
              <a:t> з котами для </a:t>
            </a:r>
            <a:r>
              <a:rPr lang="ru-RU" sz="2000" dirty="0" err="1" smtClean="0"/>
              <a:t>пояснення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у </a:t>
            </a:r>
            <a:r>
              <a:rPr lang="en-US" sz="2000" dirty="0" err="1" smtClean="0"/>
              <a:t>TikTok</a:t>
            </a:r>
            <a:r>
              <a:rPr lang="en-US" sz="2600" dirty="0" smtClean="0"/>
              <a:t>. </a:t>
            </a:r>
          </a:p>
          <a:p>
            <a:endParaRPr lang="ru-RU" sz="2600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11" y="1730829"/>
            <a:ext cx="9522777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34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56" y="344214"/>
            <a:ext cx="12057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Візуальний</a:t>
            </a:r>
            <a:r>
              <a:rPr lang="ru-RU" dirty="0" smtClean="0"/>
              <a:t> контент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покращи</a:t>
            </a:r>
            <a:r>
              <a:rPr lang="ru-RU" dirty="0" smtClean="0"/>
              <a:t>-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маркетингову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, </a:t>
            </a:r>
            <a:r>
              <a:rPr lang="ru-RU" dirty="0" err="1" smtClean="0"/>
              <a:t>привертаючи</a:t>
            </a:r>
            <a:r>
              <a:rPr lang="ru-RU" dirty="0" smtClean="0"/>
              <a:t> </a:t>
            </a:r>
            <a:r>
              <a:rPr lang="ru-RU" dirty="0" err="1" smtClean="0"/>
              <a:t>ува</a:t>
            </a:r>
            <a:r>
              <a:rPr lang="ru-RU" dirty="0" smtClean="0"/>
              <a:t>- </a:t>
            </a:r>
            <a:r>
              <a:rPr lang="ru-RU" dirty="0" err="1" smtClean="0"/>
              <a:t>гу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передаючи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збільшуючи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та </a:t>
            </a:r>
            <a:r>
              <a:rPr lang="ru-RU" dirty="0" err="1" smtClean="0"/>
              <a:t>залишаючи</a:t>
            </a:r>
            <a:r>
              <a:rPr lang="ru-RU" dirty="0" smtClean="0"/>
              <a:t> </a:t>
            </a:r>
            <a:r>
              <a:rPr lang="ru-RU" dirty="0" err="1" smtClean="0"/>
              <a:t>незабутнє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на </a:t>
            </a:r>
            <a:r>
              <a:rPr lang="ru-RU" dirty="0" err="1" smtClean="0"/>
              <a:t>аудиторію</a:t>
            </a:r>
            <a:r>
              <a:rPr lang="ru-RU" dirty="0" smtClean="0"/>
              <a:t>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контент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відіграти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- </a:t>
            </a:r>
            <a:r>
              <a:rPr lang="ru-RU" dirty="0" err="1" smtClean="0"/>
              <a:t>рішальну</a:t>
            </a:r>
            <a:r>
              <a:rPr lang="ru-RU" dirty="0" smtClean="0"/>
              <a:t> роль у </a:t>
            </a:r>
            <a:r>
              <a:rPr lang="ru-RU" dirty="0" err="1" smtClean="0"/>
              <a:t>покращенні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2" y="1668443"/>
            <a:ext cx="6544492" cy="34913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0262" y="5431024"/>
            <a:ext cx="11573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покращення</a:t>
            </a:r>
            <a:r>
              <a:rPr lang="ru-RU" b="1" dirty="0" smtClean="0"/>
              <a:t> </a:t>
            </a:r>
            <a:r>
              <a:rPr lang="ru-RU" b="1" dirty="0" err="1" smtClean="0"/>
              <a:t>маркетингової</a:t>
            </a:r>
            <a:r>
              <a:rPr lang="ru-RU" b="1" dirty="0" smtClean="0"/>
              <a:t> </a:t>
            </a:r>
            <a:r>
              <a:rPr lang="ru-RU" b="1" dirty="0" err="1" smtClean="0"/>
              <a:t>стратегії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візуальних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6336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" y="174232"/>
            <a:ext cx="115736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</a:t>
            </a:r>
            <a:r>
              <a:rPr lang="ru-RU" dirty="0" err="1" smtClean="0"/>
              <a:t>важ</a:t>
            </a:r>
            <a:r>
              <a:rPr lang="ru-RU" dirty="0" smtClean="0"/>
              <a:t>- </a:t>
            </a:r>
            <a:r>
              <a:rPr lang="ru-RU" dirty="0" err="1" smtClean="0"/>
              <a:t>ливо</a:t>
            </a:r>
            <a:r>
              <a:rPr lang="ru-RU" dirty="0" smtClean="0"/>
              <a:t> </a:t>
            </a:r>
            <a:r>
              <a:rPr lang="ru-RU" dirty="0" err="1" smtClean="0"/>
              <a:t>виділитись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натовпу</a:t>
            </a:r>
            <a:r>
              <a:rPr lang="ru-RU" dirty="0" smtClean="0"/>
              <a:t>.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контент, </a:t>
            </a:r>
            <a:r>
              <a:rPr lang="ru-RU" dirty="0" err="1" smtClean="0"/>
              <a:t>такий</a:t>
            </a:r>
            <a:r>
              <a:rPr lang="ru-RU" dirty="0" smtClean="0"/>
              <a:t> як </a:t>
            </a:r>
            <a:r>
              <a:rPr lang="ru-RU" dirty="0" err="1" smtClean="0"/>
              <a:t>зображення</a:t>
            </a:r>
            <a:r>
              <a:rPr lang="ru-RU" dirty="0" smtClean="0"/>
              <a:t>, </a:t>
            </a:r>
            <a:r>
              <a:rPr lang="ru-RU" dirty="0" err="1" smtClean="0"/>
              <a:t>інфографіка</a:t>
            </a:r>
            <a:r>
              <a:rPr lang="ru-RU" dirty="0" smtClean="0"/>
              <a:t> та </a:t>
            </a:r>
            <a:r>
              <a:rPr lang="ru-RU" dirty="0" err="1" smtClean="0"/>
              <a:t>відео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 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спо</a:t>
            </a:r>
            <a:r>
              <a:rPr lang="ru-RU" dirty="0" smtClean="0"/>
              <a:t>- </a:t>
            </a:r>
            <a:r>
              <a:rPr lang="ru-RU" dirty="0" err="1" smtClean="0"/>
              <a:t>нукати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натискати</a:t>
            </a:r>
            <a:r>
              <a:rPr lang="ru-RU" dirty="0" smtClean="0"/>
              <a:t> на </a:t>
            </a:r>
            <a:r>
              <a:rPr lang="ru-RU" dirty="0" err="1" smtClean="0"/>
              <a:t>запропонований</a:t>
            </a:r>
            <a:r>
              <a:rPr lang="ru-RU" dirty="0" smtClean="0"/>
              <a:t> контент і </a:t>
            </a:r>
            <a:r>
              <a:rPr lang="ru-RU" dirty="0" err="1" smtClean="0"/>
              <a:t>надалі</a:t>
            </a:r>
            <a:r>
              <a:rPr lang="ru-RU" dirty="0" smtClean="0"/>
              <a:t>, </a:t>
            </a:r>
            <a:r>
              <a:rPr lang="ru-RU" dirty="0" err="1" smtClean="0"/>
              <a:t>збільшуючи</a:t>
            </a:r>
            <a:r>
              <a:rPr lang="ru-RU" dirty="0" smtClean="0"/>
              <a:t> </a:t>
            </a:r>
            <a:r>
              <a:rPr lang="ru-RU" dirty="0" err="1" smtClean="0"/>
              <a:t>шанси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спрос- </a:t>
            </a:r>
            <a:r>
              <a:rPr lang="ru-RU" dirty="0" err="1" smtClean="0"/>
              <a:t>тити</a:t>
            </a:r>
            <a:r>
              <a:rPr lang="ru-RU" dirty="0" smtClean="0"/>
              <a:t> </a:t>
            </a:r>
            <a:r>
              <a:rPr lang="ru-RU" dirty="0" err="1" smtClean="0"/>
              <a:t>складну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та </a:t>
            </a:r>
            <a:r>
              <a:rPr lang="ru-RU" dirty="0" err="1" smtClean="0"/>
              <a:t>надсилати</a:t>
            </a:r>
            <a:r>
              <a:rPr lang="ru-RU" dirty="0" smtClean="0"/>
              <a:t> по- </a:t>
            </a:r>
            <a:r>
              <a:rPr lang="ru-RU" dirty="0" err="1" smtClean="0"/>
              <a:t>відомлення</a:t>
            </a:r>
            <a:r>
              <a:rPr lang="ru-RU" dirty="0" smtClean="0"/>
              <a:t> </a:t>
            </a:r>
            <a:r>
              <a:rPr lang="ru-RU" dirty="0" err="1" smtClean="0"/>
              <a:t>ефективніше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текст. Люди — </a:t>
            </a:r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істоти</a:t>
            </a:r>
            <a:r>
              <a:rPr lang="ru-RU" dirty="0" smtClean="0"/>
              <a:t>, і </a:t>
            </a:r>
            <a:r>
              <a:rPr lang="ru-RU" dirty="0" err="1" smtClean="0"/>
              <a:t>обробити</a:t>
            </a:r>
            <a:r>
              <a:rPr lang="ru-RU" dirty="0" smtClean="0"/>
              <a:t> </a:t>
            </a:r>
            <a:r>
              <a:rPr lang="ru-RU" dirty="0" err="1" smtClean="0"/>
              <a:t>візуальну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і </a:t>
            </a:r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за текст.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контент, </a:t>
            </a:r>
            <a:r>
              <a:rPr lang="ru-RU" dirty="0" err="1" smtClean="0"/>
              <a:t>можна</a:t>
            </a:r>
            <a:r>
              <a:rPr lang="ru-RU" dirty="0" smtClean="0"/>
              <a:t> розбити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на </a:t>
            </a:r>
            <a:r>
              <a:rPr lang="ru-RU" dirty="0" err="1" smtClean="0"/>
              <a:t>прості</a:t>
            </a:r>
            <a:r>
              <a:rPr lang="ru-RU" dirty="0" smtClean="0"/>
              <a:t> для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, </a:t>
            </a:r>
            <a:r>
              <a:rPr lang="ru-RU" dirty="0" err="1" smtClean="0"/>
              <a:t>роблячи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доступним</a:t>
            </a:r>
            <a:r>
              <a:rPr lang="ru-RU" dirty="0" smtClean="0"/>
              <a:t> для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Візуальний</a:t>
            </a:r>
            <a:r>
              <a:rPr lang="ru-RU" dirty="0" smtClean="0"/>
              <a:t> контент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 та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цільовою</a:t>
            </a:r>
            <a:r>
              <a:rPr lang="ru-RU" dirty="0" smtClean="0"/>
              <a:t> </a:t>
            </a:r>
            <a:r>
              <a:rPr lang="ru-RU" dirty="0" err="1" smtClean="0"/>
              <a:t>аудиторією</a:t>
            </a:r>
            <a:r>
              <a:rPr lang="ru-RU" dirty="0" smtClean="0"/>
              <a:t>. </a:t>
            </a:r>
            <a:r>
              <a:rPr lang="ru-RU" dirty="0" err="1" smtClean="0"/>
              <a:t>Високоякісні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резонують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цінностями</a:t>
            </a:r>
            <a:r>
              <a:rPr lang="ru-RU" dirty="0" smtClean="0"/>
              <a:t> бренду та </a:t>
            </a:r>
            <a:r>
              <a:rPr lang="ru-RU" dirty="0" err="1" smtClean="0"/>
              <a:t>цільовою</a:t>
            </a:r>
            <a:r>
              <a:rPr lang="ru-RU" dirty="0" smtClean="0"/>
              <a:t> </a:t>
            </a:r>
            <a:r>
              <a:rPr lang="ru-RU" dirty="0" err="1" smtClean="0"/>
              <a:t>аудиторією</a:t>
            </a:r>
            <a:r>
              <a:rPr lang="ru-RU" dirty="0" smtClean="0"/>
              <a:t>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щастя</a:t>
            </a:r>
            <a:r>
              <a:rPr lang="ru-RU" dirty="0" smtClean="0"/>
              <a:t>, </a:t>
            </a:r>
            <a:r>
              <a:rPr lang="ru-RU" dirty="0" err="1" smtClean="0"/>
              <a:t>ностальгія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хвилювання</a:t>
            </a:r>
            <a:r>
              <a:rPr lang="ru-RU" dirty="0" smtClean="0"/>
              <a:t>. </a:t>
            </a:r>
            <a:r>
              <a:rPr lang="ru-RU" dirty="0" err="1" smtClean="0"/>
              <a:t>Використо</a:t>
            </a:r>
            <a:r>
              <a:rPr lang="ru-RU" dirty="0" smtClean="0"/>
              <a:t>- </a:t>
            </a:r>
            <a:r>
              <a:rPr lang="ru-RU" dirty="0" err="1" smtClean="0"/>
              <a:t>вуючи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міцніший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аудиторією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взаємодією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ймовірною</a:t>
            </a:r>
            <a:r>
              <a:rPr lang="ru-RU" dirty="0" smtClean="0"/>
              <a:t> з брендом і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лояльними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: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контент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тенденцію</a:t>
            </a:r>
            <a:r>
              <a:rPr lang="ru-RU" dirty="0" smtClean="0"/>
              <a:t> </a:t>
            </a:r>
            <a:r>
              <a:rPr lang="ru-RU" dirty="0" err="1" smtClean="0"/>
              <a:t>генерувати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 smtClean="0"/>
              <a:t>повідомлен</a:t>
            </a:r>
            <a:r>
              <a:rPr lang="ru-RU" dirty="0" smtClean="0"/>
              <a:t>- </a:t>
            </a:r>
            <a:r>
              <a:rPr lang="ru-RU" dirty="0" err="1" smtClean="0"/>
              <a:t>ня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з </a:t>
            </a:r>
            <a:r>
              <a:rPr lang="ru-RU" dirty="0" err="1" smtClean="0"/>
              <a:t>дослідженнями</a:t>
            </a:r>
            <a:r>
              <a:rPr lang="ru-RU" dirty="0" smtClean="0"/>
              <a:t>,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на 94%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переглядів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без. </a:t>
            </a:r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спонукати</a:t>
            </a:r>
            <a:r>
              <a:rPr lang="ru-RU" dirty="0" smtClean="0"/>
              <a:t> кори- </a:t>
            </a:r>
            <a:r>
              <a:rPr lang="ru-RU" dirty="0" err="1" smtClean="0"/>
              <a:t>стувачів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 </a:t>
            </a:r>
            <a:r>
              <a:rPr lang="ru-RU" dirty="0" err="1" smtClean="0"/>
              <a:t>любити</a:t>
            </a:r>
            <a:r>
              <a:rPr lang="ru-RU" dirty="0" smtClean="0"/>
              <a:t>, </a:t>
            </a:r>
            <a:r>
              <a:rPr lang="ru-RU" dirty="0" err="1" smtClean="0"/>
              <a:t>коментува</a:t>
            </a:r>
            <a:r>
              <a:rPr lang="ru-RU" dirty="0" smtClean="0"/>
              <a:t>- </a:t>
            </a:r>
            <a:r>
              <a:rPr lang="ru-RU" dirty="0" err="1" smtClean="0"/>
              <a:t>ти</a:t>
            </a:r>
            <a:r>
              <a:rPr lang="ru-RU" dirty="0" smtClean="0"/>
              <a:t> та </a:t>
            </a:r>
            <a:r>
              <a:rPr lang="ru-RU" dirty="0" err="1" smtClean="0"/>
              <a:t>ділитися</a:t>
            </a:r>
            <a:r>
              <a:rPr lang="ru-RU" dirty="0" smtClean="0"/>
              <a:t> контентом, </a:t>
            </a:r>
            <a:r>
              <a:rPr lang="ru-RU" dirty="0" err="1" smtClean="0"/>
              <a:t>збільшуючи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охоплення</a:t>
            </a:r>
            <a:r>
              <a:rPr lang="ru-RU" dirty="0" smtClean="0"/>
              <a:t> та </a:t>
            </a:r>
            <a:r>
              <a:rPr lang="ru-RU" dirty="0" err="1" smtClean="0"/>
              <a:t>посилюючи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бренд.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інтерактивний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контент, </a:t>
            </a:r>
            <a:r>
              <a:rPr lang="ru-RU" dirty="0" err="1" smtClean="0"/>
              <a:t>такий</a:t>
            </a:r>
            <a:r>
              <a:rPr lang="ru-RU" dirty="0" smtClean="0"/>
              <a:t> як </a:t>
            </a:r>
            <a:r>
              <a:rPr lang="ru-RU" dirty="0" err="1" smtClean="0"/>
              <a:t>вікторини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покращити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, </a:t>
            </a:r>
            <a:r>
              <a:rPr lang="ru-RU" dirty="0" err="1" smtClean="0"/>
              <a:t>спону</a:t>
            </a:r>
            <a:r>
              <a:rPr lang="ru-RU" dirty="0" smtClean="0"/>
              <a:t>- </a:t>
            </a:r>
            <a:r>
              <a:rPr lang="ru-RU" dirty="0" err="1" smtClean="0"/>
              <a:t>каючи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участь та </a:t>
            </a:r>
            <a:r>
              <a:rPr lang="ru-RU" dirty="0" err="1" smtClean="0"/>
              <a:t>взаємоді</a:t>
            </a:r>
            <a:r>
              <a:rPr lang="ru-RU" dirty="0" smtClean="0"/>
              <a:t>- яти з брендом.</a:t>
            </a:r>
          </a:p>
        </p:txBody>
      </p:sp>
    </p:spTree>
    <p:extLst>
      <p:ext uri="{BB962C8B-B14F-4D97-AF65-F5344CB8AC3E}">
        <p14:creationId xmlns:p14="http://schemas.microsoft.com/office/powerpoint/2010/main" val="198329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3752166"/>
            <a:ext cx="6152606" cy="29360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" y="612845"/>
            <a:ext cx="11612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Люди </a:t>
            </a:r>
            <a:r>
              <a:rPr lang="ru-RU" dirty="0" err="1" smtClean="0"/>
              <a:t>пам'ятають</a:t>
            </a:r>
            <a:r>
              <a:rPr lang="ru-RU" dirty="0" smtClean="0"/>
              <a:t> </a:t>
            </a:r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текст. </a:t>
            </a:r>
            <a:r>
              <a:rPr lang="ru-RU" dirty="0" err="1" smtClean="0"/>
              <a:t>Маркетингову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допо</a:t>
            </a:r>
            <a:r>
              <a:rPr lang="ru-RU" dirty="0" smtClean="0"/>
              <a:t>- </a:t>
            </a:r>
            <a:r>
              <a:rPr lang="ru-RU" dirty="0" err="1" smtClean="0"/>
              <a:t>могти</a:t>
            </a:r>
            <a:r>
              <a:rPr lang="ru-RU" dirty="0" smtClean="0"/>
              <a:t> </a:t>
            </a:r>
            <a:r>
              <a:rPr lang="ru-RU" dirty="0" err="1" smtClean="0"/>
              <a:t>зміцнити</a:t>
            </a:r>
            <a:r>
              <a:rPr lang="ru-RU" dirty="0" smtClean="0"/>
              <a:t> </a:t>
            </a:r>
            <a:r>
              <a:rPr lang="ru-RU" dirty="0" err="1" smtClean="0"/>
              <a:t>ідентичність</a:t>
            </a:r>
            <a:r>
              <a:rPr lang="ru-RU" dirty="0" smtClean="0"/>
              <a:t> бренду,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вклю</a:t>
            </a:r>
            <a:r>
              <a:rPr lang="ru-RU" dirty="0" smtClean="0"/>
              <a:t>- </a:t>
            </a:r>
            <a:r>
              <a:rPr lang="ru-RU" dirty="0" err="1" smtClean="0"/>
              <a:t>чають</a:t>
            </a:r>
            <a:r>
              <a:rPr lang="ru-RU" dirty="0" smtClean="0"/>
              <a:t> </a:t>
            </a:r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логотипи</a:t>
            </a:r>
            <a:r>
              <a:rPr lang="ru-RU" dirty="0" smtClean="0"/>
              <a:t>, </a:t>
            </a:r>
            <a:r>
              <a:rPr lang="ru-RU" dirty="0" err="1" smtClean="0"/>
              <a:t>унікальний</a:t>
            </a:r>
            <a:r>
              <a:rPr lang="ru-RU" dirty="0" smtClean="0"/>
              <a:t> шрифт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колірні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. </a:t>
            </a:r>
            <a:r>
              <a:rPr lang="ru-RU" dirty="0" err="1" smtClean="0"/>
              <a:t>Послідов</a:t>
            </a:r>
            <a:r>
              <a:rPr lang="ru-RU" dirty="0" smtClean="0"/>
              <a:t>- не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візуальних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каналах та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матеріалах</a:t>
            </a:r>
            <a:r>
              <a:rPr lang="ru-RU" dirty="0" smtClean="0"/>
              <a:t> </a:t>
            </a:r>
            <a:r>
              <a:rPr lang="ru-RU" dirty="0" err="1" smtClean="0"/>
              <a:t>збільшить</a:t>
            </a:r>
            <a:r>
              <a:rPr lang="ru-RU" dirty="0" smtClean="0"/>
              <a:t> </a:t>
            </a:r>
            <a:r>
              <a:rPr lang="ru-RU" dirty="0" err="1" smtClean="0"/>
              <a:t>відгук</a:t>
            </a:r>
            <a:r>
              <a:rPr lang="ru-RU" dirty="0" smtClean="0"/>
              <a:t> бренду і </a:t>
            </a:r>
            <a:r>
              <a:rPr lang="ru-RU" dirty="0" err="1" smtClean="0"/>
              <a:t>зробить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незабутнім</a:t>
            </a:r>
            <a:r>
              <a:rPr lang="ru-RU" dirty="0" smtClean="0"/>
              <a:t> для </a:t>
            </a:r>
            <a:r>
              <a:rPr lang="ru-RU" dirty="0" err="1" smtClean="0"/>
              <a:t>аудиторії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Сторітелинг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dirty="0" err="1" smtClean="0"/>
              <a:t>сторії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потужним</a:t>
            </a:r>
            <a:r>
              <a:rPr lang="ru-RU" dirty="0" smtClean="0"/>
              <a:t> </a:t>
            </a:r>
            <a:r>
              <a:rPr lang="ru-RU" dirty="0" err="1" smtClean="0"/>
              <a:t>маркетинговим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, а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контент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підняти</a:t>
            </a:r>
            <a:r>
              <a:rPr lang="ru-RU" dirty="0" smtClean="0"/>
              <a:t> </a:t>
            </a:r>
            <a:r>
              <a:rPr lang="ru-RU" dirty="0" err="1" smtClean="0"/>
              <a:t>розповідь</a:t>
            </a:r>
            <a:r>
              <a:rPr lang="ru-RU" dirty="0" smtClean="0"/>
              <a:t> </a:t>
            </a:r>
            <a:r>
              <a:rPr lang="ru-RU" dirty="0" err="1" smtClean="0"/>
              <a:t>історій</a:t>
            </a:r>
            <a:r>
              <a:rPr lang="ru-RU" dirty="0" smtClean="0"/>
              <a:t> на </a:t>
            </a:r>
            <a:r>
              <a:rPr lang="ru-RU" dirty="0" err="1" smtClean="0"/>
              <a:t>наступний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 </a:t>
            </a:r>
            <a:r>
              <a:rPr lang="ru-RU" dirty="0" err="1" smtClean="0"/>
              <a:t>Поєднуючи</a:t>
            </a:r>
            <a:r>
              <a:rPr lang="ru-RU" dirty="0" smtClean="0"/>
              <a:t> </a:t>
            </a:r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з </a:t>
            </a:r>
            <a:r>
              <a:rPr lang="ru-RU" dirty="0" err="1" smtClean="0"/>
              <a:t>переконливими</a:t>
            </a:r>
            <a:r>
              <a:rPr lang="ru-RU" dirty="0" smtClean="0"/>
              <a:t> </a:t>
            </a:r>
            <a:r>
              <a:rPr lang="ru-RU" dirty="0" err="1" smtClean="0"/>
              <a:t>оповіданнями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захоплю</a:t>
            </a:r>
            <a:r>
              <a:rPr lang="ru-RU" dirty="0" smtClean="0"/>
              <a:t>- </a:t>
            </a:r>
            <a:r>
              <a:rPr lang="ru-RU" dirty="0" err="1" smtClean="0"/>
              <a:t>ючий</a:t>
            </a:r>
            <a:r>
              <a:rPr lang="ru-RU" dirty="0" smtClean="0"/>
              <a:t> та </a:t>
            </a:r>
            <a:r>
              <a:rPr lang="ru-RU" dirty="0" err="1" smtClean="0"/>
              <a:t>привабливий</a:t>
            </a:r>
            <a:r>
              <a:rPr lang="ru-RU" dirty="0" smtClean="0"/>
              <a:t> контент для </a:t>
            </a:r>
            <a:r>
              <a:rPr lang="ru-RU" dirty="0" err="1" smtClean="0"/>
              <a:t>своєї</a:t>
            </a:r>
            <a:r>
              <a:rPr lang="ru-RU" dirty="0" smtClean="0"/>
              <a:t> ауди- </a:t>
            </a:r>
            <a:r>
              <a:rPr lang="ru-RU" dirty="0" err="1" smtClean="0"/>
              <a:t>торії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відео</a:t>
            </a:r>
            <a:r>
              <a:rPr lang="ru-RU" dirty="0" smtClean="0"/>
              <a:t> стали </a:t>
            </a:r>
            <a:r>
              <a:rPr lang="ru-RU" dirty="0" err="1" smtClean="0"/>
              <a:t>популярним</a:t>
            </a:r>
            <a:r>
              <a:rPr lang="ru-RU" dirty="0" smtClean="0"/>
              <a:t> сере- </a:t>
            </a:r>
            <a:r>
              <a:rPr lang="ru-RU" dirty="0" err="1" smtClean="0"/>
              <a:t>довищем</a:t>
            </a:r>
            <a:r>
              <a:rPr lang="ru-RU" dirty="0" smtClean="0"/>
              <a:t> для </a:t>
            </a:r>
            <a:r>
              <a:rPr lang="ru-RU" dirty="0" err="1" smtClean="0"/>
              <a:t>розповідей</a:t>
            </a:r>
            <a:r>
              <a:rPr lang="ru-RU" dirty="0" smtClean="0"/>
              <a:t> </a:t>
            </a:r>
            <a:r>
              <a:rPr lang="ru-RU" dirty="0" err="1" smtClean="0"/>
              <a:t>історій</a:t>
            </a:r>
            <a:r>
              <a:rPr lang="ru-RU" dirty="0" smtClean="0"/>
              <a:t> про бренд, доз- </a:t>
            </a:r>
            <a:r>
              <a:rPr lang="ru-RU" dirty="0" err="1" smtClean="0"/>
              <a:t>воляючи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у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ділитися</a:t>
            </a:r>
            <a:r>
              <a:rPr lang="ru-RU" dirty="0" smtClean="0"/>
              <a:t> </a:t>
            </a:r>
            <a:r>
              <a:rPr lang="ru-RU" dirty="0" err="1" smtClean="0"/>
              <a:t>відгуками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закулісні</a:t>
            </a:r>
            <a:r>
              <a:rPr lang="ru-RU" dirty="0" smtClean="0"/>
              <a:t> </a:t>
            </a:r>
            <a:r>
              <a:rPr lang="ru-RU" dirty="0" err="1" smtClean="0"/>
              <a:t>проблиски</a:t>
            </a:r>
            <a:r>
              <a:rPr lang="ru-RU" dirty="0" smtClean="0"/>
              <a:t> у культуру </a:t>
            </a:r>
            <a:r>
              <a:rPr lang="ru-RU" dirty="0" err="1" smtClean="0"/>
              <a:t>компанії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889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89155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онлайн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візуальних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рішен</a:t>
            </a:r>
            <a:r>
              <a:rPr lang="ru-RU" dirty="0" smtClean="0"/>
              <a:t>- </a:t>
            </a:r>
            <a:r>
              <a:rPr lang="ru-RU" dirty="0" err="1" smtClean="0"/>
              <a:t>ня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 про </a:t>
            </a:r>
            <a:r>
              <a:rPr lang="ru-RU" dirty="0" err="1" smtClean="0"/>
              <a:t>купівлю</a:t>
            </a:r>
            <a:r>
              <a:rPr lang="ru-RU" dirty="0" smtClean="0"/>
              <a:t>, є 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 smtClean="0"/>
              <a:t>елемен</a:t>
            </a:r>
            <a:r>
              <a:rPr lang="ru-RU" dirty="0" smtClean="0"/>
              <a:t>- </a:t>
            </a:r>
            <a:r>
              <a:rPr lang="ru-RU" dirty="0" err="1" smtClean="0"/>
              <a:t>ти</a:t>
            </a:r>
            <a:r>
              <a:rPr lang="ru-RU" dirty="0" smtClean="0"/>
              <a:t>. Слова, описи, </a:t>
            </a:r>
            <a:r>
              <a:rPr lang="ru-RU" dirty="0" err="1" smtClean="0"/>
              <a:t>відгуки</a:t>
            </a:r>
            <a:r>
              <a:rPr lang="ru-RU" dirty="0" smtClean="0"/>
              <a:t>, </a:t>
            </a:r>
            <a:r>
              <a:rPr lang="ru-RU" dirty="0" err="1" smtClean="0"/>
              <a:t>специфікації</a:t>
            </a:r>
            <a:r>
              <a:rPr lang="ru-RU" dirty="0" smtClean="0"/>
              <a:t> —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ключову</a:t>
            </a:r>
            <a:r>
              <a:rPr lang="ru-RU" dirty="0" smtClean="0"/>
              <a:t> роль у </a:t>
            </a:r>
            <a:r>
              <a:rPr lang="ru-RU" dirty="0" err="1" smtClean="0"/>
              <a:t>формуванні</a:t>
            </a:r>
            <a:r>
              <a:rPr lang="ru-RU" dirty="0" smtClean="0"/>
              <a:t> думки </a:t>
            </a:r>
            <a:r>
              <a:rPr lang="ru-RU" dirty="0" err="1" smtClean="0"/>
              <a:t>споживача</a:t>
            </a:r>
            <a:r>
              <a:rPr lang="ru-RU" dirty="0" smtClean="0"/>
              <a:t> про продукт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 .</a:t>
            </a:r>
          </a:p>
          <a:p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перена</a:t>
            </a:r>
            <a:r>
              <a:rPr lang="ru-RU" dirty="0" smtClean="0"/>
              <a:t>- </a:t>
            </a:r>
            <a:r>
              <a:rPr lang="ru-RU" dirty="0" err="1" smtClean="0"/>
              <a:t>сичення</a:t>
            </a:r>
            <a:r>
              <a:rPr lang="ru-RU" dirty="0" smtClean="0"/>
              <a:t> контенту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зручному</a:t>
            </a:r>
            <a:r>
              <a:rPr lang="ru-RU" dirty="0" smtClean="0"/>
              <a:t> </a:t>
            </a:r>
            <a:r>
              <a:rPr lang="ru-RU" dirty="0" err="1" smtClean="0"/>
              <a:t>сприйняттю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якісних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та </a:t>
            </a:r>
            <a:r>
              <a:rPr lang="ru-RU" dirty="0" err="1" smtClean="0"/>
              <a:t>мультимедійного</a:t>
            </a:r>
            <a:r>
              <a:rPr lang="ru-RU" dirty="0" smtClean="0"/>
              <a:t> контенту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привабливими</a:t>
            </a:r>
            <a:r>
              <a:rPr lang="ru-RU" dirty="0" smtClean="0"/>
              <a:t>. </a:t>
            </a:r>
            <a:r>
              <a:rPr lang="ru-RU" dirty="0" err="1" smtClean="0"/>
              <a:t>Ключові</a:t>
            </a:r>
            <a:r>
              <a:rPr lang="ru-RU" dirty="0" smtClean="0"/>
              <a:t> слова, </a:t>
            </a:r>
            <a:r>
              <a:rPr lang="ru-RU" dirty="0" err="1" smtClean="0"/>
              <a:t>такі</a:t>
            </a:r>
            <a:r>
              <a:rPr lang="ru-RU" dirty="0" smtClean="0"/>
              <a:t> як "</a:t>
            </a:r>
            <a:r>
              <a:rPr lang="ru-RU" dirty="0" err="1" smtClean="0"/>
              <a:t>Знижки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", "</a:t>
            </a:r>
            <a:r>
              <a:rPr lang="ru-RU" dirty="0" err="1" smtClean="0"/>
              <a:t>Оригінальна</a:t>
            </a:r>
            <a:r>
              <a:rPr lang="ru-RU" dirty="0" smtClean="0"/>
              <a:t> </a:t>
            </a:r>
            <a:r>
              <a:rPr lang="ru-RU" dirty="0" err="1" smtClean="0"/>
              <a:t>парфумерія</a:t>
            </a:r>
            <a:r>
              <a:rPr lang="ru-RU" dirty="0" smtClean="0"/>
              <a:t>", "</a:t>
            </a:r>
            <a:r>
              <a:rPr lang="ru-RU" dirty="0" err="1" smtClean="0"/>
              <a:t>Доручення</a:t>
            </a:r>
            <a:r>
              <a:rPr lang="ru-RU" dirty="0" smtClean="0"/>
              <a:t> з </a:t>
            </a:r>
            <a:r>
              <a:rPr lang="ru-RU" dirty="0" err="1" smtClean="0"/>
              <a:t>Чехії</a:t>
            </a:r>
            <a:r>
              <a:rPr lang="ru-RU" dirty="0" smtClean="0"/>
              <a:t>", </a:t>
            </a:r>
            <a:r>
              <a:rPr lang="ru-RU" dirty="0" err="1" smtClean="0"/>
              <a:t>акцентують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перевагах</a:t>
            </a:r>
            <a:r>
              <a:rPr lang="ru-RU" dirty="0" smtClean="0"/>
              <a:t> та </a:t>
            </a:r>
            <a:r>
              <a:rPr lang="ru-RU" dirty="0" err="1" smtClean="0"/>
              <a:t>особливостях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Структура </a:t>
            </a:r>
            <a:r>
              <a:rPr lang="ru-RU" dirty="0" err="1" smtClean="0"/>
              <a:t>сторінок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 з </a:t>
            </a:r>
            <a:r>
              <a:rPr lang="ru-RU" dirty="0" err="1" smtClean="0"/>
              <a:t>легкістю</a:t>
            </a:r>
            <a:r>
              <a:rPr lang="ru-RU" dirty="0" smtClean="0"/>
              <a:t> </a:t>
            </a:r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розділи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ретельне</a:t>
            </a:r>
            <a:r>
              <a:rPr lang="ru-RU" dirty="0" smtClean="0"/>
              <a:t> </a:t>
            </a:r>
            <a:r>
              <a:rPr lang="ru-RU" dirty="0" err="1" smtClean="0"/>
              <a:t>проектування</a:t>
            </a:r>
            <a:r>
              <a:rPr lang="ru-RU" dirty="0" smtClean="0"/>
              <a:t> та </a:t>
            </a:r>
            <a:r>
              <a:rPr lang="ru-RU" dirty="0" err="1" smtClean="0"/>
              <a:t>розроб</a:t>
            </a:r>
            <a:r>
              <a:rPr lang="ru-RU" dirty="0" smtClean="0"/>
              <a:t>- ку сайту. </a:t>
            </a:r>
            <a:r>
              <a:rPr lang="en-US" dirty="0" smtClean="0"/>
              <a:t>SEO-</a:t>
            </a:r>
            <a:r>
              <a:rPr lang="ru-RU" dirty="0" err="1" smtClean="0"/>
              <a:t>оптимізація</a:t>
            </a:r>
            <a:r>
              <a:rPr lang="ru-RU" dirty="0" smtClean="0"/>
              <a:t> </a:t>
            </a:r>
            <a:r>
              <a:rPr lang="ru-RU" dirty="0" err="1" smtClean="0"/>
              <a:t>належним</a:t>
            </a:r>
            <a:r>
              <a:rPr lang="ru-RU" dirty="0" smtClean="0"/>
              <a:t> чином </a:t>
            </a:r>
            <a:r>
              <a:rPr lang="ru-RU" dirty="0" err="1" smtClean="0"/>
              <a:t>впроваджена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позитивно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ви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димість</a:t>
            </a:r>
            <a:r>
              <a:rPr lang="ru-RU" dirty="0" smtClean="0"/>
              <a:t> сайту в </a:t>
            </a:r>
            <a:r>
              <a:rPr lang="ru-RU" dirty="0" err="1" smtClean="0"/>
              <a:t>пошукових</a:t>
            </a:r>
            <a:r>
              <a:rPr lang="ru-RU" dirty="0" smtClean="0"/>
              <a:t> системах.</a:t>
            </a:r>
          </a:p>
          <a:p>
            <a:r>
              <a:rPr lang="ru-RU" dirty="0" err="1" smtClean="0"/>
              <a:t>Актуальність</a:t>
            </a:r>
            <a:r>
              <a:rPr lang="ru-RU" dirty="0" smtClean="0"/>
              <a:t> сайту </a:t>
            </a:r>
            <a:r>
              <a:rPr lang="ru-RU" dirty="0" err="1" smtClean="0"/>
              <a:t>підтримується</a:t>
            </a:r>
            <a:r>
              <a:rPr lang="ru-RU" dirty="0" smtClean="0"/>
              <a:t> </a:t>
            </a:r>
            <a:r>
              <a:rPr lang="ru-RU" dirty="0" err="1" smtClean="0"/>
              <a:t>регуляр</a:t>
            </a:r>
            <a:r>
              <a:rPr lang="ru-RU" dirty="0" smtClean="0"/>
              <a:t>- ними </a:t>
            </a:r>
            <a:r>
              <a:rPr lang="ru-RU" dirty="0" err="1" smtClean="0"/>
              <a:t>акціями</a:t>
            </a:r>
            <a:r>
              <a:rPr lang="ru-RU" dirty="0" smtClean="0"/>
              <a:t> та </a:t>
            </a:r>
            <a:r>
              <a:rPr lang="ru-RU" dirty="0" err="1" smtClean="0"/>
              <a:t>знижками</a:t>
            </a:r>
            <a:r>
              <a:rPr lang="ru-RU" dirty="0" smtClean="0"/>
              <a:t>, </a:t>
            </a:r>
            <a:r>
              <a:rPr lang="ru-RU" dirty="0" err="1" smtClean="0"/>
              <a:t>надаючи</a:t>
            </a:r>
            <a:r>
              <a:rPr lang="ru-RU" dirty="0" smtClean="0"/>
              <a:t> </a:t>
            </a:r>
            <a:r>
              <a:rPr lang="ru-RU" dirty="0" err="1" smtClean="0"/>
              <a:t>відвідува</a:t>
            </a:r>
            <a:r>
              <a:rPr lang="ru-RU" dirty="0" smtClean="0"/>
              <a:t>- </a:t>
            </a:r>
            <a:r>
              <a:rPr lang="ru-RU" dirty="0" err="1" smtClean="0"/>
              <a:t>чам</a:t>
            </a:r>
            <a:r>
              <a:rPr lang="ru-RU" dirty="0" smtClean="0"/>
              <a:t> стимул </a:t>
            </a:r>
            <a:r>
              <a:rPr lang="ru-RU" dirty="0" err="1" smtClean="0"/>
              <a:t>здійснювати</a:t>
            </a:r>
            <a:r>
              <a:rPr lang="ru-RU" dirty="0" smtClean="0"/>
              <a:t> покупки. </a:t>
            </a:r>
            <a:r>
              <a:rPr lang="ru-RU" dirty="0" err="1" smtClean="0"/>
              <a:t>Присутність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відгук</a:t>
            </a:r>
            <a:r>
              <a:rPr lang="ru-RU" dirty="0" smtClean="0"/>
              <a:t>,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консультацію</a:t>
            </a:r>
            <a:r>
              <a:rPr lang="ru-RU" dirty="0" smtClean="0"/>
              <a:t> та </a:t>
            </a:r>
            <a:r>
              <a:rPr lang="ru-RU" dirty="0" err="1" smtClean="0"/>
              <a:t>взаємодіяти</a:t>
            </a:r>
            <a:r>
              <a:rPr lang="ru-RU" dirty="0" smtClean="0"/>
              <a:t> через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</a:t>
            </a:r>
            <a:r>
              <a:rPr lang="ru-RU" dirty="0" smtClean="0"/>
              <a:t>- </a:t>
            </a:r>
            <a:r>
              <a:rPr lang="ru-RU" dirty="0" err="1" smtClean="0"/>
              <a:t>режі</a:t>
            </a:r>
            <a:r>
              <a:rPr lang="ru-RU" dirty="0" smtClean="0"/>
              <a:t> </a:t>
            </a:r>
            <a:r>
              <a:rPr lang="ru-RU" dirty="0" err="1" smtClean="0"/>
              <a:t>підсилює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з </a:t>
            </a:r>
            <a:r>
              <a:rPr lang="ru-RU" dirty="0" err="1" smtClean="0"/>
              <a:t>аудиторією</a:t>
            </a:r>
            <a:r>
              <a:rPr lang="ru-RU" dirty="0" smtClean="0"/>
              <a:t> та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створенню</a:t>
            </a:r>
            <a:r>
              <a:rPr lang="ru-RU" dirty="0" smtClean="0"/>
              <a:t> позитивного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брендом.</a:t>
            </a:r>
          </a:p>
          <a:p>
            <a:r>
              <a:rPr lang="ru-RU" dirty="0" err="1" smtClean="0"/>
              <a:t>Опис</a:t>
            </a:r>
            <a:r>
              <a:rPr lang="ru-RU" dirty="0" smtClean="0"/>
              <a:t> товару є </a:t>
            </a:r>
            <a:r>
              <a:rPr lang="ru-RU" dirty="0" err="1" smtClean="0"/>
              <a:t>невід'ємною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 для </a:t>
            </a:r>
            <a:r>
              <a:rPr lang="ru-RU" dirty="0" err="1" smtClean="0"/>
              <a:t>потенційного</a:t>
            </a:r>
            <a:r>
              <a:rPr lang="ru-RU" dirty="0" smtClean="0"/>
              <a:t> по- </a:t>
            </a:r>
            <a:r>
              <a:rPr lang="ru-RU" dirty="0" err="1" smtClean="0"/>
              <a:t>купця</a:t>
            </a:r>
            <a:r>
              <a:rPr lang="ru-RU" dirty="0" smtClean="0"/>
              <a:t>. </a:t>
            </a:r>
            <a:r>
              <a:rPr lang="ru-RU" dirty="0" err="1" smtClean="0"/>
              <a:t>Якісний</a:t>
            </a:r>
            <a:r>
              <a:rPr lang="ru-RU" dirty="0" smtClean="0"/>
              <a:t> та </a:t>
            </a:r>
            <a:r>
              <a:rPr lang="ru-RU" dirty="0" err="1" smtClean="0"/>
              <a:t>інформативний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характе</a:t>
            </a:r>
            <a:r>
              <a:rPr lang="ru-RU" dirty="0" smtClean="0"/>
              <a:t>- </a:t>
            </a:r>
            <a:r>
              <a:rPr lang="ru-RU" dirty="0" err="1" smtClean="0"/>
              <a:t>ристики</a:t>
            </a:r>
            <a:r>
              <a:rPr lang="ru-RU" dirty="0" smtClean="0"/>
              <a:t> товару, але й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емоційне</a:t>
            </a:r>
            <a:r>
              <a:rPr lang="ru-RU" dirty="0" smtClean="0"/>
              <a:t> </a:t>
            </a:r>
            <a:r>
              <a:rPr lang="ru-RU" dirty="0" err="1" smtClean="0"/>
              <a:t>вра</a:t>
            </a:r>
            <a:r>
              <a:rPr lang="ru-RU" dirty="0" smtClean="0"/>
              <a:t>- </a:t>
            </a:r>
            <a:r>
              <a:rPr lang="ru-RU" dirty="0" err="1" smtClean="0"/>
              <a:t>ження</a:t>
            </a:r>
            <a:r>
              <a:rPr lang="ru-RU" dirty="0" smtClean="0"/>
              <a:t> та </a:t>
            </a:r>
            <a:r>
              <a:rPr lang="ru-RU" dirty="0" err="1" smtClean="0"/>
              <a:t>переконати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. При </a:t>
            </a:r>
            <a:r>
              <a:rPr lang="ru-RU" dirty="0" err="1" smtClean="0"/>
              <a:t>написанні</a:t>
            </a:r>
            <a:r>
              <a:rPr lang="ru-RU" dirty="0" smtClean="0"/>
              <a:t> </a:t>
            </a:r>
            <a:r>
              <a:rPr lang="ru-RU" dirty="0" err="1" smtClean="0"/>
              <a:t>опису</a:t>
            </a:r>
            <a:r>
              <a:rPr lang="ru-RU" dirty="0" smtClean="0"/>
              <a:t> продукту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специфіку</a:t>
            </a:r>
            <a:r>
              <a:rPr lang="ru-RU" dirty="0" smtClean="0"/>
              <a:t>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та </a:t>
            </a:r>
            <a:r>
              <a:rPr lang="ru-RU" dirty="0" err="1" smtClean="0"/>
              <a:t>формувати</a:t>
            </a:r>
            <a:r>
              <a:rPr lang="ru-RU" dirty="0" smtClean="0"/>
              <a:t> текст таким чином,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резону- </a:t>
            </a:r>
            <a:r>
              <a:rPr lang="ru-RU" dirty="0" err="1" smtClean="0"/>
              <a:t>вав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потребами та </a:t>
            </a:r>
            <a:r>
              <a:rPr lang="ru-RU" dirty="0" err="1" smtClean="0"/>
              <a:t>очікуваннями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.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лаконічним</a:t>
            </a:r>
            <a:r>
              <a:rPr lang="ru-RU" dirty="0" smtClean="0"/>
              <a:t>, але вод- </a:t>
            </a:r>
            <a:r>
              <a:rPr lang="ru-RU" dirty="0" err="1" smtClean="0"/>
              <a:t>ночас</a:t>
            </a:r>
            <a:r>
              <a:rPr lang="ru-RU" dirty="0" smtClean="0"/>
              <a:t> </a:t>
            </a:r>
            <a:r>
              <a:rPr lang="ru-RU" dirty="0" err="1" smtClean="0"/>
              <a:t>інформативним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та </a:t>
            </a:r>
            <a:r>
              <a:rPr lang="ru-RU" dirty="0" err="1" smtClean="0"/>
              <a:t>переваги</a:t>
            </a:r>
            <a:r>
              <a:rPr lang="ru-RU" dirty="0" smtClean="0"/>
              <a:t> товару,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унікальним</a:t>
            </a:r>
            <a:r>
              <a:rPr lang="ru-RU" dirty="0" smtClean="0"/>
              <a:t> та </a:t>
            </a:r>
            <a:r>
              <a:rPr lang="ru-RU" dirty="0" err="1" smtClean="0"/>
              <a:t>привабливим</a:t>
            </a:r>
            <a:r>
              <a:rPr lang="ru-RU" dirty="0" smtClean="0"/>
              <a:t> для </a:t>
            </a:r>
            <a:r>
              <a:rPr lang="ru-RU" dirty="0" err="1" smtClean="0"/>
              <a:t>покупця</a:t>
            </a:r>
            <a:r>
              <a:rPr lang="ru-RU" dirty="0" smtClean="0"/>
              <a:t>. </a:t>
            </a:r>
            <a:r>
              <a:rPr lang="ru-RU" dirty="0" err="1" smtClean="0"/>
              <a:t>Чіткість</a:t>
            </a:r>
            <a:r>
              <a:rPr lang="ru-RU" dirty="0" smtClean="0"/>
              <a:t> та </a:t>
            </a:r>
            <a:r>
              <a:rPr lang="ru-RU" dirty="0" err="1" smtClean="0"/>
              <a:t>привабливість</a:t>
            </a:r>
            <a:r>
              <a:rPr lang="ru-RU" dirty="0" smtClean="0"/>
              <a:t> тексту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роль. </a:t>
            </a:r>
            <a:r>
              <a:rPr lang="ru-RU" dirty="0" err="1" smtClean="0"/>
              <a:t>Зрозумілий</a:t>
            </a:r>
            <a:r>
              <a:rPr lang="ru-RU" dirty="0" smtClean="0"/>
              <a:t> і легко </a:t>
            </a:r>
            <a:r>
              <a:rPr lang="ru-RU" dirty="0" err="1" smtClean="0"/>
              <a:t>сприйманий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покупцеві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зорієнтуватися</a:t>
            </a:r>
            <a:r>
              <a:rPr lang="ru-RU" dirty="0" smtClean="0"/>
              <a:t> в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товар і </a:t>
            </a:r>
            <a:r>
              <a:rPr lang="ru-RU" dirty="0" err="1" smtClean="0"/>
              <a:t>прий</a:t>
            </a:r>
            <a:r>
              <a:rPr lang="ru-RU" dirty="0" smtClean="0"/>
              <a:t>- </a:t>
            </a:r>
            <a:r>
              <a:rPr lang="ru-RU" dirty="0" err="1" smtClean="0"/>
              <a:t>няти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купівлю</a:t>
            </a:r>
            <a:r>
              <a:rPr lang="ru-RU" dirty="0" smtClean="0"/>
              <a:t>. </a:t>
            </a:r>
            <a:r>
              <a:rPr lang="ru-RU" dirty="0" err="1" smtClean="0"/>
              <a:t>Привабливий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, написаний з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психології</a:t>
            </a:r>
            <a:r>
              <a:rPr lang="ru-RU" dirty="0" smtClean="0"/>
              <a:t> </a:t>
            </a:r>
            <a:r>
              <a:rPr lang="ru-RU" dirty="0" err="1" smtClean="0"/>
              <a:t>спожива</a:t>
            </a:r>
            <a:r>
              <a:rPr lang="ru-RU" dirty="0" smtClean="0"/>
              <a:t>- </a:t>
            </a:r>
            <a:r>
              <a:rPr lang="ru-RU" dirty="0" err="1" smtClean="0"/>
              <a:t>ча</a:t>
            </a:r>
            <a:r>
              <a:rPr lang="ru-RU" dirty="0" smtClean="0"/>
              <a:t>,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емоційне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та </a:t>
            </a:r>
            <a:r>
              <a:rPr lang="ru-RU" dirty="0" err="1" smtClean="0"/>
              <a:t>зацікавити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стимулювати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до </a:t>
            </a:r>
            <a:r>
              <a:rPr lang="ru-RU" dirty="0" err="1" smtClean="0"/>
              <a:t>здійснення</a:t>
            </a:r>
            <a:r>
              <a:rPr lang="ru-RU" dirty="0" smtClean="0"/>
              <a:t> покупки.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7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35" y="166318"/>
            <a:ext cx="1204856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 </a:t>
            </a:r>
            <a:r>
              <a:rPr lang="ru-RU" sz="2800" dirty="0" err="1" smtClean="0"/>
              <a:t>раціональній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поведінці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особливу</a:t>
            </a:r>
            <a:r>
              <a:rPr lang="ru-RU" sz="2800" dirty="0" smtClean="0"/>
              <a:t> роль </a:t>
            </a:r>
            <a:r>
              <a:rPr lang="ru-RU" sz="2800" dirty="0" err="1" smtClean="0"/>
              <a:t>відіграє</a:t>
            </a:r>
            <a:r>
              <a:rPr lang="ru-RU" sz="2800" dirty="0" smtClean="0"/>
              <a:t> самоконтроль,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характеризується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вмінням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контролювати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думки, </a:t>
            </a:r>
            <a:r>
              <a:rPr lang="ru-RU" sz="2800" dirty="0" err="1" smtClean="0"/>
              <a:t>емоції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поведінку</a:t>
            </a:r>
            <a:r>
              <a:rPr lang="ru-RU" sz="2800" dirty="0" smtClean="0"/>
              <a:t>, </a:t>
            </a:r>
            <a:r>
              <a:rPr lang="ru-RU" sz="2800" dirty="0" err="1" smtClean="0"/>
              <a:t>застосовуючи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вольові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зусилля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Основою </a:t>
            </a:r>
            <a:r>
              <a:rPr lang="ru-RU" sz="2800" dirty="0" err="1" smtClean="0"/>
              <a:t>емоційної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 є феномен,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практиці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«</a:t>
            </a:r>
            <a:r>
              <a:rPr lang="ru-RU" sz="2800" dirty="0" err="1" smtClean="0"/>
              <a:t>ефект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володіння</a:t>
            </a:r>
            <a:r>
              <a:rPr lang="ru-RU" sz="2800" dirty="0" smtClean="0"/>
              <a:t>» (</a:t>
            </a:r>
            <a:r>
              <a:rPr lang="en-US" sz="2800" dirty="0" smtClean="0"/>
              <a:t>endowment effect),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характеризується</a:t>
            </a:r>
            <a:r>
              <a:rPr lang="ru-RU" sz="2800" dirty="0" smtClean="0"/>
              <a:t> таким станом </a:t>
            </a:r>
            <a:r>
              <a:rPr lang="ru-RU" sz="2800" dirty="0" err="1" smtClean="0"/>
              <a:t>споживача</a:t>
            </a:r>
            <a:r>
              <a:rPr lang="ru-RU" sz="2800" dirty="0" smtClean="0"/>
              <a:t>, при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наділяє</a:t>
            </a:r>
            <a:r>
              <a:rPr lang="ru-RU" sz="2800" dirty="0" smtClean="0"/>
              <a:t> </a:t>
            </a:r>
            <a:r>
              <a:rPr lang="ru-RU" sz="2800" dirty="0" err="1" smtClean="0"/>
              <a:t>річ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більшою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того, як </a:t>
            </a:r>
            <a:r>
              <a:rPr lang="ru-RU" sz="2800" dirty="0" err="1" smtClean="0"/>
              <a:t>отримує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у </a:t>
            </a:r>
            <a:r>
              <a:rPr lang="ru-RU" sz="2800" dirty="0" err="1" smtClean="0"/>
              <a:t>володіння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хоча</a:t>
            </a:r>
            <a:r>
              <a:rPr lang="ru-RU" sz="2800" dirty="0" smtClean="0"/>
              <a:t> б і </a:t>
            </a:r>
            <a:r>
              <a:rPr lang="ru-RU" sz="2800" dirty="0" err="1" smtClean="0"/>
              <a:t>короткочасне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3.Використання та </a:t>
            </a:r>
            <a:r>
              <a:rPr lang="ru-RU" sz="2800" dirty="0" err="1" smtClean="0"/>
              <a:t>споживання</a:t>
            </a:r>
            <a:r>
              <a:rPr lang="ru-RU" sz="2800" dirty="0" smtClean="0"/>
              <a:t>:</a:t>
            </a:r>
          </a:p>
          <a:p>
            <a:r>
              <a:rPr lang="ru-RU" sz="2800" dirty="0" err="1" smtClean="0"/>
              <a:t>Після</a:t>
            </a:r>
            <a:r>
              <a:rPr lang="ru-RU" sz="2800" dirty="0" smtClean="0"/>
              <a:t> покупки </a:t>
            </a:r>
            <a:r>
              <a:rPr lang="ru-RU" sz="2800" dirty="0" err="1" smtClean="0"/>
              <a:t>споживач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використовувати</a:t>
            </a:r>
            <a:r>
              <a:rPr lang="ru-RU" sz="2800" dirty="0" smtClean="0"/>
              <a:t> товар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послугу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відгуки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покупців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Взаємодія</a:t>
            </a:r>
            <a:r>
              <a:rPr lang="ru-RU" sz="2800" dirty="0" smtClean="0"/>
              <a:t> з брендами:</a:t>
            </a:r>
          </a:p>
          <a:p>
            <a:r>
              <a:rPr lang="ru-RU" sz="2800" dirty="0" smtClean="0"/>
              <a:t>Онлайн-</a:t>
            </a:r>
            <a:r>
              <a:rPr lang="ru-RU" sz="2800" dirty="0" err="1" smtClean="0"/>
              <a:t>платформи</a:t>
            </a:r>
            <a:r>
              <a:rPr lang="ru-RU" sz="2800" dirty="0" smtClean="0"/>
              <a:t> </a:t>
            </a:r>
            <a:r>
              <a:rPr lang="ru-RU" sz="2800" dirty="0" err="1" smtClean="0"/>
              <a:t>дають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споживачам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взаємодіяти</a:t>
            </a:r>
            <a:r>
              <a:rPr lang="ru-RU" sz="2800" dirty="0" smtClean="0"/>
              <a:t> з брендами, </a:t>
            </a:r>
            <a:r>
              <a:rPr lang="ru-RU" sz="2800" dirty="0" err="1" smtClean="0"/>
              <a:t>ставити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запитання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отримувати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зворотний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зв'язок</a:t>
            </a:r>
            <a:r>
              <a:rPr lang="ru-RU" sz="2800" dirty="0" smtClean="0"/>
              <a:t>. </a:t>
            </a:r>
          </a:p>
          <a:p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відбуватися</a:t>
            </a:r>
            <a:r>
              <a:rPr lang="ru-RU" sz="2800" dirty="0" smtClean="0"/>
              <a:t> через </a:t>
            </a:r>
            <a:r>
              <a:rPr lang="ru-RU" sz="2800" dirty="0" err="1" smtClean="0"/>
              <a:t>соціальні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мережі</a:t>
            </a:r>
            <a:r>
              <a:rPr lang="ru-RU" sz="2800" dirty="0" smtClean="0"/>
              <a:t>, </a:t>
            </a:r>
            <a:r>
              <a:rPr lang="ru-RU" sz="2800" dirty="0" err="1" smtClean="0"/>
              <a:t>чати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зворотного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зв'язку</a:t>
            </a:r>
            <a:r>
              <a:rPr lang="ru-RU" sz="2800" dirty="0" smtClean="0"/>
              <a:t> на сайтах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211" y="3200400"/>
            <a:ext cx="637263" cy="431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270" y="4437529"/>
            <a:ext cx="847166" cy="5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7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5606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Відгуки</a:t>
            </a:r>
            <a:r>
              <a:rPr lang="ru-RU" dirty="0" smtClean="0"/>
              <a:t> та рейтинги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роль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ухвалення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купівлю</a:t>
            </a:r>
            <a:r>
              <a:rPr lang="ru-RU" dirty="0" smtClean="0"/>
              <a:t>. </a:t>
            </a:r>
            <a:r>
              <a:rPr lang="ru-RU" dirty="0" err="1" smtClean="0"/>
              <a:t>Споживачі</a:t>
            </a:r>
            <a:r>
              <a:rPr lang="ru-RU" dirty="0" smtClean="0"/>
              <a:t> все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звертають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відгуки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об'єктивне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продукт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в </a:t>
            </a:r>
            <a:r>
              <a:rPr lang="ru-RU" dirty="0" err="1" smtClean="0"/>
              <a:t>ма</a:t>
            </a:r>
            <a:r>
              <a:rPr lang="ru-RU" dirty="0" smtClean="0"/>
              <a:t>- </a:t>
            </a:r>
            <a:r>
              <a:rPr lang="ru-RU" dirty="0" err="1" smtClean="0"/>
              <a:t>газині</a:t>
            </a:r>
            <a:r>
              <a:rPr lang="ru-RU" dirty="0" smtClean="0"/>
              <a:t>.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відгуки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переконати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товар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очіку</a:t>
            </a:r>
            <a:r>
              <a:rPr lang="ru-RU" dirty="0" smtClean="0"/>
              <a:t>- </a:t>
            </a:r>
            <a:r>
              <a:rPr lang="ru-RU" dirty="0" err="1" smtClean="0"/>
              <a:t>ванням</a:t>
            </a:r>
            <a:r>
              <a:rPr lang="ru-RU" dirty="0" smtClean="0"/>
              <a:t> і </a:t>
            </a:r>
            <a:r>
              <a:rPr lang="ru-RU" dirty="0" err="1" smtClean="0"/>
              <a:t>коштує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відгуки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сумніви</a:t>
            </a:r>
            <a:r>
              <a:rPr lang="ru-RU" dirty="0" smtClean="0"/>
              <a:t> та стати причиною </a:t>
            </a:r>
            <a:r>
              <a:rPr lang="ru-RU" dirty="0" err="1" smtClean="0"/>
              <a:t>відмови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покупки.</a:t>
            </a:r>
          </a:p>
          <a:p>
            <a:r>
              <a:rPr lang="ru-RU" dirty="0" smtClean="0"/>
              <a:t>Тому для магазину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залишали</a:t>
            </a:r>
            <a:r>
              <a:rPr lang="ru-RU" dirty="0" smtClean="0"/>
              <a:t> </a:t>
            </a:r>
            <a:r>
              <a:rPr lang="ru-RU" dirty="0" err="1" smtClean="0"/>
              <a:t>відгуки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через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розділи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для </a:t>
            </a:r>
            <a:r>
              <a:rPr lang="ru-RU" dirty="0" err="1" smtClean="0"/>
              <a:t>зворотного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активна </a:t>
            </a:r>
            <a:r>
              <a:rPr lang="ru-RU" dirty="0" err="1" smtClean="0"/>
              <a:t>реакція</a:t>
            </a:r>
            <a:r>
              <a:rPr lang="ru-RU" dirty="0" smtClean="0"/>
              <a:t> на </a:t>
            </a:r>
            <a:r>
              <a:rPr lang="ru-RU" dirty="0" err="1" smtClean="0"/>
              <a:t>відгуки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і на </a:t>
            </a:r>
            <a:r>
              <a:rPr lang="ru-RU" dirty="0" err="1" smtClean="0"/>
              <a:t>негативні</a:t>
            </a:r>
            <a:r>
              <a:rPr lang="ru-RU" dirty="0" smtClean="0"/>
              <a:t>,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до потреб </a:t>
            </a:r>
            <a:r>
              <a:rPr lang="ru-RU" dirty="0" err="1" smtClean="0"/>
              <a:t>клієнтів</a:t>
            </a:r>
            <a:r>
              <a:rPr lang="ru-RU" dirty="0" smtClean="0"/>
              <a:t> та </a:t>
            </a:r>
            <a:r>
              <a:rPr lang="ru-RU" dirty="0" err="1" smtClean="0"/>
              <a:t>готовність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 По- </a:t>
            </a:r>
            <a:r>
              <a:rPr lang="ru-RU" dirty="0" err="1" smtClean="0"/>
              <a:t>зитивні</a:t>
            </a:r>
            <a:r>
              <a:rPr lang="ru-RU" dirty="0" smtClean="0"/>
              <a:t> </a:t>
            </a:r>
            <a:r>
              <a:rPr lang="ru-RU" dirty="0" err="1" smtClean="0"/>
              <a:t>відгуки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бути </a:t>
            </a:r>
            <a:r>
              <a:rPr lang="ru-RU" dirty="0" err="1" smtClean="0"/>
              <a:t>додатковим</a:t>
            </a:r>
            <a:r>
              <a:rPr lang="ru-RU" dirty="0" smtClean="0"/>
              <a:t> стимулом для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покуп</a:t>
            </a:r>
            <a:r>
              <a:rPr lang="ru-RU" dirty="0" smtClean="0"/>
              <a:t>- ку, </a:t>
            </a:r>
            <a:r>
              <a:rPr lang="ru-RU" dirty="0" err="1" smtClean="0"/>
              <a:t>зміцнюючи</a:t>
            </a:r>
            <a:r>
              <a:rPr lang="ru-RU" dirty="0" smtClean="0"/>
              <a:t> </a:t>
            </a:r>
            <a:r>
              <a:rPr lang="ru-RU" dirty="0" err="1" smtClean="0"/>
              <a:t>репутацію</a:t>
            </a:r>
            <a:r>
              <a:rPr lang="ru-RU" dirty="0" smtClean="0"/>
              <a:t> магазину та </a:t>
            </a:r>
            <a:r>
              <a:rPr lang="ru-RU" dirty="0" err="1" smtClean="0"/>
              <a:t>підвищу</a:t>
            </a:r>
            <a:r>
              <a:rPr lang="ru-RU" dirty="0" smtClean="0"/>
              <a:t>- </a:t>
            </a:r>
            <a:r>
              <a:rPr lang="ru-RU" dirty="0" err="1" smtClean="0"/>
              <a:t>ючи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довіри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Сеціальні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привернути</a:t>
            </a:r>
            <a:r>
              <a:rPr lang="ru-RU" dirty="0" smtClean="0"/>
              <a:t> </a:t>
            </a:r>
            <a:r>
              <a:rPr lang="ru-RU" dirty="0" err="1" smtClean="0"/>
              <a:t>ува</a:t>
            </a:r>
            <a:r>
              <a:rPr lang="ru-RU" dirty="0" smtClean="0"/>
              <a:t>- </a:t>
            </a:r>
            <a:r>
              <a:rPr lang="ru-RU" dirty="0" err="1" smtClean="0"/>
              <a:t>гу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та </a:t>
            </a:r>
            <a:r>
              <a:rPr lang="ru-RU" dirty="0" err="1" smtClean="0"/>
              <a:t>стимулювати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здійснення</a:t>
            </a:r>
            <a:r>
              <a:rPr lang="ru-RU" dirty="0" smtClean="0"/>
              <a:t> покупки.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умови</a:t>
            </a:r>
            <a:r>
              <a:rPr lang="ru-RU" dirty="0" smtClean="0"/>
              <a:t> доставки та оплати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клю</a:t>
            </a:r>
            <a:r>
              <a:rPr lang="ru-RU" dirty="0" smtClean="0"/>
              <a:t>- </a:t>
            </a:r>
            <a:r>
              <a:rPr lang="ru-RU" dirty="0" err="1" smtClean="0"/>
              <a:t>чову</a:t>
            </a:r>
            <a:r>
              <a:rPr lang="ru-RU" dirty="0" smtClean="0"/>
              <a:t> роль у </a:t>
            </a:r>
            <a:r>
              <a:rPr lang="ru-RU" dirty="0" err="1" smtClean="0"/>
              <a:t>прийнятті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здійснення</a:t>
            </a:r>
            <a:r>
              <a:rPr lang="ru-RU" dirty="0" smtClean="0"/>
              <a:t> покупки,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зручні</a:t>
            </a:r>
            <a:r>
              <a:rPr lang="ru-RU" dirty="0" smtClean="0"/>
              <a:t> та </a:t>
            </a:r>
            <a:r>
              <a:rPr lang="ru-RU" dirty="0" err="1" smtClean="0"/>
              <a:t>прозорі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мо</a:t>
            </a:r>
            <a:r>
              <a:rPr lang="ru-RU" dirty="0" smtClean="0"/>
              <a:t>- жуть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довіри</a:t>
            </a:r>
            <a:r>
              <a:rPr lang="ru-RU" dirty="0" smtClean="0"/>
              <a:t> до магазину.</a:t>
            </a:r>
          </a:p>
          <a:p>
            <a:r>
              <a:rPr lang="ru-RU" dirty="0" smtClean="0"/>
              <a:t>Промо-</a:t>
            </a:r>
            <a:r>
              <a:rPr lang="ru-RU" dirty="0" err="1" smtClean="0"/>
              <a:t>тексти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описують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то </a:t>
            </a:r>
            <a:r>
              <a:rPr lang="ru-RU" dirty="0" err="1" smtClean="0"/>
              <a:t>варів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додат</a:t>
            </a:r>
            <a:r>
              <a:rPr lang="ru-RU" dirty="0" smtClean="0"/>
              <a:t> </a:t>
            </a:r>
            <a:r>
              <a:rPr lang="ru-RU" dirty="0" err="1" smtClean="0"/>
              <a:t>кові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гарантії</a:t>
            </a:r>
            <a:r>
              <a:rPr lang="ru-RU" dirty="0" smtClean="0"/>
              <a:t>, </a:t>
            </a:r>
            <a:r>
              <a:rPr lang="ru-RU" dirty="0" err="1" smtClean="0"/>
              <a:t>безкоштовна</a:t>
            </a:r>
            <a:r>
              <a:rPr lang="ru-RU" dirty="0" smtClean="0"/>
              <a:t> до- ставка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подарунки</a:t>
            </a:r>
            <a:r>
              <a:rPr lang="ru-RU" dirty="0" smtClean="0"/>
              <a:t> до </a:t>
            </a:r>
            <a:r>
              <a:rPr lang="ru-RU" dirty="0" err="1" smtClean="0"/>
              <a:t>замовлення</a:t>
            </a:r>
            <a:r>
              <a:rPr lang="ru-RU" dirty="0" smtClean="0"/>
              <a:t>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переконати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 у </a:t>
            </a:r>
            <a:r>
              <a:rPr lang="ru-RU" dirty="0" err="1" smtClean="0"/>
              <a:t>вигідності</a:t>
            </a:r>
            <a:r>
              <a:rPr lang="ru-RU" dirty="0" smtClean="0"/>
              <a:t> угоди. </a:t>
            </a:r>
            <a:r>
              <a:rPr lang="ru-RU" dirty="0" err="1" smtClean="0"/>
              <a:t>Ство</a:t>
            </a:r>
            <a:r>
              <a:rPr lang="ru-RU" dirty="0" smtClean="0"/>
              <a:t>- </a:t>
            </a:r>
            <a:r>
              <a:rPr lang="ru-RU" dirty="0" err="1" smtClean="0"/>
              <a:t>рення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вигоди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покупки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конверсію</a:t>
            </a:r>
            <a:r>
              <a:rPr lang="ru-RU" dirty="0" smtClean="0"/>
              <a:t> та </a:t>
            </a:r>
            <a:r>
              <a:rPr lang="ru-RU" dirty="0" err="1" smtClean="0"/>
              <a:t>задоволеність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зміцненню</a:t>
            </a:r>
            <a:r>
              <a:rPr lang="ru-RU" dirty="0" smtClean="0"/>
              <a:t> </a:t>
            </a:r>
            <a:r>
              <a:rPr lang="ru-RU" dirty="0" err="1" smtClean="0"/>
              <a:t>репутації</a:t>
            </a:r>
            <a:r>
              <a:rPr lang="ru-RU" dirty="0" smtClean="0"/>
              <a:t> магазину та </a:t>
            </a:r>
            <a:r>
              <a:rPr lang="ru-RU" dirty="0" err="1" smtClean="0"/>
              <a:t>стимулює</a:t>
            </a:r>
            <a:r>
              <a:rPr lang="ru-RU" dirty="0" smtClean="0"/>
              <a:t> до </a:t>
            </a:r>
            <a:r>
              <a:rPr lang="ru-RU" dirty="0" err="1" smtClean="0"/>
              <a:t>повторних</a:t>
            </a:r>
            <a:r>
              <a:rPr lang="ru-RU" dirty="0" smtClean="0"/>
              <a:t> покупок.</a:t>
            </a:r>
          </a:p>
        </p:txBody>
      </p:sp>
    </p:spTree>
    <p:extLst>
      <p:ext uri="{BB962C8B-B14F-4D97-AF65-F5344CB8AC3E}">
        <p14:creationId xmlns:p14="http://schemas.microsoft.com/office/powerpoint/2010/main" val="1161741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pPr algn="ctr"/>
            <a:r>
              <a:rPr lang="ru-RU" b="1" dirty="0" err="1" smtClean="0"/>
              <a:t>Оцінка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 контенту сайту 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7909"/>
            <a:ext cx="1086611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34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628" y="0"/>
            <a:ext cx="118349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Візуальний</a:t>
            </a:r>
            <a:r>
              <a:rPr lang="ru-RU" dirty="0" smtClean="0"/>
              <a:t> контент-маркетинг та 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онлайн се- </a:t>
            </a:r>
            <a:r>
              <a:rPr lang="ru-RU" dirty="0" err="1" smtClean="0"/>
              <a:t>редовищі</a:t>
            </a:r>
            <a:r>
              <a:rPr lang="ru-RU" dirty="0" smtClean="0"/>
              <a:t> -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розвивають</a:t>
            </a:r>
            <a:r>
              <a:rPr lang="ru-RU" dirty="0" smtClean="0"/>
              <a:t>- </a:t>
            </a:r>
            <a:r>
              <a:rPr lang="ru-RU" dirty="0" err="1" smtClean="0"/>
              <a:t>ся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продовжують</a:t>
            </a:r>
            <a:r>
              <a:rPr lang="ru-RU" dirty="0" smtClean="0"/>
              <a:t> </a:t>
            </a:r>
            <a:r>
              <a:rPr lang="ru-RU" dirty="0" err="1" smtClean="0"/>
              <a:t>зростати</a:t>
            </a:r>
            <a:r>
              <a:rPr lang="ru-RU" dirty="0" smtClean="0"/>
              <a:t> і </a:t>
            </a:r>
            <a:r>
              <a:rPr lang="ru-RU" dirty="0" err="1" smtClean="0"/>
              <a:t>адаптуватися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і </a:t>
            </a:r>
            <a:r>
              <a:rPr lang="ru-RU" dirty="0" err="1" smtClean="0"/>
              <a:t>споживчі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. </a:t>
            </a:r>
            <a:r>
              <a:rPr lang="ru-RU" dirty="0" err="1" smtClean="0"/>
              <a:t>Найближчими</a:t>
            </a:r>
            <a:r>
              <a:rPr lang="ru-RU" dirty="0" smtClean="0"/>
              <a:t> роками </a:t>
            </a:r>
            <a:r>
              <a:rPr lang="ru-RU" dirty="0" err="1" smtClean="0"/>
              <a:t>очікується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і </a:t>
            </a:r>
            <a:r>
              <a:rPr lang="ru-RU" dirty="0" err="1" smtClean="0"/>
              <a:t>розробок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майбутнє</a:t>
            </a:r>
            <a:r>
              <a:rPr lang="ru-RU" dirty="0" smtClean="0"/>
              <a:t> </a:t>
            </a:r>
            <a:r>
              <a:rPr lang="ru-RU" dirty="0" err="1" smtClean="0"/>
              <a:t>досліджуваних</a:t>
            </a:r>
            <a:r>
              <a:rPr lang="ru-RU" dirty="0" smtClean="0"/>
              <a:t> на- </a:t>
            </a:r>
            <a:r>
              <a:rPr lang="ru-RU" dirty="0" err="1" smtClean="0"/>
              <a:t>прямів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доповненої</a:t>
            </a:r>
            <a:r>
              <a:rPr lang="ru-RU" dirty="0" smtClean="0"/>
              <a:t> </a:t>
            </a:r>
            <a:r>
              <a:rPr lang="ru-RU" dirty="0" err="1" smtClean="0"/>
              <a:t>реальності</a:t>
            </a:r>
            <a:r>
              <a:rPr lang="ru-RU" dirty="0" smtClean="0"/>
              <a:t> (</a:t>
            </a:r>
            <a:r>
              <a:rPr lang="en-US" dirty="0" smtClean="0"/>
              <a:t>AR) </a:t>
            </a:r>
            <a:r>
              <a:rPr lang="ru-RU" dirty="0" smtClean="0"/>
              <a:t>та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реальності</a:t>
            </a:r>
            <a:r>
              <a:rPr lang="ru-RU" dirty="0" smtClean="0"/>
              <a:t> (</a:t>
            </a:r>
            <a:r>
              <a:rPr lang="en-US" dirty="0" smtClean="0"/>
              <a:t>VR) </a:t>
            </a:r>
            <a:r>
              <a:rPr lang="ru-RU" dirty="0" err="1" smtClean="0"/>
              <a:t>революціонізують</a:t>
            </a:r>
            <a:r>
              <a:rPr lang="ru-RU" dirty="0" smtClean="0"/>
              <a:t> маркетинг </a:t>
            </a:r>
            <a:r>
              <a:rPr lang="ru-RU" dirty="0" err="1" smtClean="0"/>
              <a:t>візуального</a:t>
            </a:r>
            <a:r>
              <a:rPr lang="ru-RU" dirty="0" smtClean="0"/>
              <a:t> контенту.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en-US" dirty="0" smtClean="0"/>
              <a:t>AR </a:t>
            </a:r>
            <a:r>
              <a:rPr lang="ru-RU" dirty="0" smtClean="0"/>
              <a:t>бренди </a:t>
            </a:r>
            <a:r>
              <a:rPr lang="ru-RU" dirty="0" err="1" smtClean="0"/>
              <a:t>створюватимуть</a:t>
            </a:r>
            <a:r>
              <a:rPr lang="ru-RU" dirty="0" smtClean="0"/>
              <a:t> </a:t>
            </a:r>
            <a:r>
              <a:rPr lang="ru-RU" dirty="0" err="1" smtClean="0"/>
              <a:t>креативний</a:t>
            </a:r>
            <a:r>
              <a:rPr lang="ru-RU" dirty="0" smtClean="0"/>
              <a:t> кон- тент, </a:t>
            </a:r>
            <a:r>
              <a:rPr lang="ru-RU" dirty="0" err="1" smtClean="0"/>
              <a:t>дозволяючи</a:t>
            </a:r>
            <a:r>
              <a:rPr lang="ru-RU" dirty="0" smtClean="0"/>
              <a:t> </a:t>
            </a:r>
            <a:r>
              <a:rPr lang="ru-RU" dirty="0" err="1" smtClean="0"/>
              <a:t>споживачам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продуктами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візуалізувати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виг- ляд. </a:t>
            </a:r>
            <a:r>
              <a:rPr lang="en-US" dirty="0" smtClean="0"/>
              <a:t>VR, </a:t>
            </a:r>
            <a:r>
              <a:rPr lang="ru-RU" dirty="0" smtClean="0"/>
              <a:t>з </a:t>
            </a:r>
            <a:r>
              <a:rPr lang="ru-RU" dirty="0" err="1" smtClean="0"/>
              <a:t>іншого</a:t>
            </a:r>
            <a:r>
              <a:rPr lang="ru-RU" dirty="0" smtClean="0"/>
              <a:t> боку, </a:t>
            </a:r>
            <a:r>
              <a:rPr lang="ru-RU" dirty="0" err="1" smtClean="0"/>
              <a:t>забезпечить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захоплюючий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</a:t>
            </a:r>
            <a:r>
              <a:rPr lang="ru-RU" dirty="0" err="1" smtClean="0"/>
              <a:t>транспортуючи</a:t>
            </a:r>
            <a:r>
              <a:rPr lang="ru-RU" dirty="0" smtClean="0"/>
              <a:t> </a:t>
            </a:r>
            <a:r>
              <a:rPr lang="ru-RU" dirty="0" err="1" smtClean="0"/>
              <a:t>користу</a:t>
            </a:r>
            <a:r>
              <a:rPr lang="ru-RU" dirty="0" smtClean="0"/>
              <a:t>- </a:t>
            </a:r>
            <a:r>
              <a:rPr lang="ru-RU" dirty="0" err="1" smtClean="0"/>
              <a:t>вачів</a:t>
            </a:r>
            <a:r>
              <a:rPr lang="ru-RU" dirty="0" smtClean="0"/>
              <a:t> у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де вони </a:t>
            </a:r>
            <a:r>
              <a:rPr lang="ru-RU" dirty="0" err="1" smtClean="0"/>
              <a:t>дослід</a:t>
            </a:r>
            <a:r>
              <a:rPr lang="ru-RU" dirty="0" smtClean="0"/>
              <a:t>- </a:t>
            </a:r>
            <a:r>
              <a:rPr lang="ru-RU" dirty="0" err="1" smtClean="0"/>
              <a:t>жуватимуть</a:t>
            </a:r>
            <a:r>
              <a:rPr lang="ru-RU" dirty="0" smtClean="0"/>
              <a:t> і </a:t>
            </a:r>
            <a:r>
              <a:rPr lang="ru-RU" dirty="0" err="1" smtClean="0"/>
              <a:t>взаємодіятимуть</a:t>
            </a:r>
            <a:r>
              <a:rPr lang="ru-RU" dirty="0" smtClean="0"/>
              <a:t> з </a:t>
            </a:r>
            <a:r>
              <a:rPr lang="ru-RU" dirty="0" err="1" smtClean="0"/>
              <a:t>фірмовим</a:t>
            </a:r>
            <a:r>
              <a:rPr lang="ru-RU" dirty="0" smtClean="0"/>
              <a:t> кон- тентом.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міру</a:t>
            </a:r>
            <a:r>
              <a:rPr lang="ru-RU" dirty="0" smtClean="0"/>
              <a:t> того, як </a:t>
            </a:r>
            <a:r>
              <a:rPr lang="ru-RU" dirty="0" err="1" smtClean="0"/>
              <a:t>споживачі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- </a:t>
            </a:r>
            <a:r>
              <a:rPr lang="ru-RU" dirty="0" err="1" smtClean="0"/>
              <a:t>могливими</a:t>
            </a:r>
            <a:r>
              <a:rPr lang="ru-RU" dirty="0" smtClean="0"/>
              <a:t> та </a:t>
            </a:r>
            <a:r>
              <a:rPr lang="ru-RU" dirty="0" err="1" smtClean="0"/>
              <a:t>чекають</a:t>
            </a:r>
            <a:r>
              <a:rPr lang="ru-RU" dirty="0" smtClean="0"/>
              <a:t> на </a:t>
            </a:r>
            <a:r>
              <a:rPr lang="ru-RU" dirty="0" err="1" smtClean="0"/>
              <a:t>персоналізований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брендам </a:t>
            </a:r>
            <a:r>
              <a:rPr lang="ru-RU" dirty="0" err="1" smtClean="0"/>
              <a:t>необхідно</a:t>
            </a:r>
            <a:r>
              <a:rPr lang="ru-RU" dirty="0" smtClean="0"/>
              <a:t> буде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контент, </a:t>
            </a:r>
            <a:r>
              <a:rPr lang="ru-RU" dirty="0" err="1" smtClean="0"/>
              <a:t>який</a:t>
            </a:r>
            <a:r>
              <a:rPr lang="ru-RU" dirty="0" smtClean="0"/>
              <a:t> дозволить </a:t>
            </a:r>
            <a:r>
              <a:rPr lang="ru-RU" dirty="0" err="1" smtClean="0"/>
              <a:t>користу</a:t>
            </a:r>
            <a:r>
              <a:rPr lang="ru-RU" dirty="0" smtClean="0"/>
              <a:t>- </a:t>
            </a:r>
            <a:r>
              <a:rPr lang="ru-RU" dirty="0" err="1" smtClean="0"/>
              <a:t>вачам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ним.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інте</a:t>
            </a:r>
            <a:r>
              <a:rPr lang="ru-RU" dirty="0" smtClean="0"/>
              <a:t>- </a:t>
            </a:r>
            <a:r>
              <a:rPr lang="ru-RU" dirty="0" err="1" smtClean="0"/>
              <a:t>рактивну</a:t>
            </a:r>
            <a:r>
              <a:rPr lang="ru-RU" dirty="0" smtClean="0"/>
              <a:t> </a:t>
            </a:r>
            <a:r>
              <a:rPr lang="ru-RU" dirty="0" err="1" smtClean="0"/>
              <a:t>інфографіку</a:t>
            </a:r>
            <a:r>
              <a:rPr lang="ru-RU" dirty="0" smtClean="0"/>
              <a:t>, тести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адаптують</a:t>
            </a:r>
            <a:r>
              <a:rPr lang="ru-RU" dirty="0" smtClean="0"/>
              <a:t> контент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глядача</a:t>
            </a:r>
            <a:r>
              <a:rPr lang="ru-RU" dirty="0" smtClean="0"/>
              <a:t>. </a:t>
            </a:r>
            <a:r>
              <a:rPr lang="ru-RU" dirty="0" err="1" smtClean="0"/>
              <a:t>Надаючи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бренди </a:t>
            </a:r>
            <a:r>
              <a:rPr lang="ru-RU" dirty="0" err="1" smtClean="0"/>
              <a:t>збільшать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та створять </a:t>
            </a:r>
            <a:r>
              <a:rPr lang="ru-RU" dirty="0" err="1" smtClean="0"/>
              <a:t>міцніші</a:t>
            </a:r>
            <a:r>
              <a:rPr lang="ru-RU" dirty="0" smtClean="0"/>
              <a:t> </a:t>
            </a:r>
            <a:r>
              <a:rPr lang="ru-RU" dirty="0" err="1" smtClean="0"/>
              <a:t>зв'яз</a:t>
            </a:r>
            <a:r>
              <a:rPr lang="ru-RU" dirty="0" smtClean="0"/>
              <a:t>- </a:t>
            </a:r>
            <a:r>
              <a:rPr lang="ru-RU" dirty="0" err="1" smtClean="0"/>
              <a:t>ки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аудиторією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останні</a:t>
            </a:r>
            <a:r>
              <a:rPr lang="ru-RU" dirty="0" smtClean="0"/>
              <a:t> роки контент, 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 err="1" smtClean="0"/>
              <a:t>корис</a:t>
            </a:r>
            <a:r>
              <a:rPr lang="ru-RU" dirty="0" smtClean="0"/>
              <a:t>- </a:t>
            </a:r>
            <a:r>
              <a:rPr lang="ru-RU" dirty="0" err="1" smtClean="0"/>
              <a:t>тувачем</a:t>
            </a:r>
            <a:r>
              <a:rPr lang="ru-RU" dirty="0" smtClean="0"/>
              <a:t> (</a:t>
            </a:r>
            <a:r>
              <a:rPr lang="en-US" dirty="0" smtClean="0"/>
              <a:t>UGC), </a:t>
            </a:r>
            <a:r>
              <a:rPr lang="ru-RU" dirty="0" smtClean="0"/>
              <a:t>став </a:t>
            </a:r>
            <a:r>
              <a:rPr lang="ru-RU" dirty="0" err="1" smtClean="0"/>
              <a:t>потужним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для </a:t>
            </a:r>
            <a:r>
              <a:rPr lang="ru-RU" dirty="0" err="1" smtClean="0"/>
              <a:t>брендів</a:t>
            </a:r>
            <a:r>
              <a:rPr lang="ru-RU" dirty="0" smtClean="0"/>
              <a:t>. </a:t>
            </a:r>
            <a:r>
              <a:rPr lang="en-US" dirty="0" smtClean="0"/>
              <a:t>UGC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контенту, </a:t>
            </a:r>
            <a:r>
              <a:rPr lang="ru-RU" dirty="0" err="1" smtClean="0"/>
              <a:t>створеного</a:t>
            </a:r>
            <a:r>
              <a:rPr lang="ru-RU" dirty="0" smtClean="0"/>
              <a:t> </a:t>
            </a:r>
            <a:r>
              <a:rPr lang="ru-RU" dirty="0" err="1" smtClean="0"/>
              <a:t>споживачами</a:t>
            </a:r>
            <a:r>
              <a:rPr lang="ru-RU" dirty="0" smtClean="0"/>
              <a:t>, таким як огляди, </a:t>
            </a:r>
            <a:r>
              <a:rPr lang="ru-RU" dirty="0" err="1" smtClean="0"/>
              <a:t>відгуки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пости</a:t>
            </a:r>
            <a:r>
              <a:rPr lang="ru-RU" dirty="0" smtClean="0"/>
              <a:t> у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демонструє</a:t>
            </a:r>
            <a:r>
              <a:rPr lang="ru-RU" dirty="0" smtClean="0"/>
              <a:t>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брендом. </a:t>
            </a:r>
            <a:r>
              <a:rPr lang="ru-RU" dirty="0" err="1" smtClean="0"/>
              <a:t>Цей</a:t>
            </a:r>
            <a:r>
              <a:rPr lang="ru-RU" dirty="0" smtClean="0"/>
              <a:t> тип контенту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автентичний</a:t>
            </a:r>
            <a:r>
              <a:rPr lang="ru-RU" dirty="0" smtClean="0"/>
              <a:t> та добре </a:t>
            </a:r>
            <a:r>
              <a:rPr lang="ru-RU" dirty="0" err="1" smtClean="0"/>
              <a:t>резонує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споживачами</a:t>
            </a:r>
            <a:r>
              <a:rPr lang="ru-RU" dirty="0" smtClean="0"/>
              <a:t>. У </a:t>
            </a:r>
            <a:r>
              <a:rPr lang="ru-RU" dirty="0" err="1" smtClean="0"/>
              <a:t>майбутньому</a:t>
            </a:r>
            <a:r>
              <a:rPr lang="ru-RU" dirty="0" smtClean="0"/>
              <a:t> </a:t>
            </a:r>
            <a:r>
              <a:rPr lang="ru-RU" dirty="0" err="1" smtClean="0"/>
              <a:t>очікується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бренди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en-US" dirty="0" smtClean="0"/>
              <a:t>UGC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стратегіях</a:t>
            </a:r>
            <a:r>
              <a:rPr lang="ru-RU" dirty="0" smtClean="0"/>
              <a:t> маркетингу </a:t>
            </a:r>
            <a:r>
              <a:rPr lang="ru-RU" dirty="0" err="1" smtClean="0"/>
              <a:t>візуального</a:t>
            </a:r>
            <a:r>
              <a:rPr lang="ru-RU" dirty="0" smtClean="0"/>
              <a:t> контенту.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участь </a:t>
            </a:r>
            <a:r>
              <a:rPr lang="en-US" dirty="0" smtClean="0"/>
              <a:t>UGC </a:t>
            </a:r>
            <a:r>
              <a:rPr lang="ru-RU" dirty="0" smtClean="0"/>
              <a:t>у </a:t>
            </a:r>
            <a:r>
              <a:rPr lang="ru-RU" dirty="0" err="1" smtClean="0"/>
              <a:t>рекламних</a:t>
            </a:r>
            <a:r>
              <a:rPr lang="ru-RU" dirty="0" smtClean="0"/>
              <a:t> </a:t>
            </a:r>
            <a:r>
              <a:rPr lang="ru-RU" dirty="0" err="1" smtClean="0"/>
              <a:t>кампаніях</a:t>
            </a:r>
            <a:r>
              <a:rPr lang="ru-RU" dirty="0" smtClean="0"/>
              <a:t>,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вітрини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заохочення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контент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фірмових</a:t>
            </a:r>
            <a:r>
              <a:rPr lang="ru-RU" dirty="0" smtClean="0"/>
              <a:t> </a:t>
            </a:r>
            <a:r>
              <a:rPr lang="ru-RU" dirty="0" err="1" smtClean="0"/>
              <a:t>фільтрів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</a:t>
            </a:r>
            <a:r>
              <a:rPr lang="en-US" dirty="0" smtClean="0"/>
              <a:t>AR.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48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474345"/>
            <a:ext cx="112863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Платформи</a:t>
            </a:r>
            <a:r>
              <a:rPr lang="ru-RU" dirty="0" smtClean="0"/>
              <a:t> </a:t>
            </a:r>
            <a:r>
              <a:rPr lang="en-US" dirty="0" smtClean="0"/>
              <a:t>Rise of Live Video </a:t>
            </a:r>
            <a:r>
              <a:rPr lang="ru-RU" dirty="0" smtClean="0"/>
              <a:t>та </a:t>
            </a:r>
            <a:r>
              <a:rPr lang="ru-RU" dirty="0" err="1" smtClean="0"/>
              <a:t>потокової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en-US" dirty="0" smtClean="0"/>
              <a:t>Facebook Live, YouTube Live </a:t>
            </a:r>
            <a:r>
              <a:rPr lang="ru-RU" dirty="0" smtClean="0"/>
              <a:t>та </a:t>
            </a:r>
            <a:r>
              <a:rPr lang="en-US" dirty="0" smtClean="0"/>
              <a:t>Twitch, </a:t>
            </a:r>
            <a:r>
              <a:rPr lang="ru-RU" dirty="0" err="1" smtClean="0"/>
              <a:t>відкрили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мар</a:t>
            </a:r>
            <a:r>
              <a:rPr lang="ru-RU" dirty="0" smtClean="0"/>
              <a:t>- </a:t>
            </a:r>
            <a:r>
              <a:rPr lang="ru-RU" dirty="0" err="1" smtClean="0"/>
              <a:t>кетингу</a:t>
            </a:r>
            <a:r>
              <a:rPr lang="ru-RU" dirty="0" smtClean="0"/>
              <a:t> </a:t>
            </a:r>
            <a:r>
              <a:rPr lang="ru-RU" dirty="0" err="1" smtClean="0"/>
              <a:t>візуального</a:t>
            </a:r>
            <a:r>
              <a:rPr lang="ru-RU" dirty="0" smtClean="0"/>
              <a:t> контенту. </a:t>
            </a:r>
            <a:r>
              <a:rPr lang="ru-RU" dirty="0" err="1" smtClean="0"/>
              <a:t>Тепер</a:t>
            </a:r>
            <a:r>
              <a:rPr lang="ru-RU" dirty="0" smtClean="0"/>
              <a:t> бренди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зв'язатися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аудиторією</a:t>
            </a:r>
            <a:r>
              <a:rPr lang="ru-RU" dirty="0" smtClean="0"/>
              <a:t> у ре- </a:t>
            </a:r>
            <a:r>
              <a:rPr lang="ru-RU" dirty="0" err="1" smtClean="0"/>
              <a:t>жимі</a:t>
            </a:r>
            <a:r>
              <a:rPr lang="ru-RU" dirty="0" smtClean="0"/>
              <a:t> реального часу, </a:t>
            </a:r>
            <a:r>
              <a:rPr lang="ru-RU" dirty="0" err="1" smtClean="0"/>
              <a:t>проводячи</a:t>
            </a:r>
            <a:r>
              <a:rPr lang="ru-RU" dirty="0" smtClean="0"/>
              <a:t> </a:t>
            </a:r>
            <a:r>
              <a:rPr lang="ru-RU" dirty="0" err="1" smtClean="0"/>
              <a:t>живі</a:t>
            </a:r>
            <a:r>
              <a:rPr lang="ru-RU" dirty="0" smtClean="0"/>
              <a:t> заходи, запуск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та </a:t>
            </a:r>
            <a:r>
              <a:rPr lang="ru-RU" dirty="0" err="1" smtClean="0"/>
              <a:t>відповідей</a:t>
            </a:r>
            <a:r>
              <a:rPr lang="ru-RU" dirty="0" smtClean="0"/>
              <a:t>.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справжності</a:t>
            </a:r>
            <a:r>
              <a:rPr lang="ru-RU" dirty="0" smtClean="0"/>
              <a:t> та </a:t>
            </a:r>
            <a:r>
              <a:rPr lang="ru-RU" dirty="0" err="1" smtClean="0"/>
              <a:t>безпосередності</a:t>
            </a:r>
            <a:r>
              <a:rPr lang="ru-RU" dirty="0" smtClean="0"/>
              <a:t>, </a:t>
            </a:r>
            <a:r>
              <a:rPr lang="ru-RU" dirty="0" err="1" smtClean="0"/>
              <a:t>дозволяючи</a:t>
            </a:r>
            <a:r>
              <a:rPr lang="ru-RU" dirty="0" smtClean="0"/>
              <a:t> брендам </a:t>
            </a:r>
            <a:r>
              <a:rPr lang="ru-RU" dirty="0" err="1" smtClean="0"/>
              <a:t>взаємо</a:t>
            </a:r>
            <a:r>
              <a:rPr lang="ru-RU" dirty="0" smtClean="0"/>
              <a:t>- </a:t>
            </a:r>
            <a:r>
              <a:rPr lang="ru-RU" dirty="0" err="1" smtClean="0"/>
              <a:t>діяти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аудиторією</a:t>
            </a:r>
            <a:r>
              <a:rPr lang="ru-RU" dirty="0" smtClean="0"/>
              <a:t> на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особисто</a:t>
            </a:r>
            <a:r>
              <a:rPr lang="ru-RU" dirty="0" smtClean="0"/>
              <a:t>- 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 У </a:t>
            </a:r>
            <a:r>
              <a:rPr lang="ru-RU" dirty="0" err="1" smtClean="0"/>
              <a:t>майбутньому</a:t>
            </a:r>
            <a:r>
              <a:rPr lang="ru-RU" dirty="0" smtClean="0"/>
              <a:t> </a:t>
            </a:r>
            <a:r>
              <a:rPr lang="ru-RU" dirty="0" err="1" smtClean="0"/>
              <a:t>очікується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бренди </a:t>
            </a:r>
            <a:r>
              <a:rPr lang="ru-RU" dirty="0" err="1" smtClean="0"/>
              <a:t>використовуватимуть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 та </a:t>
            </a:r>
            <a:r>
              <a:rPr lang="ru-RU" dirty="0" err="1" smtClean="0"/>
              <a:t>потокову</a:t>
            </a:r>
            <a:r>
              <a:rPr lang="ru-RU" dirty="0" smtClean="0"/>
              <a:t> передачу як </a:t>
            </a:r>
            <a:r>
              <a:rPr lang="ru-RU" dirty="0" err="1" smtClean="0"/>
              <a:t>основний</a:t>
            </a:r>
            <a:r>
              <a:rPr lang="ru-RU" dirty="0" smtClean="0"/>
              <a:t> компонент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стра</a:t>
            </a:r>
            <a:r>
              <a:rPr lang="ru-RU" dirty="0" smtClean="0"/>
              <a:t>- </a:t>
            </a:r>
            <a:r>
              <a:rPr lang="ru-RU" dirty="0" err="1" smtClean="0"/>
              <a:t>тегій</a:t>
            </a:r>
            <a:r>
              <a:rPr lang="ru-RU" dirty="0" smtClean="0"/>
              <a:t> маркетингу </a:t>
            </a:r>
            <a:r>
              <a:rPr lang="ru-RU" dirty="0" err="1" smtClean="0"/>
              <a:t>візуального</a:t>
            </a:r>
            <a:r>
              <a:rPr lang="ru-RU" dirty="0" smtClean="0"/>
              <a:t> контенту.</a:t>
            </a:r>
          </a:p>
          <a:p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візуального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просувається</a:t>
            </a:r>
            <a:r>
              <a:rPr lang="ru-RU" dirty="0" smtClean="0"/>
              <a:t>, </a:t>
            </a:r>
            <a:r>
              <a:rPr lang="ru-RU" dirty="0" err="1" smtClean="0"/>
              <a:t>дозволяючи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шу- кати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використову</a:t>
            </a:r>
            <a:r>
              <a:rPr lang="ru-RU" dirty="0" smtClean="0"/>
              <a:t>- </a:t>
            </a:r>
            <a:r>
              <a:rPr lang="ru-RU" dirty="0" err="1" smtClean="0"/>
              <a:t>ючи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, а не текст.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брендів</a:t>
            </a:r>
            <a:r>
              <a:rPr lang="ru-RU" dirty="0" smtClean="0"/>
              <a:t> </a:t>
            </a:r>
            <a:r>
              <a:rPr lang="ru-RU" dirty="0" err="1" smtClean="0"/>
              <a:t>оптимізувати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контент для </a:t>
            </a:r>
            <a:r>
              <a:rPr lang="ru-RU" dirty="0" err="1" smtClean="0"/>
              <a:t>пошукових</a:t>
            </a:r>
            <a:r>
              <a:rPr lang="ru-RU" dirty="0" smtClean="0"/>
              <a:t> систем та </a:t>
            </a:r>
            <a:r>
              <a:rPr lang="ru-RU" dirty="0" err="1" smtClean="0"/>
              <a:t>охопити</a:t>
            </a:r>
            <a:r>
              <a:rPr lang="ru-RU" dirty="0" smtClean="0"/>
              <a:t> </a:t>
            </a:r>
            <a:r>
              <a:rPr lang="ru-RU" dirty="0" err="1" smtClean="0"/>
              <a:t>ширшу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візуальний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, бренди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гарантува</a:t>
            </a:r>
            <a:r>
              <a:rPr lang="ru-RU" dirty="0" smtClean="0"/>
              <a:t>- </a:t>
            </a:r>
            <a:r>
              <a:rPr lang="ru-RU" dirty="0" err="1" smtClean="0"/>
              <a:t>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контент є </a:t>
            </a:r>
            <a:r>
              <a:rPr lang="ru-RU" dirty="0" err="1" smtClean="0"/>
              <a:t>виявленими</a:t>
            </a:r>
            <a:r>
              <a:rPr lang="ru-RU" dirty="0" smtClean="0"/>
              <a:t> і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безперешкодний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корис</a:t>
            </a:r>
            <a:r>
              <a:rPr lang="ru-RU" dirty="0" smtClean="0"/>
              <a:t>- </a:t>
            </a:r>
            <a:r>
              <a:rPr lang="ru-RU" dirty="0" err="1" smtClean="0"/>
              <a:t>тувача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значущих</a:t>
            </a:r>
            <a:r>
              <a:rPr lang="ru-RU" dirty="0" smtClean="0"/>
              <a:t> </a:t>
            </a:r>
            <a:r>
              <a:rPr lang="ru-RU" dirty="0" err="1" smtClean="0"/>
              <a:t>розробок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текстового </a:t>
            </a:r>
            <a:r>
              <a:rPr lang="ru-RU" dirty="0" err="1" smtClean="0"/>
              <a:t>аналізу</a:t>
            </a:r>
            <a:r>
              <a:rPr lang="ru-RU" dirty="0" smtClean="0"/>
              <a:t> є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сис</a:t>
            </a:r>
            <a:r>
              <a:rPr lang="ru-RU" dirty="0" smtClean="0"/>
              <a:t>- тем </a:t>
            </a:r>
            <a:r>
              <a:rPr lang="ru-RU" dirty="0" err="1" smtClean="0"/>
              <a:t>розпізнавати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 у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повідом</a:t>
            </a:r>
            <a:r>
              <a:rPr lang="ru-RU" dirty="0" smtClean="0"/>
              <a:t>- </a:t>
            </a:r>
            <a:r>
              <a:rPr lang="ru-RU" dirty="0" err="1" smtClean="0"/>
              <a:t>леннях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покращити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обслу</a:t>
            </a:r>
            <a:r>
              <a:rPr lang="ru-RU" dirty="0" smtClean="0"/>
              <a:t>- </a:t>
            </a:r>
            <a:r>
              <a:rPr lang="ru-RU" dirty="0" err="1" smtClean="0"/>
              <a:t>говування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гро</a:t>
            </a:r>
            <a:r>
              <a:rPr lang="ru-RU" dirty="0" smtClean="0"/>
              <a:t>- </a:t>
            </a:r>
            <a:r>
              <a:rPr lang="ru-RU" dirty="0" err="1" smtClean="0"/>
              <a:t>мадську</a:t>
            </a:r>
            <a:r>
              <a:rPr lang="ru-RU" dirty="0" smtClean="0"/>
              <a:t> думку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у реальному </a:t>
            </a:r>
            <a:r>
              <a:rPr lang="ru-RU" dirty="0" err="1" smtClean="0"/>
              <a:t>часі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ростом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генеруються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r>
              <a:rPr lang="ru-RU" dirty="0" smtClean="0"/>
              <a:t>, </a:t>
            </a:r>
            <a:r>
              <a:rPr lang="ru-RU" dirty="0" err="1" smtClean="0"/>
              <a:t>важливість</a:t>
            </a:r>
            <a:r>
              <a:rPr lang="ru-RU" dirty="0" smtClean="0"/>
              <a:t> текстового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.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аналітичні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відстеження</a:t>
            </a:r>
            <a:r>
              <a:rPr lang="ru-RU" dirty="0" smtClean="0"/>
              <a:t> та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тексто</a:t>
            </a:r>
            <a:r>
              <a:rPr lang="ru-RU" dirty="0" smtClean="0"/>
              <a:t>- </a:t>
            </a:r>
            <a:r>
              <a:rPr lang="ru-RU" dirty="0" err="1" smtClean="0"/>
              <a:t>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з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медіа</a:t>
            </a:r>
            <a:r>
              <a:rPr lang="ru-RU" dirty="0" smtClean="0"/>
              <a:t>, </a:t>
            </a:r>
            <a:r>
              <a:rPr lang="ru-RU" dirty="0" err="1" smtClean="0"/>
              <a:t>відгуків</a:t>
            </a:r>
            <a:r>
              <a:rPr lang="ru-RU" dirty="0" smtClean="0"/>
              <a:t> ко- </a:t>
            </a:r>
            <a:r>
              <a:rPr lang="ru-RU" dirty="0" err="1" smtClean="0"/>
              <a:t>ристувачів</a:t>
            </a:r>
            <a:r>
              <a:rPr lang="ru-RU" dirty="0" smtClean="0"/>
              <a:t>, </a:t>
            </a:r>
            <a:r>
              <a:rPr lang="ru-RU" dirty="0" err="1" smtClean="0"/>
              <a:t>новинних</a:t>
            </a:r>
            <a:r>
              <a:rPr lang="ru-RU" dirty="0" smtClean="0"/>
              <a:t> статей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з метою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, </a:t>
            </a:r>
            <a:r>
              <a:rPr lang="ru-RU" dirty="0" err="1" smtClean="0"/>
              <a:t>виявлення</a:t>
            </a:r>
            <a:r>
              <a:rPr lang="ru-RU" dirty="0" smtClean="0"/>
              <a:t> проблем та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та машинного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персоналізувати</a:t>
            </a:r>
            <a:r>
              <a:rPr lang="ru-RU" dirty="0" smtClean="0"/>
              <a:t> тек- </a:t>
            </a:r>
            <a:r>
              <a:rPr lang="ru-RU" dirty="0" err="1" smtClean="0"/>
              <a:t>стовий</a:t>
            </a:r>
            <a:r>
              <a:rPr lang="ru-RU" dirty="0" smtClean="0"/>
              <a:t> контент </a:t>
            </a:r>
            <a:r>
              <a:rPr lang="ru-RU" dirty="0" err="1" smtClean="0"/>
              <a:t>длякожного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в </a:t>
            </a:r>
            <a:r>
              <a:rPr lang="ru-RU" dirty="0" err="1" smtClean="0"/>
              <a:t>залеж</a:t>
            </a:r>
            <a:r>
              <a:rPr lang="ru-RU" dirty="0" smtClean="0"/>
              <a:t>- </a:t>
            </a:r>
            <a:r>
              <a:rPr lang="ru-RU" dirty="0" err="1" smtClean="0"/>
              <a:t>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їхніхіндивідуальних</a:t>
            </a:r>
            <a:r>
              <a:rPr lang="ru-RU" dirty="0" smtClean="0"/>
              <a:t> потреб і </a:t>
            </a:r>
            <a:r>
              <a:rPr lang="ru-RU" dirty="0" err="1" smtClean="0"/>
              <a:t>уподобань</a:t>
            </a:r>
            <a:r>
              <a:rPr lang="ru-RU" dirty="0" smtClean="0"/>
              <a:t>. Контент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адаптований</a:t>
            </a:r>
            <a:r>
              <a:rPr lang="ru-RU" dirty="0" smtClean="0"/>
              <a:t> до </a:t>
            </a:r>
            <a:r>
              <a:rPr lang="ru-RU" dirty="0" err="1" smtClean="0"/>
              <a:t>різних</a:t>
            </a:r>
            <a:r>
              <a:rPr lang="ru-RU" dirty="0" smtClean="0"/>
              <a:t> кон- </a:t>
            </a:r>
            <a:r>
              <a:rPr lang="ru-RU" dirty="0" err="1" smtClean="0"/>
              <a:t>текстів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, час </a:t>
            </a:r>
            <a:r>
              <a:rPr lang="ru-RU" dirty="0" err="1" smtClean="0"/>
              <a:t>доби</a:t>
            </a:r>
            <a:r>
              <a:rPr lang="ru-RU" dirty="0" smtClean="0"/>
              <a:t>, </a:t>
            </a:r>
            <a:r>
              <a:rPr lang="ru-RU" dirty="0" err="1" smtClean="0"/>
              <a:t>попередні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6954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6" y="328306"/>
            <a:ext cx="1207443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Прогрес</a:t>
            </a:r>
            <a:r>
              <a:rPr lang="ru-RU" dirty="0" smtClean="0"/>
              <a:t> у </a:t>
            </a:r>
            <a:r>
              <a:rPr lang="ru-RU" dirty="0" err="1" smtClean="0"/>
              <a:t>глибокому</a:t>
            </a:r>
            <a:r>
              <a:rPr lang="ru-RU" dirty="0" smtClean="0"/>
              <a:t> </a:t>
            </a:r>
            <a:r>
              <a:rPr lang="ru-RU" dirty="0" err="1" smtClean="0"/>
              <a:t>навчанні</a:t>
            </a:r>
            <a:r>
              <a:rPr lang="ru-RU" dirty="0" smtClean="0"/>
              <a:t> та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(</a:t>
            </a:r>
            <a:r>
              <a:rPr lang="en-US" dirty="0" smtClean="0"/>
              <a:t>NLP)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можливими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та </a:t>
            </a:r>
            <a:r>
              <a:rPr lang="ru-RU" dirty="0" err="1" smtClean="0"/>
              <a:t>точні</a:t>
            </a:r>
            <a:r>
              <a:rPr lang="ru-RU" dirty="0" smtClean="0"/>
              <a:t> </a:t>
            </a:r>
            <a:r>
              <a:rPr lang="ru-RU" dirty="0" err="1" smtClean="0"/>
              <a:t>аналізи</a:t>
            </a:r>
            <a:r>
              <a:rPr lang="ru-RU" dirty="0" smtClean="0"/>
              <a:t> тексту. </a:t>
            </a:r>
            <a:r>
              <a:rPr lang="ru-RU" dirty="0" err="1" smtClean="0"/>
              <a:t>Такі</a:t>
            </a:r>
            <a:r>
              <a:rPr lang="ru-RU" dirty="0" smtClean="0"/>
              <a:t> си- </a:t>
            </a:r>
            <a:r>
              <a:rPr lang="ru-RU" dirty="0" err="1" smtClean="0"/>
              <a:t>стеми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 </a:t>
            </a:r>
            <a:r>
              <a:rPr lang="ru-RU" dirty="0" err="1" smtClean="0"/>
              <a:t>смислові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словами, </a:t>
            </a:r>
            <a:r>
              <a:rPr lang="ru-RU" dirty="0" err="1" smtClean="0"/>
              <a:t>розпізнавати</a:t>
            </a:r>
            <a:r>
              <a:rPr lang="ru-RU" dirty="0" smtClean="0"/>
              <a:t> </a:t>
            </a:r>
            <a:r>
              <a:rPr lang="ru-RU" dirty="0" err="1" smtClean="0"/>
              <a:t>ідіоми</a:t>
            </a:r>
            <a:r>
              <a:rPr lang="ru-RU" dirty="0" smtClean="0"/>
              <a:t> та </a:t>
            </a:r>
            <a:r>
              <a:rPr lang="ru-RU" dirty="0" err="1" smtClean="0"/>
              <a:t>вирази</a:t>
            </a:r>
            <a:r>
              <a:rPr lang="ru-RU" dirty="0" smtClean="0"/>
              <a:t>, а та- кож автоматично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текстовий</a:t>
            </a:r>
            <a:r>
              <a:rPr lang="ru-RU" dirty="0" smtClean="0"/>
              <a:t> кон- тент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введених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огляду</a:t>
            </a:r>
            <a:r>
              <a:rPr lang="ru-RU" dirty="0" smtClean="0"/>
              <a:t> на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шахраїв</a:t>
            </a:r>
            <a:r>
              <a:rPr lang="ru-RU" dirty="0" smtClean="0"/>
              <a:t>- </a:t>
            </a:r>
            <a:r>
              <a:rPr lang="ru-RU" dirty="0" err="1" smtClean="0"/>
              <a:t>ства</a:t>
            </a:r>
            <a:r>
              <a:rPr lang="ru-RU" dirty="0" smtClean="0"/>
              <a:t> та </a:t>
            </a:r>
            <a:r>
              <a:rPr lang="ru-RU" dirty="0" err="1" smtClean="0"/>
              <a:t>кіберзлочинності</a:t>
            </a:r>
            <a:r>
              <a:rPr lang="ru-RU" dirty="0" smtClean="0"/>
              <a:t>,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безпе</a:t>
            </a:r>
            <a:r>
              <a:rPr lang="ru-RU" dirty="0" smtClean="0"/>
              <a:t>- </a:t>
            </a:r>
            <a:r>
              <a:rPr lang="ru-RU" dirty="0" err="1" smtClean="0"/>
              <a:t>ки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все </a:t>
            </a:r>
            <a:r>
              <a:rPr lang="ru-RU" dirty="0" err="1" smtClean="0"/>
              <a:t>більшою</a:t>
            </a:r>
            <a:r>
              <a:rPr lang="ru-RU" dirty="0" smtClean="0"/>
              <a:t> про- </a:t>
            </a:r>
            <a:r>
              <a:rPr lang="ru-RU" dirty="0" err="1" smtClean="0"/>
              <a:t>блемою</a:t>
            </a:r>
            <a:r>
              <a:rPr lang="ru-RU" dirty="0" smtClean="0"/>
              <a:t>.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шифрування</a:t>
            </a:r>
            <a:r>
              <a:rPr lang="ru-RU" dirty="0" smtClean="0"/>
              <a:t>, </a:t>
            </a:r>
            <a:r>
              <a:rPr lang="ru-RU" dirty="0" err="1" smtClean="0"/>
              <a:t>аутенти</a:t>
            </a:r>
            <a:r>
              <a:rPr lang="ru-RU" dirty="0" smtClean="0"/>
              <a:t>- </a:t>
            </a:r>
            <a:r>
              <a:rPr lang="ru-RU" dirty="0" err="1" smtClean="0"/>
              <a:t>фікації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кібербезпеки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не-</a:t>
            </a:r>
            <a:r>
              <a:rPr lang="ru-RU" dirty="0" smtClean="0"/>
              <a:t> </a:t>
            </a:r>
            <a:r>
              <a:rPr lang="ru-RU" dirty="0" err="1" smtClean="0"/>
              <a:t>від'ємною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впроваджен</a:t>
            </a:r>
            <a:r>
              <a:rPr lang="ru-RU" dirty="0" smtClean="0"/>
              <a:t>- </a:t>
            </a:r>
            <a:r>
              <a:rPr lang="ru-RU" dirty="0" err="1" smtClean="0"/>
              <a:t>ня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інтерфейсів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sz="2800" dirty="0" err="1"/>
              <a:t>Внутрішні</a:t>
            </a:r>
            <a:r>
              <a:rPr lang="ru-RU" sz="2800" dirty="0"/>
              <a:t> </a:t>
            </a:r>
            <a:r>
              <a:rPr lang="ru-RU" sz="2800" dirty="0" err="1"/>
              <a:t>фактори</a:t>
            </a:r>
            <a:r>
              <a:rPr lang="ru-RU" sz="2800" dirty="0" smtClean="0"/>
              <a:t>:</a:t>
            </a:r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r>
              <a:rPr lang="ru-RU" sz="2400" dirty="0" err="1" smtClean="0"/>
              <a:t>Психологічні</a:t>
            </a:r>
            <a:r>
              <a:rPr lang="ru-RU" sz="2400" dirty="0" smtClean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:</a:t>
            </a:r>
          </a:p>
          <a:p>
            <a:r>
              <a:rPr lang="ru-RU" b="1" dirty="0" smtClean="0"/>
              <a:t>    </a:t>
            </a:r>
            <a:r>
              <a:rPr lang="ru-RU" b="1" dirty="0" err="1"/>
              <a:t>Мотивація</a:t>
            </a:r>
            <a:r>
              <a:rPr lang="ru-RU" b="1" dirty="0"/>
              <a:t>:</a:t>
            </a:r>
          </a:p>
          <a:p>
            <a:r>
              <a:rPr lang="ru-RU" dirty="0"/>
              <a:t>   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онлайн,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потреби та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придбаних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/</a:t>
            </a:r>
            <a:r>
              <a:rPr lang="ru-RU" dirty="0" err="1"/>
              <a:t>послуг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51" y="2795452"/>
            <a:ext cx="6400800" cy="24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91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404"/>
            <a:ext cx="1187413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Сприйняття</a:t>
            </a:r>
            <a:r>
              <a:rPr lang="ru-RU" b="1" dirty="0"/>
              <a:t>:</a:t>
            </a:r>
          </a:p>
          <a:p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та </a:t>
            </a:r>
            <a:r>
              <a:rPr lang="ru-RU" dirty="0" err="1"/>
              <a:t>ставлення</a:t>
            </a:r>
            <a:r>
              <a:rPr lang="ru-RU" dirty="0"/>
              <a:t> до бренду. </a:t>
            </a:r>
          </a:p>
          <a:p>
            <a:r>
              <a:rPr lang="ru-RU" b="1" dirty="0" err="1"/>
              <a:t>Переконання</a:t>
            </a:r>
            <a:r>
              <a:rPr lang="ru-RU" b="1" dirty="0"/>
              <a:t> та установки:</a:t>
            </a:r>
          </a:p>
          <a:p>
            <a:r>
              <a:rPr lang="ru-RU" dirty="0" err="1"/>
              <a:t>Формуються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та </a:t>
            </a:r>
            <a:r>
              <a:rPr lang="ru-RU" dirty="0" err="1"/>
              <a:t>впливають</a:t>
            </a:r>
            <a:r>
              <a:rPr lang="ru-RU" dirty="0"/>
              <a:t> на те, як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реагує</a:t>
            </a:r>
            <a:r>
              <a:rPr lang="ru-RU" dirty="0"/>
              <a:t> на </a:t>
            </a:r>
            <a:r>
              <a:rPr lang="ru-RU" dirty="0" err="1"/>
              <a:t>пропозиції</a:t>
            </a:r>
            <a:r>
              <a:rPr lang="ru-RU" dirty="0"/>
              <a:t> в </a:t>
            </a:r>
            <a:r>
              <a:rPr lang="ru-RU" dirty="0" err="1" smtClean="0"/>
              <a:t>мережі</a:t>
            </a:r>
            <a:endParaRPr lang="ru-RU" dirty="0" smtClean="0"/>
          </a:p>
          <a:p>
            <a:endParaRPr lang="ru-RU" dirty="0"/>
          </a:p>
          <a:p>
            <a:r>
              <a:rPr lang="ru-RU" sz="2400" b="1" dirty="0" err="1"/>
              <a:t>Особистісні</a:t>
            </a:r>
            <a:r>
              <a:rPr lang="ru-RU" sz="2400" b="1" dirty="0"/>
              <a:t> </a:t>
            </a:r>
            <a:r>
              <a:rPr lang="ru-RU" sz="2400" b="1" dirty="0" err="1"/>
              <a:t>фактори</a:t>
            </a:r>
            <a:r>
              <a:rPr lang="ru-RU" sz="2400" b="1" dirty="0"/>
              <a:t>: </a:t>
            </a:r>
          </a:p>
          <a:p>
            <a:r>
              <a:rPr lang="ru-RU" b="1" dirty="0" smtClean="0"/>
              <a:t>    </a:t>
            </a:r>
            <a:r>
              <a:rPr lang="ru-RU" b="1" dirty="0" err="1"/>
              <a:t>Вік</a:t>
            </a:r>
            <a:r>
              <a:rPr lang="ru-RU" b="1" dirty="0"/>
              <a:t> та </a:t>
            </a:r>
            <a:r>
              <a:rPr lang="ru-RU" b="1" dirty="0" err="1"/>
              <a:t>етап</a:t>
            </a:r>
            <a:r>
              <a:rPr lang="ru-RU" b="1" dirty="0"/>
              <a:t> </a:t>
            </a:r>
            <a:r>
              <a:rPr lang="ru-RU" b="1" dirty="0" err="1"/>
              <a:t>життєвого</a:t>
            </a:r>
            <a:r>
              <a:rPr lang="ru-RU" b="1" dirty="0"/>
              <a:t> циклу:</a:t>
            </a:r>
          </a:p>
          <a:p>
            <a:r>
              <a:rPr lang="ru-RU" dirty="0"/>
              <a:t>   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потреби та </a:t>
            </a:r>
            <a:r>
              <a:rPr lang="ru-RU" dirty="0" err="1"/>
              <a:t>інтереси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в </a:t>
            </a:r>
            <a:r>
              <a:rPr lang="ru-RU" dirty="0" err="1"/>
              <a:t>їхніх</a:t>
            </a:r>
            <a:r>
              <a:rPr lang="ru-RU" dirty="0"/>
              <a:t> онлайн-покупках.</a:t>
            </a:r>
          </a:p>
          <a:p>
            <a:r>
              <a:rPr lang="ru-RU" b="1" dirty="0"/>
              <a:t>    </a:t>
            </a:r>
            <a:r>
              <a:rPr lang="ru-RU" b="1" dirty="0" err="1"/>
              <a:t>Професія</a:t>
            </a:r>
            <a:r>
              <a:rPr lang="ru-RU" b="1" dirty="0"/>
              <a:t> та стиль </a:t>
            </a:r>
            <a:r>
              <a:rPr lang="ru-RU" b="1" dirty="0" err="1"/>
              <a:t>життя</a:t>
            </a:r>
            <a:r>
              <a:rPr lang="ru-RU" dirty="0"/>
              <a:t>:</a:t>
            </a:r>
          </a:p>
          <a:p>
            <a:r>
              <a:rPr lang="ru-RU" dirty="0"/>
              <a:t>    </a:t>
            </a:r>
            <a:r>
              <a:rPr lang="ru-RU" dirty="0" err="1"/>
              <a:t>Впливають</a:t>
            </a:r>
            <a:r>
              <a:rPr lang="ru-RU" dirty="0"/>
              <a:t> на те,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цікавлять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та </a:t>
            </a:r>
            <a:r>
              <a:rPr lang="ru-RU" dirty="0" err="1"/>
              <a:t>придбання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b="1" dirty="0" err="1"/>
              <a:t>Економічне</a:t>
            </a:r>
            <a:r>
              <a:rPr lang="ru-RU" b="1" dirty="0"/>
              <a:t> становище:</a:t>
            </a:r>
          </a:p>
          <a:p>
            <a:r>
              <a:rPr lang="ru-RU" dirty="0"/>
              <a:t>   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купівельну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 та </a:t>
            </a:r>
            <a:r>
              <a:rPr lang="ru-RU" dirty="0" err="1"/>
              <a:t>пріоритети</a:t>
            </a:r>
            <a:r>
              <a:rPr lang="ru-RU" dirty="0"/>
              <a:t> у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 smtClean="0"/>
              <a:t>.</a:t>
            </a:r>
          </a:p>
          <a:p>
            <a:r>
              <a:rPr lang="ru-RU" sz="2800" b="1" dirty="0" err="1"/>
              <a:t>Культурні</a:t>
            </a:r>
            <a:r>
              <a:rPr lang="ru-RU" sz="2800" b="1" dirty="0"/>
              <a:t> та </a:t>
            </a:r>
            <a:r>
              <a:rPr lang="ru-RU" sz="2800" b="1" dirty="0" err="1"/>
              <a:t>соціальні</a:t>
            </a:r>
            <a:r>
              <a:rPr lang="ru-RU" sz="2800" b="1" dirty="0"/>
              <a:t> </a:t>
            </a:r>
            <a:r>
              <a:rPr lang="ru-RU" sz="2800" b="1" dirty="0" err="1"/>
              <a:t>фактори</a:t>
            </a:r>
            <a:r>
              <a:rPr lang="ru-RU" sz="2800" b="1" dirty="0"/>
              <a:t>: </a:t>
            </a:r>
          </a:p>
          <a:p>
            <a:r>
              <a:rPr lang="ru-RU" b="1" dirty="0" smtClean="0"/>
              <a:t>    </a:t>
            </a:r>
            <a:r>
              <a:rPr lang="ru-RU" b="1" dirty="0" err="1"/>
              <a:t>Культурні</a:t>
            </a:r>
            <a:r>
              <a:rPr lang="ru-RU" b="1" dirty="0"/>
              <a:t> </a:t>
            </a:r>
            <a:r>
              <a:rPr lang="ru-RU" b="1" dirty="0" err="1"/>
              <a:t>цінності</a:t>
            </a:r>
            <a:r>
              <a:rPr lang="ru-RU" dirty="0"/>
              <a:t>:</a:t>
            </a:r>
          </a:p>
          <a:p>
            <a:r>
              <a:rPr lang="ru-RU" dirty="0"/>
              <a:t>   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споживацькі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в онлайн-</a:t>
            </a:r>
            <a:r>
              <a:rPr lang="ru-RU" dirty="0" err="1"/>
              <a:t>поведінці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dirty="0"/>
              <a:t>:</a:t>
            </a:r>
          </a:p>
          <a:p>
            <a:r>
              <a:rPr lang="ru-RU" dirty="0"/>
              <a:t>   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, </a:t>
            </a:r>
            <a:r>
              <a:rPr lang="ru-RU" dirty="0" err="1"/>
              <a:t>друзів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спрямовувати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757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1344"/>
          </a:xfrm>
        </p:spPr>
        <p:txBody>
          <a:bodyPr/>
          <a:lstStyle/>
          <a:p>
            <a:pPr algn="ctr"/>
            <a:r>
              <a:rPr lang="ru-RU" b="1" dirty="0" err="1"/>
              <a:t>Типи</a:t>
            </a:r>
            <a:r>
              <a:rPr lang="ru-RU" b="1" dirty="0"/>
              <a:t> та </a:t>
            </a:r>
            <a:r>
              <a:rPr lang="ru-RU" b="1" dirty="0" err="1"/>
              <a:t>моделі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 </a:t>
            </a:r>
            <a:r>
              <a:rPr lang="ru-RU" b="1" dirty="0" err="1"/>
              <a:t>покупців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134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Тип №1: </a:t>
            </a:r>
            <a:r>
              <a:rPr lang="ru-RU" dirty="0" err="1"/>
              <a:t>Раціоналіст</a:t>
            </a:r>
            <a:endParaRPr lang="ru-RU" dirty="0"/>
          </a:p>
          <a:p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/>
              <a:t>тип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покупку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об'єктивних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таких як </a:t>
            </a:r>
            <a:r>
              <a:rPr lang="ru-RU" dirty="0" err="1"/>
              <a:t>ціна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 і характеристики товару.</a:t>
            </a:r>
          </a:p>
          <a:p>
            <a:r>
              <a:rPr lang="ru-RU" b="1" dirty="0" smtClean="0"/>
              <a:t>Модель </a:t>
            </a:r>
            <a:r>
              <a:rPr lang="ru-RU" b="1" dirty="0" err="1"/>
              <a:t>поведінки</a:t>
            </a:r>
            <a:r>
              <a:rPr lang="ru-RU" dirty="0"/>
              <a:t>: </a:t>
            </a:r>
            <a:r>
              <a:rPr lang="ru-RU" dirty="0" err="1"/>
              <a:t>раціоналіст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та </a:t>
            </a:r>
            <a:r>
              <a:rPr lang="ru-RU" dirty="0" err="1"/>
              <a:t>дні</a:t>
            </a:r>
            <a:r>
              <a:rPr lang="ru-RU" dirty="0"/>
              <a:t> на </a:t>
            </a:r>
            <a:r>
              <a:rPr lang="ru-RU" dirty="0" err="1"/>
              <a:t>пошук</a:t>
            </a:r>
            <a:r>
              <a:rPr lang="ru-RU" dirty="0"/>
              <a:t> оптимального </a:t>
            </a:r>
            <a:r>
              <a:rPr lang="ru-RU" dirty="0" err="1"/>
              <a:t>варіанту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відповідатиме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. Перед </a:t>
            </a:r>
            <a:r>
              <a:rPr lang="ru-RU" dirty="0" err="1"/>
              <a:t>покупкою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аналізує</a:t>
            </a:r>
            <a:r>
              <a:rPr lang="ru-RU" dirty="0"/>
              <a:t> та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онлайн-</a:t>
            </a:r>
            <a:r>
              <a:rPr lang="ru-RU" dirty="0" err="1"/>
              <a:t>магазинів</a:t>
            </a:r>
            <a:r>
              <a:rPr lang="ru-RU" dirty="0"/>
              <a:t>, </a:t>
            </a:r>
            <a:r>
              <a:rPr lang="ru-RU" dirty="0" err="1"/>
              <a:t>перевіряє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, </a:t>
            </a:r>
            <a:r>
              <a:rPr lang="ru-RU" dirty="0" err="1"/>
              <a:t>продивляється</a:t>
            </a:r>
            <a:r>
              <a:rPr lang="ru-RU" dirty="0"/>
              <a:t> </a:t>
            </a:r>
            <a:r>
              <a:rPr lang="ru-RU" dirty="0" err="1"/>
              <a:t>відеоогляди</a:t>
            </a:r>
            <a:r>
              <a:rPr lang="ru-RU" dirty="0"/>
              <a:t> та </a:t>
            </a:r>
            <a:r>
              <a:rPr lang="ru-RU" dirty="0" err="1"/>
              <a:t>зважує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аргументи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такого </a:t>
            </a:r>
            <a:r>
              <a:rPr lang="ru-RU" dirty="0" err="1"/>
              <a:t>клієнта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демонструвати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і </a:t>
            </a:r>
            <a:r>
              <a:rPr lang="ru-RU" dirty="0" err="1"/>
              <a:t>функціональність</a:t>
            </a:r>
            <a:r>
              <a:rPr lang="ru-RU" dirty="0"/>
              <a:t> товару, </a:t>
            </a:r>
            <a:r>
              <a:rPr lang="ru-RU" dirty="0" err="1"/>
              <a:t>звертаючись</a:t>
            </a:r>
            <a:r>
              <a:rPr lang="ru-RU" dirty="0"/>
              <a:t> до </a:t>
            </a:r>
            <a:r>
              <a:rPr lang="ru-RU" dirty="0" err="1"/>
              <a:t>раціональної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04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35" y="242058"/>
            <a:ext cx="115867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Тип №2: </a:t>
            </a:r>
            <a:r>
              <a:rPr lang="ru-RU" sz="2800" b="1" dirty="0" err="1"/>
              <a:t>Імпульсивний</a:t>
            </a:r>
            <a:endParaRPr lang="ru-RU" sz="2800" b="1" dirty="0"/>
          </a:p>
          <a:p>
            <a:endParaRPr lang="ru-RU" sz="2800" dirty="0"/>
          </a:p>
          <a:p>
            <a:r>
              <a:rPr lang="ru-RU" sz="2800" dirty="0" err="1"/>
              <a:t>Імпульсивні</a:t>
            </a:r>
            <a:r>
              <a:rPr lang="ru-RU" sz="2800" dirty="0"/>
              <a:t> </a:t>
            </a:r>
            <a:r>
              <a:rPr lang="ru-RU" sz="2800" dirty="0" err="1"/>
              <a:t>споживачі</a:t>
            </a:r>
            <a:r>
              <a:rPr lang="ru-RU" sz="2800" dirty="0"/>
              <a:t> </a:t>
            </a:r>
            <a:r>
              <a:rPr lang="ru-RU" sz="2800" dirty="0" err="1"/>
              <a:t>приймають</a:t>
            </a:r>
            <a:r>
              <a:rPr lang="ru-RU" sz="2800" dirty="0"/>
              <a:t> </a:t>
            </a:r>
            <a:r>
              <a:rPr lang="ru-RU" sz="2800" dirty="0" err="1"/>
              <a:t>рішення</a:t>
            </a:r>
            <a:r>
              <a:rPr lang="ru-RU" sz="2800" dirty="0"/>
              <a:t> про покупку спонтанно, у </a:t>
            </a:r>
            <a:r>
              <a:rPr lang="ru-RU" sz="2800" dirty="0" err="1"/>
              <a:t>моменті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впливом</a:t>
            </a:r>
            <a:r>
              <a:rPr lang="ru-RU" sz="2800" dirty="0"/>
              <a:t> </a:t>
            </a:r>
            <a:r>
              <a:rPr lang="ru-RU" sz="2800" dirty="0" err="1"/>
              <a:t>емоцій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імпульсу</a:t>
            </a:r>
            <a:r>
              <a:rPr lang="ru-RU" sz="2800" dirty="0"/>
              <a:t>. Такому </a:t>
            </a:r>
            <a:r>
              <a:rPr lang="ru-RU" sz="2800" dirty="0" err="1"/>
              <a:t>клієнту</a:t>
            </a:r>
            <a:r>
              <a:rPr lang="ru-RU" sz="2800" dirty="0"/>
              <a:t> не </a:t>
            </a:r>
            <a:r>
              <a:rPr lang="ru-RU" sz="2800" dirty="0" err="1"/>
              <a:t>стільки</a:t>
            </a:r>
            <a:r>
              <a:rPr lang="ru-RU" sz="2800" dirty="0"/>
              <a:t> </a:t>
            </a:r>
            <a:r>
              <a:rPr lang="ru-RU" sz="2800" dirty="0" err="1"/>
              <a:t>важливі</a:t>
            </a:r>
            <a:r>
              <a:rPr lang="ru-RU" sz="2800" dirty="0"/>
              <a:t> характеристики товару та </a:t>
            </a:r>
            <a:r>
              <a:rPr lang="ru-RU" sz="2800" dirty="0" err="1"/>
              <a:t>виробник</a:t>
            </a:r>
            <a:r>
              <a:rPr lang="ru-RU" sz="2800" dirty="0"/>
              <a:t>, </a:t>
            </a:r>
            <a:r>
              <a:rPr lang="ru-RU" sz="2800" dirty="0" err="1"/>
              <a:t>скільки</a:t>
            </a:r>
            <a:r>
              <a:rPr lang="ru-RU" sz="2800" dirty="0"/>
              <a:t>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ru-RU" sz="2800" dirty="0" err="1"/>
              <a:t>отримати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тут і зараз.</a:t>
            </a:r>
          </a:p>
          <a:p>
            <a:endParaRPr lang="ru-RU" sz="2800" dirty="0"/>
          </a:p>
          <a:p>
            <a:r>
              <a:rPr lang="ru-RU" sz="2800" b="1" dirty="0"/>
              <a:t>Модель </a:t>
            </a:r>
            <a:r>
              <a:rPr lang="ru-RU" sz="2800" b="1" dirty="0" err="1"/>
              <a:t>поведінки</a:t>
            </a:r>
            <a:r>
              <a:rPr lang="ru-RU" sz="2800" b="1" dirty="0"/>
              <a:t>: </a:t>
            </a:r>
            <a:r>
              <a:rPr lang="ru-RU" sz="2800" dirty="0" err="1"/>
              <a:t>імпульсивні</a:t>
            </a:r>
            <a:r>
              <a:rPr lang="ru-RU" sz="2800" dirty="0"/>
              <a:t> </a:t>
            </a:r>
            <a:r>
              <a:rPr lang="ru-RU" sz="2800" dirty="0" err="1"/>
              <a:t>споживачі</a:t>
            </a:r>
            <a:r>
              <a:rPr lang="ru-RU" sz="2800" dirty="0"/>
              <a:t> </a:t>
            </a:r>
            <a:r>
              <a:rPr lang="ru-RU" sz="2800" dirty="0" err="1"/>
              <a:t>реагують</a:t>
            </a:r>
            <a:r>
              <a:rPr lang="ru-RU" sz="2800" dirty="0"/>
              <a:t> на рекламу, </a:t>
            </a:r>
            <a:r>
              <a:rPr lang="ru-RU" sz="2800" dirty="0" err="1"/>
              <a:t>акції</a:t>
            </a:r>
            <a:r>
              <a:rPr lang="ru-RU" sz="2800" dirty="0"/>
              <a:t> та </a:t>
            </a: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товарів</a:t>
            </a:r>
            <a:r>
              <a:rPr lang="ru-RU" sz="2800" dirty="0"/>
              <a:t>, </a:t>
            </a:r>
            <a:r>
              <a:rPr lang="ru-RU" sz="2800" dirty="0" err="1"/>
              <a:t>здійснюючи</a:t>
            </a:r>
            <a:r>
              <a:rPr lang="ru-RU" sz="2800" dirty="0"/>
              <a:t> покупки без </a:t>
            </a:r>
            <a:r>
              <a:rPr lang="ru-RU" sz="2800" dirty="0" err="1"/>
              <a:t>попереднього</a:t>
            </a:r>
            <a:r>
              <a:rPr lang="ru-RU" sz="2800" dirty="0"/>
              <a:t> </a:t>
            </a:r>
            <a:r>
              <a:rPr lang="ru-RU" sz="2800" dirty="0" err="1"/>
              <a:t>планування</a:t>
            </a:r>
            <a:r>
              <a:rPr lang="ru-RU" sz="2800" dirty="0"/>
              <a:t>. </a:t>
            </a:r>
            <a:r>
              <a:rPr lang="ru-RU" sz="2800" dirty="0" err="1"/>
              <a:t>Обмежений</a:t>
            </a:r>
            <a:r>
              <a:rPr lang="ru-RU" sz="2800" dirty="0"/>
              <a:t> </a:t>
            </a:r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пропозиції</a:t>
            </a:r>
            <a:r>
              <a:rPr lang="ru-RU" sz="2800" dirty="0"/>
              <a:t> для них часто є </a:t>
            </a:r>
            <a:r>
              <a:rPr lang="ru-RU" sz="2800" dirty="0" err="1"/>
              <a:t>додатковим</a:t>
            </a:r>
            <a:r>
              <a:rPr lang="ru-RU" sz="2800" dirty="0"/>
              <a:t> стимулом для </a:t>
            </a:r>
            <a:r>
              <a:rPr lang="ru-RU" sz="2800" dirty="0" err="1"/>
              <a:t>оформлення</a:t>
            </a:r>
            <a:r>
              <a:rPr lang="ru-RU" sz="2800" dirty="0"/>
              <a:t> </a:t>
            </a:r>
            <a:r>
              <a:rPr lang="ru-RU" sz="2800" dirty="0" err="1"/>
              <a:t>інтернет-замовлення</a:t>
            </a:r>
            <a:r>
              <a:rPr lang="ru-RU" sz="2800" dirty="0"/>
              <a:t>, а </a:t>
            </a:r>
            <a:r>
              <a:rPr lang="ru-RU" sz="2800" dirty="0" err="1"/>
              <a:t>індивідуальна</a:t>
            </a:r>
            <a:r>
              <a:rPr lang="ru-RU" sz="2800" dirty="0"/>
              <a:t> </a:t>
            </a:r>
            <a:r>
              <a:rPr lang="ru-RU" sz="2800" dirty="0" err="1"/>
              <a:t>пропозиція</a:t>
            </a:r>
            <a:r>
              <a:rPr lang="ru-RU" sz="2800" dirty="0"/>
              <a:t>, яка </a:t>
            </a:r>
            <a:r>
              <a:rPr lang="ru-RU" sz="2800" dirty="0" err="1"/>
              <a:t>враховує</a:t>
            </a:r>
            <a:r>
              <a:rPr lang="ru-RU" sz="2800" dirty="0"/>
              <a:t> </a:t>
            </a:r>
            <a:r>
              <a:rPr lang="ru-RU" sz="2800" dirty="0" err="1"/>
              <a:t>інтереси</a:t>
            </a:r>
            <a:r>
              <a:rPr lang="ru-RU" sz="2800" dirty="0"/>
              <a:t> такого </a:t>
            </a:r>
            <a:r>
              <a:rPr lang="ru-RU" sz="2800" dirty="0" err="1"/>
              <a:t>клієнта</a:t>
            </a:r>
            <a:r>
              <a:rPr lang="ru-RU" sz="2800" dirty="0"/>
              <a:t>, </a:t>
            </a:r>
            <a:r>
              <a:rPr lang="ru-RU" sz="2800" dirty="0" err="1"/>
              <a:t>створює</a:t>
            </a:r>
            <a:r>
              <a:rPr lang="ru-RU" sz="2800" dirty="0"/>
              <a:t> та </a:t>
            </a:r>
            <a:r>
              <a:rPr lang="ru-RU" sz="2800" dirty="0" err="1"/>
              <a:t>підтримує</a:t>
            </a:r>
            <a:r>
              <a:rPr lang="ru-RU" sz="2800" dirty="0"/>
              <a:t> </a:t>
            </a:r>
            <a:r>
              <a:rPr lang="ru-RU" sz="2800" dirty="0" err="1"/>
              <a:t>необхідні</a:t>
            </a:r>
            <a:r>
              <a:rPr lang="ru-RU" sz="2800" dirty="0"/>
              <a:t> для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емоції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4420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187129"/>
            <a:ext cx="119133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Тип №3: </a:t>
            </a:r>
            <a:r>
              <a:rPr lang="ru-RU" sz="2800" b="1" dirty="0" err="1"/>
              <a:t>Невпевнений</a:t>
            </a:r>
            <a:endParaRPr lang="ru-RU" sz="2800" b="1" dirty="0"/>
          </a:p>
          <a:p>
            <a:endParaRPr lang="ru-RU" sz="2800" dirty="0"/>
          </a:p>
          <a:p>
            <a:r>
              <a:rPr lang="ru-RU" sz="2800" dirty="0" err="1"/>
              <a:t>Такий</a:t>
            </a:r>
            <a:r>
              <a:rPr lang="ru-RU" sz="2800" dirty="0"/>
              <a:t> </a:t>
            </a:r>
            <a:r>
              <a:rPr lang="ru-RU" sz="2800" dirty="0" err="1"/>
              <a:t>клієнт</a:t>
            </a:r>
            <a:r>
              <a:rPr lang="ru-RU" sz="2800" dirty="0"/>
              <a:t> часто </a:t>
            </a:r>
            <a:r>
              <a:rPr lang="ru-RU" sz="2800" dirty="0" err="1"/>
              <a:t>сумнівається</a:t>
            </a:r>
            <a:r>
              <a:rPr lang="ru-RU" sz="2800" dirty="0"/>
              <a:t> в </a:t>
            </a:r>
            <a:r>
              <a:rPr lang="ru-RU" sz="2800" dirty="0" err="1"/>
              <a:t>доцільності</a:t>
            </a:r>
            <a:r>
              <a:rPr lang="ru-RU" sz="2800" dirty="0"/>
              <a:t> покупки і не </a:t>
            </a:r>
            <a:r>
              <a:rPr lang="ru-RU" sz="2800" dirty="0" err="1"/>
              <a:t>наважується</a:t>
            </a:r>
            <a:r>
              <a:rPr lang="ru-RU" sz="2800" dirty="0"/>
              <a:t> </a:t>
            </a:r>
            <a:r>
              <a:rPr lang="ru-RU" sz="2800" dirty="0" err="1"/>
              <a:t>зробити</a:t>
            </a:r>
            <a:r>
              <a:rPr lang="ru-RU" sz="2800" dirty="0"/>
              <a:t> </a:t>
            </a:r>
            <a:r>
              <a:rPr lang="ru-RU" sz="2800" dirty="0" err="1"/>
              <a:t>замовлення</a:t>
            </a:r>
            <a:r>
              <a:rPr lang="ru-RU" sz="2800" dirty="0"/>
              <a:t>, </a:t>
            </a:r>
            <a:r>
              <a:rPr lang="ru-RU" sz="2800" dirty="0" err="1"/>
              <a:t>адже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внутрішніх</a:t>
            </a:r>
            <a:r>
              <a:rPr lang="ru-RU" sz="2800" dirty="0"/>
              <a:t> </a:t>
            </a:r>
            <a:r>
              <a:rPr lang="ru-RU" sz="2800" dirty="0" err="1"/>
              <a:t>суперечностей</a:t>
            </a:r>
            <a:r>
              <a:rPr lang="ru-RU" sz="2800" dirty="0"/>
              <a:t>. Товар для </a:t>
            </a:r>
            <a:r>
              <a:rPr lang="ru-RU" sz="2800" dirty="0" err="1"/>
              <a:t>нього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занадто</a:t>
            </a:r>
            <a:r>
              <a:rPr lang="ru-RU" sz="2800" dirty="0"/>
              <a:t> дорогим </a:t>
            </a:r>
            <a:r>
              <a:rPr lang="ru-RU" sz="2800" dirty="0" err="1"/>
              <a:t>або</a:t>
            </a:r>
            <a:r>
              <a:rPr lang="ru-RU" sz="2800" dirty="0"/>
              <a:t> дешевим </a:t>
            </a:r>
            <a:r>
              <a:rPr lang="ru-RU" sz="2800" dirty="0" err="1"/>
              <a:t>чи</a:t>
            </a:r>
            <a:r>
              <a:rPr lang="ru-RU" sz="2800" dirty="0"/>
              <a:t> просто не на </a:t>
            </a:r>
            <a:r>
              <a:rPr lang="ru-RU" sz="2800" dirty="0" err="1"/>
              <a:t>часі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r>
              <a:rPr lang="ru-RU" sz="2800" b="1" dirty="0"/>
              <a:t>Модель </a:t>
            </a:r>
            <a:r>
              <a:rPr lang="ru-RU" sz="2800" b="1" dirty="0" err="1"/>
              <a:t>поведінки</a:t>
            </a:r>
            <a:r>
              <a:rPr lang="ru-RU" sz="2800" dirty="0"/>
              <a:t>: </a:t>
            </a:r>
            <a:r>
              <a:rPr lang="ru-RU" sz="2800" dirty="0" err="1"/>
              <a:t>такий</a:t>
            </a:r>
            <a:r>
              <a:rPr lang="ru-RU" sz="2800" dirty="0"/>
              <a:t> </a:t>
            </a:r>
            <a:r>
              <a:rPr lang="ru-RU" sz="2800" dirty="0" err="1"/>
              <a:t>споживач</a:t>
            </a:r>
            <a:r>
              <a:rPr lang="ru-RU" sz="2800" dirty="0"/>
              <a:t> часто заходить в онлайн-магазин, </a:t>
            </a:r>
            <a:r>
              <a:rPr lang="ru-RU" sz="2800" dirty="0" err="1"/>
              <a:t>передивляється</a:t>
            </a:r>
            <a:r>
              <a:rPr lang="ru-RU" sz="2800" dirty="0"/>
              <a:t> те,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зацікавило</a:t>
            </a:r>
            <a:r>
              <a:rPr lang="ru-RU" sz="2800" dirty="0"/>
              <a:t>, але не </a:t>
            </a:r>
            <a:r>
              <a:rPr lang="ru-RU" sz="2800" dirty="0" err="1"/>
              <a:t>купує</a:t>
            </a:r>
            <a:r>
              <a:rPr lang="ru-RU" sz="2800" dirty="0"/>
              <a:t>.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додавати</a:t>
            </a:r>
            <a:r>
              <a:rPr lang="ru-RU" sz="2800" dirty="0"/>
              <a:t> товар в «</a:t>
            </a:r>
            <a:r>
              <a:rPr lang="ru-RU" sz="2800" dirty="0" err="1"/>
              <a:t>Обране</a:t>
            </a:r>
            <a:r>
              <a:rPr lang="ru-RU" sz="2800" dirty="0"/>
              <a:t>», </a:t>
            </a:r>
            <a:r>
              <a:rPr lang="ru-RU" sz="2800" dirty="0" err="1"/>
              <a:t>покласти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в </a:t>
            </a:r>
            <a:r>
              <a:rPr lang="ru-RU" sz="2800" dirty="0" err="1"/>
              <a:t>кошик</a:t>
            </a:r>
            <a:r>
              <a:rPr lang="ru-RU" sz="2800" dirty="0"/>
              <a:t>, але не </a:t>
            </a:r>
            <a:r>
              <a:rPr lang="ru-RU" sz="2800" dirty="0" err="1"/>
              <a:t>оплатити</a:t>
            </a:r>
            <a:r>
              <a:rPr lang="ru-RU" sz="2800" dirty="0"/>
              <a:t>. </a:t>
            </a:r>
            <a:r>
              <a:rPr lang="ru-RU" sz="2800" dirty="0" err="1"/>
              <a:t>Невпевненому</a:t>
            </a:r>
            <a:r>
              <a:rPr lang="ru-RU" sz="2800" dirty="0"/>
              <a:t> </a:t>
            </a:r>
            <a:r>
              <a:rPr lang="ru-RU" sz="2800" dirty="0" err="1"/>
              <a:t>покупцю</a:t>
            </a:r>
            <a:r>
              <a:rPr lang="ru-RU" sz="2800" dirty="0"/>
              <a:t> </a:t>
            </a:r>
            <a:r>
              <a:rPr lang="ru-RU" sz="2800" dirty="0" err="1"/>
              <a:t>потрібні</a:t>
            </a:r>
            <a:r>
              <a:rPr lang="ru-RU" sz="2800" dirty="0"/>
              <a:t> </a:t>
            </a:r>
            <a:r>
              <a:rPr lang="ru-RU" sz="2800" dirty="0" err="1"/>
              <a:t>додаткові</a:t>
            </a:r>
            <a:r>
              <a:rPr lang="ru-RU" sz="2800" dirty="0"/>
              <a:t> </a:t>
            </a:r>
            <a:r>
              <a:rPr lang="ru-RU" sz="2800" dirty="0" err="1"/>
              <a:t>аргументи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б </a:t>
            </a:r>
            <a:r>
              <a:rPr lang="ru-RU" sz="2800" dirty="0" err="1"/>
              <a:t>переконали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в </a:t>
            </a:r>
            <a:r>
              <a:rPr lang="ru-RU" sz="2800" dirty="0" err="1"/>
              <a:t>доцільності</a:t>
            </a:r>
            <a:r>
              <a:rPr lang="ru-RU" sz="2800" dirty="0"/>
              <a:t> </a:t>
            </a:r>
            <a:r>
              <a:rPr lang="ru-RU" sz="2800" dirty="0" err="1"/>
              <a:t>замовлення</a:t>
            </a:r>
            <a:r>
              <a:rPr lang="ru-RU" sz="2800" dirty="0"/>
              <a:t> та </a:t>
            </a:r>
            <a:r>
              <a:rPr lang="ru-RU" sz="2800" dirty="0" err="1"/>
              <a:t>розвіяли</a:t>
            </a:r>
            <a:r>
              <a:rPr lang="ru-RU" sz="2800" dirty="0"/>
              <a:t> </a:t>
            </a:r>
            <a:r>
              <a:rPr lang="ru-RU" sz="2800" dirty="0" err="1"/>
              <a:t>сумніви</a:t>
            </a:r>
            <a:r>
              <a:rPr lang="ru-RU" sz="2800" dirty="0"/>
              <a:t>.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став </a:t>
            </a:r>
            <a:r>
              <a:rPr lang="ru-RU" sz="2800" dirty="0" err="1"/>
              <a:t>клієнтом</a:t>
            </a:r>
            <a:r>
              <a:rPr lang="ru-RU" sz="2800" dirty="0"/>
              <a:t> </a:t>
            </a:r>
            <a:r>
              <a:rPr lang="ru-RU" sz="2800" dirty="0" err="1"/>
              <a:t>вашого</a:t>
            </a:r>
            <a:r>
              <a:rPr lang="ru-RU" sz="2800" dirty="0"/>
              <a:t> онлайн-магазину,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надавати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прикладів</a:t>
            </a:r>
            <a:r>
              <a:rPr lang="ru-RU" sz="2800" dirty="0"/>
              <a:t> практичного та </a:t>
            </a:r>
            <a:r>
              <a:rPr lang="ru-RU" sz="2800" dirty="0" err="1"/>
              <a:t>успішного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товару.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171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5736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Тип №4: </a:t>
            </a:r>
            <a:r>
              <a:rPr lang="ru-RU" sz="2800" b="1" dirty="0" err="1"/>
              <a:t>Лояльний</a:t>
            </a:r>
            <a:endParaRPr lang="ru-RU" sz="2800" b="1" dirty="0"/>
          </a:p>
          <a:p>
            <a:endParaRPr lang="ru-RU" sz="2800" dirty="0"/>
          </a:p>
          <a:p>
            <a:r>
              <a:rPr lang="ru-RU" sz="2800" dirty="0" err="1"/>
              <a:t>Цей</a:t>
            </a:r>
            <a:r>
              <a:rPr lang="ru-RU" sz="2800" dirty="0"/>
              <a:t> тип </a:t>
            </a:r>
            <a:r>
              <a:rPr lang="ru-RU" sz="2800" dirty="0" err="1"/>
              <a:t>споживача</a:t>
            </a:r>
            <a:r>
              <a:rPr lang="ru-RU" sz="2800" dirty="0"/>
              <a:t> </a:t>
            </a:r>
            <a:r>
              <a:rPr lang="ru-RU" sz="2800" dirty="0" err="1"/>
              <a:t>віддає</a:t>
            </a:r>
            <a:r>
              <a:rPr lang="ru-RU" sz="2800" dirty="0"/>
              <a:t> </a:t>
            </a:r>
            <a:r>
              <a:rPr lang="ru-RU" sz="2800" dirty="0" err="1"/>
              <a:t>перевагу</a:t>
            </a:r>
            <a:r>
              <a:rPr lang="ru-RU" sz="2800" dirty="0"/>
              <a:t> конкретному бренду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інтернет</a:t>
            </a:r>
            <a:r>
              <a:rPr lang="ru-RU" sz="2800" dirty="0"/>
              <a:t>-магазину, </a:t>
            </a:r>
            <a:r>
              <a:rPr lang="ru-RU" sz="2800" dirty="0" err="1"/>
              <a:t>здійснюючи</a:t>
            </a:r>
            <a:r>
              <a:rPr lang="ru-RU" sz="2800" dirty="0"/>
              <a:t> покупки </a:t>
            </a:r>
            <a:r>
              <a:rPr lang="ru-RU" sz="2800" dirty="0" err="1"/>
              <a:t>тільки</a:t>
            </a:r>
            <a:r>
              <a:rPr lang="ru-RU" sz="2800" dirty="0"/>
              <a:t> в </a:t>
            </a:r>
            <a:r>
              <a:rPr lang="ru-RU" sz="2800" dirty="0" err="1"/>
              <a:t>ньому</a:t>
            </a:r>
            <a:r>
              <a:rPr lang="ru-RU" sz="2800" dirty="0"/>
              <a:t>. </a:t>
            </a:r>
            <a:r>
              <a:rPr lang="ru-RU" sz="2800" dirty="0" err="1"/>
              <a:t>Лояльні</a:t>
            </a:r>
            <a:r>
              <a:rPr lang="ru-RU" sz="2800" dirty="0"/>
              <a:t> </a:t>
            </a:r>
            <a:r>
              <a:rPr lang="ru-RU" sz="2800" dirty="0" err="1"/>
              <a:t>покупці</a:t>
            </a:r>
            <a:r>
              <a:rPr lang="ru-RU" sz="2800" dirty="0"/>
              <a:t> </a:t>
            </a:r>
            <a:r>
              <a:rPr lang="ru-RU" sz="2800" dirty="0" err="1"/>
              <a:t>довіряють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товарів</a:t>
            </a:r>
            <a:r>
              <a:rPr lang="ru-RU" sz="2800" dirty="0"/>
              <a:t> та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відчувати</a:t>
            </a:r>
            <a:r>
              <a:rPr lang="ru-RU" sz="2800" dirty="0"/>
              <a:t> </a:t>
            </a:r>
            <a:r>
              <a:rPr lang="ru-RU" sz="2800" dirty="0" err="1"/>
              <a:t>емоційний</a:t>
            </a:r>
            <a:r>
              <a:rPr lang="ru-RU" sz="2800" dirty="0"/>
              <a:t> </a:t>
            </a:r>
            <a:r>
              <a:rPr lang="ru-RU" sz="2800" dirty="0" err="1"/>
              <a:t>зв’язок</a:t>
            </a:r>
            <a:r>
              <a:rPr lang="ru-RU" sz="2800" dirty="0"/>
              <a:t>, через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здатні</a:t>
            </a:r>
            <a:r>
              <a:rPr lang="ru-RU" sz="2800" dirty="0"/>
              <a:t> </a:t>
            </a:r>
            <a:r>
              <a:rPr lang="ru-RU" sz="2800" dirty="0" err="1"/>
              <a:t>витрачати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попри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низькі</a:t>
            </a:r>
            <a:r>
              <a:rPr lang="ru-RU" sz="2800" dirty="0"/>
              <a:t> </a:t>
            </a:r>
            <a:r>
              <a:rPr lang="ru-RU" sz="2800" dirty="0" err="1"/>
              <a:t>ціни</a:t>
            </a:r>
            <a:r>
              <a:rPr lang="ru-RU" sz="2800" dirty="0"/>
              <a:t> у </a:t>
            </a:r>
            <a:r>
              <a:rPr lang="ru-RU" sz="2800" dirty="0" err="1"/>
              <a:t>конкурентів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r>
              <a:rPr lang="ru-RU" sz="2800" b="1" dirty="0"/>
              <a:t>Модель </a:t>
            </a:r>
            <a:r>
              <a:rPr lang="ru-RU" sz="2800" b="1" dirty="0" err="1"/>
              <a:t>поведінки</a:t>
            </a:r>
            <a:r>
              <a:rPr lang="ru-RU" sz="2800" dirty="0"/>
              <a:t>: </a:t>
            </a:r>
            <a:r>
              <a:rPr lang="ru-RU" sz="2800" dirty="0" err="1"/>
              <a:t>віддані</a:t>
            </a:r>
            <a:r>
              <a:rPr lang="ru-RU" sz="2800" dirty="0"/>
              <a:t> </a:t>
            </a:r>
            <a:r>
              <a:rPr lang="ru-RU" sz="2800" dirty="0" err="1"/>
              <a:t>клієнти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часто </a:t>
            </a:r>
            <a:r>
              <a:rPr lang="ru-RU" sz="2800" dirty="0" err="1"/>
              <a:t>роблять</a:t>
            </a:r>
            <a:r>
              <a:rPr lang="ru-RU" sz="2800" dirty="0"/>
              <a:t> </a:t>
            </a:r>
            <a:r>
              <a:rPr lang="ru-RU" sz="2800" dirty="0" err="1"/>
              <a:t>повторні</a:t>
            </a:r>
            <a:r>
              <a:rPr lang="ru-RU" sz="2800" dirty="0"/>
              <a:t> покупки в одному онлайн-</a:t>
            </a:r>
            <a:r>
              <a:rPr lang="ru-RU" sz="2800" dirty="0" err="1"/>
              <a:t>магазині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віддають</a:t>
            </a:r>
            <a:r>
              <a:rPr lang="ru-RU" sz="2800" dirty="0"/>
              <a:t> </a:t>
            </a:r>
            <a:r>
              <a:rPr lang="ru-RU" sz="2800" dirty="0" err="1"/>
              <a:t>перевагу</a:t>
            </a:r>
            <a:r>
              <a:rPr lang="ru-RU" sz="2800" dirty="0"/>
              <a:t> </a:t>
            </a:r>
            <a:r>
              <a:rPr lang="ru-RU" sz="2800" dirty="0" err="1"/>
              <a:t>обраному</a:t>
            </a:r>
            <a:r>
              <a:rPr lang="ru-RU" sz="2800" dirty="0"/>
              <a:t> бренду, </a:t>
            </a:r>
            <a:r>
              <a:rPr lang="ru-RU" sz="2800" dirty="0" err="1"/>
              <a:t>ігноруючи</a:t>
            </a:r>
            <a:r>
              <a:rPr lang="ru-RU" sz="2800" dirty="0"/>
              <a:t> </a:t>
            </a:r>
            <a:r>
              <a:rPr lang="ru-RU" sz="2800" dirty="0" err="1"/>
              <a:t>альтернативні</a:t>
            </a:r>
            <a:r>
              <a:rPr lang="ru-RU" sz="2800" dirty="0"/>
              <a:t> </a:t>
            </a:r>
            <a:r>
              <a:rPr lang="ru-RU" sz="2800" dirty="0" err="1"/>
              <a:t>пропозиції</a:t>
            </a:r>
            <a:r>
              <a:rPr lang="ru-RU" sz="2800" dirty="0"/>
              <a:t>.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збільшувати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лояльних</a:t>
            </a:r>
            <a:r>
              <a:rPr lang="ru-RU" sz="2800" dirty="0"/>
              <a:t> </a:t>
            </a:r>
            <a:r>
              <a:rPr lang="ru-RU" sz="2800" dirty="0" err="1"/>
              <a:t>споживачів</a:t>
            </a:r>
            <a:r>
              <a:rPr lang="ru-RU" sz="2800" dirty="0"/>
              <a:t>,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виправдовувати</a:t>
            </a:r>
            <a:r>
              <a:rPr lang="ru-RU" sz="2800" dirty="0"/>
              <a:t> </a:t>
            </a:r>
            <a:r>
              <a:rPr lang="ru-RU" sz="2800" dirty="0" err="1"/>
              <a:t>їхні</a:t>
            </a:r>
            <a:r>
              <a:rPr lang="ru-RU" sz="2800" dirty="0"/>
              <a:t> </a:t>
            </a:r>
            <a:r>
              <a:rPr lang="ru-RU" sz="2800" dirty="0" err="1"/>
              <a:t>очікування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та </a:t>
            </a:r>
            <a:r>
              <a:rPr lang="ru-RU" sz="2800" dirty="0" err="1"/>
              <a:t>обслуговування</a:t>
            </a:r>
            <a:r>
              <a:rPr lang="ru-RU" sz="2800" dirty="0"/>
              <a:t>, </a:t>
            </a:r>
            <a:r>
              <a:rPr lang="ru-RU" sz="2800" dirty="0" err="1"/>
              <a:t>надавати</a:t>
            </a:r>
            <a:r>
              <a:rPr lang="ru-RU" sz="2800" dirty="0"/>
              <a:t> </a:t>
            </a:r>
            <a:r>
              <a:rPr lang="ru-RU" sz="2800" dirty="0" err="1"/>
              <a:t>індивідуальні</a:t>
            </a:r>
            <a:r>
              <a:rPr lang="ru-RU" sz="2800" dirty="0"/>
              <a:t> </a:t>
            </a:r>
            <a:r>
              <a:rPr lang="ru-RU" sz="2800" dirty="0" err="1"/>
              <a:t>бонуси</a:t>
            </a:r>
            <a:r>
              <a:rPr lang="ru-RU" sz="2800" dirty="0"/>
              <a:t> й </a:t>
            </a:r>
            <a:r>
              <a:rPr lang="ru-RU" sz="2800" dirty="0" err="1"/>
              <a:t>прислухатися</a:t>
            </a:r>
            <a:r>
              <a:rPr lang="ru-RU" sz="2800" dirty="0"/>
              <a:t> до </a:t>
            </a:r>
            <a:r>
              <a:rPr lang="ru-RU" sz="2800" dirty="0" err="1"/>
              <a:t>побажань</a:t>
            </a:r>
            <a:r>
              <a:rPr lang="ru-RU" sz="2800" dirty="0"/>
              <a:t>. Часто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покупці</a:t>
            </a:r>
            <a:r>
              <a:rPr lang="ru-RU" sz="2800" dirty="0"/>
              <a:t> не </a:t>
            </a:r>
            <a:r>
              <a:rPr lang="ru-RU" sz="2800" dirty="0" err="1"/>
              <a:t>потребують</a:t>
            </a:r>
            <a:r>
              <a:rPr lang="ru-RU" sz="2800" dirty="0"/>
              <a:t> </a:t>
            </a:r>
            <a:r>
              <a:rPr lang="ru-RU" sz="2800" dirty="0" err="1"/>
              <a:t>додаткової</a:t>
            </a:r>
            <a:r>
              <a:rPr lang="ru-RU" sz="2800" dirty="0"/>
              <a:t> </a:t>
            </a:r>
            <a:r>
              <a:rPr lang="ru-RU" sz="2800" dirty="0" err="1"/>
              <a:t>мотивації</a:t>
            </a:r>
            <a:r>
              <a:rPr lang="ru-RU" sz="2800" dirty="0"/>
              <a:t>, але головне — не </a:t>
            </a:r>
            <a:r>
              <a:rPr lang="ru-RU" sz="2800" dirty="0" err="1"/>
              <a:t>знецінювати</a:t>
            </a:r>
            <a:r>
              <a:rPr lang="ru-RU" sz="2800" dirty="0"/>
              <a:t> </a:t>
            </a:r>
            <a:r>
              <a:rPr lang="ru-RU" sz="2800" dirty="0" err="1"/>
              <a:t>їхні</a:t>
            </a:r>
            <a:r>
              <a:rPr lang="ru-RU" sz="2800" dirty="0"/>
              <a:t> потреби, не </a:t>
            </a:r>
            <a:r>
              <a:rPr lang="ru-RU" sz="2800" dirty="0" err="1"/>
              <a:t>набридати</a:t>
            </a:r>
            <a:r>
              <a:rPr lang="ru-RU" sz="2800" dirty="0"/>
              <a:t> спамом та </a:t>
            </a:r>
            <a:r>
              <a:rPr lang="ru-RU" sz="2800" dirty="0" err="1"/>
              <a:t>звертати</a:t>
            </a:r>
            <a:r>
              <a:rPr lang="ru-RU" sz="2800" dirty="0"/>
              <a:t> </a:t>
            </a:r>
            <a:r>
              <a:rPr lang="ru-RU" sz="2800" dirty="0" err="1"/>
              <a:t>особливу</a:t>
            </a:r>
            <a:r>
              <a:rPr lang="ru-RU" sz="2800" dirty="0"/>
              <a:t> </a:t>
            </a:r>
            <a:r>
              <a:rPr lang="ru-RU" sz="2800" dirty="0" err="1"/>
              <a:t>увагу</a:t>
            </a:r>
            <a:r>
              <a:rPr lang="ru-RU" sz="2800" dirty="0"/>
              <a:t> на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комунікації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527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918" y="285981"/>
            <a:ext cx="1156447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Фактори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:</a:t>
            </a:r>
          </a:p>
          <a:p>
            <a:r>
              <a:rPr lang="ru-RU" sz="2400" i="1" dirty="0" err="1" smtClean="0"/>
              <a:t>Психологічні</a:t>
            </a:r>
            <a:r>
              <a:rPr lang="ru-RU" sz="2400" dirty="0" smtClean="0"/>
              <a:t>: </a:t>
            </a:r>
            <a:r>
              <a:rPr lang="ru-RU" sz="2400" dirty="0" err="1" smtClean="0"/>
              <a:t>Емоції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мотивація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особисті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споживача</a:t>
            </a:r>
            <a:r>
              <a:rPr lang="ru-RU" sz="2400" dirty="0" smtClean="0"/>
              <a:t>. </a:t>
            </a:r>
          </a:p>
          <a:p>
            <a:r>
              <a:rPr lang="ru-RU" sz="2400" i="1" dirty="0" err="1" smtClean="0"/>
              <a:t>Соціальні</a:t>
            </a:r>
            <a:r>
              <a:rPr lang="ru-RU" sz="2400" i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друзів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, онлайн-</a:t>
            </a:r>
            <a:r>
              <a:rPr lang="ru-RU" sz="2400" dirty="0" err="1" smtClean="0"/>
              <a:t>спільнот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суттєво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. </a:t>
            </a:r>
          </a:p>
          <a:p>
            <a:r>
              <a:rPr lang="ru-RU" sz="2400" i="1" dirty="0" err="1" smtClean="0"/>
              <a:t>Культурні</a:t>
            </a:r>
            <a:r>
              <a:rPr lang="ru-RU" sz="2400" i="1" dirty="0" smtClean="0"/>
              <a:t>: </a:t>
            </a:r>
            <a:r>
              <a:rPr lang="ru-RU" sz="2400" dirty="0" err="1" smtClean="0"/>
              <a:t>Культурні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традиції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відбиваються</a:t>
            </a:r>
            <a:r>
              <a:rPr lang="ru-RU" sz="2400" dirty="0" smtClean="0"/>
              <a:t> на онлайн-</a:t>
            </a:r>
            <a:r>
              <a:rPr lang="ru-RU" sz="2400" dirty="0" err="1" smtClean="0"/>
              <a:t>поведінці</a:t>
            </a:r>
            <a:r>
              <a:rPr lang="ru-RU" sz="2400" dirty="0" smtClean="0"/>
              <a:t>. </a:t>
            </a:r>
          </a:p>
          <a:p>
            <a:r>
              <a:rPr lang="ru-RU" sz="2400" i="1" dirty="0" err="1" smtClean="0"/>
              <a:t>Особистісні</a:t>
            </a:r>
            <a:r>
              <a:rPr lang="ru-RU" sz="2400" i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 smtClean="0"/>
              <a:t>Вік</a:t>
            </a:r>
            <a:r>
              <a:rPr lang="ru-RU" sz="2400" dirty="0" smtClean="0"/>
              <a:t>,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доходу, </a:t>
            </a:r>
            <a:r>
              <a:rPr lang="ru-RU" sz="2400" dirty="0" err="1" smtClean="0"/>
              <a:t>спосіб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– все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фактори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важливо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бізнесу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    </a:t>
            </a:r>
            <a:r>
              <a:rPr lang="ru-RU" sz="2400" dirty="0" err="1" smtClean="0"/>
              <a:t>Персоналізований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підхід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  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 онлайн-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компаніям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цільові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персоналізовані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маркетингові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кампанії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Поліпшення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досвіду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клієнтів</a:t>
            </a:r>
            <a:r>
              <a:rPr lang="ru-RU" sz="2400" dirty="0" smtClean="0"/>
              <a:t>:</a:t>
            </a:r>
          </a:p>
          <a:p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удосконалювати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вебсайти</a:t>
            </a:r>
            <a:r>
              <a:rPr lang="ru-RU" sz="2400" dirty="0" smtClean="0"/>
              <a:t> та онлайн-</a:t>
            </a:r>
            <a:r>
              <a:rPr lang="ru-RU" sz="2400" dirty="0" err="1" smtClean="0"/>
              <a:t>платформи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кращого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користувацького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досвіду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відгуків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запитів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бізнес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розробляти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покращувати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існуючі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18" y="0"/>
            <a:ext cx="793377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53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52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/>
              <a:t>поведінкова</a:t>
            </a:r>
            <a:r>
              <a:rPr lang="ru-RU" sz="4000" b="1" dirty="0"/>
              <a:t> </a:t>
            </a:r>
            <a:r>
              <a:rPr lang="ru-RU" sz="4000" b="1" dirty="0" err="1"/>
              <a:t>сегментація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5218"/>
            <a:ext cx="10515600" cy="5864588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сегментація</a:t>
            </a:r>
            <a:r>
              <a:rPr lang="ru-RU" dirty="0" smtClean="0"/>
              <a:t> </a:t>
            </a:r>
            <a:r>
              <a:rPr lang="ru-RU" dirty="0" err="1"/>
              <a:t>аудиторії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а не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віком</a:t>
            </a:r>
            <a:r>
              <a:rPr lang="ru-RU" dirty="0"/>
              <a:t>, </a:t>
            </a:r>
            <a:r>
              <a:rPr lang="ru-RU" dirty="0" err="1"/>
              <a:t>статтю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демографічними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. </a:t>
            </a:r>
            <a:r>
              <a:rPr lang="ru-RU" dirty="0" err="1"/>
              <a:t>Сегменти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en-US" dirty="0"/>
              <a:t>first-party data —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зібраної</a:t>
            </a:r>
            <a:r>
              <a:rPr lang="ru-RU" dirty="0"/>
              <a:t> з ваших платформ і </a:t>
            </a:r>
            <a:r>
              <a:rPr lang="ru-RU" dirty="0" err="1"/>
              <a:t>каналів</a:t>
            </a:r>
            <a:r>
              <a:rPr lang="ru-RU" dirty="0"/>
              <a:t>.</a:t>
            </a:r>
          </a:p>
          <a:p>
            <a:r>
              <a:rPr lang="ru-RU" dirty="0" err="1" smtClean="0"/>
              <a:t>Дізнавшись</a:t>
            </a:r>
            <a:r>
              <a:rPr lang="ru-RU" dirty="0" smtClean="0"/>
              <a:t> </a:t>
            </a:r>
            <a:r>
              <a:rPr lang="ru-RU" dirty="0" err="1"/>
              <a:t>більше</a:t>
            </a:r>
            <a:r>
              <a:rPr lang="ru-RU" dirty="0"/>
              <a:t> про </a:t>
            </a:r>
            <a:r>
              <a:rPr lang="ru-RU" dirty="0" err="1"/>
              <a:t>звички</a:t>
            </a:r>
            <a:r>
              <a:rPr lang="ru-RU" dirty="0"/>
              <a:t>, </a:t>
            </a:r>
            <a:r>
              <a:rPr lang="ru-RU" dirty="0" err="1"/>
              <a:t>уподобання</a:t>
            </a:r>
            <a:r>
              <a:rPr lang="ru-RU" dirty="0"/>
              <a:t> та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потреби.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поведінкова</a:t>
            </a:r>
            <a:r>
              <a:rPr lang="ru-RU" dirty="0"/>
              <a:t> </a:t>
            </a:r>
            <a:r>
              <a:rPr lang="ru-RU" dirty="0" err="1"/>
              <a:t>сегментація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рентабельності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лояльніших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і, </a:t>
            </a:r>
            <a:r>
              <a:rPr lang="ru-RU" dirty="0" err="1"/>
              <a:t>зрештою</a:t>
            </a:r>
            <a:r>
              <a:rPr lang="ru-RU" dirty="0"/>
              <a:t>, до </a:t>
            </a:r>
            <a:r>
              <a:rPr lang="ru-RU" dirty="0" err="1"/>
              <a:t>збільшення</a:t>
            </a:r>
            <a:r>
              <a:rPr lang="ru-RU" dirty="0"/>
              <a:t> ваших </a:t>
            </a:r>
            <a:r>
              <a:rPr lang="ru-RU" dirty="0" err="1"/>
              <a:t>прибутків</a:t>
            </a:r>
            <a:r>
              <a:rPr lang="ru-RU" dirty="0" smtClean="0"/>
              <a:t>.</a:t>
            </a:r>
          </a:p>
          <a:p>
            <a:r>
              <a:rPr lang="ru-RU" dirty="0" err="1"/>
              <a:t>Поведінкова</a:t>
            </a:r>
            <a:r>
              <a:rPr lang="ru-RU" dirty="0"/>
              <a:t> </a:t>
            </a:r>
            <a:r>
              <a:rPr lang="ru-RU" dirty="0" err="1"/>
              <a:t>сегментація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персоналізувати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для кожного сегмента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гарантуючи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потреб і </a:t>
            </a:r>
            <a:r>
              <a:rPr lang="ru-RU" dirty="0" err="1"/>
              <a:t>вподобань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8901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94" y="8876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Розподіл</a:t>
            </a:r>
            <a:r>
              <a:rPr lang="ru-RU" sz="3600" dirty="0"/>
              <a:t> бюджету є </a:t>
            </a:r>
            <a:r>
              <a:rPr lang="ru-RU" sz="3600" dirty="0" err="1"/>
              <a:t>ще</a:t>
            </a:r>
            <a:r>
              <a:rPr lang="ru-RU" sz="3600" dirty="0"/>
              <a:t> </a:t>
            </a:r>
            <a:r>
              <a:rPr lang="ru-RU" sz="3600" dirty="0" err="1"/>
              <a:t>однією</a:t>
            </a:r>
            <a:r>
              <a:rPr lang="ru-RU" sz="3600" dirty="0"/>
              <a:t> </a:t>
            </a:r>
            <a:r>
              <a:rPr lang="ru-RU" sz="3600" dirty="0" err="1"/>
              <a:t>значною</a:t>
            </a:r>
            <a:r>
              <a:rPr lang="ru-RU" sz="3600" dirty="0"/>
              <a:t> </a:t>
            </a:r>
            <a:r>
              <a:rPr lang="ru-RU" sz="3600" dirty="0" err="1"/>
              <a:t>перевагою</a:t>
            </a:r>
            <a:r>
              <a:rPr lang="ru-RU" sz="3600" dirty="0"/>
              <a:t> </a:t>
            </a:r>
            <a:r>
              <a:rPr lang="ru-RU" sz="3600" dirty="0" err="1"/>
              <a:t>поведінкової</a:t>
            </a:r>
            <a:r>
              <a:rPr lang="ru-RU" sz="3600" dirty="0"/>
              <a:t> </a:t>
            </a:r>
            <a:r>
              <a:rPr lang="ru-RU" sz="3600" dirty="0" err="1"/>
              <a:t>сегментації</a:t>
            </a:r>
            <a:r>
              <a:rPr lang="ru-RU" sz="3600" dirty="0"/>
              <a:t>. Коли </a:t>
            </a:r>
            <a:r>
              <a:rPr lang="ru-RU" sz="3600" dirty="0" err="1"/>
              <a:t>ви</a:t>
            </a:r>
            <a:r>
              <a:rPr lang="ru-RU" sz="3600" dirty="0"/>
              <a:t> </a:t>
            </a:r>
            <a:r>
              <a:rPr lang="ru-RU" sz="3600" dirty="0" err="1"/>
              <a:t>нарешті</a:t>
            </a:r>
            <a:r>
              <a:rPr lang="ru-RU" sz="3600" dirty="0"/>
              <a:t> </a:t>
            </a:r>
            <a:r>
              <a:rPr lang="ru-RU" sz="3600" dirty="0" err="1"/>
              <a:t>зрозумієте</a:t>
            </a:r>
            <a:r>
              <a:rPr lang="ru-RU" sz="3600" dirty="0"/>
              <a:t> </a:t>
            </a:r>
            <a:r>
              <a:rPr lang="ru-RU" sz="3600" dirty="0" err="1"/>
              <a:t>поведінку</a:t>
            </a:r>
            <a:r>
              <a:rPr lang="ru-RU" sz="3600" dirty="0"/>
              <a:t> </a:t>
            </a:r>
            <a:r>
              <a:rPr lang="ru-RU" sz="3600" dirty="0" err="1"/>
              <a:t>своїх</a:t>
            </a:r>
            <a:r>
              <a:rPr lang="ru-RU" sz="3600" dirty="0"/>
              <a:t> </a:t>
            </a:r>
            <a:r>
              <a:rPr lang="ru-RU" sz="3600" dirty="0" err="1"/>
              <a:t>клієнтів</a:t>
            </a:r>
            <a:r>
              <a:rPr lang="ru-RU" sz="3600" dirty="0"/>
              <a:t>, </a:t>
            </a:r>
            <a:r>
              <a:rPr lang="ru-RU" sz="3600" dirty="0" err="1"/>
              <a:t>ви</a:t>
            </a:r>
            <a:r>
              <a:rPr lang="ru-RU" sz="3600" dirty="0"/>
              <a:t> </a:t>
            </a:r>
            <a:r>
              <a:rPr lang="ru-RU" sz="3600" dirty="0" err="1"/>
              <a:t>зможете</a:t>
            </a:r>
            <a:r>
              <a:rPr lang="ru-RU" sz="3600" dirty="0"/>
              <a:t> </a:t>
            </a:r>
            <a:r>
              <a:rPr lang="ru-RU" sz="3600" dirty="0" err="1"/>
              <a:t>знайти</a:t>
            </a:r>
            <a:r>
              <a:rPr lang="ru-RU" sz="3600" dirty="0"/>
              <a:t> </a:t>
            </a:r>
            <a:r>
              <a:rPr lang="ru-RU" sz="3600" dirty="0" err="1"/>
              <a:t>найприбутковіші</a:t>
            </a:r>
            <a:r>
              <a:rPr lang="ru-RU" sz="3600" dirty="0"/>
              <a:t> </a:t>
            </a:r>
            <a:r>
              <a:rPr lang="ru-RU" sz="3600" dirty="0" err="1"/>
              <a:t>сегменти</a:t>
            </a:r>
            <a:r>
              <a:rPr lang="ru-RU" sz="3600" dirty="0"/>
              <a:t> та </a:t>
            </a:r>
            <a:r>
              <a:rPr lang="ru-RU" sz="3600" dirty="0" err="1"/>
              <a:t>відповідно</a:t>
            </a:r>
            <a:r>
              <a:rPr lang="ru-RU" sz="3600" dirty="0"/>
              <a:t> </a:t>
            </a:r>
            <a:r>
              <a:rPr lang="ru-RU" sz="3600" dirty="0" err="1"/>
              <a:t>розподілити</a:t>
            </a:r>
            <a:r>
              <a:rPr lang="ru-RU" sz="3600" dirty="0"/>
              <a:t> </a:t>
            </a:r>
            <a:r>
              <a:rPr lang="ru-RU" sz="3600" dirty="0" err="1"/>
              <a:t>свої</a:t>
            </a:r>
            <a:r>
              <a:rPr lang="ru-RU" sz="3600" dirty="0"/>
              <a:t> </a:t>
            </a:r>
            <a:r>
              <a:rPr lang="ru-RU" sz="3600" dirty="0" err="1"/>
              <a:t>маркетингові</a:t>
            </a:r>
            <a:r>
              <a:rPr lang="ru-RU" sz="3600" dirty="0"/>
              <a:t> </a:t>
            </a:r>
            <a:r>
              <a:rPr lang="ru-RU" sz="3600" dirty="0" err="1"/>
              <a:t>ресурси</a:t>
            </a:r>
            <a:r>
              <a:rPr lang="ru-RU" sz="3600" dirty="0"/>
              <a:t>. </a:t>
            </a:r>
            <a:r>
              <a:rPr lang="ru-RU" dirty="0"/>
              <a:t>У</a:t>
            </a:r>
            <a:br>
              <a:rPr lang="ru-RU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869" y="3399721"/>
            <a:ext cx="4286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27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444" y="229162"/>
            <a:ext cx="1199170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Прогнозування</a:t>
            </a:r>
            <a:endParaRPr lang="ru-RU" sz="3600" dirty="0"/>
          </a:p>
          <a:p>
            <a:endParaRPr lang="ru-RU" sz="2800" dirty="0"/>
          </a:p>
          <a:p>
            <a:r>
              <a:rPr lang="ru-RU" sz="2800" dirty="0" err="1"/>
              <a:t>Прогнозування</a:t>
            </a:r>
            <a:r>
              <a:rPr lang="ru-RU" sz="2800" dirty="0"/>
              <a:t> є </a:t>
            </a:r>
            <a:r>
              <a:rPr lang="ru-RU" sz="2800" dirty="0" err="1"/>
              <a:t>важливим</a:t>
            </a:r>
            <a:r>
              <a:rPr lang="ru-RU" sz="2800" dirty="0"/>
              <a:t> для будь-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бізнесу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хоче</a:t>
            </a:r>
            <a:r>
              <a:rPr lang="ru-RU" sz="2800" dirty="0"/>
              <a:t> </a:t>
            </a:r>
            <a:r>
              <a:rPr lang="ru-RU" sz="2800" dirty="0" err="1"/>
              <a:t>планувати</a:t>
            </a:r>
            <a:r>
              <a:rPr lang="ru-RU" sz="2800" dirty="0"/>
              <a:t> </a:t>
            </a:r>
            <a:r>
              <a:rPr lang="ru-RU" sz="2800" dirty="0" err="1"/>
              <a:t>майбутнє</a:t>
            </a:r>
            <a:r>
              <a:rPr lang="ru-RU" sz="2800" dirty="0"/>
              <a:t>. </a:t>
            </a:r>
            <a:r>
              <a:rPr lang="ru-RU" sz="2800" dirty="0" err="1"/>
              <a:t>Поведінкова</a:t>
            </a:r>
            <a:r>
              <a:rPr lang="ru-RU" sz="2800" dirty="0"/>
              <a:t> </a:t>
            </a:r>
            <a:r>
              <a:rPr lang="ru-RU" sz="2800" dirty="0" err="1"/>
              <a:t>сегментація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передбачити</a:t>
            </a:r>
            <a:r>
              <a:rPr lang="ru-RU" sz="2800" dirty="0"/>
              <a:t> </a:t>
            </a:r>
            <a:r>
              <a:rPr lang="ru-RU" sz="2800" dirty="0" err="1"/>
              <a:t>клієнтські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минулих</a:t>
            </a:r>
            <a:r>
              <a:rPr lang="ru-RU" sz="2800" dirty="0"/>
              <a:t>, </a:t>
            </a:r>
            <a:r>
              <a:rPr lang="ru-RU" sz="2800" dirty="0" err="1"/>
              <a:t>полегшуючи</a:t>
            </a:r>
            <a:r>
              <a:rPr lang="ru-RU" sz="2800" dirty="0"/>
              <a:t> </a:t>
            </a:r>
            <a:r>
              <a:rPr lang="ru-RU" sz="2800" dirty="0" err="1"/>
              <a:t>прогнозування</a:t>
            </a:r>
            <a:r>
              <a:rPr lang="ru-RU" sz="2800" dirty="0"/>
              <a:t> </a:t>
            </a:r>
            <a:r>
              <a:rPr lang="ru-RU" sz="2800" dirty="0" err="1"/>
              <a:t>попиту</a:t>
            </a:r>
            <a:r>
              <a:rPr lang="ru-RU" sz="2800" dirty="0"/>
              <a:t> та </a:t>
            </a:r>
            <a:r>
              <a:rPr lang="ru-RU" sz="2800" dirty="0" err="1"/>
              <a:t>планування</a:t>
            </a:r>
            <a:r>
              <a:rPr lang="ru-RU" sz="2800" dirty="0"/>
              <a:t> </a:t>
            </a:r>
            <a:r>
              <a:rPr lang="ru-RU" sz="2800" dirty="0" err="1"/>
              <a:t>майбутнього</a:t>
            </a:r>
            <a:r>
              <a:rPr lang="ru-RU" sz="2800" dirty="0"/>
              <a:t> </a:t>
            </a:r>
            <a:r>
              <a:rPr lang="ru-RU" sz="2800" dirty="0" err="1"/>
              <a:t>зростання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значно</a:t>
            </a:r>
            <a:r>
              <a:rPr lang="ru-RU" sz="2800" dirty="0"/>
              <a:t> </a:t>
            </a:r>
            <a:r>
              <a:rPr lang="ru-RU" sz="2800" dirty="0" err="1"/>
              <a:t>прискорити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прийняття</a:t>
            </a:r>
            <a:r>
              <a:rPr lang="ru-RU" sz="2800" dirty="0"/>
              <a:t> </a:t>
            </a:r>
            <a:r>
              <a:rPr lang="ru-RU" sz="2800" dirty="0" err="1"/>
              <a:t>рішень</a:t>
            </a:r>
            <a:r>
              <a:rPr lang="ru-RU" sz="2800" dirty="0"/>
              <a:t> і дозволить вам </a:t>
            </a:r>
            <a:r>
              <a:rPr lang="ru-RU" sz="2800" dirty="0" err="1"/>
              <a:t>випередити</a:t>
            </a:r>
            <a:r>
              <a:rPr lang="ru-RU" sz="2800" dirty="0"/>
              <a:t> </a:t>
            </a:r>
            <a:r>
              <a:rPr lang="ru-RU" sz="2800" dirty="0" err="1" smtClean="0"/>
              <a:t>конкурентів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3068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8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</a:t>
            </a:r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поведінкової</a:t>
            </a:r>
            <a:r>
              <a:rPr lang="ru-RU" b="1" dirty="0"/>
              <a:t> </a:t>
            </a:r>
            <a:r>
              <a:rPr lang="ru-RU" b="1" dirty="0" err="1"/>
              <a:t>сегментації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1966"/>
            <a:ext cx="10515600" cy="564315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Сегментація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частоти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endParaRPr lang="ru-RU" b="1" dirty="0"/>
          </a:p>
          <a:p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/>
              <a:t>тип </a:t>
            </a:r>
            <a:r>
              <a:rPr lang="ru-RU" dirty="0" err="1"/>
              <a:t>сегментації</a:t>
            </a:r>
            <a:r>
              <a:rPr lang="ru-RU" dirty="0"/>
              <a:t> </a:t>
            </a:r>
            <a:r>
              <a:rPr lang="ru-RU" dirty="0" err="1"/>
              <a:t>групує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того, як часто вони </a:t>
            </a:r>
            <a:r>
              <a:rPr lang="ru-RU" dirty="0" err="1"/>
              <a:t>користуються</a:t>
            </a:r>
            <a:r>
              <a:rPr lang="ru-RU" dirty="0"/>
              <a:t> продуктом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послугою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лояльних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 </a:t>
            </a:r>
            <a:r>
              <a:rPr lang="ru-RU" dirty="0" err="1"/>
              <a:t>націлити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бонуси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заохотити</a:t>
            </a:r>
            <a:r>
              <a:rPr lang="ru-RU" dirty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вас. 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    </a:t>
            </a:r>
            <a:r>
              <a:rPr lang="ru-RU" dirty="0" err="1"/>
              <a:t>Ідеальні</a:t>
            </a:r>
            <a:r>
              <a:rPr lang="ru-RU" dirty="0"/>
              <a:t> </a:t>
            </a:r>
            <a:r>
              <a:rPr lang="ru-RU" dirty="0" err="1"/>
              <a:t>користувачі</a:t>
            </a:r>
            <a:r>
              <a:rPr lang="ru-RU" dirty="0"/>
              <a:t> —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користувачі</a:t>
            </a:r>
            <a:r>
              <a:rPr lang="ru-RU" dirty="0"/>
              <a:t>/</a:t>
            </a:r>
            <a:r>
              <a:rPr lang="ru-RU" dirty="0" err="1"/>
              <a:t>клієнти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регулярно </a:t>
            </a:r>
            <a:r>
              <a:rPr lang="ru-RU" dirty="0" err="1"/>
              <a:t>купують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користувачі</a:t>
            </a:r>
            <a:r>
              <a:rPr lang="ru-RU" dirty="0"/>
              <a:t> —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продуктами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користувачі</a:t>
            </a:r>
            <a:r>
              <a:rPr lang="ru-RU" dirty="0"/>
              <a:t> — </a:t>
            </a:r>
            <a:r>
              <a:rPr lang="ru-RU" dirty="0" err="1"/>
              <a:t>клієнти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продуктами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нечасто.</a:t>
            </a:r>
          </a:p>
          <a:p>
            <a:r>
              <a:rPr lang="ru-RU" dirty="0"/>
              <a:t>    Не </a:t>
            </a:r>
            <a:r>
              <a:rPr lang="ru-RU" dirty="0" err="1"/>
              <a:t>користувачі</a:t>
            </a:r>
            <a:r>
              <a:rPr lang="ru-RU" dirty="0"/>
              <a:t> — </a:t>
            </a:r>
            <a:r>
              <a:rPr lang="ru-RU" dirty="0" err="1"/>
              <a:t>ці</a:t>
            </a:r>
            <a:r>
              <a:rPr lang="ru-RU" dirty="0"/>
              <a:t> люди не </a:t>
            </a:r>
            <a:r>
              <a:rPr lang="ru-RU" dirty="0" err="1"/>
              <a:t>користуються</a:t>
            </a:r>
            <a:r>
              <a:rPr lang="ru-RU" dirty="0"/>
              <a:t> продуктом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, але </a:t>
            </a:r>
            <a:r>
              <a:rPr lang="ru-RU" dirty="0" err="1"/>
              <a:t>демонструють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зацікавлені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і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покупку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34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0"/>
            <a:ext cx="1186107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Сегментація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подій</a:t>
            </a:r>
            <a:endParaRPr lang="ru-RU" dirty="0"/>
          </a:p>
          <a:p>
            <a:endParaRPr lang="ru-RU" dirty="0"/>
          </a:p>
          <a:p>
            <a:r>
              <a:rPr lang="ru-RU" sz="2400" dirty="0" err="1"/>
              <a:t>Клієнтів</a:t>
            </a:r>
            <a:r>
              <a:rPr lang="ru-RU" sz="2400" dirty="0"/>
              <a:t> </a:t>
            </a:r>
            <a:r>
              <a:rPr lang="ru-RU" sz="2400" dirty="0" err="1"/>
              <a:t>класифікують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їхньої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здійснення</a:t>
            </a:r>
            <a:r>
              <a:rPr lang="ru-RU" sz="2400" dirty="0"/>
              <a:t> покупок, </a:t>
            </a:r>
            <a:r>
              <a:rPr lang="ru-RU" sz="2400" dirty="0" err="1"/>
              <a:t>присвячених</a:t>
            </a:r>
            <a:r>
              <a:rPr lang="ru-RU" sz="2400" dirty="0"/>
              <a:t> </a:t>
            </a:r>
            <a:r>
              <a:rPr lang="ru-RU" sz="2400" dirty="0" err="1"/>
              <a:t>певним</a:t>
            </a:r>
            <a:r>
              <a:rPr lang="ru-RU" sz="2400" dirty="0"/>
              <a:t> </a:t>
            </a:r>
            <a:r>
              <a:rPr lang="ru-RU" sz="2400" dirty="0" err="1"/>
              <a:t>подіям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 до свят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акцій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допомогти</a:t>
            </a:r>
            <a:r>
              <a:rPr lang="ru-RU" sz="2400" dirty="0"/>
              <a:t> вам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цільові</a:t>
            </a:r>
            <a:r>
              <a:rPr lang="ru-RU" sz="2400" dirty="0"/>
              <a:t> </a:t>
            </a:r>
            <a:r>
              <a:rPr lang="ru-RU" sz="2400" dirty="0" err="1"/>
              <a:t>кампанії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привабливі</a:t>
            </a:r>
            <a:r>
              <a:rPr lang="ru-RU" sz="2400" dirty="0"/>
              <a:t> для </a:t>
            </a:r>
            <a:r>
              <a:rPr lang="ru-RU" sz="2400" dirty="0" err="1"/>
              <a:t>клієнтів</a:t>
            </a:r>
            <a:r>
              <a:rPr lang="ru-RU" sz="2400" dirty="0"/>
              <a:t> у </a:t>
            </a:r>
            <a:r>
              <a:rPr lang="ru-RU" sz="2400" dirty="0" err="1"/>
              <a:t>конкретний</a:t>
            </a:r>
            <a:r>
              <a:rPr lang="ru-RU" sz="2400" dirty="0"/>
              <a:t> час. </a:t>
            </a:r>
            <a:r>
              <a:rPr lang="ru-RU" sz="2400" dirty="0" err="1"/>
              <a:t>Основна</a:t>
            </a:r>
            <a:r>
              <a:rPr lang="ru-RU" sz="2400" dirty="0"/>
              <a:t> мета </a:t>
            </a:r>
            <a:r>
              <a:rPr lang="ru-RU" sz="2400" dirty="0" err="1"/>
              <a:t>сегментації</a:t>
            </a:r>
            <a:r>
              <a:rPr lang="ru-RU" sz="2400" dirty="0"/>
              <a:t> за </a:t>
            </a:r>
            <a:r>
              <a:rPr lang="ru-RU" sz="2400" dirty="0" err="1"/>
              <a:t>івентами</a:t>
            </a:r>
            <a:r>
              <a:rPr lang="ru-RU" sz="2400" dirty="0"/>
              <a:t> — </a:t>
            </a:r>
            <a:r>
              <a:rPr lang="ru-RU" sz="2400" dirty="0" err="1"/>
              <a:t>виявити</a:t>
            </a:r>
            <a:r>
              <a:rPr lang="ru-RU" sz="2400" dirty="0"/>
              <a:t> </a:t>
            </a:r>
            <a:r>
              <a:rPr lang="ru-RU" sz="2400" dirty="0" err="1"/>
              <a:t>реальний</a:t>
            </a:r>
            <a:r>
              <a:rPr lang="ru-RU" sz="2400" dirty="0"/>
              <a:t> </a:t>
            </a:r>
            <a:r>
              <a:rPr lang="ru-RU" sz="2400" dirty="0" err="1"/>
              <a:t>емоційний</a:t>
            </a:r>
            <a:r>
              <a:rPr lang="ru-RU" sz="2400" dirty="0"/>
              <a:t> стан </a:t>
            </a:r>
            <a:r>
              <a:rPr lang="ru-RU" sz="2400" dirty="0" err="1"/>
              <a:t>клієнта</a:t>
            </a:r>
            <a:r>
              <a:rPr lang="ru-RU" sz="2400" dirty="0"/>
              <a:t> в </a:t>
            </a:r>
            <a:r>
              <a:rPr lang="ru-RU" sz="2400" dirty="0" err="1"/>
              <a:t>потрібний</a:t>
            </a:r>
            <a:r>
              <a:rPr lang="ru-RU" sz="2400" dirty="0"/>
              <a:t> момент.</a:t>
            </a:r>
          </a:p>
          <a:p>
            <a:endParaRPr lang="ru-RU" sz="2400" dirty="0"/>
          </a:p>
          <a:p>
            <a:r>
              <a:rPr lang="ru-RU" sz="2400" dirty="0" err="1"/>
              <a:t>Сегментація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 smtClean="0"/>
              <a:t>подій</a:t>
            </a:r>
            <a:endParaRPr lang="ru-RU" sz="2400" dirty="0" smtClean="0"/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704" y="3033167"/>
            <a:ext cx="42862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49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1440" y="58847"/>
            <a:ext cx="122834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Сегментація</a:t>
            </a:r>
            <a:r>
              <a:rPr lang="ru-RU" sz="2400" b="1" dirty="0"/>
              <a:t> на </a:t>
            </a:r>
            <a:r>
              <a:rPr lang="ru-RU" sz="2400" b="1" dirty="0" err="1"/>
              <a:t>основі</a:t>
            </a:r>
            <a:r>
              <a:rPr lang="ru-RU" sz="2400" b="1" dirty="0"/>
              <a:t> </a:t>
            </a:r>
            <a:r>
              <a:rPr lang="ru-RU" sz="2400" b="1" dirty="0" err="1"/>
              <a:t>переваг</a:t>
            </a:r>
            <a:endParaRPr lang="ru-RU" sz="2400" b="1" dirty="0"/>
          </a:p>
          <a:p>
            <a:r>
              <a:rPr lang="ru-RU" sz="2400" dirty="0" smtClean="0"/>
              <a:t>Головна </a:t>
            </a:r>
            <a:r>
              <a:rPr lang="ru-RU" sz="2400" dirty="0"/>
              <a:t>мета — </a:t>
            </a:r>
            <a:r>
              <a:rPr lang="ru-RU" sz="2400" dirty="0" err="1"/>
              <a:t>згрупувати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переваг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вони </a:t>
            </a:r>
            <a:r>
              <a:rPr lang="ru-RU" sz="2400" dirty="0" err="1"/>
              <a:t>шукають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продукту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. Ми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знаємо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клієнти</a:t>
            </a:r>
            <a:r>
              <a:rPr lang="ru-RU" sz="2400" dirty="0"/>
              <a:t> </a:t>
            </a:r>
            <a:r>
              <a:rPr lang="ru-RU" sz="2400" dirty="0" err="1"/>
              <a:t>шукають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пропозиції</a:t>
            </a:r>
            <a:r>
              <a:rPr lang="ru-RU" sz="2400" dirty="0"/>
              <a:t>. І </a:t>
            </a: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пристосувати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маркетингові</a:t>
            </a:r>
            <a:r>
              <a:rPr lang="ru-RU" sz="2400" dirty="0"/>
              <a:t> </a:t>
            </a:r>
            <a:r>
              <a:rPr lang="ru-RU" sz="2400" dirty="0" err="1"/>
              <a:t>зусилля</a:t>
            </a:r>
            <a:r>
              <a:rPr lang="ru-RU" sz="2400" dirty="0"/>
              <a:t> до </a:t>
            </a:r>
            <a:r>
              <a:rPr lang="ru-RU" sz="2400" dirty="0" err="1"/>
              <a:t>конкретних</a:t>
            </a:r>
            <a:r>
              <a:rPr lang="ru-RU" sz="2400" dirty="0"/>
              <a:t> потреб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.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покращити</a:t>
            </a:r>
            <a:r>
              <a:rPr lang="ru-RU" sz="2400" dirty="0"/>
              <a:t> </a:t>
            </a:r>
            <a:r>
              <a:rPr lang="ru-RU" sz="2400" dirty="0" err="1"/>
              <a:t>залучення</a:t>
            </a:r>
            <a:r>
              <a:rPr lang="ru-RU" sz="2400" dirty="0"/>
              <a:t> </a:t>
            </a:r>
            <a:r>
              <a:rPr lang="ru-RU" sz="2400" dirty="0" err="1"/>
              <a:t>потенційних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і </a:t>
            </a:r>
            <a:r>
              <a:rPr lang="ru-RU" sz="2400" dirty="0" err="1"/>
              <a:t>утримання</a:t>
            </a:r>
            <a:r>
              <a:rPr lang="ru-RU" sz="2400" dirty="0"/>
              <a:t> </a:t>
            </a:r>
            <a:r>
              <a:rPr lang="ru-RU" sz="2400" dirty="0" err="1"/>
              <a:t>існуючих</a:t>
            </a:r>
            <a:r>
              <a:rPr lang="ru-RU" sz="2400" dirty="0"/>
              <a:t>.</a:t>
            </a:r>
          </a:p>
          <a:p>
            <a:r>
              <a:rPr lang="ru-RU" sz="2400" dirty="0" err="1" smtClean="0"/>
              <a:t>Найкращим</a:t>
            </a:r>
            <a:r>
              <a:rPr lang="ru-RU" sz="2400" dirty="0" smtClean="0"/>
              <a:t> </a:t>
            </a:r>
            <a:r>
              <a:rPr lang="ru-RU" sz="2400" dirty="0"/>
              <a:t>прикладом є те, як </a:t>
            </a:r>
            <a:r>
              <a:rPr lang="ru-RU" sz="2400" dirty="0" err="1"/>
              <a:t>виробники</a:t>
            </a:r>
            <a:r>
              <a:rPr lang="ru-RU" sz="2400" dirty="0"/>
              <a:t> </a:t>
            </a:r>
            <a:r>
              <a:rPr lang="ru-RU" sz="2400" dirty="0" err="1"/>
              <a:t>смартфонів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сегментацію</a:t>
            </a:r>
            <a:r>
              <a:rPr lang="ru-RU" sz="2400" dirty="0"/>
              <a:t> </a:t>
            </a:r>
            <a:r>
              <a:rPr lang="ru-RU" sz="2400" dirty="0" err="1"/>
              <a:t>переваг</a:t>
            </a:r>
            <a:r>
              <a:rPr lang="ru-RU" sz="2400" dirty="0"/>
              <a:t> для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. У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сегменти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</a:t>
            </a:r>
            <a:r>
              <a:rPr lang="ru-RU" sz="2400" dirty="0" err="1"/>
              <a:t>включають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dirty="0"/>
              <a:t>    </a:t>
            </a:r>
            <a:r>
              <a:rPr lang="ru-RU" sz="2400" dirty="0" err="1"/>
              <a:t>Користувачів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орієнтовані</a:t>
            </a:r>
            <a:r>
              <a:rPr lang="ru-RU" sz="2400" dirty="0"/>
              <a:t> на роботу (</a:t>
            </a:r>
            <a:r>
              <a:rPr lang="ru-RU" sz="2400" dirty="0" err="1"/>
              <a:t>віддають</a:t>
            </a:r>
            <a:r>
              <a:rPr lang="ru-RU" sz="2400" dirty="0"/>
              <a:t> </a:t>
            </a:r>
            <a:r>
              <a:rPr lang="ru-RU" sz="2400" dirty="0" err="1"/>
              <a:t>перевагу</a:t>
            </a:r>
            <a:r>
              <a:rPr lang="ru-RU" sz="2400" dirty="0"/>
              <a:t> недорогим, </a:t>
            </a:r>
            <a:r>
              <a:rPr lang="ru-RU" sz="2400" dirty="0" err="1"/>
              <a:t>міцним</a:t>
            </a:r>
            <a:r>
              <a:rPr lang="ru-RU" sz="2400" dirty="0"/>
              <a:t> смартфонам).</a:t>
            </a:r>
          </a:p>
          <a:p>
            <a:r>
              <a:rPr lang="ru-RU" sz="2400" dirty="0"/>
              <a:t>    </a:t>
            </a: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користувачі</a:t>
            </a:r>
            <a:r>
              <a:rPr lang="ru-RU" sz="2400" dirty="0"/>
              <a:t> (</a:t>
            </a:r>
            <a:r>
              <a:rPr lang="ru-RU" sz="2400" dirty="0" err="1"/>
              <a:t>клієнти</a:t>
            </a:r>
            <a:r>
              <a:rPr lang="ru-RU" sz="2400" dirty="0"/>
              <a:t>,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подобаються</a:t>
            </a:r>
            <a:r>
              <a:rPr lang="ru-RU" sz="2400" dirty="0"/>
              <a:t> </a:t>
            </a:r>
            <a:r>
              <a:rPr lang="ru-RU" sz="2400" dirty="0" err="1"/>
              <a:t>прості</a:t>
            </a:r>
            <a:r>
              <a:rPr lang="ru-RU" sz="2400" dirty="0"/>
              <a:t> у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мобільні</a:t>
            </a:r>
            <a:r>
              <a:rPr lang="ru-RU" sz="2400" dirty="0"/>
              <a:t> </a:t>
            </a:r>
            <a:r>
              <a:rPr lang="ru-RU" sz="2400" dirty="0" err="1"/>
              <a:t>пристрої</a:t>
            </a:r>
            <a:r>
              <a:rPr lang="ru-RU" sz="2400" dirty="0"/>
              <a:t> з </a:t>
            </a:r>
            <a:r>
              <a:rPr lang="ru-RU" sz="2400" dirty="0" err="1"/>
              <a:t>найновішими</a:t>
            </a:r>
            <a:r>
              <a:rPr lang="ru-RU" sz="2400" dirty="0"/>
              <a:t> </a:t>
            </a:r>
            <a:r>
              <a:rPr lang="ru-RU" sz="2400" dirty="0" err="1"/>
              <a:t>функціями</a:t>
            </a:r>
            <a:r>
              <a:rPr lang="ru-RU" sz="2400" dirty="0"/>
              <a:t>).</a:t>
            </a:r>
          </a:p>
          <a:p>
            <a:r>
              <a:rPr lang="ru-RU" sz="2400" dirty="0"/>
              <a:t>    </a:t>
            </a:r>
            <a:r>
              <a:rPr lang="ru-RU" sz="2400" dirty="0" err="1"/>
              <a:t>Статусно-орієнтовані</a:t>
            </a:r>
            <a:r>
              <a:rPr lang="ru-RU" sz="2400" dirty="0"/>
              <a:t> </a:t>
            </a:r>
            <a:r>
              <a:rPr lang="ru-RU" sz="2400" dirty="0" err="1"/>
              <a:t>користувачі</a:t>
            </a:r>
            <a:r>
              <a:rPr lang="ru-RU" sz="2400" dirty="0"/>
              <a:t> (вони </a:t>
            </a:r>
            <a:r>
              <a:rPr lang="ru-RU" sz="2400" dirty="0" err="1"/>
              <a:t>купують</a:t>
            </a:r>
            <a:r>
              <a:rPr lang="ru-RU" sz="2400" dirty="0"/>
              <a:t> </a:t>
            </a:r>
            <a:r>
              <a:rPr lang="ru-RU" sz="2400" dirty="0" err="1"/>
              <a:t>дорогі</a:t>
            </a:r>
            <a:r>
              <a:rPr lang="ru-RU" sz="2400" dirty="0"/>
              <a:t> та </a:t>
            </a:r>
            <a:r>
              <a:rPr lang="ru-RU" sz="2400" dirty="0" err="1"/>
              <a:t>стильні</a:t>
            </a:r>
            <a:r>
              <a:rPr lang="ru-RU" sz="2400" dirty="0"/>
              <a:t> </a:t>
            </a:r>
            <a:r>
              <a:rPr lang="ru-RU" sz="2400" dirty="0" err="1"/>
              <a:t>телефони</a:t>
            </a:r>
            <a:r>
              <a:rPr lang="ru-RU" sz="2400" dirty="0"/>
              <a:t>).</a:t>
            </a:r>
          </a:p>
          <a:p>
            <a:endParaRPr lang="ru-RU" sz="2400" dirty="0"/>
          </a:p>
          <a:p>
            <a:r>
              <a:rPr lang="ru-RU" sz="2400" dirty="0"/>
              <a:t>Коли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знаєте</a:t>
            </a:r>
            <a:r>
              <a:rPr lang="ru-RU" sz="2400" dirty="0"/>
              <a:t> </a:t>
            </a:r>
            <a:r>
              <a:rPr lang="ru-RU" sz="2400" dirty="0" err="1"/>
              <a:t>основну</a:t>
            </a:r>
            <a:r>
              <a:rPr lang="ru-RU" sz="2400" dirty="0"/>
              <a:t> причину, </a:t>
            </a:r>
            <a:r>
              <a:rPr lang="ru-RU" sz="2400" dirty="0" err="1"/>
              <a:t>чому</a:t>
            </a:r>
            <a:r>
              <a:rPr lang="ru-RU" sz="2400" dirty="0"/>
              <a:t> люди </a:t>
            </a:r>
            <a:r>
              <a:rPr lang="ru-RU" sz="2400" dirty="0" err="1"/>
              <a:t>обирають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пристрій</a:t>
            </a:r>
            <a:r>
              <a:rPr lang="ru-RU" sz="2400" dirty="0"/>
              <a:t>, </a:t>
            </a:r>
            <a:r>
              <a:rPr lang="ru-RU" sz="2400" dirty="0" err="1"/>
              <a:t>ви</a:t>
            </a:r>
            <a:r>
              <a:rPr lang="ru-RU" sz="2400" dirty="0"/>
              <a:t> можете </a:t>
            </a:r>
            <a:r>
              <a:rPr lang="ru-RU" sz="2400" dirty="0" err="1"/>
              <a:t>адаптувати</a:t>
            </a:r>
            <a:r>
              <a:rPr lang="ru-RU" sz="2400" dirty="0"/>
              <a:t> свою </a:t>
            </a:r>
            <a:r>
              <a:rPr lang="ru-RU" sz="2400" dirty="0" err="1"/>
              <a:t>маркетингову</a:t>
            </a:r>
            <a:r>
              <a:rPr lang="ru-RU" sz="2400" dirty="0"/>
              <a:t> </a:t>
            </a:r>
            <a:r>
              <a:rPr lang="ru-RU" sz="2400" dirty="0" err="1"/>
              <a:t>кампанію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вимог</a:t>
            </a:r>
            <a:r>
              <a:rPr lang="ru-RU" sz="2400" dirty="0"/>
              <a:t> кожного сегмента.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877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3" y="0"/>
            <a:ext cx="12192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Сегментація</a:t>
            </a:r>
            <a:r>
              <a:rPr lang="ru-RU" sz="2800" b="1" dirty="0"/>
              <a:t> на </a:t>
            </a:r>
            <a:r>
              <a:rPr lang="ru-RU" sz="2800" b="1" dirty="0" err="1"/>
              <a:t>основі</a:t>
            </a:r>
            <a:r>
              <a:rPr lang="ru-RU" sz="2800" b="1" dirty="0"/>
              <a:t> </a:t>
            </a:r>
            <a:r>
              <a:rPr lang="ru-RU" sz="2800" b="1" dirty="0" err="1"/>
              <a:t>лояльності</a:t>
            </a:r>
            <a:r>
              <a:rPr lang="ru-RU" sz="2800" b="1" dirty="0"/>
              <a:t> до бренду</a:t>
            </a:r>
          </a:p>
          <a:p>
            <a:r>
              <a:rPr lang="ru-RU" sz="2800" dirty="0" smtClean="0"/>
              <a:t>Ви </a:t>
            </a:r>
            <a:r>
              <a:rPr lang="ru-RU" sz="2800" dirty="0" err="1"/>
              <a:t>знаєте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лояльність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велике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для </a:t>
            </a:r>
            <a:r>
              <a:rPr lang="ru-RU" sz="2800" dirty="0" err="1"/>
              <a:t>вашого</a:t>
            </a:r>
            <a:r>
              <a:rPr lang="ru-RU" sz="2800" dirty="0"/>
              <a:t> </a:t>
            </a:r>
            <a:r>
              <a:rPr lang="ru-RU" sz="2800" dirty="0" err="1"/>
              <a:t>бізнесу</a:t>
            </a:r>
            <a:r>
              <a:rPr lang="ru-RU" sz="2800" dirty="0"/>
              <a:t>. </a:t>
            </a:r>
            <a:r>
              <a:rPr lang="ru-RU" sz="2800" dirty="0" err="1"/>
              <a:t>Цей</a:t>
            </a:r>
            <a:r>
              <a:rPr lang="ru-RU" sz="2800" dirty="0"/>
              <a:t> тип </a:t>
            </a:r>
            <a:r>
              <a:rPr lang="ru-RU" sz="2800" dirty="0" err="1"/>
              <a:t>сегментації</a:t>
            </a:r>
            <a:r>
              <a:rPr lang="ru-RU" sz="2800" dirty="0"/>
              <a:t> </a:t>
            </a:r>
            <a:r>
              <a:rPr lang="ru-RU" sz="2800" dirty="0" err="1"/>
              <a:t>групує</a:t>
            </a:r>
            <a:r>
              <a:rPr lang="ru-RU" sz="2800" dirty="0"/>
              <a:t> </a:t>
            </a:r>
            <a:r>
              <a:rPr lang="ru-RU" sz="2800" dirty="0" err="1"/>
              <a:t>клієнтів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їхньої</a:t>
            </a:r>
            <a:r>
              <a:rPr lang="ru-RU" sz="2800" dirty="0"/>
              <a:t> </a:t>
            </a:r>
            <a:r>
              <a:rPr lang="ru-RU" sz="2800" dirty="0" err="1"/>
              <a:t>лояльності</a:t>
            </a:r>
            <a:r>
              <a:rPr lang="ru-RU" sz="2800" dirty="0"/>
              <a:t> до </a:t>
            </a:r>
            <a:r>
              <a:rPr lang="ru-RU" sz="2800" dirty="0" err="1"/>
              <a:t>певного</a:t>
            </a:r>
            <a:r>
              <a:rPr lang="ru-RU" sz="2800" dirty="0"/>
              <a:t> бренду.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знайти</a:t>
            </a:r>
            <a:r>
              <a:rPr lang="ru-RU" sz="2800" dirty="0"/>
              <a:t> </a:t>
            </a:r>
            <a:r>
              <a:rPr lang="ru-RU" sz="2800" dirty="0" err="1"/>
              <a:t>найбільших</a:t>
            </a:r>
            <a:r>
              <a:rPr lang="ru-RU" sz="2800" dirty="0"/>
              <a:t> </a:t>
            </a:r>
            <a:r>
              <a:rPr lang="ru-RU" sz="2800" dirty="0" err="1"/>
              <a:t>прихильників</a:t>
            </a:r>
            <a:r>
              <a:rPr lang="ru-RU" sz="2800" dirty="0"/>
              <a:t> і </a:t>
            </a:r>
            <a:r>
              <a:rPr lang="ru-RU" sz="2800" dirty="0" err="1"/>
              <a:t>запропонувати</a:t>
            </a:r>
            <a:r>
              <a:rPr lang="ru-RU" sz="2800" dirty="0"/>
              <a:t>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спеціальні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ексклюзивні</a:t>
            </a:r>
            <a:r>
              <a:rPr lang="ru-RU" sz="2800" dirty="0"/>
              <a:t> </a:t>
            </a:r>
            <a:r>
              <a:rPr lang="ru-RU" sz="2800" dirty="0" err="1"/>
              <a:t>акції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sz="2800" b="1" dirty="0" err="1"/>
              <a:t>основні</a:t>
            </a:r>
            <a:r>
              <a:rPr lang="ru-RU" sz="2800" b="1" dirty="0"/>
              <a:t> </a:t>
            </a:r>
            <a:r>
              <a:rPr lang="ru-RU" sz="2800" b="1" dirty="0" err="1" smtClean="0"/>
              <a:t>стратегії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інструменти</a:t>
            </a:r>
            <a:endParaRPr lang="ru-RU" sz="2800" b="1" dirty="0" smtClean="0"/>
          </a:p>
          <a:p>
            <a:pPr algn="just"/>
            <a:r>
              <a:rPr lang="ru-RU" sz="2800" dirty="0" err="1"/>
              <a:t>Націлювання</a:t>
            </a:r>
            <a:r>
              <a:rPr lang="ru-RU" sz="2800" dirty="0"/>
              <a:t> на </a:t>
            </a:r>
            <a:r>
              <a:rPr lang="ru-RU" sz="2800" dirty="0" err="1"/>
              <a:t>бажану</a:t>
            </a:r>
            <a:r>
              <a:rPr lang="ru-RU" sz="2800" dirty="0"/>
              <a:t> </a:t>
            </a:r>
            <a:r>
              <a:rPr lang="ru-RU" sz="2800" dirty="0" err="1"/>
              <a:t>поведінку</a:t>
            </a:r>
            <a:endParaRPr lang="ru-RU" sz="2800" dirty="0"/>
          </a:p>
          <a:p>
            <a:pPr algn="just"/>
            <a:endParaRPr lang="ru-RU" sz="2800" dirty="0"/>
          </a:p>
          <a:p>
            <a:pPr algn="just"/>
            <a:r>
              <a:rPr lang="ru-RU" sz="2800" dirty="0" err="1"/>
              <a:t>Аналіз</a:t>
            </a:r>
            <a:r>
              <a:rPr lang="ru-RU" sz="2800" dirty="0"/>
              <a:t> </a:t>
            </a:r>
            <a:r>
              <a:rPr lang="ru-RU" sz="2800" dirty="0" err="1"/>
              <a:t>минулої</a:t>
            </a:r>
            <a:r>
              <a:rPr lang="ru-RU" sz="2800" dirty="0"/>
              <a:t> </a:t>
            </a:r>
            <a:r>
              <a:rPr lang="ru-RU" sz="2800" dirty="0" err="1"/>
              <a:t>поведінки</a:t>
            </a:r>
            <a:r>
              <a:rPr lang="ru-RU" sz="2800" dirty="0"/>
              <a:t> </a:t>
            </a:r>
            <a:r>
              <a:rPr lang="ru-RU" sz="2800" dirty="0" err="1"/>
              <a:t>користувача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вебтрекінгу</a:t>
            </a:r>
            <a:r>
              <a:rPr lang="ru-RU" sz="2800" dirty="0"/>
              <a:t> </a:t>
            </a:r>
            <a:r>
              <a:rPr lang="ru-RU" sz="2800" dirty="0" err="1"/>
              <a:t>допомагає</a:t>
            </a:r>
            <a:r>
              <a:rPr lang="ru-RU" sz="2800" dirty="0"/>
              <a:t> </a:t>
            </a:r>
            <a:r>
              <a:rPr lang="ru-RU" sz="2800" dirty="0" err="1"/>
              <a:t>передбачити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в </a:t>
            </a:r>
            <a:r>
              <a:rPr lang="ru-RU" sz="2800" dirty="0" err="1"/>
              <a:t>майбутньому</a:t>
            </a:r>
            <a:r>
              <a:rPr lang="ru-RU" sz="2800" dirty="0"/>
              <a:t>. </a:t>
            </a:r>
            <a:r>
              <a:rPr lang="ru-RU" sz="2800" dirty="0" err="1"/>
              <a:t>Націлювання</a:t>
            </a:r>
            <a:r>
              <a:rPr lang="ru-RU" sz="2800" dirty="0"/>
              <a:t> на </a:t>
            </a:r>
            <a:r>
              <a:rPr lang="ru-RU" sz="2800" dirty="0" err="1"/>
              <a:t>бажану</a:t>
            </a:r>
            <a:r>
              <a:rPr lang="ru-RU" sz="2800" dirty="0"/>
              <a:t> </a:t>
            </a:r>
            <a:r>
              <a:rPr lang="ru-RU" sz="2800" dirty="0" err="1"/>
              <a:t>поведінку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шанс </a:t>
            </a:r>
            <a:r>
              <a:rPr lang="ru-RU" sz="2800" dirty="0" err="1"/>
              <a:t>спонукати</a:t>
            </a:r>
            <a:r>
              <a:rPr lang="ru-RU" sz="2800" dirty="0"/>
              <a:t> </a:t>
            </a:r>
            <a:r>
              <a:rPr lang="ru-RU" sz="2800" dirty="0" err="1"/>
              <a:t>клієнтів</a:t>
            </a:r>
            <a:r>
              <a:rPr lang="ru-RU" sz="2800" dirty="0"/>
              <a:t> до </a:t>
            </a:r>
            <a:r>
              <a:rPr lang="ru-RU" sz="2800" dirty="0" err="1"/>
              <a:t>дій</a:t>
            </a:r>
            <a:r>
              <a:rPr lang="ru-RU" sz="2800" dirty="0"/>
              <a:t>.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клієнт</a:t>
            </a:r>
            <a:r>
              <a:rPr lang="ru-RU" sz="2800" dirty="0"/>
              <a:t> </a:t>
            </a:r>
            <a:r>
              <a:rPr lang="ru-RU" sz="2800" dirty="0" err="1"/>
              <a:t>додає</a:t>
            </a:r>
            <a:r>
              <a:rPr lang="ru-RU" sz="2800" dirty="0"/>
              <a:t> продукт у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кошик</a:t>
            </a:r>
            <a:r>
              <a:rPr lang="ru-RU" sz="2800" dirty="0"/>
              <a:t>, але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забуває</a:t>
            </a:r>
            <a:r>
              <a:rPr lang="ru-RU" sz="2800" dirty="0"/>
              <a:t> про </a:t>
            </a:r>
            <a:r>
              <a:rPr lang="ru-RU" sz="2800" dirty="0" err="1"/>
              <a:t>нього</a:t>
            </a:r>
            <a:r>
              <a:rPr lang="ru-RU" sz="2800" dirty="0"/>
              <a:t> та не </a:t>
            </a:r>
            <a:r>
              <a:rPr lang="ru-RU" sz="2800" dirty="0" err="1"/>
              <a:t>завершує</a:t>
            </a:r>
            <a:r>
              <a:rPr lang="ru-RU" sz="2800" dirty="0"/>
              <a:t> покупку, </a:t>
            </a:r>
            <a:r>
              <a:rPr lang="ru-RU" sz="2800" dirty="0" err="1"/>
              <a:t>ви</a:t>
            </a:r>
            <a:r>
              <a:rPr lang="ru-RU" sz="2800" dirty="0"/>
              <a:t> можете </a:t>
            </a:r>
            <a:r>
              <a:rPr lang="ru-RU" sz="2800" dirty="0" err="1"/>
              <a:t>націлити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привабливих</a:t>
            </a:r>
            <a:r>
              <a:rPr lang="ru-RU" sz="2800" dirty="0"/>
              <a:t> </a:t>
            </a:r>
            <a:r>
              <a:rPr lang="ru-RU" sz="2800" dirty="0" err="1"/>
              <a:t>оголошень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листів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1996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Сегментація</a:t>
            </a:r>
            <a:r>
              <a:rPr lang="ru-RU" sz="2800" b="1" dirty="0"/>
              <a:t> на </a:t>
            </a:r>
            <a:r>
              <a:rPr lang="ru-RU" sz="2800" b="1" dirty="0" err="1"/>
              <a:t>основі</a:t>
            </a:r>
            <a:r>
              <a:rPr lang="ru-RU" sz="2800" b="1" dirty="0"/>
              <a:t> </a:t>
            </a:r>
            <a:r>
              <a:rPr lang="ru-RU" sz="2800" b="1" dirty="0" err="1" smtClean="0"/>
              <a:t>локації</a:t>
            </a:r>
            <a:endParaRPr lang="ru-RU" sz="2800" b="1" dirty="0" smtClean="0"/>
          </a:p>
          <a:p>
            <a:pPr algn="just"/>
            <a:r>
              <a:rPr lang="ru-RU" sz="2800" dirty="0"/>
              <a:t> </a:t>
            </a:r>
            <a:r>
              <a:rPr lang="ru-RU" sz="2800" dirty="0" err="1"/>
              <a:t>Використовуючи</a:t>
            </a:r>
            <a:r>
              <a:rPr lang="ru-RU" sz="2800" dirty="0"/>
              <a:t> </a:t>
            </a:r>
            <a:r>
              <a:rPr lang="ru-RU" sz="2800" dirty="0" err="1"/>
              <a:t>дані</a:t>
            </a:r>
            <a:r>
              <a:rPr lang="ru-RU" sz="2800" dirty="0"/>
              <a:t> про </a:t>
            </a:r>
            <a:r>
              <a:rPr lang="ru-RU" sz="2800" dirty="0" err="1"/>
              <a:t>місцезнаходження</a:t>
            </a:r>
            <a:r>
              <a:rPr lang="ru-RU" sz="2800" dirty="0"/>
              <a:t>, </a:t>
            </a:r>
            <a:r>
              <a:rPr lang="ru-RU" sz="2800" dirty="0" err="1"/>
              <a:t>ви</a:t>
            </a:r>
            <a:r>
              <a:rPr lang="ru-RU" sz="2800" dirty="0"/>
              <a:t> можете </a:t>
            </a:r>
            <a:r>
              <a:rPr lang="ru-RU" sz="2800" dirty="0" err="1"/>
              <a:t>створювати</a:t>
            </a:r>
            <a:r>
              <a:rPr lang="ru-RU" sz="2800" dirty="0"/>
              <a:t> </a:t>
            </a:r>
            <a:r>
              <a:rPr lang="ru-RU" sz="2800" dirty="0" err="1"/>
              <a:t>цільові</a:t>
            </a:r>
            <a:r>
              <a:rPr lang="ru-RU" sz="2800" dirty="0"/>
              <a:t> </a:t>
            </a:r>
            <a:r>
              <a:rPr lang="ru-RU" sz="2800" dirty="0" err="1"/>
              <a:t>кампанії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привабливі</a:t>
            </a:r>
            <a:r>
              <a:rPr lang="ru-RU" sz="2800" dirty="0"/>
              <a:t> для </a:t>
            </a:r>
            <a:r>
              <a:rPr lang="ru-RU" sz="2800" dirty="0" err="1"/>
              <a:t>клієнтів</a:t>
            </a:r>
            <a:r>
              <a:rPr lang="ru-RU" sz="2800" dirty="0"/>
              <a:t> у </a:t>
            </a:r>
            <a:r>
              <a:rPr lang="ru-RU" sz="2800" dirty="0" err="1"/>
              <a:t>певному</a:t>
            </a:r>
            <a:r>
              <a:rPr lang="ru-RU" sz="2800" dirty="0"/>
              <a:t> </a:t>
            </a:r>
            <a:r>
              <a:rPr lang="ru-RU" sz="2800" dirty="0" err="1"/>
              <a:t>регіоні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місті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 err="1" smtClean="0"/>
              <a:t>Геофенсинг</a:t>
            </a:r>
            <a:r>
              <a:rPr lang="ru-RU" sz="2800" dirty="0" smtClean="0"/>
              <a:t> </a:t>
            </a:r>
            <a:r>
              <a:rPr lang="ru-RU" sz="2800" dirty="0"/>
              <a:t>— одна з </a:t>
            </a:r>
            <a:r>
              <a:rPr lang="ru-RU" sz="2800" dirty="0" err="1"/>
              <a:t>найкращих</a:t>
            </a:r>
            <a:r>
              <a:rPr lang="ru-RU" sz="2800" dirty="0"/>
              <a:t> </a:t>
            </a:r>
            <a:r>
              <a:rPr lang="ru-RU" sz="2800" dirty="0" err="1"/>
              <a:t>технік</a:t>
            </a:r>
            <a:r>
              <a:rPr lang="ru-RU" sz="2800" dirty="0"/>
              <a:t>, яка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власникам</a:t>
            </a:r>
            <a:r>
              <a:rPr lang="ru-RU" sz="2800" dirty="0"/>
              <a:t> </a:t>
            </a:r>
            <a:r>
              <a:rPr lang="ru-RU" sz="2800" dirty="0" err="1"/>
              <a:t>бізнесу</a:t>
            </a:r>
            <a:r>
              <a:rPr lang="ru-RU" sz="2800" dirty="0"/>
              <a:t> </a:t>
            </a:r>
            <a:r>
              <a:rPr lang="ru-RU" sz="2800" dirty="0" err="1"/>
              <a:t>надсилати</a:t>
            </a:r>
            <a:r>
              <a:rPr lang="ru-RU" sz="2800" dirty="0"/>
              <a:t> </a:t>
            </a:r>
            <a:r>
              <a:rPr lang="ru-RU" sz="2800" dirty="0" err="1"/>
              <a:t>повідомлення</a:t>
            </a:r>
            <a:r>
              <a:rPr lang="ru-RU" sz="2800" dirty="0"/>
              <a:t> </a:t>
            </a:r>
            <a:r>
              <a:rPr lang="ru-RU" sz="2800" dirty="0" err="1"/>
              <a:t>користувачам</a:t>
            </a:r>
            <a:r>
              <a:rPr lang="ru-RU" sz="2800" dirty="0"/>
              <a:t> </a:t>
            </a:r>
            <a:r>
              <a:rPr lang="ru-RU" sz="2800" dirty="0" err="1"/>
              <a:t>мобільних</a:t>
            </a:r>
            <a:r>
              <a:rPr lang="ru-RU" sz="2800" dirty="0"/>
              <a:t> </a:t>
            </a:r>
            <a:r>
              <a:rPr lang="ru-RU" sz="2800" dirty="0" err="1"/>
              <a:t>застосунків</a:t>
            </a:r>
            <a:r>
              <a:rPr lang="ru-RU" sz="2800" dirty="0"/>
              <a:t>, коли вони </a:t>
            </a:r>
            <a:r>
              <a:rPr lang="ru-RU" sz="2800" dirty="0" err="1"/>
              <a:t>знаходяться</a:t>
            </a:r>
            <a:r>
              <a:rPr lang="ru-RU" sz="2800" dirty="0"/>
              <a:t> </a:t>
            </a:r>
            <a:r>
              <a:rPr lang="ru-RU" sz="2800" dirty="0" err="1"/>
              <a:t>неподалік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офісу</a:t>
            </a:r>
            <a:r>
              <a:rPr lang="ru-RU" sz="2800" dirty="0"/>
              <a:t> </a:t>
            </a:r>
            <a:r>
              <a:rPr lang="ru-RU" sz="2800" dirty="0" err="1"/>
              <a:t>вашої</a:t>
            </a:r>
            <a:r>
              <a:rPr lang="ru-RU" sz="2800" dirty="0"/>
              <a:t> </a:t>
            </a:r>
            <a:r>
              <a:rPr lang="ru-RU" sz="2800" dirty="0" err="1"/>
              <a:t>компанії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04" y="2905125"/>
            <a:ext cx="42862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81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3211" y="173734"/>
            <a:ext cx="123052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Ціна</a:t>
            </a:r>
            <a:r>
              <a:rPr lang="ru-RU" sz="2400" b="1" dirty="0"/>
              <a:t> на </a:t>
            </a:r>
            <a:r>
              <a:rPr lang="ru-RU" sz="2400" b="1" dirty="0" err="1"/>
              <a:t>основі</a:t>
            </a:r>
            <a:r>
              <a:rPr lang="ru-RU" sz="2400" b="1" dirty="0"/>
              <a:t> </a:t>
            </a:r>
            <a:r>
              <a:rPr lang="ru-RU" sz="2400" b="1" dirty="0" err="1"/>
              <a:t>присторою</a:t>
            </a:r>
            <a:endParaRPr lang="ru-RU" sz="2400" b="1" dirty="0"/>
          </a:p>
          <a:p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поширена</a:t>
            </a:r>
            <a:r>
              <a:rPr lang="ru-RU" sz="2400" dirty="0"/>
              <a:t> </a:t>
            </a:r>
            <a:r>
              <a:rPr lang="ru-RU" sz="2400" dirty="0" err="1"/>
              <a:t>стратегія</a:t>
            </a:r>
            <a:r>
              <a:rPr lang="ru-RU" sz="2400" dirty="0"/>
              <a:t>, яку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відомі</a:t>
            </a:r>
            <a:r>
              <a:rPr lang="ru-RU" sz="2400" dirty="0"/>
              <a:t> бренди, як </a:t>
            </a:r>
            <a:r>
              <a:rPr lang="en-US" sz="2400" dirty="0"/>
              <a:t>Apple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en-US" sz="2400" dirty="0" err="1"/>
              <a:t>Orbitz</a:t>
            </a:r>
            <a:r>
              <a:rPr lang="en-US" sz="2400" dirty="0"/>
              <a:t>. </a:t>
            </a:r>
            <a:r>
              <a:rPr lang="ru-RU" sz="2400" dirty="0"/>
              <a:t>Вона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пропозицію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цін</a:t>
            </a:r>
            <a:r>
              <a:rPr lang="ru-RU" sz="2400" dirty="0"/>
              <a:t> </a:t>
            </a:r>
            <a:r>
              <a:rPr lang="ru-RU" sz="2400" dirty="0" err="1"/>
              <a:t>клієнтам</a:t>
            </a:r>
            <a:r>
              <a:rPr lang="ru-RU" sz="2400" dirty="0"/>
              <a:t>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пристрою, </a:t>
            </a:r>
            <a:r>
              <a:rPr lang="ru-RU" sz="2400" dirty="0" err="1"/>
              <a:t>який</a:t>
            </a:r>
            <a:r>
              <a:rPr lang="ru-RU" sz="2400" dirty="0"/>
              <a:t> вони </a:t>
            </a:r>
            <a:r>
              <a:rPr lang="ru-RU" sz="2400" dirty="0" err="1"/>
              <a:t>використовують</a:t>
            </a:r>
            <a:r>
              <a:rPr lang="ru-RU" sz="2400" dirty="0"/>
              <a:t> для доступу до вебсайту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застосунку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оптимізувати</a:t>
            </a:r>
            <a:r>
              <a:rPr lang="ru-RU" sz="2400" dirty="0"/>
              <a:t> </a:t>
            </a:r>
            <a:r>
              <a:rPr lang="ru-RU" sz="2400" dirty="0" err="1"/>
              <a:t>стратегію</a:t>
            </a:r>
            <a:r>
              <a:rPr lang="ru-RU" sz="2400" dirty="0"/>
              <a:t> </a:t>
            </a:r>
            <a:r>
              <a:rPr lang="ru-RU" sz="2400" dirty="0" err="1"/>
              <a:t>ціноутворення</a:t>
            </a:r>
            <a:r>
              <a:rPr lang="ru-RU" sz="2400" dirty="0"/>
              <a:t> та </a:t>
            </a:r>
            <a:r>
              <a:rPr lang="ru-RU" sz="2400" dirty="0" err="1"/>
              <a:t>збільшити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конверсій</a:t>
            </a:r>
            <a:r>
              <a:rPr lang="ru-RU" sz="2400" dirty="0"/>
              <a:t>.</a:t>
            </a:r>
          </a:p>
          <a:p>
            <a:r>
              <a:rPr lang="ru-RU" sz="2400" b="1" dirty="0" err="1"/>
              <a:t>Додаткові</a:t>
            </a:r>
            <a:r>
              <a:rPr lang="ru-RU" sz="2400" b="1" dirty="0"/>
              <a:t> </a:t>
            </a:r>
            <a:r>
              <a:rPr lang="ru-RU" sz="2400" b="1" dirty="0" err="1"/>
              <a:t>функції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продукти</a:t>
            </a:r>
            <a:endParaRPr lang="ru-RU" sz="2400" b="1" dirty="0"/>
          </a:p>
          <a:p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шукаєте</a:t>
            </a:r>
            <a:r>
              <a:rPr lang="ru-RU" sz="2400" dirty="0"/>
              <a:t> </a:t>
            </a:r>
            <a:r>
              <a:rPr lang="ru-RU" sz="2400" dirty="0" err="1"/>
              <a:t>найефективніші</a:t>
            </a:r>
            <a:r>
              <a:rPr lang="ru-RU" sz="2400" dirty="0"/>
              <a:t> 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покращити</a:t>
            </a:r>
            <a:r>
              <a:rPr lang="ru-RU" sz="2400" dirty="0"/>
              <a:t> </a:t>
            </a:r>
            <a:r>
              <a:rPr lang="ru-RU" sz="2400" dirty="0" err="1"/>
              <a:t>залучення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і </a:t>
            </a:r>
            <a:r>
              <a:rPr lang="ru-RU" sz="2400" dirty="0" err="1"/>
              <a:t>заохотити</a:t>
            </a:r>
            <a:r>
              <a:rPr lang="ru-RU" sz="2400" dirty="0"/>
              <a:t> до </a:t>
            </a:r>
            <a:r>
              <a:rPr lang="ru-RU" sz="2400" dirty="0" err="1"/>
              <a:t>повторної</a:t>
            </a:r>
            <a:r>
              <a:rPr lang="ru-RU" sz="2400" dirty="0"/>
              <a:t> покупки, </a:t>
            </a:r>
            <a:r>
              <a:rPr lang="ru-RU" sz="2400" dirty="0" err="1"/>
              <a:t>чому</a:t>
            </a:r>
            <a:r>
              <a:rPr lang="ru-RU" sz="2400" dirty="0"/>
              <a:t> б не </a:t>
            </a:r>
            <a:r>
              <a:rPr lang="ru-RU" sz="2400" dirty="0" err="1"/>
              <a:t>запропонувати</a:t>
            </a:r>
            <a:r>
              <a:rPr lang="ru-RU" sz="2400" dirty="0"/>
              <a:t>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? </a:t>
            </a:r>
            <a:r>
              <a:rPr lang="ru-RU" sz="2400" dirty="0" err="1"/>
              <a:t>Аналізуючи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клієнтів</a:t>
            </a:r>
            <a:r>
              <a:rPr lang="ru-RU" sz="2400" dirty="0"/>
              <a:t>, </a:t>
            </a:r>
            <a:r>
              <a:rPr lang="ru-RU" sz="2400" dirty="0" err="1"/>
              <a:t>власники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визначати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часто </a:t>
            </a:r>
            <a:r>
              <a:rPr lang="ru-RU" sz="2400" dirty="0" err="1"/>
              <a:t>купують</a:t>
            </a:r>
            <a:r>
              <a:rPr lang="ru-RU" sz="2400" dirty="0"/>
              <a:t> разом, і </a:t>
            </a:r>
            <a:r>
              <a:rPr lang="ru-RU" sz="2400" dirty="0" err="1"/>
              <a:t>налаштовувати</a:t>
            </a:r>
            <a:r>
              <a:rPr lang="ru-RU" sz="2400" dirty="0"/>
              <a:t> </a:t>
            </a:r>
            <a:r>
              <a:rPr lang="ru-RU" sz="2400" dirty="0" err="1"/>
              <a:t>рекомендації</a:t>
            </a:r>
            <a:r>
              <a:rPr lang="ru-RU" sz="2400" dirty="0"/>
              <a:t> продукту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.</a:t>
            </a:r>
          </a:p>
          <a:p>
            <a:r>
              <a:rPr lang="ru-RU" sz="2400" b="1" dirty="0" err="1" smtClean="0"/>
              <a:t>Використання</a:t>
            </a:r>
            <a:r>
              <a:rPr lang="ru-RU" sz="2400" b="1" dirty="0" smtClean="0"/>
              <a:t> </a:t>
            </a:r>
            <a:r>
              <a:rPr lang="en-US" sz="2400" b="1" dirty="0"/>
              <a:t>CDP</a:t>
            </a:r>
          </a:p>
          <a:p>
            <a:r>
              <a:rPr lang="ru-RU" sz="2400" dirty="0" err="1" smtClean="0"/>
              <a:t>Чимало</a:t>
            </a:r>
            <a:r>
              <a:rPr lang="ru-RU" sz="2400" dirty="0" smtClean="0"/>
              <a:t> </a:t>
            </a:r>
            <a:r>
              <a:rPr lang="ru-RU" sz="2400" dirty="0" err="1"/>
              <a:t>маркетологів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платформи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(</a:t>
            </a:r>
            <a:r>
              <a:rPr lang="en-US" sz="2400" dirty="0"/>
              <a:t>CDP). </a:t>
            </a:r>
            <a:r>
              <a:rPr lang="ru-RU" sz="2400" dirty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інструментів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можете </a:t>
            </a:r>
            <a:r>
              <a:rPr lang="ru-RU" sz="2400" dirty="0" err="1"/>
              <a:t>збирати</a:t>
            </a:r>
            <a:r>
              <a:rPr lang="ru-RU" sz="2400" dirty="0"/>
              <a:t> й </a:t>
            </a:r>
            <a:r>
              <a:rPr lang="ru-RU" sz="2400" dirty="0" err="1"/>
              <a:t>аналізувати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у </a:t>
            </a:r>
            <a:r>
              <a:rPr lang="ru-RU" sz="2400" dirty="0" err="1"/>
              <a:t>різних</a:t>
            </a:r>
            <a:r>
              <a:rPr lang="ru-RU" sz="2400" dirty="0"/>
              <a:t> каналах, </a:t>
            </a:r>
            <a:r>
              <a:rPr lang="ru-RU" sz="2400" dirty="0" err="1"/>
              <a:t>створюючи</a:t>
            </a:r>
            <a:r>
              <a:rPr lang="ru-RU" sz="2400" dirty="0"/>
              <a:t> </a:t>
            </a:r>
            <a:r>
              <a:rPr lang="ru-RU" sz="2400" dirty="0" err="1"/>
              <a:t>ефективніші</a:t>
            </a:r>
            <a:r>
              <a:rPr lang="ru-RU" sz="2400" dirty="0"/>
              <a:t> </a:t>
            </a:r>
            <a:r>
              <a:rPr lang="ru-RU" sz="2400" dirty="0" err="1"/>
              <a:t>поведінкові</a:t>
            </a:r>
            <a:r>
              <a:rPr lang="ru-RU" sz="2400" dirty="0"/>
              <a:t> </a:t>
            </a:r>
            <a:r>
              <a:rPr lang="ru-RU" sz="2400" dirty="0" err="1"/>
              <a:t>сегменти</a:t>
            </a:r>
            <a:r>
              <a:rPr lang="ru-RU" sz="2400" dirty="0"/>
              <a:t>. </a:t>
            </a:r>
            <a:r>
              <a:rPr lang="ru-RU" sz="2400" dirty="0" err="1"/>
              <a:t>Основна</a:t>
            </a:r>
            <a:r>
              <a:rPr lang="ru-RU" sz="2400" dirty="0"/>
              <a:t> мета </a:t>
            </a:r>
            <a:r>
              <a:rPr lang="en-US" sz="2400" dirty="0"/>
              <a:t>CDP — </a:t>
            </a:r>
            <a:r>
              <a:rPr lang="ru-RU" sz="2400" dirty="0" err="1"/>
              <a:t>допомогти</a:t>
            </a:r>
            <a:r>
              <a:rPr lang="ru-RU" sz="2400" dirty="0"/>
              <a:t> вам </a:t>
            </a:r>
            <a:r>
              <a:rPr lang="ru-RU" sz="2400" dirty="0" err="1"/>
              <a:t>відстежувати</a:t>
            </a:r>
            <a:r>
              <a:rPr lang="ru-RU" sz="2400" dirty="0"/>
              <a:t> </a:t>
            </a:r>
            <a:r>
              <a:rPr lang="ru-RU" sz="2400" dirty="0" err="1"/>
              <a:t>поведінку</a:t>
            </a:r>
            <a:r>
              <a:rPr lang="ru-RU" sz="2400" dirty="0"/>
              <a:t>, </a:t>
            </a:r>
            <a:r>
              <a:rPr lang="ru-RU" sz="2400" dirty="0" err="1"/>
              <a:t>уподобання</a:t>
            </a:r>
            <a:r>
              <a:rPr lang="ru-RU" sz="2400" dirty="0"/>
              <a:t> та </a:t>
            </a:r>
            <a:r>
              <a:rPr lang="ru-RU" sz="2400" dirty="0" err="1"/>
              <a:t>взаємодію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, </a:t>
            </a:r>
            <a:r>
              <a:rPr lang="ru-RU" sz="2400" dirty="0" err="1"/>
              <a:t>надаючи</a:t>
            </a:r>
            <a:r>
              <a:rPr lang="ru-RU" sz="2400" dirty="0"/>
              <a:t> </a:t>
            </a:r>
            <a:r>
              <a:rPr lang="ru-RU" sz="2400" dirty="0" err="1"/>
              <a:t>детальну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вашу </a:t>
            </a:r>
            <a:r>
              <a:rPr lang="ru-RU" sz="2400" dirty="0" err="1"/>
              <a:t>цільову</a:t>
            </a:r>
            <a:r>
              <a:rPr lang="ru-RU" sz="2400" dirty="0"/>
              <a:t> </a:t>
            </a:r>
            <a:r>
              <a:rPr lang="ru-RU" sz="2400" dirty="0" err="1"/>
              <a:t>аудиторію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08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308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/>
              <a:t>Приклади</a:t>
            </a:r>
            <a:r>
              <a:rPr lang="ru-RU" sz="3600" b="1" dirty="0"/>
              <a:t> </a:t>
            </a:r>
            <a:r>
              <a:rPr lang="ru-RU" sz="3600" b="1" dirty="0" err="1"/>
              <a:t>використання</a:t>
            </a:r>
            <a:r>
              <a:rPr lang="ru-RU" sz="3600" b="1" dirty="0"/>
              <a:t> </a:t>
            </a:r>
            <a:r>
              <a:rPr lang="ru-RU" sz="3600" b="1" dirty="0" err="1"/>
              <a:t>поведінкової</a:t>
            </a:r>
            <a:r>
              <a:rPr lang="ru-RU" sz="3600" b="1" dirty="0"/>
              <a:t> </a:t>
            </a:r>
            <a:r>
              <a:rPr lang="ru-RU" sz="3600" b="1" dirty="0" err="1"/>
              <a:t>сегментації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4582"/>
            <a:ext cx="10515600" cy="5930537"/>
          </a:xfrm>
        </p:spPr>
        <p:txBody>
          <a:bodyPr/>
          <a:lstStyle/>
          <a:p>
            <a:r>
              <a:rPr lang="en-US" b="1" dirty="0"/>
              <a:t>Multiplex</a:t>
            </a:r>
            <a:r>
              <a:rPr lang="en-US" dirty="0"/>
              <a:t> — </a:t>
            </a:r>
            <a:r>
              <a:rPr lang="ru-RU" dirty="0" err="1"/>
              <a:t>найбільша</a:t>
            </a:r>
            <a:r>
              <a:rPr lang="ru-RU" dirty="0"/>
              <a:t> мережа </a:t>
            </a:r>
            <a:r>
              <a:rPr lang="ru-RU" dirty="0" err="1"/>
              <a:t>кінотеатрів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мережа росла та </a:t>
            </a:r>
            <a:r>
              <a:rPr lang="ru-RU" dirty="0" err="1"/>
              <a:t>географічно</a:t>
            </a:r>
            <a:r>
              <a:rPr lang="ru-RU" dirty="0"/>
              <a:t> </a:t>
            </a:r>
            <a:r>
              <a:rPr lang="ru-RU" dirty="0" err="1"/>
              <a:t>розширювалася</a:t>
            </a:r>
            <a:r>
              <a:rPr lang="ru-RU" dirty="0"/>
              <a:t>, для </a:t>
            </a:r>
            <a:r>
              <a:rPr lang="ru-RU" dirty="0" err="1"/>
              <a:t>відвідувачів</a:t>
            </a:r>
            <a:r>
              <a:rPr lang="ru-RU" dirty="0"/>
              <a:t> </a:t>
            </a:r>
            <a:r>
              <a:rPr lang="ru-RU" dirty="0" err="1"/>
              <a:t>з’являлися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та </a:t>
            </a:r>
            <a:r>
              <a:rPr lang="ru-RU" dirty="0" err="1"/>
              <a:t>бонуси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потребувала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персоналізованого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.</a:t>
            </a:r>
          </a:p>
          <a:p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/>
              <a:t>збирає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першого</a:t>
            </a:r>
            <a:r>
              <a:rPr lang="ru-RU" dirty="0"/>
              <a:t> входу у </a:t>
            </a:r>
            <a:r>
              <a:rPr lang="ru-RU" dirty="0" err="1"/>
              <a:t>застосунок</a:t>
            </a:r>
            <a:r>
              <a:rPr lang="ru-RU" dirty="0"/>
              <a:t>,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сайту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мобільної</a:t>
            </a:r>
            <a:r>
              <a:rPr lang="ru-RU" dirty="0"/>
              <a:t> </a:t>
            </a:r>
            <a:r>
              <a:rPr lang="ru-RU" dirty="0" err="1"/>
              <a:t>підписки</a:t>
            </a:r>
            <a:r>
              <a:rPr lang="ru-RU" dirty="0"/>
              <a:t> та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купує</a:t>
            </a:r>
            <a:r>
              <a:rPr lang="ru-RU" dirty="0"/>
              <a:t> квиток. </a:t>
            </a:r>
            <a:r>
              <a:rPr lang="ru-RU" dirty="0" err="1"/>
              <a:t>Аналізуючи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en-US" dirty="0"/>
              <a:t>Multiplex </a:t>
            </a:r>
            <a:r>
              <a:rPr lang="ru-RU" dirty="0"/>
              <a:t>створили </a:t>
            </a:r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та </a:t>
            </a:r>
            <a:r>
              <a:rPr lang="ru-RU" dirty="0" err="1"/>
              <a:t>персоналізовані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вподобань</a:t>
            </a:r>
            <a:r>
              <a:rPr lang="ru-RU" dirty="0"/>
              <a:t> і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Сценарій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4304211"/>
            <a:ext cx="6844937" cy="25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97346"/>
            <a:ext cx="116651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Поведінка</a:t>
            </a:r>
            <a:r>
              <a:rPr lang="ru-RU" b="1" dirty="0"/>
              <a:t> </a:t>
            </a:r>
            <a:r>
              <a:rPr lang="ru-RU" b="1" dirty="0" err="1"/>
              <a:t>споживача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здійснює</a:t>
            </a:r>
            <a:r>
              <a:rPr lang="ru-RU" b="1" dirty="0"/>
              <a:t> </a:t>
            </a:r>
            <a:r>
              <a:rPr lang="ru-RU" b="1" dirty="0" err="1"/>
              <a:t>людина</a:t>
            </a:r>
            <a:r>
              <a:rPr lang="ru-RU" b="1" dirty="0"/>
              <a:t> до та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купівлі</a:t>
            </a:r>
            <a:r>
              <a:rPr lang="ru-RU" b="1" dirty="0"/>
              <a:t> товару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.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допомагає</a:t>
            </a:r>
            <a:r>
              <a:rPr lang="ru-RU" b="1" dirty="0"/>
              <a:t> </a:t>
            </a:r>
            <a:r>
              <a:rPr lang="ru-RU" b="1" dirty="0" err="1"/>
              <a:t>відповісти</a:t>
            </a:r>
            <a:r>
              <a:rPr lang="ru-RU" b="1" dirty="0"/>
              <a:t> на </a:t>
            </a:r>
            <a:r>
              <a:rPr lang="ru-RU" b="1" dirty="0" err="1"/>
              <a:t>запитання</a:t>
            </a:r>
            <a:r>
              <a:rPr lang="ru-RU" b="1" dirty="0"/>
              <a:t>, </a:t>
            </a:r>
            <a:r>
              <a:rPr lang="ru-RU" b="1" dirty="0" err="1"/>
              <a:t>хто</a:t>
            </a:r>
            <a:r>
              <a:rPr lang="ru-RU" b="1" dirty="0"/>
              <a:t>, </a:t>
            </a:r>
            <a:r>
              <a:rPr lang="ru-RU" b="1" dirty="0" err="1"/>
              <a:t>чому</a:t>
            </a:r>
            <a:r>
              <a:rPr lang="ru-RU" b="1" dirty="0"/>
              <a:t> і як </a:t>
            </a:r>
            <a:r>
              <a:rPr lang="ru-RU" b="1" dirty="0" err="1"/>
              <a:t>робить</a:t>
            </a:r>
            <a:r>
              <a:rPr lang="ru-RU" b="1" dirty="0"/>
              <a:t> </a:t>
            </a:r>
            <a:r>
              <a:rPr lang="ru-RU" b="1" dirty="0" err="1"/>
              <a:t>транзакції</a:t>
            </a:r>
            <a:r>
              <a:rPr lang="ru-RU" b="1" dirty="0"/>
              <a:t> на </a:t>
            </a:r>
            <a:r>
              <a:rPr lang="ru-RU" b="1" dirty="0" err="1"/>
              <a:t>вашому</a:t>
            </a:r>
            <a:r>
              <a:rPr lang="ru-RU" b="1" dirty="0"/>
              <a:t> </a:t>
            </a:r>
            <a:r>
              <a:rPr lang="ru-RU" b="1" dirty="0" err="1"/>
              <a:t>сайті</a:t>
            </a:r>
            <a:r>
              <a:rPr lang="ru-RU" b="1" dirty="0"/>
              <a:t>, в </a:t>
            </a:r>
            <a:r>
              <a:rPr lang="ru-RU" b="1" dirty="0" err="1"/>
              <a:t>застосунку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офлайн. Без </a:t>
            </a:r>
            <a:r>
              <a:rPr lang="ru-RU" b="1" dirty="0" err="1"/>
              <a:t>розуміння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аспектів</a:t>
            </a:r>
            <a:r>
              <a:rPr lang="ru-RU" b="1" dirty="0"/>
              <a:t> </a:t>
            </a:r>
            <a:r>
              <a:rPr lang="ru-RU" b="1" dirty="0" err="1"/>
              <a:t>неможливо</a:t>
            </a:r>
            <a:r>
              <a:rPr lang="ru-RU" b="1" dirty="0"/>
              <a:t> </a:t>
            </a:r>
            <a:r>
              <a:rPr lang="ru-RU" b="1" dirty="0" err="1"/>
              <a:t>побудувати</a:t>
            </a:r>
            <a:r>
              <a:rPr lang="ru-RU" b="1" dirty="0"/>
              <a:t> </a:t>
            </a:r>
            <a:r>
              <a:rPr lang="ru-RU" b="1" dirty="0" err="1"/>
              <a:t>успішний</a:t>
            </a:r>
            <a:r>
              <a:rPr lang="ru-RU" b="1" dirty="0"/>
              <a:t> </a:t>
            </a:r>
            <a:r>
              <a:rPr lang="ru-RU" b="1" dirty="0" err="1"/>
              <a:t>бізнес</a:t>
            </a:r>
            <a:r>
              <a:rPr lang="ru-RU" b="1" dirty="0"/>
              <a:t>, </a:t>
            </a:r>
            <a:r>
              <a:rPr lang="ru-RU" b="1" dirty="0" err="1"/>
              <a:t>адже</a:t>
            </a:r>
            <a:r>
              <a:rPr lang="ru-RU" b="1" dirty="0"/>
              <a:t> </a:t>
            </a:r>
            <a:r>
              <a:rPr lang="ru-RU" b="1" dirty="0" err="1"/>
              <a:t>знання</a:t>
            </a:r>
            <a:r>
              <a:rPr lang="ru-RU" b="1" dirty="0"/>
              <a:t> про </a:t>
            </a:r>
            <a:r>
              <a:rPr lang="ru-RU" b="1" dirty="0" err="1"/>
              <a:t>покупця</a:t>
            </a:r>
            <a:r>
              <a:rPr lang="ru-RU" b="1" dirty="0"/>
              <a:t> — ключ до </a:t>
            </a:r>
            <a:r>
              <a:rPr lang="ru-RU" b="1" dirty="0" err="1"/>
              <a:t>побудови</a:t>
            </a:r>
            <a:r>
              <a:rPr lang="ru-RU" b="1" dirty="0"/>
              <a:t> </a:t>
            </a:r>
            <a:r>
              <a:rPr lang="ru-RU" b="1" dirty="0" err="1"/>
              <a:t>ефективної</a:t>
            </a:r>
            <a:r>
              <a:rPr lang="ru-RU" b="1" dirty="0"/>
              <a:t> </a:t>
            </a:r>
            <a:r>
              <a:rPr lang="ru-RU" b="1" dirty="0" err="1"/>
              <a:t>комунікації</a:t>
            </a:r>
            <a:r>
              <a:rPr lang="ru-RU" b="1" dirty="0"/>
              <a:t>, </a:t>
            </a:r>
            <a:r>
              <a:rPr lang="ru-RU" b="1" dirty="0" err="1"/>
              <a:t>лояльності</a:t>
            </a:r>
            <a:r>
              <a:rPr lang="ru-RU" b="1" dirty="0"/>
              <a:t> до бренду та </a:t>
            </a:r>
            <a:r>
              <a:rPr lang="ru-RU" b="1" dirty="0" err="1"/>
              <a:t>вдалої</a:t>
            </a:r>
            <a:r>
              <a:rPr lang="ru-RU" b="1" dirty="0"/>
              <a:t> </a:t>
            </a:r>
            <a:r>
              <a:rPr lang="ru-RU" b="1" dirty="0" err="1"/>
              <a:t>маркетингової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.</a:t>
            </a:r>
          </a:p>
          <a:p>
            <a:r>
              <a:rPr lang="ru-RU" dirty="0" err="1" smtClean="0"/>
              <a:t>Наприклад</a:t>
            </a:r>
            <a:r>
              <a:rPr lang="ru-RU" dirty="0"/>
              <a:t>, за результатами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Gradus, </a:t>
            </a:r>
            <a:r>
              <a:rPr lang="ru-RU" dirty="0"/>
              <a:t>до </a:t>
            </a:r>
            <a:r>
              <a:rPr lang="ru-RU" dirty="0" err="1"/>
              <a:t>війни</a:t>
            </a:r>
            <a:r>
              <a:rPr lang="ru-RU" dirty="0"/>
              <a:t> 61%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імпульсивні</a:t>
            </a:r>
            <a:r>
              <a:rPr lang="ru-RU" dirty="0"/>
              <a:t> покупки. Але у 2023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таких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зменшилася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на </a:t>
            </a:r>
            <a:r>
              <a:rPr lang="ru-RU" dirty="0" err="1"/>
              <a:t>третину</a:t>
            </a:r>
            <a:r>
              <a:rPr lang="ru-RU" dirty="0"/>
              <a:t> — до 43−44%.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почали </a:t>
            </a:r>
            <a:r>
              <a:rPr lang="ru-RU" dirty="0" err="1"/>
              <a:t>ретельніше</a:t>
            </a:r>
            <a:r>
              <a:rPr lang="ru-RU" dirty="0"/>
              <a:t> </a:t>
            </a:r>
            <a:r>
              <a:rPr lang="ru-RU" dirty="0" err="1"/>
              <a:t>планувати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потреби та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усвідомлено</a:t>
            </a:r>
            <a:r>
              <a:rPr lang="ru-RU" dirty="0"/>
              <a:t> </a:t>
            </a:r>
            <a:r>
              <a:rPr lang="ru-RU" dirty="0" err="1"/>
              <a:t>ставитися</a:t>
            </a:r>
            <a:r>
              <a:rPr lang="ru-RU" dirty="0"/>
              <a:t> до покупок.</a:t>
            </a:r>
          </a:p>
          <a:p>
            <a:r>
              <a:rPr lang="ru-RU" dirty="0" err="1" smtClean="0"/>
              <a:t>Нерелевантні</a:t>
            </a:r>
            <a:r>
              <a:rPr lang="ru-RU" dirty="0" smtClean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інтернет-магазинів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вподобанням</a:t>
            </a:r>
            <a:r>
              <a:rPr lang="ru-RU" dirty="0"/>
              <a:t> та </a:t>
            </a:r>
            <a:r>
              <a:rPr lang="ru-RU" dirty="0" err="1"/>
              <a:t>бажанням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неефективними</a:t>
            </a:r>
            <a:r>
              <a:rPr lang="ru-RU" dirty="0"/>
              <a:t> та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роздратування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розуміючи</a:t>
            </a:r>
            <a:r>
              <a:rPr lang="ru-RU" dirty="0"/>
              <a:t>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отримуєте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неодмінно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і </a:t>
            </a:r>
            <a:r>
              <a:rPr lang="ru-RU" dirty="0" err="1"/>
              <a:t>вплине</a:t>
            </a:r>
            <a:r>
              <a:rPr lang="ru-RU" dirty="0"/>
              <a:t> на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задоволеності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онлайн-магазину.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09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2" y="249930"/>
            <a:ext cx="114561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Guinness</a:t>
            </a:r>
          </a:p>
          <a:p>
            <a:endParaRPr lang="en-US" sz="2800" dirty="0"/>
          </a:p>
          <a:p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ірландська</a:t>
            </a:r>
            <a:r>
              <a:rPr lang="ru-RU" sz="2800" dirty="0"/>
              <a:t> </a:t>
            </a:r>
            <a:r>
              <a:rPr lang="ru-RU" sz="2800" dirty="0" err="1"/>
              <a:t>компанія</a:t>
            </a:r>
            <a:r>
              <a:rPr lang="ru-RU" sz="2800" dirty="0"/>
              <a:t> з </a:t>
            </a:r>
            <a:r>
              <a:rPr lang="ru-RU" sz="2800" dirty="0" err="1"/>
              <a:t>виробництва</a:t>
            </a:r>
            <a:r>
              <a:rPr lang="ru-RU" sz="2800" dirty="0"/>
              <a:t> пива, яка </a:t>
            </a:r>
            <a:r>
              <a:rPr lang="ru-RU" sz="2800" dirty="0" err="1"/>
              <a:t>використовує</a:t>
            </a:r>
            <a:r>
              <a:rPr lang="ru-RU" sz="2800" dirty="0"/>
              <a:t> </a:t>
            </a:r>
            <a:r>
              <a:rPr lang="ru-RU" sz="2800" dirty="0" err="1"/>
              <a:t>сегментацію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подій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диверсифікувати</a:t>
            </a:r>
            <a:r>
              <a:rPr lang="ru-RU" sz="2800" dirty="0"/>
              <a:t> свою </a:t>
            </a:r>
            <a:r>
              <a:rPr lang="ru-RU" sz="2800" dirty="0" err="1"/>
              <a:t>маркетингову</a:t>
            </a:r>
            <a:r>
              <a:rPr lang="ru-RU" sz="2800" dirty="0"/>
              <a:t> </a:t>
            </a:r>
            <a:r>
              <a:rPr lang="ru-RU" sz="2800" dirty="0" err="1"/>
              <a:t>стратегію</a:t>
            </a:r>
            <a:r>
              <a:rPr lang="ru-RU" sz="2800" dirty="0"/>
              <a:t>. </a:t>
            </a:r>
            <a:r>
              <a:rPr lang="en-US" sz="2800" dirty="0"/>
              <a:t>Guinness </a:t>
            </a:r>
            <a:r>
              <a:rPr lang="ru-RU" sz="2800" dirty="0" err="1"/>
              <a:t>розділили</a:t>
            </a:r>
            <a:r>
              <a:rPr lang="ru-RU" sz="2800" dirty="0"/>
              <a:t> </a:t>
            </a:r>
            <a:r>
              <a:rPr lang="ru-RU" sz="2800" dirty="0" err="1"/>
              <a:t>цільову</a:t>
            </a:r>
            <a:r>
              <a:rPr lang="ru-RU" sz="2800" dirty="0"/>
              <a:t> </a:t>
            </a:r>
            <a:r>
              <a:rPr lang="ru-RU" sz="2800" dirty="0" err="1"/>
              <a:t>аудиторію</a:t>
            </a:r>
            <a:r>
              <a:rPr lang="ru-RU" sz="2800" dirty="0"/>
              <a:t> на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споживання</a:t>
            </a:r>
            <a:r>
              <a:rPr lang="ru-RU" sz="2800" dirty="0"/>
              <a:t>.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компанія</a:t>
            </a:r>
            <a:r>
              <a:rPr lang="ru-RU" sz="2800" dirty="0"/>
              <a:t> </a:t>
            </a:r>
            <a:r>
              <a:rPr lang="ru-RU" sz="2800" dirty="0" err="1"/>
              <a:t>виявила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клієнти</a:t>
            </a:r>
            <a:r>
              <a:rPr lang="ru-RU" sz="2800" dirty="0"/>
              <a:t> </a:t>
            </a:r>
            <a:r>
              <a:rPr lang="ru-RU" sz="2800" dirty="0" err="1"/>
              <a:t>насолоджуються</a:t>
            </a:r>
            <a:r>
              <a:rPr lang="ru-RU" sz="2800" dirty="0"/>
              <a:t> </a:t>
            </a:r>
            <a:r>
              <a:rPr lang="ru-RU" sz="2800" dirty="0" err="1"/>
              <a:t>міцним</a:t>
            </a:r>
            <a:r>
              <a:rPr lang="ru-RU" sz="2800" dirty="0"/>
              <a:t> портером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масових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таких як </a:t>
            </a:r>
            <a:r>
              <a:rPr lang="ru-RU" sz="2800" dirty="0" err="1"/>
              <a:t>святкування</a:t>
            </a:r>
            <a:r>
              <a:rPr lang="ru-RU" sz="2800" dirty="0"/>
              <a:t> Дня Святого </a:t>
            </a:r>
            <a:r>
              <a:rPr lang="ru-RU" sz="2800" dirty="0" err="1"/>
              <a:t>Патріка</a:t>
            </a:r>
            <a:r>
              <a:rPr lang="ru-RU" sz="2800" dirty="0"/>
              <a:t>. Вони </a:t>
            </a:r>
            <a:r>
              <a:rPr lang="ru-RU" sz="2800" dirty="0" err="1"/>
              <a:t>розробили</a:t>
            </a:r>
            <a:r>
              <a:rPr lang="ru-RU" sz="2800" dirty="0"/>
              <a:t> </a:t>
            </a:r>
            <a:r>
              <a:rPr lang="ru-RU" sz="2800" dirty="0" err="1"/>
              <a:t>цільові</a:t>
            </a:r>
            <a:r>
              <a:rPr lang="ru-RU" sz="2800" dirty="0"/>
              <a:t> </a:t>
            </a:r>
            <a:r>
              <a:rPr lang="ru-RU" sz="2800" dirty="0" err="1"/>
              <a:t>маркетингові</a:t>
            </a:r>
            <a:r>
              <a:rPr lang="ru-RU" sz="2800" dirty="0"/>
              <a:t> </a:t>
            </a:r>
            <a:r>
              <a:rPr lang="ru-RU" sz="2800" dirty="0" err="1"/>
              <a:t>кампанії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охопити</a:t>
            </a:r>
            <a:r>
              <a:rPr lang="ru-RU" sz="2800" dirty="0"/>
              <a:t> </a:t>
            </a:r>
            <a:r>
              <a:rPr lang="ru-RU" sz="2800" dirty="0" err="1"/>
              <a:t>клієнтів</a:t>
            </a:r>
            <a:r>
              <a:rPr lang="ru-RU" sz="2800" dirty="0"/>
              <a:t> у </a:t>
            </a:r>
            <a:r>
              <a:rPr lang="ru-RU" sz="2800" dirty="0" err="1"/>
              <a:t>конкретних</a:t>
            </a:r>
            <a:r>
              <a:rPr lang="ru-RU" sz="2800" dirty="0"/>
              <a:t> </a:t>
            </a:r>
            <a:r>
              <a:rPr lang="ru-RU" sz="2800" dirty="0" err="1"/>
              <a:t>випадках</a:t>
            </a:r>
            <a:r>
              <a:rPr lang="ru-RU" sz="2800" dirty="0"/>
              <a:t>. </a:t>
            </a:r>
            <a:r>
              <a:rPr lang="en-US" sz="2800" dirty="0"/>
              <a:t>Guinness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креативну</a:t>
            </a:r>
            <a:r>
              <a:rPr lang="ru-RU" sz="2800" dirty="0"/>
              <a:t> рекламу, </a:t>
            </a:r>
            <a:r>
              <a:rPr lang="ru-RU" sz="2800" dirty="0" err="1"/>
              <a:t>кампанії</a:t>
            </a:r>
            <a:r>
              <a:rPr lang="ru-RU" sz="2800" dirty="0"/>
              <a:t> в </a:t>
            </a:r>
            <a:r>
              <a:rPr lang="ru-RU" sz="2800" dirty="0" err="1"/>
              <a:t>соціальних</a:t>
            </a:r>
            <a:r>
              <a:rPr lang="ru-RU" sz="2800" dirty="0"/>
              <a:t> мережах і </a:t>
            </a:r>
            <a:r>
              <a:rPr lang="ru-RU" sz="2800" dirty="0" err="1"/>
              <a:t>спеціальні</a:t>
            </a:r>
            <a:r>
              <a:rPr lang="ru-RU" sz="2800" dirty="0"/>
              <a:t> </a:t>
            </a:r>
            <a:r>
              <a:rPr lang="ru-RU" sz="2800" dirty="0" err="1"/>
              <a:t>акції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залучити</a:t>
            </a:r>
            <a:r>
              <a:rPr lang="ru-RU" sz="2800" dirty="0"/>
              <a:t> й </a:t>
            </a:r>
            <a:r>
              <a:rPr lang="ru-RU" sz="2800" dirty="0" err="1"/>
              <a:t>утримати</a:t>
            </a:r>
            <a:r>
              <a:rPr lang="ru-RU" sz="2800" dirty="0"/>
              <a:t> </a:t>
            </a:r>
            <a:r>
              <a:rPr lang="ru-RU" sz="2800" dirty="0" err="1"/>
              <a:t>споживачів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811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0"/>
            <a:ext cx="1195251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побудова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маркетингової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стратегії</a:t>
            </a:r>
            <a:r>
              <a:rPr lang="ru-RU" sz="4000" b="1" dirty="0" smtClean="0"/>
              <a:t> </a:t>
            </a:r>
            <a:r>
              <a:rPr lang="ru-RU" sz="4000" b="1" dirty="0"/>
              <a:t>з </a:t>
            </a:r>
            <a:r>
              <a:rPr lang="ru-RU" sz="4000" b="1" dirty="0" err="1"/>
              <a:t>урахуванням</a:t>
            </a:r>
            <a:r>
              <a:rPr lang="ru-RU" sz="4000" b="1" dirty="0"/>
              <a:t> </a:t>
            </a:r>
            <a:r>
              <a:rPr lang="ru-RU" sz="4000" b="1" dirty="0" err="1"/>
              <a:t>поведінки</a:t>
            </a:r>
            <a:r>
              <a:rPr lang="ru-RU" sz="4000" b="1" dirty="0"/>
              <a:t> </a:t>
            </a:r>
            <a:r>
              <a:rPr lang="ru-RU" sz="4000" b="1" dirty="0" err="1"/>
              <a:t>клієнта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1325562"/>
            <a:ext cx="11887200" cy="537568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Автоматизуйте</a:t>
            </a:r>
            <a:r>
              <a:rPr lang="ru-RU" b="1" dirty="0"/>
              <a:t> </a:t>
            </a:r>
            <a:r>
              <a:rPr lang="ru-RU" b="1" dirty="0" err="1"/>
              <a:t>збір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ru-RU" b="1" dirty="0"/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en-US" dirty="0"/>
              <a:t>Customer Data Platform (CDP),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збору</a:t>
            </a:r>
            <a:r>
              <a:rPr lang="ru-RU" dirty="0"/>
              <a:t>, </a:t>
            </a:r>
            <a:r>
              <a:rPr lang="ru-RU" dirty="0" err="1"/>
              <a:t>уніфікації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клієнта</a:t>
            </a:r>
            <a:r>
              <a:rPr lang="ru-RU" dirty="0"/>
              <a:t>,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цілодобовий</a:t>
            </a:r>
            <a:r>
              <a:rPr lang="ru-RU" dirty="0"/>
              <a:t> доступ до </a:t>
            </a:r>
            <a:r>
              <a:rPr lang="ru-RU" dirty="0" err="1"/>
              <a:t>потенційних</a:t>
            </a:r>
            <a:r>
              <a:rPr lang="ru-RU" dirty="0"/>
              <a:t> та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їхньою</a:t>
            </a:r>
            <a:r>
              <a:rPr lang="ru-RU" dirty="0"/>
              <a:t> </a:t>
            </a:r>
            <a:r>
              <a:rPr lang="ru-RU" dirty="0" err="1"/>
              <a:t>поведінкою</a:t>
            </a:r>
            <a:r>
              <a:rPr lang="ru-RU" dirty="0"/>
              <a:t>. Для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сайту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скрипт </a:t>
            </a:r>
            <a:r>
              <a:rPr lang="ru-RU" dirty="0" err="1"/>
              <a:t>вебтрекінгу</a:t>
            </a:r>
            <a:r>
              <a:rPr lang="ru-RU" dirty="0"/>
              <a:t> та </a:t>
            </a:r>
            <a:r>
              <a:rPr lang="ru-RU" dirty="0" err="1"/>
              <a:t>налаштувати</a:t>
            </a:r>
            <a:r>
              <a:rPr lang="ru-RU" dirty="0"/>
              <a:t> передачу </a:t>
            </a:r>
            <a:r>
              <a:rPr lang="ru-RU" dirty="0" err="1"/>
              <a:t>подій</a:t>
            </a:r>
            <a:r>
              <a:rPr lang="ru-RU" dirty="0"/>
              <a:t>.(Веб-</a:t>
            </a:r>
            <a:r>
              <a:rPr lang="ru-RU" dirty="0" err="1"/>
              <a:t>трекінг</a:t>
            </a:r>
            <a:r>
              <a:rPr lang="ru-RU" dirty="0"/>
              <a:t> – </a:t>
            </a:r>
            <a:r>
              <a:rPr lang="ru-RU" dirty="0" err="1"/>
              <a:t>технологія</a:t>
            </a:r>
            <a:r>
              <a:rPr lang="ru-RU" dirty="0"/>
              <a:t> для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а й:</a:t>
            </a:r>
          </a:p>
          <a:p>
            <a:endParaRPr lang="ru-RU" dirty="0"/>
          </a:p>
          <a:p>
            <a:r>
              <a:rPr lang="ru-RU" dirty="0"/>
              <a:t>   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за </a:t>
            </a:r>
            <a:r>
              <a:rPr lang="ru-RU" dirty="0" err="1"/>
              <a:t>івентами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працювати</a:t>
            </a:r>
            <a:r>
              <a:rPr lang="ru-RU" dirty="0"/>
              <a:t> з ними в </a:t>
            </a:r>
            <a:r>
              <a:rPr lang="ru-RU" dirty="0" err="1"/>
              <a:t>різних</a:t>
            </a:r>
            <a:r>
              <a:rPr lang="ru-RU" dirty="0"/>
              <a:t> каналах: </a:t>
            </a:r>
            <a:r>
              <a:rPr lang="en-US" dirty="0"/>
              <a:t>email, </a:t>
            </a:r>
            <a:r>
              <a:rPr lang="en-US" dirty="0" err="1"/>
              <a:t>sms</a:t>
            </a:r>
            <a:r>
              <a:rPr lang="en-US" dirty="0"/>
              <a:t>, web push, mob push, Viber;</a:t>
            </a:r>
          </a:p>
          <a:p>
            <a:r>
              <a:rPr lang="en-US" dirty="0"/>
              <a:t>    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персональні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показувати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/>
              <a:t>платформа </a:t>
            </a:r>
            <a:r>
              <a:rPr lang="ru-RU" dirty="0" err="1"/>
              <a:t>відслідковує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збирає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профіль</a:t>
            </a:r>
            <a:r>
              <a:rPr lang="ru-RU" dirty="0"/>
              <a:t> та автоматично </a:t>
            </a:r>
            <a:r>
              <a:rPr lang="ru-RU" dirty="0" err="1"/>
              <a:t>оновлює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реального часу. А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розумієте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ефективніше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з ними </a:t>
            </a:r>
            <a:r>
              <a:rPr lang="ru-RU" dirty="0" err="1"/>
              <a:t>взаємодіяти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отримаєте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відображати</a:t>
            </a:r>
            <a:r>
              <a:rPr lang="ru-RU" dirty="0"/>
              <a:t> </a:t>
            </a:r>
            <a:r>
              <a:rPr lang="ru-RU" dirty="0" err="1"/>
              <a:t>персоналізовані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в листах, на </a:t>
            </a:r>
            <a:r>
              <a:rPr lang="ru-RU" dirty="0" err="1"/>
              <a:t>сайті</a:t>
            </a:r>
            <a:r>
              <a:rPr lang="ru-RU" dirty="0"/>
              <a:t> і в </a:t>
            </a:r>
            <a:r>
              <a:rPr lang="ru-RU" dirty="0" err="1"/>
              <a:t>застосунку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69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104503"/>
            <a:ext cx="11338560" cy="675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10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7416"/>
            <a:ext cx="117826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Відображайте</a:t>
            </a:r>
            <a:r>
              <a:rPr lang="ru-RU" sz="2400" dirty="0"/>
              <a:t> </a:t>
            </a:r>
            <a:r>
              <a:rPr lang="ru-RU" sz="2400" dirty="0" err="1"/>
              <a:t>індивідуальні</a:t>
            </a:r>
            <a:r>
              <a:rPr lang="ru-RU" sz="2400" dirty="0"/>
              <a:t> </a:t>
            </a:r>
            <a:r>
              <a:rPr lang="ru-RU" sz="2400" dirty="0" err="1"/>
              <a:t>рекомендації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 на </a:t>
            </a:r>
            <a:r>
              <a:rPr lang="ru-RU" sz="2400" dirty="0" err="1"/>
              <a:t>сайті</a:t>
            </a:r>
            <a:endParaRPr lang="ru-RU" sz="2400" dirty="0"/>
          </a:p>
          <a:p>
            <a:endParaRPr lang="ru-RU" dirty="0"/>
          </a:p>
          <a:p>
            <a:r>
              <a:rPr lang="ru-RU" dirty="0" err="1"/>
              <a:t>Розуміючи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та </a:t>
            </a:r>
            <a:r>
              <a:rPr lang="ru-RU" dirty="0" err="1"/>
              <a:t>вподобання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(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переглядав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замовляв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персоналізувати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і в </a:t>
            </a:r>
            <a:r>
              <a:rPr lang="ru-RU" dirty="0" err="1"/>
              <a:t>розсилках</a:t>
            </a:r>
            <a:r>
              <a:rPr lang="ru-RU" dirty="0"/>
              <a:t>.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en-US" dirty="0" err="1"/>
              <a:t>marketingprofs</a:t>
            </a:r>
            <a:r>
              <a:rPr lang="en-US" dirty="0"/>
              <a:t> </a:t>
            </a:r>
            <a:r>
              <a:rPr lang="ru-RU" dirty="0" err="1"/>
              <a:t>свідчать</a:t>
            </a:r>
            <a:r>
              <a:rPr lang="ru-RU" dirty="0"/>
              <a:t>: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у </a:t>
            </a:r>
            <a:r>
              <a:rPr lang="ru-RU" dirty="0" err="1"/>
              <a:t>середньому</a:t>
            </a:r>
            <a:r>
              <a:rPr lang="ru-RU" dirty="0"/>
              <a:t> на 19%.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бачитиме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вірогідністю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цікавлять</a:t>
            </a:r>
            <a:r>
              <a:rPr lang="ru-RU" dirty="0"/>
              <a:t> і </a:t>
            </a:r>
            <a:r>
              <a:rPr lang="ru-RU" dirty="0" err="1"/>
              <a:t>відповідатимуть</a:t>
            </a:r>
            <a:r>
              <a:rPr lang="ru-RU" dirty="0"/>
              <a:t> потребам.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4" y="2808514"/>
            <a:ext cx="9966960" cy="39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98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Використовуйте</a:t>
            </a:r>
            <a:r>
              <a:rPr lang="ru-RU" sz="2400" b="1" dirty="0"/>
              <a:t> </a:t>
            </a:r>
            <a:r>
              <a:rPr lang="ru-RU" sz="2400" b="1" dirty="0" err="1"/>
              <a:t>омніканальний</a:t>
            </a:r>
            <a:r>
              <a:rPr lang="ru-RU" sz="2400" b="1" dirty="0"/>
              <a:t> </a:t>
            </a:r>
            <a:r>
              <a:rPr lang="ru-RU" sz="2400" b="1" dirty="0" err="1"/>
              <a:t>підхід</a:t>
            </a:r>
            <a:endParaRPr lang="ru-RU" sz="2400" b="1" dirty="0"/>
          </a:p>
          <a:p>
            <a:r>
              <a:rPr lang="ru-RU" sz="2000" dirty="0" smtClean="0"/>
              <a:t>Як </a:t>
            </a:r>
            <a:r>
              <a:rPr lang="ru-RU" sz="2000" dirty="0"/>
              <a:t>і де </a:t>
            </a:r>
            <a:r>
              <a:rPr lang="ru-RU" sz="2000" dirty="0" err="1"/>
              <a:t>сучасний</a:t>
            </a:r>
            <a:r>
              <a:rPr lang="ru-RU" sz="2000" dirty="0"/>
              <a:t> </a:t>
            </a:r>
            <a:r>
              <a:rPr lang="ru-RU" sz="2000" dirty="0" err="1"/>
              <a:t>споживач</a:t>
            </a:r>
            <a:r>
              <a:rPr lang="ru-RU" sz="2000" dirty="0"/>
              <a:t> </a:t>
            </a:r>
            <a:r>
              <a:rPr lang="ru-RU" sz="2000" dirty="0" err="1"/>
              <a:t>прагне</a:t>
            </a:r>
            <a:r>
              <a:rPr lang="ru-RU" sz="2000" dirty="0"/>
              <a:t>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необхідну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</a:t>
            </a:r>
            <a:r>
              <a:rPr lang="ru-RU" sz="2000" dirty="0" err="1"/>
              <a:t>товари</a:t>
            </a:r>
            <a:r>
              <a:rPr lang="ru-RU" sz="2000" dirty="0"/>
              <a:t>? За результатами </a:t>
            </a:r>
            <a:r>
              <a:rPr lang="ru-RU" sz="2000" dirty="0" err="1"/>
              <a:t>опитування</a:t>
            </a:r>
            <a:r>
              <a:rPr lang="ru-RU" sz="2000" dirty="0"/>
              <a:t> </a:t>
            </a:r>
            <a:r>
              <a:rPr lang="en-US" sz="2000" dirty="0" err="1"/>
              <a:t>Infobip</a:t>
            </a:r>
            <a:r>
              <a:rPr lang="en-US" sz="2000" dirty="0"/>
              <a:t>, 52% </a:t>
            </a:r>
            <a:r>
              <a:rPr lang="ru-RU" sz="2000" dirty="0" err="1"/>
              <a:t>респондентів</a:t>
            </a:r>
            <a:r>
              <a:rPr lang="ru-RU" sz="2000" dirty="0"/>
              <a:t> так і не </a:t>
            </a:r>
            <a:r>
              <a:rPr lang="ru-RU" sz="2000" dirty="0" err="1"/>
              <a:t>зробили</a:t>
            </a:r>
            <a:r>
              <a:rPr lang="ru-RU" sz="2000" dirty="0"/>
              <a:t> </a:t>
            </a:r>
            <a:r>
              <a:rPr lang="ru-RU" sz="2000" dirty="0" err="1"/>
              <a:t>чіткого</a:t>
            </a:r>
            <a:r>
              <a:rPr lang="ru-RU" sz="2000" dirty="0"/>
              <a:t> </a:t>
            </a:r>
            <a:r>
              <a:rPr lang="ru-RU" sz="2000" dirty="0" err="1"/>
              <a:t>вибору</a:t>
            </a:r>
            <a:r>
              <a:rPr lang="ru-RU" sz="2000" dirty="0"/>
              <a:t> каналу. </a:t>
            </a:r>
            <a:r>
              <a:rPr lang="ru-RU" sz="2000" dirty="0" err="1"/>
              <a:t>Також</a:t>
            </a:r>
            <a:r>
              <a:rPr lang="ru-RU" sz="2000" dirty="0"/>
              <a:t> половина з </a:t>
            </a:r>
            <a:r>
              <a:rPr lang="ru-RU" sz="2000" dirty="0" err="1"/>
              <a:t>опитаних</a:t>
            </a:r>
            <a:r>
              <a:rPr lang="ru-RU" sz="2000" dirty="0"/>
              <a:t> </a:t>
            </a:r>
            <a:r>
              <a:rPr lang="ru-RU" sz="2000" dirty="0" err="1"/>
              <a:t>відзначили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отримують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безособових</a:t>
            </a:r>
            <a:r>
              <a:rPr lang="ru-RU" sz="2000" dirty="0"/>
              <a:t> </a:t>
            </a:r>
            <a:r>
              <a:rPr lang="ru-RU" sz="2000" dirty="0" err="1"/>
              <a:t>рекламних</a:t>
            </a:r>
            <a:r>
              <a:rPr lang="ru-RU" sz="2000" dirty="0"/>
              <a:t> </a:t>
            </a:r>
            <a:r>
              <a:rPr lang="ru-RU" sz="2000" dirty="0" err="1"/>
              <a:t>пропозицій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викликають</a:t>
            </a:r>
            <a:r>
              <a:rPr lang="ru-RU" sz="2000" dirty="0"/>
              <a:t> </a:t>
            </a:r>
            <a:r>
              <a:rPr lang="ru-RU" sz="2000" dirty="0" err="1"/>
              <a:t>роздратування</a:t>
            </a:r>
            <a:r>
              <a:rPr lang="ru-RU" sz="2000" dirty="0"/>
              <a:t> та </a:t>
            </a:r>
            <a:r>
              <a:rPr lang="ru-RU" sz="2000" dirty="0" err="1"/>
              <a:t>стають</a:t>
            </a:r>
            <a:r>
              <a:rPr lang="ru-RU" sz="2000" dirty="0"/>
              <a:t> причиною </a:t>
            </a:r>
            <a:r>
              <a:rPr lang="ru-RU" sz="2000" dirty="0" err="1"/>
              <a:t>вибору</a:t>
            </a:r>
            <a:r>
              <a:rPr lang="ru-RU" sz="2000" dirty="0"/>
              <a:t> </a:t>
            </a:r>
            <a:r>
              <a:rPr lang="ru-RU" sz="2000" dirty="0" err="1"/>
              <a:t>іншого</a:t>
            </a:r>
            <a:r>
              <a:rPr lang="ru-RU" sz="2000" dirty="0"/>
              <a:t> бренду. </a:t>
            </a:r>
          </a:p>
          <a:p>
            <a:r>
              <a:rPr lang="ru-RU" sz="2000" dirty="0" smtClean="0"/>
              <a:t>Все </a:t>
            </a:r>
            <a:r>
              <a:rPr lang="ru-RU" sz="2000" dirty="0" err="1"/>
              <a:t>це</a:t>
            </a:r>
            <a:r>
              <a:rPr lang="ru-RU" sz="2000" dirty="0"/>
              <a:t> є </a:t>
            </a:r>
            <a:r>
              <a:rPr lang="ru-RU" sz="2000" dirty="0" err="1"/>
              <a:t>прямими</a:t>
            </a:r>
            <a:r>
              <a:rPr lang="ru-RU" sz="2000" dirty="0"/>
              <a:t> сигналами для </a:t>
            </a:r>
            <a:r>
              <a:rPr lang="ru-RU" sz="2000" dirty="0" err="1"/>
              <a:t>маркетологів</a:t>
            </a:r>
            <a:r>
              <a:rPr lang="ru-RU" sz="2000" dirty="0"/>
              <a:t> </a:t>
            </a:r>
            <a:r>
              <a:rPr lang="ru-RU" sz="2000" dirty="0" err="1"/>
              <a:t>впроваджувати</a:t>
            </a:r>
            <a:r>
              <a:rPr lang="ru-RU" sz="2000" dirty="0"/>
              <a:t> </a:t>
            </a:r>
            <a:r>
              <a:rPr lang="ru-RU" sz="2000" dirty="0" err="1"/>
              <a:t>омніканальний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, </a:t>
            </a:r>
            <a:r>
              <a:rPr lang="ru-RU" sz="2000" dirty="0" err="1"/>
              <a:t>особливість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в </a:t>
            </a:r>
            <a:r>
              <a:rPr lang="ru-RU" sz="2000" dirty="0" err="1"/>
              <a:t>узгодженій</a:t>
            </a:r>
            <a:r>
              <a:rPr lang="ru-RU" sz="2000" dirty="0"/>
              <a:t>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каналів</a:t>
            </a:r>
            <a:r>
              <a:rPr lang="ru-RU" sz="2000" dirty="0"/>
              <a:t> </a:t>
            </a:r>
            <a:r>
              <a:rPr lang="ru-RU" sz="2000" dirty="0" err="1"/>
              <a:t>комунікацій</a:t>
            </a:r>
            <a:r>
              <a:rPr lang="ru-RU" sz="2000" dirty="0"/>
              <a:t>. На </a:t>
            </a:r>
            <a:r>
              <a:rPr lang="ru-RU" sz="2000" dirty="0" err="1"/>
              <a:t>відміну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мультиканальної</a:t>
            </a:r>
            <a:r>
              <a:rPr lang="ru-RU" sz="2000" dirty="0"/>
              <a:t> </a:t>
            </a:r>
            <a:r>
              <a:rPr lang="ru-RU" sz="2000" dirty="0" err="1"/>
              <a:t>стратегії</a:t>
            </a:r>
            <a:r>
              <a:rPr lang="ru-RU" sz="2000" dirty="0"/>
              <a:t>, </a:t>
            </a:r>
            <a:r>
              <a:rPr lang="ru-RU" sz="2000" dirty="0" err="1"/>
              <a:t>омніканальність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безперервну</a:t>
            </a:r>
            <a:r>
              <a:rPr lang="ru-RU" sz="2000" dirty="0"/>
              <a:t> </a:t>
            </a:r>
            <a:r>
              <a:rPr lang="ru-RU" sz="2000" dirty="0" err="1"/>
              <a:t>синхронізацію</a:t>
            </a:r>
            <a:r>
              <a:rPr lang="ru-RU" sz="2000" dirty="0"/>
              <a:t> та </a:t>
            </a:r>
            <a:r>
              <a:rPr lang="ru-RU" sz="2000" dirty="0" err="1"/>
              <a:t>збір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з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у </a:t>
            </a:r>
            <a:r>
              <a:rPr lang="ru-RU" sz="2000" dirty="0" err="1"/>
              <a:t>єдину</a:t>
            </a:r>
            <a:r>
              <a:rPr lang="ru-RU" sz="2000" dirty="0"/>
              <a:t> базу </a:t>
            </a:r>
            <a:r>
              <a:rPr lang="ru-RU" sz="2000" dirty="0" err="1"/>
              <a:t>даних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: </a:t>
            </a:r>
          </a:p>
          <a:p>
            <a:r>
              <a:rPr lang="ru-RU" sz="2000" dirty="0" smtClean="0"/>
              <a:t>    </a:t>
            </a:r>
            <a:r>
              <a:rPr lang="ru-RU" sz="2000" dirty="0"/>
              <a:t>комплексно </a:t>
            </a:r>
            <a:r>
              <a:rPr lang="ru-RU" sz="2000" dirty="0" err="1"/>
              <a:t>аналізувати</a:t>
            </a:r>
            <a:r>
              <a:rPr lang="ru-RU" sz="2000" dirty="0"/>
              <a:t> шлях та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клієнтів</a:t>
            </a:r>
            <a:r>
              <a:rPr lang="ru-RU" sz="2000" dirty="0"/>
              <a:t>, частоту </a:t>
            </a:r>
            <a:r>
              <a:rPr lang="ru-RU" sz="2000" dirty="0" err="1"/>
              <a:t>їхніх</a:t>
            </a:r>
            <a:r>
              <a:rPr lang="ru-RU" sz="2000" dirty="0"/>
              <a:t> </a:t>
            </a:r>
            <a:r>
              <a:rPr lang="ru-RU" sz="2000" dirty="0" err="1"/>
              <a:t>звернень</a:t>
            </a:r>
            <a:r>
              <a:rPr lang="ru-RU" sz="2000" dirty="0"/>
              <a:t> і </a:t>
            </a:r>
            <a:r>
              <a:rPr lang="ru-RU" sz="2000" dirty="0" err="1"/>
              <a:t>вподобання</a:t>
            </a:r>
            <a:r>
              <a:rPr lang="ru-RU" sz="2000" dirty="0"/>
              <a:t>;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спростити</a:t>
            </a:r>
            <a:r>
              <a:rPr lang="ru-RU" sz="2000" dirty="0"/>
              <a:t> </a:t>
            </a:r>
            <a:r>
              <a:rPr lang="ru-RU" sz="2000" dirty="0" err="1"/>
              <a:t>збір</a:t>
            </a:r>
            <a:r>
              <a:rPr lang="ru-RU" sz="2000" dirty="0"/>
              <a:t> та </a:t>
            </a:r>
            <a:r>
              <a:rPr lang="ru-RU" sz="2000" dirty="0" err="1"/>
              <a:t>зберігання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про </a:t>
            </a:r>
            <a:r>
              <a:rPr lang="ru-RU" sz="2000" dirty="0" err="1"/>
              <a:t>користувача</a:t>
            </a:r>
            <a:r>
              <a:rPr lang="ru-RU" sz="2000" dirty="0"/>
              <a:t>;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збільшити</a:t>
            </a:r>
            <a:r>
              <a:rPr lang="ru-RU" sz="2000" dirty="0"/>
              <a:t> </a:t>
            </a:r>
            <a:r>
              <a:rPr lang="ru-RU" sz="2000" dirty="0" err="1"/>
              <a:t>охоплення</a:t>
            </a:r>
            <a:r>
              <a:rPr lang="ru-RU" sz="2000" dirty="0"/>
              <a:t> та </a:t>
            </a:r>
            <a:r>
              <a:rPr lang="ru-RU" sz="2000" dirty="0" err="1"/>
              <a:t>зрозуміти</a:t>
            </a:r>
            <a:r>
              <a:rPr lang="ru-RU" sz="2000" dirty="0"/>
              <a:t> </a:t>
            </a:r>
            <a:r>
              <a:rPr lang="ru-RU" sz="2000" dirty="0" err="1"/>
              <a:t>ефективність</a:t>
            </a:r>
            <a:r>
              <a:rPr lang="ru-RU" sz="2000" dirty="0"/>
              <a:t> і </a:t>
            </a:r>
            <a:r>
              <a:rPr lang="ru-RU" sz="2000" dirty="0" err="1"/>
              <a:t>вплив</a:t>
            </a:r>
            <a:r>
              <a:rPr lang="ru-RU" sz="2000" dirty="0"/>
              <a:t> кожного каналу на </a:t>
            </a:r>
            <a:r>
              <a:rPr lang="ru-RU" sz="2000" dirty="0" err="1"/>
              <a:t>окремого</a:t>
            </a:r>
            <a:r>
              <a:rPr lang="ru-RU" sz="2000" dirty="0"/>
              <a:t> </a:t>
            </a:r>
            <a:r>
              <a:rPr lang="ru-RU" sz="2000" dirty="0" err="1"/>
              <a:t>споживача</a:t>
            </a:r>
            <a:r>
              <a:rPr lang="ru-RU" sz="2000" dirty="0"/>
              <a:t>;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покращити</a:t>
            </a:r>
            <a:r>
              <a:rPr lang="ru-RU" sz="2000" dirty="0"/>
              <a:t> </a:t>
            </a:r>
            <a:r>
              <a:rPr lang="ru-RU" sz="2000" dirty="0" err="1"/>
              <a:t>користувацький</a:t>
            </a:r>
            <a:r>
              <a:rPr lang="ru-RU" sz="2000" dirty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, </a:t>
            </a:r>
            <a:r>
              <a:rPr lang="ru-RU" sz="2000" dirty="0" err="1"/>
              <a:t>надаючи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споживачам</a:t>
            </a:r>
            <a:r>
              <a:rPr lang="ru-RU" sz="2000" dirty="0"/>
              <a:t> </a:t>
            </a:r>
            <a:r>
              <a:rPr lang="ru-RU" sz="2000" dirty="0" err="1"/>
              <a:t>взаємодіяти</a:t>
            </a:r>
            <a:r>
              <a:rPr lang="ru-RU" sz="2000" dirty="0"/>
              <a:t> з брендом у </a:t>
            </a:r>
            <a:r>
              <a:rPr lang="ru-RU" sz="2000" dirty="0" err="1"/>
              <a:t>зручному</a:t>
            </a:r>
            <a:r>
              <a:rPr lang="ru-RU" sz="2000" dirty="0"/>
              <a:t> </a:t>
            </a:r>
            <a:r>
              <a:rPr lang="ru-RU" sz="2000" dirty="0" err="1"/>
              <a:t>форматі</a:t>
            </a:r>
            <a:r>
              <a:rPr lang="ru-RU" sz="2000" dirty="0"/>
              <a:t>;</a:t>
            </a:r>
          </a:p>
          <a:p>
            <a:r>
              <a:rPr lang="ru-RU" sz="2000" dirty="0"/>
              <a:t>    </a:t>
            </a:r>
            <a:r>
              <a:rPr lang="ru-RU" sz="2000" dirty="0" err="1"/>
              <a:t>оптимізувати</a:t>
            </a:r>
            <a:r>
              <a:rPr lang="ru-RU" sz="2000" dirty="0"/>
              <a:t> </a:t>
            </a:r>
            <a:r>
              <a:rPr lang="ru-RU" sz="2000" dirty="0" err="1"/>
              <a:t>маркетингові</a:t>
            </a:r>
            <a:r>
              <a:rPr lang="ru-RU" sz="2000" dirty="0"/>
              <a:t> </a:t>
            </a:r>
            <a:r>
              <a:rPr lang="ru-RU" sz="2000" dirty="0" err="1"/>
              <a:t>витрати</a:t>
            </a:r>
            <a:r>
              <a:rPr lang="ru-RU" sz="2000" dirty="0"/>
              <a:t>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комунікації</a:t>
            </a:r>
            <a:r>
              <a:rPr lang="ru-RU" sz="2000" dirty="0"/>
              <a:t> з </a:t>
            </a:r>
            <a:r>
              <a:rPr lang="ru-RU" sz="2000" dirty="0" err="1"/>
              <a:t>клієнтом</a:t>
            </a:r>
            <a:r>
              <a:rPr lang="ru-RU" sz="2000" dirty="0"/>
              <a:t> через </a:t>
            </a:r>
            <a:r>
              <a:rPr lang="ru-RU" sz="2000" dirty="0" err="1"/>
              <a:t>ті</a:t>
            </a:r>
            <a:r>
              <a:rPr lang="ru-RU" sz="2000" dirty="0"/>
              <a:t> канали, з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взаємодіє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 smtClean="0"/>
              <a:t>.</a:t>
            </a:r>
          </a:p>
          <a:p>
            <a:r>
              <a:rPr lang="en-US" sz="2000" dirty="0"/>
              <a:t> email;</a:t>
            </a:r>
          </a:p>
          <a:p>
            <a:r>
              <a:rPr lang="en-US" sz="2000" dirty="0"/>
              <a:t>    web push;</a:t>
            </a:r>
          </a:p>
          <a:p>
            <a:r>
              <a:rPr lang="en-US" sz="2000" dirty="0"/>
              <a:t>    mobile push;</a:t>
            </a:r>
          </a:p>
          <a:p>
            <a:r>
              <a:rPr lang="en-US" sz="2000" dirty="0"/>
              <a:t>    In-App;</a:t>
            </a:r>
          </a:p>
          <a:p>
            <a:r>
              <a:rPr lang="en-US" sz="2000" dirty="0"/>
              <a:t>    App Inbox;</a:t>
            </a:r>
          </a:p>
          <a:p>
            <a:r>
              <a:rPr lang="en-US" sz="2000" dirty="0"/>
              <a:t>    </a:t>
            </a:r>
            <a:r>
              <a:rPr lang="ru-RU" sz="2000" dirty="0" err="1"/>
              <a:t>віджети</a:t>
            </a:r>
            <a:r>
              <a:rPr lang="ru-RU" sz="2000" dirty="0"/>
              <a:t>;</a:t>
            </a:r>
          </a:p>
          <a:p>
            <a:r>
              <a:rPr lang="ru-RU" sz="2000" dirty="0"/>
              <a:t>    </a:t>
            </a:r>
            <a:r>
              <a:rPr lang="en-US" sz="2000" dirty="0"/>
              <a:t>Viber;</a:t>
            </a:r>
          </a:p>
          <a:p>
            <a:r>
              <a:rPr lang="en-US" sz="2000" dirty="0"/>
              <a:t>    SMS.</a:t>
            </a:r>
          </a:p>
        </p:txBody>
      </p:sp>
    </p:spTree>
    <p:extLst>
      <p:ext uri="{BB962C8B-B14F-4D97-AF65-F5344CB8AC3E}">
        <p14:creationId xmlns:p14="http://schemas.microsoft.com/office/powerpoint/2010/main" val="1518956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704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Враховуйте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воронки,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користувач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На кожному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вашою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потреби,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та </a:t>
            </a:r>
            <a:r>
              <a:rPr lang="ru-RU" dirty="0" err="1"/>
              <a:t>лояльності</a:t>
            </a:r>
            <a:r>
              <a:rPr lang="ru-RU" dirty="0"/>
              <a:t>.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влучну</a:t>
            </a:r>
            <a:r>
              <a:rPr lang="ru-RU" dirty="0"/>
              <a:t> та </a:t>
            </a:r>
            <a:r>
              <a:rPr lang="ru-RU" dirty="0" err="1"/>
              <a:t>доречну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автоматизувати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через </a:t>
            </a:r>
            <a:r>
              <a:rPr lang="en-US" dirty="0"/>
              <a:t>direct-</a:t>
            </a:r>
            <a:r>
              <a:rPr lang="ru-RU" dirty="0"/>
              <a:t>канали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тригери</a:t>
            </a:r>
            <a:r>
              <a:rPr lang="ru-RU" dirty="0"/>
              <a:t> — </a:t>
            </a:r>
            <a:r>
              <a:rPr lang="ru-RU" dirty="0" err="1"/>
              <a:t>автоматичні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на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1894114"/>
            <a:ext cx="8582297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55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250"/>
            <a:ext cx="1228344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Перша </a:t>
            </a:r>
            <a:r>
              <a:rPr lang="ru-RU" b="1" dirty="0" err="1"/>
              <a:t>сходинка</a:t>
            </a:r>
            <a:r>
              <a:rPr lang="ru-RU" b="1" dirty="0"/>
              <a:t> у </a:t>
            </a:r>
            <a:r>
              <a:rPr lang="ru-RU" b="1" dirty="0" err="1"/>
              <a:t>воронці</a:t>
            </a:r>
            <a:r>
              <a:rPr lang="ru-RU" b="1" dirty="0"/>
              <a:t> — </a:t>
            </a:r>
            <a:r>
              <a:rPr lang="ru-RU" b="1" dirty="0" err="1"/>
              <a:t>обізнаність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замислюється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товар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, і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перша </a:t>
            </a:r>
            <a:r>
              <a:rPr lang="ru-RU" dirty="0" err="1"/>
              <a:t>взаємодія</a:t>
            </a:r>
            <a:r>
              <a:rPr lang="ru-RU" dirty="0"/>
              <a:t> з вашим брендом,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докласти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для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каналах, в </a:t>
            </a:r>
            <a:r>
              <a:rPr lang="ru-RU" dirty="0" err="1"/>
              <a:t>яких</a:t>
            </a:r>
            <a:r>
              <a:rPr lang="ru-RU" dirty="0"/>
              <a:t> ваша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про вас.</a:t>
            </a:r>
          </a:p>
          <a:p>
            <a:r>
              <a:rPr lang="ru-RU" dirty="0" err="1" smtClean="0"/>
              <a:t>Відгуки</a:t>
            </a:r>
            <a:r>
              <a:rPr lang="ru-RU" dirty="0"/>
              <a:t>,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відеоогляди</a:t>
            </a:r>
            <a:r>
              <a:rPr lang="ru-RU" dirty="0"/>
              <a:t>, </a:t>
            </a:r>
            <a:r>
              <a:rPr lang="ru-RU" dirty="0" err="1"/>
              <a:t>вичерпна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ваш онлайн-магазин й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корисний</a:t>
            </a:r>
            <a:r>
              <a:rPr lang="ru-RU" dirty="0"/>
              <a:t> контент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вірогідність</a:t>
            </a:r>
            <a:r>
              <a:rPr lang="ru-RU" dirty="0"/>
              <a:t> переходу </a:t>
            </a:r>
            <a:r>
              <a:rPr lang="ru-RU" dirty="0" err="1"/>
              <a:t>користувача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воронки — </a:t>
            </a:r>
            <a:r>
              <a:rPr lang="ru-RU" dirty="0" err="1"/>
              <a:t>інтерес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кроці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зацікавленість</a:t>
            </a:r>
            <a:r>
              <a:rPr lang="ru-RU" dirty="0"/>
              <a:t> до </a:t>
            </a:r>
            <a:r>
              <a:rPr lang="ru-RU" dirty="0" err="1"/>
              <a:t>вашого</a:t>
            </a:r>
            <a:r>
              <a:rPr lang="ru-RU" dirty="0"/>
              <a:t> онлайн-магазину: </a:t>
            </a:r>
            <a:r>
              <a:rPr lang="ru-RU" dirty="0" err="1"/>
              <a:t>підписується</a:t>
            </a:r>
            <a:r>
              <a:rPr lang="ru-RU" dirty="0"/>
              <a:t> на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розсилки</a:t>
            </a:r>
            <a:r>
              <a:rPr lang="ru-RU" dirty="0"/>
              <a:t>, ставить </a:t>
            </a:r>
            <a:r>
              <a:rPr lang="ru-RU" dirty="0" err="1"/>
              <a:t>запитання</a:t>
            </a:r>
            <a:r>
              <a:rPr lang="ru-RU" dirty="0"/>
              <a:t> в </a:t>
            </a:r>
            <a:r>
              <a:rPr lang="ru-RU" dirty="0" err="1"/>
              <a:t>чаті</a:t>
            </a:r>
            <a:r>
              <a:rPr lang="ru-RU" dirty="0"/>
              <a:t>.</a:t>
            </a:r>
          </a:p>
          <a:p>
            <a:r>
              <a:rPr lang="ru-RU" dirty="0" smtClean="0"/>
              <a:t>Уже </a:t>
            </a:r>
            <a:r>
              <a:rPr lang="ru-RU" dirty="0"/>
              <a:t>на </a:t>
            </a:r>
            <a:r>
              <a:rPr lang="ru-RU" b="1" dirty="0"/>
              <a:t>другому </a:t>
            </a:r>
            <a:r>
              <a:rPr lang="ru-RU" b="1" dirty="0" err="1"/>
              <a:t>етапі</a:t>
            </a:r>
            <a:r>
              <a:rPr lang="ru-RU" b="1" dirty="0"/>
              <a:t> воронки </a:t>
            </a:r>
            <a:r>
              <a:rPr lang="ru-RU" dirty="0"/>
              <a:t>реально </a:t>
            </a:r>
            <a:r>
              <a:rPr lang="ru-RU" dirty="0" err="1"/>
              <a:t>впровадити</a:t>
            </a:r>
            <a:r>
              <a:rPr lang="ru-RU" dirty="0"/>
              <a:t> </a:t>
            </a:r>
            <a:r>
              <a:rPr lang="ru-RU" dirty="0" err="1"/>
              <a:t>тригерну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en-US" dirty="0"/>
              <a:t>welcome-</a:t>
            </a:r>
            <a:r>
              <a:rPr lang="ru-RU" dirty="0" err="1"/>
              <a:t>серія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, де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познайомите</a:t>
            </a:r>
            <a:r>
              <a:rPr lang="ru-RU" dirty="0"/>
              <a:t> нового </a:t>
            </a:r>
            <a:r>
              <a:rPr lang="ru-RU" dirty="0" err="1"/>
              <a:t>підписника</a:t>
            </a:r>
            <a:r>
              <a:rPr lang="ru-RU" dirty="0"/>
              <a:t> з </a:t>
            </a:r>
            <a:r>
              <a:rPr lang="ru-RU" dirty="0" err="1"/>
              <a:t>вашою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і </a:t>
            </a:r>
            <a:r>
              <a:rPr lang="ru-RU" dirty="0" err="1"/>
              <a:t>асортиментом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залучатимете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до </a:t>
            </a:r>
            <a:r>
              <a:rPr lang="ru-RU" dirty="0" err="1"/>
              <a:t>першої</a:t>
            </a:r>
            <a:r>
              <a:rPr lang="ru-RU" dirty="0"/>
              <a:t> покупки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промокоду</a:t>
            </a:r>
            <a:r>
              <a:rPr lang="ru-RU" dirty="0"/>
              <a:t>, </a:t>
            </a:r>
            <a:r>
              <a:rPr lang="ru-RU" dirty="0" err="1"/>
              <a:t>знижкам</a:t>
            </a:r>
            <a:r>
              <a:rPr lang="ru-RU" dirty="0"/>
              <a:t>, </a:t>
            </a:r>
            <a:r>
              <a:rPr lang="ru-RU" dirty="0" err="1"/>
              <a:t>безплатній</a:t>
            </a:r>
            <a:r>
              <a:rPr lang="ru-RU" dirty="0"/>
              <a:t> </a:t>
            </a:r>
            <a:r>
              <a:rPr lang="ru-RU" dirty="0" err="1"/>
              <a:t>доставці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b="1" dirty="0" err="1" smtClean="0"/>
              <a:t>Наступний</a:t>
            </a:r>
            <a:r>
              <a:rPr lang="ru-RU" b="1" dirty="0" smtClean="0"/>
              <a:t> </a:t>
            </a:r>
            <a:r>
              <a:rPr lang="ru-RU" b="1" dirty="0" err="1"/>
              <a:t>етап</a:t>
            </a:r>
            <a:r>
              <a:rPr lang="ru-RU" b="1" dirty="0"/>
              <a:t> воронки — </a:t>
            </a:r>
            <a:r>
              <a:rPr lang="ru-RU" b="1" dirty="0" err="1"/>
              <a:t>рішення</a:t>
            </a:r>
            <a:r>
              <a:rPr lang="ru-RU" dirty="0"/>
              <a:t>. </a:t>
            </a:r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: </a:t>
            </a:r>
            <a:r>
              <a:rPr lang="ru-RU" dirty="0" err="1"/>
              <a:t>додає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в </a:t>
            </a:r>
            <a:r>
              <a:rPr lang="ru-RU" dirty="0" err="1"/>
              <a:t>обране</a:t>
            </a:r>
            <a:r>
              <a:rPr lang="ru-RU" dirty="0"/>
              <a:t>, </a:t>
            </a:r>
            <a:r>
              <a:rPr lang="ru-RU" dirty="0" err="1"/>
              <a:t>переглядає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та </a:t>
            </a:r>
            <a:r>
              <a:rPr lang="ru-RU" dirty="0" err="1"/>
              <a:t>шукає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відповідатимуть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потребам.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відвідувача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сайту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налаштувати</a:t>
            </a:r>
            <a:r>
              <a:rPr lang="ru-RU" dirty="0"/>
              <a:t> </a:t>
            </a:r>
            <a:r>
              <a:rPr lang="ru-RU" dirty="0" err="1"/>
              <a:t>тригери</a:t>
            </a:r>
            <a:r>
              <a:rPr lang="ru-RU" dirty="0"/>
              <a:t>, і система автоматично </a:t>
            </a:r>
            <a:r>
              <a:rPr lang="ru-RU" dirty="0" err="1"/>
              <a:t>надсилатиме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каналах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релевантними</a:t>
            </a:r>
            <a:r>
              <a:rPr lang="ru-RU" dirty="0"/>
              <a:t> </a:t>
            </a:r>
            <a:r>
              <a:rPr lang="ru-RU" dirty="0" err="1"/>
              <a:t>пропозиціями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Креативні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та </a:t>
            </a:r>
            <a:r>
              <a:rPr lang="ru-RU" dirty="0" err="1"/>
              <a:t>персоналізація</a:t>
            </a:r>
            <a:r>
              <a:rPr lang="ru-RU" dirty="0"/>
              <a:t> </a:t>
            </a:r>
            <a:r>
              <a:rPr lang="ru-RU" dirty="0" err="1"/>
              <a:t>спонукають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покупку.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етап</a:t>
            </a:r>
            <a:r>
              <a:rPr lang="ru-RU" b="1" dirty="0"/>
              <a:t> воронки </a:t>
            </a:r>
            <a:r>
              <a:rPr lang="ru-RU" b="1" dirty="0" err="1"/>
              <a:t>називається</a:t>
            </a:r>
            <a:r>
              <a:rPr lang="ru-RU" b="1" dirty="0"/>
              <a:t> «</a:t>
            </a:r>
            <a:r>
              <a:rPr lang="ru-RU" b="1" dirty="0" err="1"/>
              <a:t>Дія</a:t>
            </a:r>
            <a:r>
              <a:rPr lang="ru-RU" b="1" dirty="0"/>
              <a:t>»</a:t>
            </a:r>
            <a:r>
              <a:rPr lang="ru-RU" dirty="0"/>
              <a:t>, і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подбати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покупця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вашим онлайн-магазином.</a:t>
            </a:r>
          </a:p>
          <a:p>
            <a:r>
              <a:rPr lang="ru-RU" dirty="0" err="1" smtClean="0"/>
              <a:t>Зручна</a:t>
            </a:r>
            <a:r>
              <a:rPr lang="ru-RU" dirty="0" smtClean="0"/>
              <a:t> </a:t>
            </a:r>
            <a:r>
              <a:rPr lang="ru-RU" dirty="0"/>
              <a:t>оплата, </a:t>
            </a:r>
            <a:r>
              <a:rPr lang="ru-RU" dirty="0" err="1"/>
              <a:t>інформування</a:t>
            </a:r>
            <a:r>
              <a:rPr lang="ru-RU" dirty="0"/>
              <a:t> про статус </a:t>
            </a:r>
            <a:r>
              <a:rPr lang="ru-RU" dirty="0" err="1"/>
              <a:t>замовлення</a:t>
            </a:r>
            <a:r>
              <a:rPr lang="ru-RU" dirty="0"/>
              <a:t> та доставку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довірливих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r>
              <a:rPr lang="ru-RU" dirty="0"/>
              <a:t> та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вірогідність</a:t>
            </a:r>
            <a:r>
              <a:rPr lang="ru-RU" dirty="0"/>
              <a:t> </a:t>
            </a:r>
            <a:r>
              <a:rPr lang="ru-RU" dirty="0" err="1"/>
              <a:t>повторних</a:t>
            </a:r>
            <a:r>
              <a:rPr lang="ru-RU" dirty="0"/>
              <a:t> покупок.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доречно</a:t>
            </a:r>
            <a:r>
              <a:rPr lang="ru-RU" dirty="0"/>
              <a:t> </a:t>
            </a:r>
            <a:r>
              <a:rPr lang="ru-RU" dirty="0" err="1"/>
              <a:t>впровадити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тригери</a:t>
            </a:r>
            <a:r>
              <a:rPr lang="ru-RU" dirty="0"/>
              <a:t>, як </a:t>
            </a:r>
            <a:r>
              <a:rPr lang="en-US" dirty="0"/>
              <a:t>cross-sell, upsell, «</a:t>
            </a:r>
            <a:r>
              <a:rPr lang="ru-RU" dirty="0" err="1"/>
              <a:t>Транзакційні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».</a:t>
            </a:r>
          </a:p>
          <a:p>
            <a:r>
              <a:rPr lang="ru-RU" b="1" dirty="0" smtClean="0"/>
              <a:t>І </a:t>
            </a:r>
            <a:r>
              <a:rPr lang="ru-RU" b="1" dirty="0" err="1"/>
              <a:t>останній</a:t>
            </a:r>
            <a:r>
              <a:rPr lang="ru-RU" b="1" dirty="0"/>
              <a:t> </a:t>
            </a:r>
            <a:r>
              <a:rPr lang="ru-RU" b="1" dirty="0" err="1"/>
              <a:t>етап</a:t>
            </a:r>
            <a:r>
              <a:rPr lang="ru-RU" b="1" dirty="0"/>
              <a:t> воронки — </a:t>
            </a:r>
            <a:r>
              <a:rPr lang="ru-RU" b="1" dirty="0" err="1"/>
              <a:t>утримання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, </a:t>
            </a:r>
            <a:r>
              <a:rPr lang="ru-RU" dirty="0" err="1"/>
              <a:t>персональні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в </a:t>
            </a:r>
            <a:r>
              <a:rPr lang="ru-RU" dirty="0" err="1"/>
              <a:t>розсилках</a:t>
            </a:r>
            <a:r>
              <a:rPr lang="ru-RU" dirty="0"/>
              <a:t>, </a:t>
            </a:r>
            <a:r>
              <a:rPr lang="ru-RU" dirty="0" err="1"/>
              <a:t>подарунки</a:t>
            </a:r>
            <a:r>
              <a:rPr lang="ru-RU" dirty="0"/>
              <a:t>, </a:t>
            </a:r>
            <a:r>
              <a:rPr lang="ru-RU" dirty="0" err="1"/>
              <a:t>бонуси</a:t>
            </a:r>
            <a:r>
              <a:rPr lang="ru-RU" dirty="0"/>
              <a:t> та </a:t>
            </a:r>
            <a:r>
              <a:rPr lang="ru-RU" dirty="0" err="1"/>
              <a:t>знижки</a:t>
            </a:r>
            <a:r>
              <a:rPr lang="ru-RU" dirty="0"/>
              <a:t> —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зацікавленість</a:t>
            </a:r>
            <a:r>
              <a:rPr lang="ru-RU" dirty="0"/>
              <a:t> до </a:t>
            </a:r>
            <a:r>
              <a:rPr lang="ru-RU" dirty="0" err="1"/>
              <a:t>вашого</a:t>
            </a:r>
            <a:r>
              <a:rPr lang="ru-RU" dirty="0"/>
              <a:t> онлайн-магазину та </a:t>
            </a:r>
            <a:r>
              <a:rPr lang="ru-RU" dirty="0" err="1"/>
              <a:t>присутність</a:t>
            </a:r>
            <a:r>
              <a:rPr lang="ru-RU" dirty="0"/>
              <a:t> бренду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впровадити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тригери</a:t>
            </a:r>
            <a:r>
              <a:rPr lang="ru-RU" dirty="0"/>
              <a:t>:</a:t>
            </a:r>
          </a:p>
          <a:p>
            <a:r>
              <a:rPr lang="ru-RU" dirty="0" smtClean="0"/>
              <a:t>    </a:t>
            </a:r>
            <a:r>
              <a:rPr lang="ru-RU" dirty="0"/>
              <a:t>«</a:t>
            </a:r>
            <a:r>
              <a:rPr lang="ru-RU" dirty="0" err="1"/>
              <a:t>Нагадування</a:t>
            </a:r>
            <a:r>
              <a:rPr lang="ru-RU" dirty="0"/>
              <a:t> про </a:t>
            </a:r>
            <a:r>
              <a:rPr lang="ru-RU" dirty="0" err="1"/>
              <a:t>повторну</a:t>
            </a:r>
            <a:r>
              <a:rPr lang="ru-RU" dirty="0"/>
              <a:t> покупку»;</a:t>
            </a:r>
          </a:p>
          <a:p>
            <a:r>
              <a:rPr lang="ru-RU" dirty="0"/>
              <a:t>    </a:t>
            </a:r>
            <a:r>
              <a:rPr lang="en-US" dirty="0"/>
              <a:t>Next Best Offer;</a:t>
            </a:r>
          </a:p>
          <a:p>
            <a:r>
              <a:rPr lang="en-US" dirty="0"/>
              <a:t>    «</a:t>
            </a:r>
            <a:r>
              <a:rPr lang="ru-RU" dirty="0" err="1"/>
              <a:t>Знижки</a:t>
            </a:r>
            <a:r>
              <a:rPr lang="ru-RU" dirty="0"/>
              <a:t>»;</a:t>
            </a:r>
          </a:p>
          <a:p>
            <a:r>
              <a:rPr lang="ru-RU" dirty="0"/>
              <a:t>    «Новинки»;</a:t>
            </a:r>
          </a:p>
          <a:p>
            <a:r>
              <a:rPr lang="ru-RU" dirty="0"/>
              <a:t>    «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59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158490"/>
            <a:ext cx="12061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забувайте</a:t>
            </a:r>
            <a:r>
              <a:rPr lang="ru-RU" dirty="0"/>
              <a:t> про </a:t>
            </a:r>
            <a:r>
              <a:rPr lang="ru-RU" dirty="0" err="1"/>
              <a:t>лояльних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Нехтувати</a:t>
            </a:r>
            <a:r>
              <a:rPr lang="ru-RU" dirty="0"/>
              <a:t> потребами </a:t>
            </a:r>
            <a:r>
              <a:rPr lang="ru-RU" dirty="0" err="1"/>
              <a:t>лояльних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— велика </a:t>
            </a:r>
            <a:r>
              <a:rPr lang="ru-RU" dirty="0" err="1"/>
              <a:t>помилка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вони регулярно </a:t>
            </a:r>
            <a:r>
              <a:rPr lang="ru-RU" dirty="0" err="1"/>
              <a:t>купують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вашому</a:t>
            </a:r>
            <a:r>
              <a:rPr lang="ru-RU" dirty="0"/>
              <a:t> онлайн-магазину. </a:t>
            </a:r>
            <a:r>
              <a:rPr lang="ru-RU" dirty="0" err="1"/>
              <a:t>Безкоштовна</a:t>
            </a:r>
            <a:r>
              <a:rPr lang="ru-RU" dirty="0"/>
              <a:t> доставка, </a:t>
            </a:r>
            <a:r>
              <a:rPr lang="ru-RU" dirty="0" err="1"/>
              <a:t>персональні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, </a:t>
            </a:r>
            <a:r>
              <a:rPr lang="ru-RU" dirty="0" err="1"/>
              <a:t>привітання</a:t>
            </a:r>
            <a:r>
              <a:rPr lang="ru-RU" dirty="0"/>
              <a:t>,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бонуси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плюшки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дружні</a:t>
            </a:r>
            <a:r>
              <a:rPr lang="ru-RU" dirty="0"/>
              <a:t> та </a:t>
            </a:r>
            <a:r>
              <a:rPr lang="ru-RU" dirty="0" err="1"/>
              <a:t>довгострокові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з </a:t>
            </a:r>
            <a:r>
              <a:rPr lang="ru-RU" dirty="0" err="1"/>
              <a:t>покупцями</a:t>
            </a:r>
            <a:r>
              <a:rPr lang="ru-RU" dirty="0"/>
              <a:t>. </a:t>
            </a:r>
            <a:r>
              <a:rPr lang="ru-RU" dirty="0" err="1"/>
              <a:t>Погодьтеся</a:t>
            </a:r>
            <a:r>
              <a:rPr lang="ru-RU" dirty="0"/>
              <a:t>, </a:t>
            </a:r>
            <a:r>
              <a:rPr lang="ru-RU" dirty="0" err="1"/>
              <a:t>приємно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en-US" dirty="0"/>
              <a:t>SMS </a:t>
            </a:r>
            <a:r>
              <a:rPr lang="ru-RU" dirty="0" err="1"/>
              <a:t>або</a:t>
            </a:r>
            <a:r>
              <a:rPr lang="ru-RU" dirty="0"/>
              <a:t> лист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яка </a:t>
            </a:r>
            <a:r>
              <a:rPr lang="ru-RU" dirty="0" err="1"/>
              <a:t>пам’ятає</a:t>
            </a:r>
            <a:r>
              <a:rPr lang="ru-RU" dirty="0"/>
              <a:t> про </a:t>
            </a:r>
            <a:r>
              <a:rPr lang="ru-RU" dirty="0" err="1"/>
              <a:t>твій</a:t>
            </a:r>
            <a:r>
              <a:rPr lang="ru-RU" dirty="0"/>
              <a:t> день </a:t>
            </a:r>
            <a:r>
              <a:rPr lang="ru-RU" dirty="0" err="1"/>
              <a:t>народження</a:t>
            </a:r>
            <a:r>
              <a:rPr lang="ru-RU" dirty="0"/>
              <a:t> та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знижку</a:t>
            </a:r>
            <a:r>
              <a:rPr lang="ru-RU" dirty="0"/>
              <a:t> на </a:t>
            </a:r>
            <a:r>
              <a:rPr lang="ru-RU" dirty="0" err="1"/>
              <a:t>бажані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Лист-</a:t>
            </a:r>
            <a:r>
              <a:rPr lang="ru-RU" dirty="0" err="1"/>
              <a:t>привітання</a:t>
            </a:r>
            <a:r>
              <a:rPr lang="ru-RU" dirty="0"/>
              <a:t> з днем </a:t>
            </a:r>
            <a:r>
              <a:rPr lang="ru-RU" dirty="0" err="1"/>
              <a:t>народження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37" y="2024743"/>
            <a:ext cx="4545874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7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183"/>
            <a:ext cx="10515600" cy="45783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/>
              <a:t>Цифровий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споживач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" y="822960"/>
            <a:ext cx="12087497" cy="577378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: </a:t>
            </a:r>
            <a:r>
              <a:rPr lang="ru-RU" dirty="0" err="1" smtClean="0"/>
              <a:t>поінформований</a:t>
            </a:r>
            <a:r>
              <a:rPr lang="ru-RU" dirty="0" smtClean="0"/>
              <a:t>, </a:t>
            </a:r>
            <a:r>
              <a:rPr lang="ru-RU" dirty="0" err="1" smtClean="0"/>
              <a:t>мобільний</a:t>
            </a:r>
            <a:r>
              <a:rPr lang="ru-RU" dirty="0" smtClean="0"/>
              <a:t>, </a:t>
            </a:r>
            <a:r>
              <a:rPr lang="ru-RU" dirty="0" err="1" smtClean="0"/>
              <a:t>вимогливий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Майже</a:t>
            </a:r>
            <a:r>
              <a:rPr lang="ru-RU" dirty="0" smtClean="0"/>
              <a:t> 10 млн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купують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онлайн. З них 1,5 млн </a:t>
            </a:r>
            <a:r>
              <a:rPr lang="ru-RU" dirty="0" err="1" smtClean="0"/>
              <a:t>зробили</a:t>
            </a:r>
            <a:r>
              <a:rPr lang="ru-RU" dirty="0" smtClean="0"/>
              <a:t> свою першу покупку в </a:t>
            </a:r>
            <a:r>
              <a:rPr lang="ru-RU" dirty="0" err="1" smtClean="0"/>
              <a:t>інтернеті</a:t>
            </a:r>
            <a:r>
              <a:rPr lang="ru-RU" dirty="0" smtClean="0"/>
              <a:t> у 2023 </a:t>
            </a:r>
            <a:r>
              <a:rPr lang="ru-RU" dirty="0" err="1" smtClean="0"/>
              <a:t>році</a:t>
            </a:r>
            <a:r>
              <a:rPr lang="ru-RU" dirty="0" smtClean="0"/>
              <a:t>. Так, з 129 млрд </a:t>
            </a:r>
            <a:r>
              <a:rPr lang="ru-RU" dirty="0" err="1" smtClean="0"/>
              <a:t>грн</a:t>
            </a:r>
            <a:r>
              <a:rPr lang="ru-RU" dirty="0" smtClean="0"/>
              <a:t> у 2021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онлайн-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зріс</a:t>
            </a:r>
            <a:r>
              <a:rPr lang="ru-RU" dirty="0" smtClean="0"/>
              <a:t> до 182 млрд </a:t>
            </a:r>
            <a:r>
              <a:rPr lang="ru-RU" dirty="0" err="1" smtClean="0"/>
              <a:t>грн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9" y="2534195"/>
            <a:ext cx="11077302" cy="40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4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" y="224135"/>
            <a:ext cx="12009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Попри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інтернет-користувачів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з 25,6 млн у 2021 </a:t>
            </a:r>
            <a:r>
              <a:rPr lang="ru-RU" dirty="0" err="1" smtClean="0"/>
              <a:t>році</a:t>
            </a:r>
            <a:r>
              <a:rPr lang="ru-RU" dirty="0" smtClean="0"/>
              <a:t> до 18 млн у 2023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інтернет-покупців</a:t>
            </a:r>
            <a:r>
              <a:rPr lang="ru-RU" dirty="0" smtClean="0"/>
              <a:t> </a:t>
            </a:r>
            <a:r>
              <a:rPr lang="ru-RU" dirty="0" err="1" smtClean="0"/>
              <a:t>торік</a:t>
            </a:r>
            <a:r>
              <a:rPr lang="ru-RU" dirty="0" smtClean="0"/>
              <a:t> </a:t>
            </a:r>
            <a:r>
              <a:rPr lang="ru-RU" dirty="0" err="1" smtClean="0"/>
              <a:t>зросла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просідання</a:t>
            </a:r>
            <a:r>
              <a:rPr lang="ru-RU" dirty="0" smtClean="0"/>
              <a:t> роком </a:t>
            </a:r>
            <a:r>
              <a:rPr lang="ru-RU" dirty="0" err="1" smtClean="0"/>
              <a:t>раніше</a:t>
            </a:r>
            <a:r>
              <a:rPr lang="ru-RU" dirty="0" smtClean="0"/>
              <a:t>. </a:t>
            </a: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1240971"/>
            <a:ext cx="10463347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703" y="239877"/>
            <a:ext cx="10293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Топ </a:t>
            </a:r>
            <a:r>
              <a:rPr lang="ru-RU" sz="2800" b="1" dirty="0" err="1" smtClean="0"/>
              <a:t>застосунків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категорії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Шопінг</a:t>
            </a:r>
            <a:r>
              <a:rPr lang="ru-RU" sz="2800" b="1" dirty="0" smtClean="0"/>
              <a:t>»</a:t>
            </a:r>
            <a:endParaRPr lang="en-US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4" y="609209"/>
            <a:ext cx="11325496" cy="61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702" y="129995"/>
            <a:ext cx="10515600" cy="588464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Найпопулярніші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застосунки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ритейлерів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дослідженням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718459"/>
            <a:ext cx="12100560" cy="5458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користувачів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важлива</a:t>
            </a:r>
            <a:r>
              <a:rPr lang="ru-RU" sz="2400" dirty="0" smtClean="0"/>
              <a:t> </a:t>
            </a:r>
            <a:r>
              <a:rPr lang="ru-RU" sz="2400" dirty="0" err="1" smtClean="0"/>
              <a:t>зручність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інтерфейсу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швидкість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сервісу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відсутність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помилок</a:t>
            </a:r>
            <a:r>
              <a:rPr lang="ru-RU" sz="2400" dirty="0" smtClean="0"/>
              <a:t>. </a:t>
            </a:r>
            <a:r>
              <a:rPr lang="ru-RU" sz="2400" dirty="0" err="1" smtClean="0"/>
              <a:t>Тож</a:t>
            </a:r>
            <a:r>
              <a:rPr lang="ru-RU" sz="2400" dirty="0" smtClean="0"/>
              <a:t> першу </a:t>
            </a:r>
            <a:r>
              <a:rPr lang="ru-RU" sz="2400" dirty="0" err="1" smtClean="0"/>
              <a:t>трійку</a:t>
            </a:r>
            <a:r>
              <a:rPr lang="ru-RU" sz="2400" dirty="0" smtClean="0"/>
              <a:t> за </a:t>
            </a:r>
            <a:r>
              <a:rPr lang="ru-RU" sz="2400" dirty="0" err="1" smtClean="0"/>
              <a:t>завантаженням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формують</a:t>
            </a:r>
            <a:r>
              <a:rPr lang="ru-RU" sz="2400" dirty="0" smtClean="0"/>
              <a:t> </a:t>
            </a:r>
            <a:r>
              <a:rPr lang="en-US" sz="2400" dirty="0" err="1" smtClean="0"/>
              <a:t>Rozetka</a:t>
            </a:r>
            <a:r>
              <a:rPr lang="en-US" sz="2400" dirty="0" smtClean="0"/>
              <a:t>, OLX, </a:t>
            </a:r>
            <a:r>
              <a:rPr lang="en-US" sz="2400" dirty="0" err="1" smtClean="0"/>
              <a:t>Aliexpress</a:t>
            </a:r>
            <a:r>
              <a:rPr lang="en-US" sz="2400" dirty="0" smtClean="0"/>
              <a:t>.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застосунків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користувачам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подобаються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найбільше</a:t>
            </a:r>
            <a:r>
              <a:rPr lang="ru-RU" sz="2400" dirty="0" smtClean="0"/>
              <a:t>, — </a:t>
            </a:r>
            <a:r>
              <a:rPr lang="en-US" sz="2400" dirty="0" err="1" smtClean="0"/>
              <a:t>Rozetka</a:t>
            </a:r>
            <a:r>
              <a:rPr lang="en-US" sz="2400" dirty="0" smtClean="0"/>
              <a:t>, </a:t>
            </a:r>
            <a:r>
              <a:rPr lang="en-US" sz="2400" dirty="0" err="1" smtClean="0"/>
              <a:t>Aliexpress</a:t>
            </a:r>
            <a:r>
              <a:rPr lang="en-US" sz="2400" dirty="0" smtClean="0"/>
              <a:t> </a:t>
            </a:r>
            <a:r>
              <a:rPr lang="ru-RU" sz="2400" dirty="0" smtClean="0"/>
              <a:t>та </a:t>
            </a:r>
            <a:r>
              <a:rPr lang="en-US" sz="2400" dirty="0" smtClean="0"/>
              <a:t>Tabletki.ua.</a:t>
            </a:r>
          </a:p>
          <a:p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9" y="2103120"/>
            <a:ext cx="10541725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73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6378</Words>
  <Application>Microsoft Office PowerPoint</Application>
  <PresentationFormat>Широкоэкранный</PresentationFormat>
  <Paragraphs>303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Тема Office</vt:lpstr>
      <vt:lpstr>Поведінка споживача онлайн</vt:lpstr>
      <vt:lpstr>Значення вивчення поведінки споживачів в умовах цифрової економіки.</vt:lpstr>
      <vt:lpstr>Презентация PowerPoint</vt:lpstr>
      <vt:lpstr>Презентация PowerPoint</vt:lpstr>
      <vt:lpstr>Презентация PowerPoint</vt:lpstr>
      <vt:lpstr>Цифровий споживач</vt:lpstr>
      <vt:lpstr>Презентация PowerPoint</vt:lpstr>
      <vt:lpstr>Презентация PowerPoint</vt:lpstr>
      <vt:lpstr>Найпопулярніші застосунки ритейлерів за дослідженням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 впливу на поведінку споживача в онлайн середовищі</vt:lpstr>
      <vt:lpstr>Зображення</vt:lpstr>
      <vt:lpstr>Відео</vt:lpstr>
      <vt:lpstr>Інфографіка  </vt:lpstr>
      <vt:lpstr>Презентация PowerPoint</vt:lpstr>
      <vt:lpstr>Соціальні мережі </vt:lpstr>
      <vt:lpstr>Презентация PowerPoint</vt:lpstr>
      <vt:lpstr>GIF-файли </vt:lpstr>
      <vt:lpstr>Технології віртуальної реальності (VR) та доповненої реальності (AR)</vt:lpstr>
      <vt:lpstr>Презентация PowerPoint</vt:lpstr>
      <vt:lpstr>Меми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Оцінка якості контенту сайту 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та моделі поведінки покупців</vt:lpstr>
      <vt:lpstr>Презентация PowerPoint</vt:lpstr>
      <vt:lpstr>Презентация PowerPoint</vt:lpstr>
      <vt:lpstr>Презентация PowerPoint</vt:lpstr>
      <vt:lpstr>поведінкова сегментація</vt:lpstr>
      <vt:lpstr>Розподіл бюджету є ще однією значною перевагою поведінкової сегментації. Коли ви нарешті зрозумієте поведінку своїх клієнтів, ви зможете знайти найприбутковіші сегменти та відповідно розподілити свої маркетингові ресурси. У </vt:lpstr>
      <vt:lpstr>Презентация PowerPoint</vt:lpstr>
      <vt:lpstr>4 типи поведінкової сегментації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 використання поведінкової сегментації</vt:lpstr>
      <vt:lpstr>Презентация PowerPoint</vt:lpstr>
      <vt:lpstr>побудова маркетингової стратегії з урахуванням поведінки клієнта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Поведінка споживача онлайн</dc:title>
  <dc:creator>Valeria Tymoshyk</dc:creator>
  <cp:lastModifiedBy>Valeria Tymoshyk</cp:lastModifiedBy>
  <cp:revision>26</cp:revision>
  <dcterms:created xsi:type="dcterms:W3CDTF">2025-09-05T08:46:30Z</dcterms:created>
  <dcterms:modified xsi:type="dcterms:W3CDTF">2025-09-10T08:35:07Z</dcterms:modified>
</cp:coreProperties>
</file>