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764CF0-9ADE-4776-8866-421449537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29000"/>
            <a:ext cx="6858000" cy="2387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00B050"/>
                </a:solidFill>
                <a:effectLst/>
                <a:latin typeface="Derby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/>
                <a:latin typeface="Derby"/>
              </a:rPr>
            </a:br>
            <a:r>
              <a:rPr lang="ru-RU" sz="4000" b="1" dirty="0">
                <a:solidFill>
                  <a:srgbClr val="00B050"/>
                </a:solidFill>
                <a:latin typeface="Derby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Derby"/>
              </a:rPr>
            </a:br>
            <a:r>
              <a:rPr lang="ru-RU" sz="4000" b="1" dirty="0" smtClean="0">
                <a:solidFill>
                  <a:srgbClr val="00B050"/>
                </a:solidFill>
                <a:latin typeface="Derby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Derby"/>
              </a:rPr>
            </a:br>
            <a:r>
              <a:rPr lang="ru-RU" sz="4000" b="1" dirty="0">
                <a:solidFill>
                  <a:srgbClr val="00B050"/>
                </a:solidFill>
                <a:latin typeface="Derby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Derby"/>
              </a:rPr>
            </a:br>
            <a:r>
              <a:rPr lang="ru-RU" sz="4000" b="1" dirty="0" smtClean="0">
                <a:solidFill>
                  <a:srgbClr val="00B050"/>
                </a:solidFill>
                <a:latin typeface="Derby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Derby"/>
              </a:rPr>
            </a:br>
            <a:r>
              <a:rPr lang="ru-RU" sz="4000" b="1" dirty="0">
                <a:solidFill>
                  <a:srgbClr val="00B050"/>
                </a:solidFill>
                <a:latin typeface="Derby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Derby"/>
              </a:rPr>
            </a:br>
            <a:r>
              <a:rPr lang="ru-RU" sz="4000" b="1" dirty="0" smtClean="0">
                <a:solidFill>
                  <a:srgbClr val="00B050"/>
                </a:solidFill>
                <a:latin typeface="Derby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Derby"/>
              </a:rPr>
            </a:br>
            <a:r>
              <a:rPr lang="ru-RU" sz="4000" b="1" dirty="0">
                <a:solidFill>
                  <a:srgbClr val="00B050"/>
                </a:solidFill>
                <a:latin typeface="Derby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Derby"/>
              </a:rPr>
            </a:br>
            <a:r>
              <a:rPr lang="ru-RU" sz="5300" b="1" dirty="0" smtClean="0">
                <a:solidFill>
                  <a:srgbClr val="00B050"/>
                </a:solidFill>
                <a:effectLst/>
                <a:latin typeface="Derby"/>
              </a:rPr>
              <a:t>ДЕНЬ </a:t>
            </a:r>
            <a:r>
              <a:rPr lang="ru-RU" sz="5300" b="1" dirty="0">
                <a:solidFill>
                  <a:srgbClr val="00B050"/>
                </a:solidFill>
                <a:effectLst/>
                <a:latin typeface="Derby"/>
              </a:rPr>
              <a:t>7. </a:t>
            </a:r>
            <a:r>
              <a:rPr lang="ru-RU" sz="4000" b="1" dirty="0" smtClean="0">
                <a:solidFill>
                  <a:srgbClr val="00B050"/>
                </a:solidFill>
                <a:effectLst/>
                <a:latin typeface="Derby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/>
                <a:latin typeface="Derby"/>
              </a:rPr>
            </a:br>
            <a:r>
              <a:rPr lang="ru-RU" sz="4000" b="1" dirty="0">
                <a:solidFill>
                  <a:srgbClr val="00B050"/>
                </a:solidFill>
                <a:latin typeface="Derby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Derby"/>
              </a:rPr>
            </a:br>
            <a:r>
              <a:rPr lang="ru-RU" sz="4000" b="1" dirty="0" smtClean="0">
                <a:solidFill>
                  <a:srgbClr val="00B050"/>
                </a:solidFill>
                <a:effectLst/>
                <a:latin typeface="Derby"/>
              </a:rPr>
              <a:t>КОМУНІКАЦІЯ </a:t>
            </a:r>
            <a:r>
              <a:rPr lang="ru-RU" sz="4000" b="1" dirty="0">
                <a:solidFill>
                  <a:srgbClr val="00B050"/>
                </a:solidFill>
                <a:effectLst/>
                <a:latin typeface="Derby"/>
              </a:rPr>
              <a:t>З ОДНОЛІТКАМИ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dirty="0">
                <a:effectLst/>
              </a:rPr>
              <a:t> </a:t>
            </a:r>
            <a:br>
              <a:rPr lang="ru-RU" sz="4000" dirty="0">
                <a:effectLst/>
              </a:rPr>
            </a:b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>
                <a:solidFill>
                  <a:srgbClr val="E16A0A"/>
                </a:solidFill>
                <a:effectLst/>
                <a:latin typeface="Derby"/>
              </a:rPr>
              <a:t>ВЧИМОСЯ </a:t>
            </a:r>
            <a:r>
              <a:rPr lang="ru-RU" sz="4000" b="1" dirty="0">
                <a:solidFill>
                  <a:srgbClr val="E16A0A"/>
                </a:solidFill>
                <a:effectLst/>
                <a:latin typeface="Derby"/>
              </a:rPr>
              <a:t>СПІЛКУВАТИСЬ БЕЗ НАПРУЖЕННЯ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571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4404B4-9CBB-4E3C-A601-0FB008708CBF}"/>
              </a:ext>
            </a:extLst>
          </p:cNvPr>
          <p:cNvSpPr txBox="1"/>
          <p:nvPr/>
        </p:nvSpPr>
        <p:spPr>
          <a:xfrm>
            <a:off x="539553" y="678318"/>
            <a:ext cx="45365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ru-RU" sz="20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Мовлення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підтримуючим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спрямованим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мотивацію</a:t>
            </a:r>
            <a:endParaRPr lang="ru-RU" sz="20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фраз: «Постарайся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вийдуть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неточними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і «Постарайся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способом,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вийшли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достовірними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спрямованою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є друга. Перша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містить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залякування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«не роби так»,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неточними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несвідомому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тривожність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неправильних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Nataly\Documents\Desktop\lori-0004747639-small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81" y="492504"/>
            <a:ext cx="3583961" cy="538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F2137BD4-1A37-4180-AA54-B96CD9E1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9" y="1383080"/>
            <a:ext cx="882370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197" y="216496"/>
            <a:ext cx="8238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закріпити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правило,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пограй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комунікативно-мовленнєву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запропонованих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фраз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закресли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залякуючими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галочкою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мотиваційно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стимулюючими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Отже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розпочали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1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48B1E8-8D88-4138-8BBB-3A7EC3AE69C5}"/>
              </a:ext>
            </a:extLst>
          </p:cNvPr>
          <p:cNvSpPr txBox="1"/>
          <p:nvPr/>
        </p:nvSpPr>
        <p:spPr>
          <a:xfrm>
            <a:off x="683568" y="1"/>
            <a:ext cx="8352928" cy="721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300" dirty="0" smtClean="0">
                <a:solidFill>
                  <a:srgbClr val="00B050"/>
                </a:solidFill>
                <a:effectLst/>
                <a:latin typeface="Derby"/>
              </a:rPr>
              <a:t>   4</a:t>
            </a:r>
            <a:r>
              <a:rPr lang="ru-RU" sz="2300" dirty="0">
                <a:solidFill>
                  <a:srgbClr val="00B050"/>
                </a:solidFill>
                <a:effectLst/>
                <a:latin typeface="Derby"/>
              </a:rPr>
              <a:t>. СПІЛКУВАННЯ З ВАЖКИМИ </a:t>
            </a:r>
            <a:r>
              <a:rPr lang="ru-RU" sz="2300" dirty="0" smtClean="0">
                <a:solidFill>
                  <a:srgbClr val="00B050"/>
                </a:solidFill>
                <a:effectLst/>
                <a:latin typeface="Derby"/>
              </a:rPr>
              <a:t>ЛЮДЬМИ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Проаналізуємо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типових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1)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образи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2)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нав’язлива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 3)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обвинувачення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ru-RU" sz="2000" b="1" i="1" dirty="0" err="1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Образи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Реакція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образи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моментальна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sz="2000" dirty="0">
              <a:effectLst/>
            </a:endParaRPr>
          </a:p>
          <a:p>
            <a:pPr marL="678802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твоє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роздратування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2) Але я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мішень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агресії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2 </a:t>
            </a:r>
            <a:r>
              <a:rPr lang="ru-RU" sz="2000" b="1" i="1" dirty="0" err="1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Нав’язлива</a:t>
            </a: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типову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історію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Твій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друг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знайомий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сидить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у тебе годинами, не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запитуючи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дозволу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відчиняє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ТВІЙ холодильник і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бере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звідти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їжу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, ставить ноги на диван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гірше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, на ТВІЙ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журнальний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столик і робить все,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йому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видається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комфортним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. А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, через свою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інтелігентність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скромність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можеш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поставити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srgbClr val="0F243E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ваші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тебе дружба ‒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прийти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хвилину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‒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зняти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напругу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таких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домовитись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правила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на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березі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яхта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дружби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відплила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відкрите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море, де є велика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штормів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sz="2000" dirty="0">
              <a:effectLst/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пояснити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установки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відношення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таких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Терпіти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людей,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приходять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запрошення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сидять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мене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». 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порушує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твоє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правило,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нагадати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йому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знаєш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втомлює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8010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DD2805-6DAE-447D-9D69-C07FFA475F70}"/>
              </a:ext>
            </a:extLst>
          </p:cNvPr>
          <p:cNvSpPr txBox="1"/>
          <p:nvPr/>
        </p:nvSpPr>
        <p:spPr>
          <a:xfrm>
            <a:off x="0" y="1"/>
            <a:ext cx="9144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друг не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реагує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повторювати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одну й ту саму фразу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формах: «У мене зараз є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я люблю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Пробач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я хочу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залишитись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наодинці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заплановану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роботу».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P.S. 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приводу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запропонуй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друзям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пограти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гру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: Кожному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роздається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по 10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карток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 На 5-ти з них 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пишуть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спілкуванні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найбільше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дратують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5-ти ‒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приносять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найбільше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картки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кидають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скриньки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перемішують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витягують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по одному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картки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скриньки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позитиву і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відгадують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, де чия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вибирають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картки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скриньки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негативу і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автор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кожної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картки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обговорення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B050"/>
              </a:solidFill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3 </a:t>
            </a:r>
            <a:r>
              <a:rPr lang="ru-RU" sz="2000" b="1" i="1" dirty="0" err="1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Обвинувачення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 люди,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несвідомо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намагаються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когось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винним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Якби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наполіг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дорогою, то я б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розірвав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штани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»;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Якби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зайшов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магазину, ми би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встигнули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на автобус»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них? 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1 правило:</a:t>
            </a:r>
            <a:r>
              <a:rPr lang="ru-RU" sz="2000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не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виправдовуватись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«Я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...», «А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якби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 знав...».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Виправдання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‒ перша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невпевненості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2 правило:</a:t>
            </a:r>
            <a:r>
              <a:rPr lang="ru-RU" sz="2000" dirty="0">
                <a:solidFill>
                  <a:srgbClr val="244161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проявляти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самоповагу</a:t>
            </a:r>
            <a:r>
              <a:rPr lang="ru-RU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рангу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близькості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«Я правильно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хочеш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звинуватити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?». «Але я себе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винним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іноді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обставини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нас».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13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674538-B411-4CA2-B123-EF920E5B56E4}"/>
              </a:ext>
            </a:extLst>
          </p:cNvPr>
          <p:cNvSpPr txBox="1"/>
          <p:nvPr/>
        </p:nvSpPr>
        <p:spPr>
          <a:xfrm>
            <a:off x="611560" y="235108"/>
            <a:ext cx="799288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effectLst/>
              </a:rPr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933634"/>
                </a:solidFill>
                <a:effectLst/>
                <a:latin typeface="Derby"/>
              </a:rPr>
              <a:t>5. ЛИСТ ЛЮДИНІ, КОТРА НЕ МАЄ ДРУЗІВ</a:t>
            </a:r>
            <a:endParaRPr lang="uk-UA" sz="2400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Включи релаксаційну музику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(див.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айдіофайл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7) і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напиши листа людині, котра відчуває тривогу у спілкуванні і панічно боїться ініціювати нові знайомства</a:t>
            </a:r>
            <a:endParaRPr lang="uk-UA" sz="2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____________________________________________________________</a:t>
            </a:r>
            <a:endParaRPr lang="uk-UA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effectLst/>
              </a:rPr>
              <a:t> </a:t>
            </a:r>
          </a:p>
        </p:txBody>
      </p:sp>
      <p:pic>
        <p:nvPicPr>
          <p:cNvPr id="2050" name="Picture 2" descr="C:\Users\Nataly\Documents\Desktop\1502231953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85512"/>
            <a:ext cx="5299964" cy="297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8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E4AED0-7ECC-48CE-9A48-DFD17A0F6BDF}"/>
              </a:ext>
            </a:extLst>
          </p:cNvPr>
          <p:cNvSpPr txBox="1"/>
          <p:nvPr/>
        </p:nvSpPr>
        <p:spPr>
          <a:xfrm>
            <a:off x="529390" y="657728"/>
            <a:ext cx="8386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Мета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заняття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подолання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невпевненості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однолітками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позитивного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світосприймання</a:t>
            </a:r>
            <a:endParaRPr lang="ru-RU" sz="2000" dirty="0">
              <a:effectLst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4CC2F16-017A-47AE-92B3-F1B17A43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8001"/>
            <a:ext cx="7488832" cy="47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1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F08DD6-E18A-4C41-AC9D-BBC73B7687A8}"/>
              </a:ext>
            </a:extLst>
          </p:cNvPr>
          <p:cNvSpPr txBox="1"/>
          <p:nvPr/>
        </p:nvSpPr>
        <p:spPr>
          <a:xfrm>
            <a:off x="192505" y="368968"/>
            <a:ext cx="895149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00B050"/>
                </a:solidFill>
                <a:effectLst/>
                <a:latin typeface="Derby"/>
              </a:rPr>
              <a:t>1.  ПСИХОЛОГІЧНЕ МАЛЮВАННЯ «Я І МОЇ ДРУЗІ»</a:t>
            </a:r>
            <a:endParaRPr lang="uk-UA" sz="24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Візьми аркуш паперу, кольорові олівці (фарби або воскову крейду на своє уподобання) і намалюй малюнок «Я і мої друзі». Після завершення малювання проаналізуй його за вказівками з додатку А. Під час роботи намагайся не читати інструкцію з  аналізу малюнку, щоб результати вийшли максимально достовірними. </a:t>
            </a:r>
            <a:endParaRPr lang="uk-UA" sz="20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5B7C48-CA25-4F16-B515-87CDBF3BE8CB}"/>
              </a:ext>
            </a:extLst>
          </p:cNvPr>
          <p:cNvSpPr txBox="1"/>
          <p:nvPr/>
        </p:nvSpPr>
        <p:spPr>
          <a:xfrm>
            <a:off x="60291" y="2369516"/>
            <a:ext cx="73318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effectLst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FF0000"/>
                </a:solidFill>
                <a:effectLst/>
                <a:latin typeface="Derby"/>
              </a:rPr>
              <a:t>2. ФІЛОСОФІЯ ДРУЖБИ</a:t>
            </a:r>
            <a:endParaRPr lang="uk-UA" sz="24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38B5CC-C021-47A6-BF5F-E333032D0EB9}"/>
              </a:ext>
            </a:extLst>
          </p:cNvPr>
          <p:cNvSpPr txBox="1"/>
          <p:nvPr/>
        </p:nvSpPr>
        <p:spPr>
          <a:xfrm>
            <a:off x="192506" y="2903167"/>
            <a:ext cx="8758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установки й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подивись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міжособистісні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взаємини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дотримуйся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правил:</a:t>
            </a:r>
            <a:endParaRPr lang="uk-UA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8A0E4CF-024B-431C-B48D-0E26B7CD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17032"/>
            <a:ext cx="3534889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3C9E06-2662-428C-8CDD-1FE32E56C90D}"/>
              </a:ext>
            </a:extLst>
          </p:cNvPr>
          <p:cNvSpPr txBox="1"/>
          <p:nvPr/>
        </p:nvSpPr>
        <p:spPr>
          <a:xfrm>
            <a:off x="4162926" y="3441680"/>
            <a:ext cx="457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27" indent="0" algn="just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Правило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реалій</a:t>
            </a:r>
            <a:endParaRPr lang="ru-RU" sz="2000" dirty="0">
              <a:effectLst/>
            </a:endParaRPr>
          </a:p>
          <a:p>
            <a:pPr marL="180327" indent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Дружба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фільмах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книгах та дружба реальна ‒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речі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ідеалізуй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стосунки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друзями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став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завищені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них.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намагайся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друзів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поверхневими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1, 2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 друга ‒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хороших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579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E07048-7836-4DD5-8F02-DCEAF580A170}"/>
              </a:ext>
            </a:extLst>
          </p:cNvPr>
          <p:cNvSpPr txBox="1"/>
          <p:nvPr/>
        </p:nvSpPr>
        <p:spPr>
          <a:xfrm>
            <a:off x="938464" y="908720"/>
            <a:ext cx="3057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Правило вдячності</a:t>
            </a:r>
            <a:endParaRPr lang="uk-UA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8FF1FA05-0BBF-42A0-A6EA-178799ADF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2714"/>
            <a:ext cx="4929878" cy="32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05AD91-7258-4CB6-AC07-F59BDE910E58}"/>
              </a:ext>
            </a:extLst>
          </p:cNvPr>
          <p:cNvSpPr txBox="1"/>
          <p:nvPr/>
        </p:nvSpPr>
        <p:spPr>
          <a:xfrm>
            <a:off x="192505" y="3616327"/>
            <a:ext cx="842210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Кожного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дня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хвилинку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подякувати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долі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тих людей,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тебе. Вони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такими, як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‒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людей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буває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гіршим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Подякуй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долі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друзів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‒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є з кого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приклад.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Подякуй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долі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друзів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достойні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‒ тут фортуна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виявилась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тебе. Кожного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вечора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лягаючи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ліжко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знайди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слова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подяки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вашої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дружби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(прогулялись по парку,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сміялись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весело).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Проговорюючи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подумки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навчишся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цінувати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043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0287B1-6848-45AE-9075-1A44E6FD9E14}"/>
              </a:ext>
            </a:extLst>
          </p:cNvPr>
          <p:cNvSpPr txBox="1"/>
          <p:nvPr/>
        </p:nvSpPr>
        <p:spPr>
          <a:xfrm>
            <a:off x="6876256" y="1124744"/>
            <a:ext cx="2222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27" indent="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3. Правило посмішки</a:t>
            </a:r>
            <a:endParaRPr lang="uk-UA" sz="2400" dirty="0">
              <a:effectLst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50E100B1-EEA9-46A5-90DD-8D018DC6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6539986" cy="509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4690CF-A9DC-4947-943D-ACCE4622E598}"/>
              </a:ext>
            </a:extLst>
          </p:cNvPr>
          <p:cNvSpPr txBox="1"/>
          <p:nvPr/>
        </p:nvSpPr>
        <p:spPr>
          <a:xfrm>
            <a:off x="6948264" y="2228671"/>
            <a:ext cx="21507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Посміхайся ‒ посмішка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віддзеркалюється.Тобі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стануть посміхатись у відповідь такою самою відкритою, щирою посмішкою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39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37B370C0-3EAC-4A08-905E-14310D8D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85" y="1318460"/>
            <a:ext cx="4585347" cy="39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851DB9-C9F3-461F-8656-D4C0C4725A1F}"/>
              </a:ext>
            </a:extLst>
          </p:cNvPr>
          <p:cNvSpPr txBox="1"/>
          <p:nvPr/>
        </p:nvSpPr>
        <p:spPr>
          <a:xfrm>
            <a:off x="132347" y="1318461"/>
            <a:ext cx="457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27" indent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щасливим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дружбі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зараз. Напиши список радостей,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отримуєш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2000" dirty="0">
              <a:effectLst/>
            </a:endParaRPr>
          </a:p>
          <a:p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сиділи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подругою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мріяли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майбутнє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indent="18032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обмінювались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новинами;</a:t>
            </a:r>
            <a:endParaRPr lang="ru-RU" sz="2000" dirty="0">
              <a:effectLst/>
            </a:endParaRPr>
          </a:p>
          <a:p>
            <a:pPr indent="18032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дивились разом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фільм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2000" dirty="0">
              <a:effectLst/>
            </a:endParaRPr>
          </a:p>
          <a:p>
            <a:pPr indent="18032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пачки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маршмелоу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2000" dirty="0">
              <a:effectLst/>
            </a:endParaRPr>
          </a:p>
          <a:p>
            <a:pPr indent="18032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ходили разом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шопінг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2000" dirty="0">
              <a:effectLst/>
            </a:endParaRPr>
          </a:p>
          <a:p>
            <a:pPr indent="18032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спільно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навчальне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2000" dirty="0">
              <a:effectLst/>
            </a:endParaRPr>
          </a:p>
          <a:p>
            <a:pPr indent="18032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милувались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весняним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сонцем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endParaRPr lang="ru-RU" sz="2000" dirty="0">
              <a:effectLst/>
            </a:endParaRPr>
          </a:p>
          <a:p>
            <a:pPr indent="180327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слухали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щебет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птахів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,...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  <a:p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Заповни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списком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сторінку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щоденника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5 радостей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списку. </a:t>
            </a:r>
            <a:endParaRPr lang="uk-UA" sz="20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AECE21-95F8-4BF0-8DE5-8F910451ED92}"/>
              </a:ext>
            </a:extLst>
          </p:cNvPr>
          <p:cNvSpPr txBox="1"/>
          <p:nvPr/>
        </p:nvSpPr>
        <p:spPr>
          <a:xfrm>
            <a:off x="3092116" y="27656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27" indent="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4. Правило радості</a:t>
            </a:r>
            <a:endParaRPr lang="uk-UA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243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CFC026-EEE0-4070-AC36-92C532D00B6C}"/>
              </a:ext>
            </a:extLst>
          </p:cNvPr>
          <p:cNvSpPr txBox="1"/>
          <p:nvPr/>
        </p:nvSpPr>
        <p:spPr>
          <a:xfrm>
            <a:off x="4126832" y="2052662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27" indent="0"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Обіймайтеся під час зустрічі і прощання. </a:t>
            </a:r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Тактильні відчуття ‒ це славно! 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 основа довіри, відчуття родини і родинних стосунків. А ще можна обійняти свого друга, щоб заспокоїти, або коли переповнюють емоції та радісні відчуття. </a:t>
            </a:r>
            <a:endParaRPr lang="uk-UA" sz="24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C165C0-64A7-4072-A76D-4BB42524FAAF}"/>
              </a:ext>
            </a:extLst>
          </p:cNvPr>
          <p:cNvSpPr txBox="1"/>
          <p:nvPr/>
        </p:nvSpPr>
        <p:spPr>
          <a:xfrm>
            <a:off x="3260558" y="34472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5. Правило обіймів</a:t>
            </a:r>
            <a:endParaRPr lang="uk-UA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F926E524-6657-4B25-B30F-D44A7475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5" y="1733186"/>
            <a:ext cx="3202469" cy="29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3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430F4E-1C44-47E7-A043-67581C6EB26A}"/>
              </a:ext>
            </a:extLst>
          </p:cNvPr>
          <p:cNvSpPr txBox="1"/>
          <p:nvPr/>
        </p:nvSpPr>
        <p:spPr>
          <a:xfrm>
            <a:off x="163745" y="1866651"/>
            <a:ext cx="36881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 компліменти і підтримуй своїх друзів. Похвала забезпечує потребу в самоактуалізації, робить твоїх друзів більш щасливими. </a:t>
            </a:r>
            <a:endParaRPr lang="uk-UA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67E97C78-363B-4E27-8919-035B878F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620688"/>
            <a:ext cx="5341400" cy="57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103B8A-126B-41FE-8132-D215075225B5}"/>
              </a:ext>
            </a:extLst>
          </p:cNvPr>
          <p:cNvSpPr txBox="1"/>
          <p:nvPr/>
        </p:nvSpPr>
        <p:spPr>
          <a:xfrm>
            <a:off x="163744" y="4928120"/>
            <a:ext cx="3328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шість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простих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принципів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зроблять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тебе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щасливим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вдячним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893CBD-26AE-4AF2-BBF4-C02907B3E7F2}"/>
              </a:ext>
            </a:extLst>
          </p:cNvPr>
          <p:cNvSpPr txBox="1"/>
          <p:nvPr/>
        </p:nvSpPr>
        <p:spPr>
          <a:xfrm>
            <a:off x="1038478" y="620688"/>
            <a:ext cx="2060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27" indent="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6. Правило підтримки</a:t>
            </a:r>
            <a:endParaRPr lang="uk-UA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884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3925BF-C7DF-4764-A8BB-9ABDC328220D}"/>
              </a:ext>
            </a:extLst>
          </p:cNvPr>
          <p:cNvSpPr txBox="1"/>
          <p:nvPr/>
        </p:nvSpPr>
        <p:spPr>
          <a:xfrm>
            <a:off x="306125" y="360378"/>
            <a:ext cx="865070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00B050"/>
                </a:solidFill>
                <a:effectLst/>
                <a:latin typeface="Derby"/>
              </a:rPr>
              <a:t>3. ТРЕНУВАННЯ У МОТИВАЦІЙНОМУ СПІЛКУВАННІ </a:t>
            </a:r>
            <a:endParaRPr lang="uk-UA" sz="24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Однолітки люблять ініціативних, активних, тих, хто підтримує, мотивує і надихає. Але для цього не потрібно постійно організовувати молодіжні вечірки або відвідувати всі молодіжні заходи  у місті. У спілкуванні важливо налагодити особисту взаємодію. Тоді буде цікаво як на вечірках, так і вдвох десь на лаві біля університету. Для цього слід тренувати своє мовлення. </a:t>
            </a:r>
            <a:endParaRPr lang="uk-UA" sz="2000" dirty="0">
              <a:effectLst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BD1A584A-0F0F-4A9C-BD05-8AFD17AC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5" y="2730258"/>
            <a:ext cx="6662365" cy="351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43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432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ДЕНЬ 7.   КОМУНІКАЦІЯ З ОДНОЛІТКАМИ             ВЧИМОСЯ СПІЛКУВАТИСЬ БЕЗ НАПРУЖЕННЯ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ДЕНЬ 7.   КОМУНІКАЦІЯ З ОДНОЛІТКАМИ             ВЧИМОСЯ СПІЛКУВАТИСЬ БЕЗ НАПРУЖЕННЯ   </dc:title>
  <dc:creator>Nataly</dc:creator>
  <cp:lastModifiedBy>Nataly</cp:lastModifiedBy>
  <cp:revision>12</cp:revision>
  <dcterms:created xsi:type="dcterms:W3CDTF">2021-05-13T03:57:28Z</dcterms:created>
  <dcterms:modified xsi:type="dcterms:W3CDTF">2021-05-13T09:46:37Z</dcterms:modified>
</cp:coreProperties>
</file>