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01"/>
  </p:normalViewPr>
  <p:slideViewPr>
    <p:cSldViewPr snapToGrid="0">
      <p:cViewPr varScale="1">
        <p:scale>
          <a:sx n="111" d="100"/>
          <a:sy n="111" d="100"/>
        </p:scale>
        <p:origin x="6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0846D70-A4C1-5448-A340-3C4BAF7D57B3}" type="datetimeFigureOut">
              <a:rPr lang="ru-UA" smtClean="0"/>
              <a:t>18.04.2024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0FBB-F488-AF4D-8C80-A16E5B64D150}" type="slidenum">
              <a:rPr lang="ru-UA" smtClean="0"/>
              <a:t>‹#›</a:t>
            </a:fld>
            <a:endParaRPr lang="ru-U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313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6D70-A4C1-5448-A340-3C4BAF7D57B3}" type="datetimeFigureOut">
              <a:rPr lang="ru-UA" smtClean="0"/>
              <a:t>18.04.2024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0FBB-F488-AF4D-8C80-A16E5B64D15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58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6D70-A4C1-5448-A340-3C4BAF7D57B3}" type="datetimeFigureOut">
              <a:rPr lang="ru-UA" smtClean="0"/>
              <a:t>18.04.2024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0FBB-F488-AF4D-8C80-A16E5B64D150}" type="slidenum">
              <a:rPr lang="ru-UA" smtClean="0"/>
              <a:t>‹#›</a:t>
            </a:fld>
            <a:endParaRPr lang="ru-UA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765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6D70-A4C1-5448-A340-3C4BAF7D57B3}" type="datetimeFigureOut">
              <a:rPr lang="ru-UA" smtClean="0"/>
              <a:t>18.04.2024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0FBB-F488-AF4D-8C80-A16E5B64D15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56654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6D70-A4C1-5448-A340-3C4BAF7D57B3}" type="datetimeFigureOut">
              <a:rPr lang="ru-UA" smtClean="0"/>
              <a:t>18.04.2024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0FBB-F488-AF4D-8C80-A16E5B64D150}" type="slidenum">
              <a:rPr lang="ru-UA" smtClean="0"/>
              <a:t>‹#›</a:t>
            </a:fld>
            <a:endParaRPr lang="ru-U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031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6D70-A4C1-5448-A340-3C4BAF7D57B3}" type="datetimeFigureOut">
              <a:rPr lang="ru-UA" smtClean="0"/>
              <a:t>18.04.2024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0FBB-F488-AF4D-8C80-A16E5B64D15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5958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6D70-A4C1-5448-A340-3C4BAF7D57B3}" type="datetimeFigureOut">
              <a:rPr lang="ru-UA" smtClean="0"/>
              <a:t>18.04.2024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0FBB-F488-AF4D-8C80-A16E5B64D15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48880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6D70-A4C1-5448-A340-3C4BAF7D57B3}" type="datetimeFigureOut">
              <a:rPr lang="ru-UA" smtClean="0"/>
              <a:t>18.04.2024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0FBB-F488-AF4D-8C80-A16E5B64D15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642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6D70-A4C1-5448-A340-3C4BAF7D57B3}" type="datetimeFigureOut">
              <a:rPr lang="ru-UA" smtClean="0"/>
              <a:t>18.04.2024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0FBB-F488-AF4D-8C80-A16E5B64D15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3477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6D70-A4C1-5448-A340-3C4BAF7D57B3}" type="datetimeFigureOut">
              <a:rPr lang="ru-UA" smtClean="0"/>
              <a:t>18.04.2024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0FBB-F488-AF4D-8C80-A16E5B64D15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69311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6D70-A4C1-5448-A340-3C4BAF7D57B3}" type="datetimeFigureOut">
              <a:rPr lang="ru-UA" smtClean="0"/>
              <a:t>18.04.2024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0FBB-F488-AF4D-8C80-A16E5B64D150}" type="slidenum">
              <a:rPr lang="ru-UA" smtClean="0"/>
              <a:t>‹#›</a:t>
            </a:fld>
            <a:endParaRPr lang="ru-U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050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0846D70-A4C1-5448-A340-3C4BAF7D57B3}" type="datetimeFigureOut">
              <a:rPr lang="ru-UA" smtClean="0"/>
              <a:t>18.04.2024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B8A0FBB-F488-AF4D-8C80-A16E5B64D150}" type="slidenum">
              <a:rPr lang="ru-UA" smtClean="0"/>
              <a:t>‹#›</a:t>
            </a:fld>
            <a:endParaRPr lang="ru-UA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273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EBD8E5-3688-C183-3CDD-F416983B24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Поняття випадкової величини. </a:t>
            </a:r>
            <a:b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Приклади.</a:t>
            </a:r>
            <a:r>
              <a:rPr lang="uk-UA" sz="1800" b="1" spc="-3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Види</a:t>
            </a:r>
            <a:r>
              <a:rPr lang="uk-UA" sz="1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випадкових</a:t>
            </a:r>
            <a:r>
              <a:rPr lang="uk-UA" sz="1800" b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величин</a:t>
            </a:r>
            <a:br>
              <a:rPr lang="ru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957685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554FE8-2E2B-CEF5-4178-59C4F18DD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09" y="1089588"/>
            <a:ext cx="7772400" cy="4854900"/>
          </a:xfrm>
          <a:prstGeom prst="rect">
            <a:avLst/>
          </a:prstGeom>
        </p:spPr>
      </p:pic>
      <p:pic>
        <p:nvPicPr>
          <p:cNvPr id="4098" name="Picture 2" descr="Людина думає: векторные изображения и иллюстрации, которые можно скачать  бесплатно | Freepik">
            <a:extLst>
              <a:ext uri="{FF2B5EF4-FFF2-40B4-BE49-F238E27FC236}">
                <a16:creationId xmlns:a16="http://schemas.microsoft.com/office/drawing/2014/main" id="{15888111-9330-180D-5621-AC3FAA414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405" y="902826"/>
            <a:ext cx="3862086" cy="526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471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E1A7EE-63B9-29C7-BEAB-54911B059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866" y="659917"/>
            <a:ext cx="9090309" cy="553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64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075B08-16B7-0EBE-BE2C-3B776F6CE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341" y="550750"/>
            <a:ext cx="9727317" cy="608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52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53A9EF-F239-2A0C-B00A-DCAD319B6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822" y="866173"/>
            <a:ext cx="7772400" cy="148259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BD8684-41EA-91B3-7CD3-6372A852E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16" y="3429000"/>
            <a:ext cx="6206522" cy="2135043"/>
          </a:xfrm>
          <a:prstGeom prst="rect">
            <a:avLst/>
          </a:prstGeom>
        </p:spPr>
      </p:pic>
      <p:pic>
        <p:nvPicPr>
          <p:cNvPr id="5122" name="Picture 2" descr="Картинки людини, що думає">
            <a:extLst>
              <a:ext uri="{FF2B5EF4-FFF2-40B4-BE49-F238E27FC236}">
                <a16:creationId xmlns:a16="http://schemas.microsoft.com/office/drawing/2014/main" id="{54F51EAD-93E5-A3AE-14E2-A4DDED854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525" y="3692153"/>
            <a:ext cx="5629475" cy="316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137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35EA904-5049-A36F-5AA5-88F50676D70D}"/>
              </a:ext>
            </a:extLst>
          </p:cNvPr>
          <p:cNvSpPr txBox="1"/>
          <p:nvPr/>
        </p:nvSpPr>
        <p:spPr>
          <a:xfrm>
            <a:off x="387751" y="501046"/>
            <a:ext cx="10874415" cy="1136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4620" marR="224790" indent="457200" algn="just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Випадковою величиною</a:t>
            </a:r>
            <a:r>
              <a:rPr lang="uk-UA" sz="1800" b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uk-UA" sz="1800" b="1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називається функція, що задана на множині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елементарних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випадкових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подій,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яка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набуває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значення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наперед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невідомого,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проте завжди можна оцінити ймовірність попадання цього значення у наперед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заданий</a:t>
            </a:r>
            <a:r>
              <a:rPr lang="uk-UA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проміжок.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73F0DA-6AC7-A65B-9886-B53FC363B48F}"/>
              </a:ext>
            </a:extLst>
          </p:cNvPr>
          <p:cNvSpPr txBox="1"/>
          <p:nvPr/>
        </p:nvSpPr>
        <p:spPr>
          <a:xfrm>
            <a:off x="133109" y="1871258"/>
            <a:ext cx="6290840" cy="3144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2455" algn="just">
              <a:spcBef>
                <a:spcPts val="5"/>
              </a:spcBef>
              <a:spcAft>
                <a:spcPts val="0"/>
              </a:spcAft>
            </a:pP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Приклади випадкових</a:t>
            </a:r>
            <a:r>
              <a:rPr lang="uk-UA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величин:</a:t>
            </a:r>
            <a:endParaRPr lang="ru-UA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00200" lvl="3" indent="-228600" algn="just">
              <a:spcBef>
                <a:spcPts val="48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821690" algn="l"/>
              </a:tabLst>
            </a:pP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число</a:t>
            </a:r>
            <a:r>
              <a:rPr lang="uk-UA" spc="1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випадінь</a:t>
            </a:r>
            <a:r>
              <a:rPr lang="uk-UA" spc="1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герба</a:t>
            </a:r>
            <a:r>
              <a:rPr lang="uk-UA" spc="1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uk-UA" spc="1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uk-UA" spc="1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киданнях</a:t>
            </a:r>
            <a:r>
              <a:rPr lang="uk-UA" spc="1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монети</a:t>
            </a:r>
            <a:r>
              <a:rPr lang="uk-UA" spc="1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(можливі</a:t>
            </a:r>
            <a:r>
              <a:rPr lang="uk-UA" spc="1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uk-UA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b="1" spc="-1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UA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00200" lvl="3" indent="-228600" algn="just">
              <a:spcBef>
                <a:spcPts val="63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821690" algn="l"/>
              </a:tabLst>
            </a:pP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uk-UA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пострілів</a:t>
            </a:r>
            <a:r>
              <a:rPr lang="uk-UA" spc="3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uk-UA" spc="3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uk-UA" spc="3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влучення</a:t>
            </a:r>
            <a:r>
              <a:rPr lang="uk-UA" spc="3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 ціль</a:t>
            </a:r>
            <a:r>
              <a:rPr lang="uk-UA" spc="3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(можливі</a:t>
            </a:r>
            <a:r>
              <a:rPr lang="uk-UA" spc="3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b="1" i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b="1" i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b="1" i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uk-UA" b="1" i="1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b="1" i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  <a:r>
              <a:rPr lang="uk-UA" b="1" i="1" spc="-2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UA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00200" lvl="3" indent="-228600" algn="just">
              <a:spcBef>
                <a:spcPts val="64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821690" algn="l"/>
              </a:tabLst>
            </a:pP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</a:t>
            </a:r>
            <a:r>
              <a:rPr lang="uk-UA" spc="2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безвідмовної</a:t>
            </a:r>
            <a:r>
              <a:rPr lang="uk-UA" spc="6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uk-UA" spc="6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будь-якого</a:t>
            </a:r>
            <a:r>
              <a:rPr lang="uk-UA" spc="6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пристрою</a:t>
            </a:r>
            <a:r>
              <a:rPr lang="uk-UA" spc="6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(можливі</a:t>
            </a:r>
            <a:r>
              <a:rPr lang="uk-UA" spc="6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розташовані</a:t>
            </a:r>
            <a:r>
              <a:rPr lang="uk-UA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uk-UA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деякому</a:t>
            </a:r>
            <a:r>
              <a:rPr lang="uk-UA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інтервалі</a:t>
            </a:r>
            <a:r>
              <a:rPr lang="ru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uk-UA" b="1" spc="-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uk-UA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uk-UA" b="1" i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uk-UA" spc="-1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uk-UA" b="1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UA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00200" lvl="3" indent="-228600">
              <a:spcBef>
                <a:spcPts val="455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821690" algn="l"/>
              </a:tabLst>
            </a:pP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відстань,</a:t>
            </a:r>
            <a:r>
              <a:rPr lang="uk-UA" spc="2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uk-UA" spc="5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пролетить</a:t>
            </a:r>
            <a:r>
              <a:rPr lang="uk-UA" spc="5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снаряд</a:t>
            </a:r>
            <a:r>
              <a:rPr lang="uk-UA" spc="5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(можливі</a:t>
            </a:r>
            <a:r>
              <a:rPr lang="uk-UA" spc="5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uk-UA" spc="5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розташовані</a:t>
            </a:r>
            <a:r>
              <a:rPr lang="uk-UA" spc="56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інтервалі</a:t>
            </a:r>
            <a:r>
              <a:rPr lang="ru-UA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b="1" i="1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uk-UA" spc="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uk-UA" b="1" i="1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uk-UA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UA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C213C7-4BE4-EEC9-1A26-6ED2B53F5DE7}"/>
              </a:ext>
            </a:extLst>
          </p:cNvPr>
          <p:cNvSpPr txBox="1"/>
          <p:nvPr/>
        </p:nvSpPr>
        <p:spPr>
          <a:xfrm>
            <a:off x="467810" y="5446033"/>
            <a:ext cx="11256380" cy="776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4620" marR="223520" indent="457200" algn="just">
              <a:lnSpc>
                <a:spcPct val="130000"/>
              </a:lnSpc>
              <a:spcAft>
                <a:spcPts val="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Дискретною</a:t>
            </a:r>
            <a:r>
              <a:rPr lang="uk-UA" sz="1800" b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випадковою</a:t>
            </a:r>
            <a:r>
              <a:rPr lang="uk-UA" sz="1800" b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величиною</a:t>
            </a:r>
            <a:r>
              <a:rPr lang="uk-UA" sz="1800" b="1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називають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величину,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можливі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значення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якої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можна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занумеровати.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Кількість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можливих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значень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дискретної</a:t>
            </a:r>
            <a:r>
              <a:rPr lang="uk-UA" sz="1800" spc="-3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3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випадкової величини скінчена або нескінчена.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986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954B29-9D68-C131-9FDE-49D08493C1AB}"/>
              </a:ext>
            </a:extLst>
          </p:cNvPr>
          <p:cNvSpPr txBox="1"/>
          <p:nvPr/>
        </p:nvSpPr>
        <p:spPr>
          <a:xfrm>
            <a:off x="1406323" y="238206"/>
            <a:ext cx="79807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>
              <a:buSzPts val="1400"/>
              <a:tabLst>
                <a:tab pos="1525270" algn="l"/>
              </a:tabLst>
            </a:pP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Закони</a:t>
            </a:r>
            <a:r>
              <a:rPr lang="uk-UA" sz="2000" b="1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розподілу</a:t>
            </a:r>
            <a:r>
              <a:rPr lang="uk-UA" sz="20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дискретних</a:t>
            </a:r>
            <a:r>
              <a:rPr lang="uk-UA" sz="20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випадкових</a:t>
            </a:r>
            <a:r>
              <a:rPr lang="uk-UA" sz="20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величин</a:t>
            </a:r>
            <a:endParaRPr lang="ru-UA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E1DD60-27C7-CFE6-88BC-A962A34AC114}"/>
              </a:ext>
            </a:extLst>
          </p:cNvPr>
          <p:cNvSpPr txBox="1"/>
          <p:nvPr/>
        </p:nvSpPr>
        <p:spPr>
          <a:xfrm>
            <a:off x="490959" y="956630"/>
            <a:ext cx="112100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Законом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розподілу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будь-якої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дискретної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величини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називається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співвідношення, що визначає залежність між значеннями випадкової величини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 ймовірностями, з якими ці значення набуваються. </a:t>
            </a:r>
            <a:endParaRPr lang="ru-UA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23F44A-7A63-86DD-BF27-44EF45885799}"/>
              </a:ext>
            </a:extLst>
          </p:cNvPr>
          <p:cNvSpPr txBox="1"/>
          <p:nvPr/>
        </p:nvSpPr>
        <p:spPr>
          <a:xfrm>
            <a:off x="490959" y="2078510"/>
            <a:ext cx="10527175" cy="2149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4620" marR="222250" indent="457200" algn="ctr">
              <a:lnSpc>
                <a:spcPct val="130000"/>
              </a:lnSpc>
              <a:spcBef>
                <a:spcPts val="5"/>
              </a:spcBef>
              <a:spcAft>
                <a:spcPts val="0"/>
              </a:spcAft>
            </a:pP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Таблиця</a:t>
            </a:r>
            <a:r>
              <a:rPr lang="uk-UA" sz="2000" b="1" spc="1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розподілу</a:t>
            </a:r>
            <a:r>
              <a:rPr lang="uk-UA" sz="2000" b="1" spc="1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z="2000" b="1" spc="1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ряд</a:t>
            </a:r>
            <a:r>
              <a:rPr lang="uk-UA" sz="2000" b="1" spc="1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розподілу</a:t>
            </a:r>
            <a:r>
              <a:rPr lang="uk-UA" sz="2000" b="1" spc="1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134620" marR="222250" indent="457200" algn="just">
              <a:lnSpc>
                <a:spcPct val="130000"/>
              </a:lnSpc>
              <a:spcBef>
                <a:spcPts val="5"/>
              </a:spcBef>
              <a:spcAft>
                <a:spcPts val="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2000" spc="1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першому</a:t>
            </a:r>
            <a:r>
              <a:rPr lang="uk-UA" sz="2000" spc="1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рядку</a:t>
            </a:r>
            <a:r>
              <a:rPr lang="uk-UA" sz="2000" spc="1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таблиці</a:t>
            </a:r>
            <a:r>
              <a:rPr lang="ru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записуються можливі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значення</a:t>
            </a:r>
            <a:r>
              <a:rPr lang="ru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z="2000" b="1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2000" b="1" i="1" spc="-1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uk-UA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2000" b="1" i="1" spc="-1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 </a:t>
            </a:r>
            <a:r>
              <a:rPr lang="uk-UA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,...,</a:t>
            </a:r>
            <a:r>
              <a:rPr lang="uk-UA" sz="2000" b="1" i="1" spc="-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xn</a:t>
            </a:r>
            <a:r>
              <a:rPr lang="uk-UA" sz="2000" b="1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,...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20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sz="2000" spc="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2000" spc="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другому</a:t>
            </a:r>
            <a:r>
              <a:rPr lang="uk-UA" sz="2000" spc="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рядку</a:t>
            </a:r>
            <a:r>
              <a:rPr lang="uk-UA" sz="2000" spc="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відповідні</a:t>
            </a:r>
            <a:r>
              <a:rPr lang="ru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ймовірності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z="2000" b="1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2000" b="1" i="1" spc="-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z="2000" b="1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2000" b="1" i="1" spc="-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uk-UA" sz="2000" b="1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,...,</a:t>
            </a:r>
            <a:r>
              <a:rPr lang="uk-UA" sz="2000" b="1" i="1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pn</a:t>
            </a:r>
            <a:r>
              <a:rPr lang="uk-UA" sz="2000" b="1" i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,...</a:t>
            </a:r>
            <a:r>
              <a:rPr lang="uk-UA" sz="2000" b="1" i="1" spc="-2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Зазначимо,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 теореми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додавання</a:t>
            </a:r>
            <a:r>
              <a:rPr lang="ru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ймовірностей</a:t>
            </a:r>
            <a:r>
              <a:rPr lang="uk-UA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z="20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попарно</a:t>
            </a:r>
            <a:r>
              <a:rPr lang="uk-UA" sz="20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несумісних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подій</a:t>
            </a:r>
            <a:r>
              <a:rPr lang="uk-UA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випливає,</a:t>
            </a:r>
            <a:r>
              <a:rPr lang="uk-UA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20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завжди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9530">
              <a:spcBef>
                <a:spcPts val="190"/>
              </a:spcBef>
              <a:spcAft>
                <a:spcPts val="0"/>
              </a:spcAft>
            </a:pPr>
            <a:b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9E3EBB7-4B93-4A54-19B3-4A7FAF226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9407" y="3270848"/>
            <a:ext cx="1061736" cy="7078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ACCA3C-8B62-E22B-C485-DC69185B6AC7}"/>
              </a:ext>
            </a:extLst>
          </p:cNvPr>
          <p:cNvSpPr txBox="1"/>
          <p:nvPr/>
        </p:nvSpPr>
        <p:spPr>
          <a:xfrm>
            <a:off x="149505" y="4334033"/>
            <a:ext cx="11210082" cy="1421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2455">
              <a:lnSpc>
                <a:spcPct val="150000"/>
              </a:lnSpc>
              <a:spcBef>
                <a:spcPts val="550"/>
              </a:spcBef>
              <a:spcAft>
                <a:spcPts val="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Ряд</a:t>
            </a:r>
            <a:r>
              <a:rPr lang="uk-UA" sz="2000" spc="1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розподілу</a:t>
            </a:r>
            <a:r>
              <a:rPr lang="uk-UA" sz="2000" spc="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uk-UA" sz="2000" spc="1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бути</a:t>
            </a:r>
            <a:r>
              <a:rPr lang="uk-UA" sz="2000" spc="1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зображений</a:t>
            </a:r>
            <a:r>
              <a:rPr lang="uk-UA" sz="2000" spc="1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графічно,</a:t>
            </a:r>
            <a:r>
              <a:rPr lang="uk-UA" sz="2000" spc="1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uk-UA" sz="2000" spc="1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uk-UA" sz="2000" spc="1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000" spc="1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прямокутній</a:t>
            </a:r>
            <a:r>
              <a:rPr lang="ru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uk-UA" sz="2000" spc="3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координат</a:t>
            </a:r>
            <a:r>
              <a:rPr lang="uk-UA" sz="2000" spc="2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будують</a:t>
            </a:r>
            <a:r>
              <a:rPr lang="uk-UA" sz="2000" spc="3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точки</a:t>
            </a:r>
            <a:r>
              <a:rPr lang="uk-UA" sz="2000" spc="4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</a:t>
            </a:r>
            <a:r>
              <a:rPr lang="uk-UA" sz="2000" b="1" i="1" spc="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000" b="1" i="1" spc="-10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</a:t>
            </a:r>
            <a:r>
              <a:rPr lang="uk-UA" sz="2000" b="1" i="1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spc="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uk-UA" sz="20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uk-UA" sz="2000" spc="-1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  <a:r>
              <a:rPr lang="uk-UA" sz="2000" b="1" i="1" spc="-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000" spc="3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2000" spc="3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uk-UA" sz="2000" spc="3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з’єднують</a:t>
            </a:r>
            <a:r>
              <a:rPr lang="uk-UA" sz="2000" spc="3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точки відрізками прямих. Ця ломана називається многокутником або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полігоном</a:t>
            </a:r>
            <a:r>
              <a:rPr lang="uk-UA" sz="2000" b="1" spc="-3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pc="-3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розподілу</a:t>
            </a:r>
            <a:r>
              <a:rPr lang="uk-UA" sz="2000" b="1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ймовірностей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616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9332E6-93B6-D809-F297-FA611E979EA6}"/>
              </a:ext>
            </a:extLst>
          </p:cNvPr>
          <p:cNvSpPr txBox="1"/>
          <p:nvPr/>
        </p:nvSpPr>
        <p:spPr>
          <a:xfrm>
            <a:off x="244997" y="326573"/>
            <a:ext cx="11702005" cy="1891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71780" algn="just">
              <a:lnSpc>
                <a:spcPct val="150000"/>
              </a:lnSpc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Функцією</a:t>
            </a:r>
            <a:r>
              <a:rPr lang="uk-UA" sz="2000" spc="2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розподілу</a:t>
            </a:r>
            <a:r>
              <a:rPr lang="uk-UA" sz="2000" spc="2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(інтегральною</a:t>
            </a:r>
            <a:r>
              <a:rPr lang="uk-UA" sz="2000" spc="2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функцією)випадкової</a:t>
            </a:r>
            <a:r>
              <a:rPr lang="uk-UA" sz="2000" spc="2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величини</a:t>
            </a:r>
            <a:r>
              <a:rPr lang="uk-UA" sz="2000" spc="5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ru-UA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називають</a:t>
            </a:r>
            <a:r>
              <a:rPr lang="uk-UA" sz="2000" spc="30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функцію,</a:t>
            </a:r>
            <a:r>
              <a:rPr lang="uk-UA" sz="2000" spc="30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значення</a:t>
            </a:r>
            <a:r>
              <a:rPr lang="uk-UA" sz="2000" spc="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якої</a:t>
            </a:r>
            <a:r>
              <a:rPr lang="uk-UA" sz="2000" spc="3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визначається</a:t>
            </a:r>
            <a:r>
              <a:rPr lang="uk-UA" sz="2000" spc="3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</a:t>
            </a:r>
            <a:r>
              <a:rPr lang="uk-UA" sz="2000" spc="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ймовірність</a:t>
            </a:r>
            <a:r>
              <a:rPr lang="uk-UA" sz="2000" spc="3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того,</a:t>
            </a:r>
            <a:r>
              <a:rPr lang="uk-UA" sz="2000" spc="30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2000" spc="6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ru-UA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прийме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значення,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менше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2000" spc="2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uk-UA" sz="2000" b="1" i="1" spc="-1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b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UA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064A6E-037D-2A77-5969-E5912C05B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004" y="1272216"/>
            <a:ext cx="3632200" cy="7747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E13B87-5359-9400-D856-AB476CCAF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07" y="2677931"/>
            <a:ext cx="9543971" cy="298574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CF462CE-44A4-420B-1CCE-A54613C806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283" y="5493494"/>
            <a:ext cx="3841510" cy="12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420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610E4F-6C50-28A3-2650-9100959CDE72}"/>
              </a:ext>
            </a:extLst>
          </p:cNvPr>
          <p:cNvSpPr txBox="1"/>
          <p:nvPr/>
        </p:nvSpPr>
        <p:spPr>
          <a:xfrm>
            <a:off x="444660" y="316312"/>
            <a:ext cx="11302679" cy="2198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60295">
              <a:spcBef>
                <a:spcPts val="445"/>
              </a:spcBef>
              <a:spcAft>
                <a:spcPts val="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ПРИКЛАД </a:t>
            </a:r>
            <a:r>
              <a:rPr lang="uk-UA" sz="1800" b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РОЗВ’ЯЗУВАННЯ</a:t>
            </a:r>
            <a:r>
              <a:rPr lang="uk-UA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</a:t>
            </a:r>
            <a:endParaRPr lang="ru-UA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620" marR="224155" indent="457200">
              <a:lnSpc>
                <a:spcPct val="130000"/>
              </a:lnSpc>
              <a:spcBef>
                <a:spcPts val="455"/>
              </a:spcBef>
              <a:spcAft>
                <a:spcPts val="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грошовій лотереї розігрується один виграш в 10 грн., десять виграшів</a:t>
            </a:r>
            <a:r>
              <a:rPr lang="uk-UA" sz="1800" spc="-3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3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5 грн. і 30 виграшів по 1 грн. при загальному числі білетів 100. Знайти закон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розподілу випадкової величини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uk-UA" sz="1800" b="1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вартості можливого виграшу для власника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одного лотерейного білета у вигляді таблиці. Побудувати полігон розподілу.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Знайти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функцію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розподілу,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побудувати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її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графік.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Визначити</a:t>
            </a:r>
            <a:r>
              <a:rPr lang="uk-UA" sz="1800" spc="3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ймовірність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 </a:t>
            </a:r>
            <a:r>
              <a:rPr lang="uk-UA" sz="1800" spc="-3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того,</a:t>
            </a:r>
            <a:r>
              <a:rPr lang="uk-UA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1800" spc="2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uk-UA" sz="1800" b="1" i="1" spc="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набуває</a:t>
            </a:r>
            <a:r>
              <a:rPr lang="uk-UA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значень: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а)</a:t>
            </a:r>
            <a:r>
              <a:rPr lang="uk-UA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більше за</a:t>
            </a:r>
            <a:r>
              <a:rPr lang="uk-UA" sz="1800" spc="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z="1800" spc="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б) від</a:t>
            </a:r>
            <a:r>
              <a:rPr lang="uk-UA" sz="1800" spc="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z="1800" b="1" spc="1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1800" spc="1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uk-UA" sz="1800" b="1" spc="-1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Щасливчик дідусь знайшов в старій сорочці лотерейний квиток на $24 000 000">
            <a:extLst>
              <a:ext uri="{FF2B5EF4-FFF2-40B4-BE49-F238E27FC236}">
                <a16:creationId xmlns:a16="http://schemas.microsoft.com/office/drawing/2014/main" id="{09D1C9B0-8E51-18B6-C893-F31E2EF4F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671" y="2810960"/>
            <a:ext cx="3492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AC91BF-46A7-02D4-8EE8-BC0E26008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271" y="2870700"/>
            <a:ext cx="7772400" cy="294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756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E88EEB-4B43-4152-99AD-E8CFBF9F1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47" y="259949"/>
            <a:ext cx="3985389" cy="278050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610AEC-00FD-A327-629F-C56CDF440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59949"/>
            <a:ext cx="7772400" cy="458593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83EE20-B2F2-50C1-D6C1-20043CA467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211" y="3529314"/>
            <a:ext cx="3985389" cy="28191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57765A7-7914-BAB6-0105-25A3FD363D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0036" y="5142291"/>
            <a:ext cx="7772400" cy="116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637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8A8661-4C4D-0FC1-3E1E-9A9696A4856F}"/>
              </a:ext>
            </a:extLst>
          </p:cNvPr>
          <p:cNvSpPr txBox="1"/>
          <p:nvPr/>
        </p:nvSpPr>
        <p:spPr>
          <a:xfrm>
            <a:off x="1533646" y="226633"/>
            <a:ext cx="81775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>
              <a:spcBef>
                <a:spcPts val="360"/>
              </a:spcBef>
              <a:spcAft>
                <a:spcPts val="0"/>
              </a:spcAft>
              <a:buSzPts val="1400"/>
              <a:tabLst>
                <a:tab pos="999490" algn="l"/>
              </a:tabLst>
            </a:pP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Числові</a:t>
            </a:r>
            <a:r>
              <a:rPr lang="uk-UA" sz="2000" b="1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характеристики</a:t>
            </a:r>
            <a:r>
              <a:rPr lang="uk-UA" sz="2000" b="1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дискретних</a:t>
            </a:r>
            <a:r>
              <a:rPr lang="uk-UA" sz="20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випадкових</a:t>
            </a:r>
            <a:r>
              <a:rPr lang="uk-UA" sz="20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величин</a:t>
            </a:r>
            <a:endParaRPr lang="ru-UA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A294AD-A42C-F471-F4FC-77F95F7E3E4F}"/>
              </a:ext>
            </a:extLst>
          </p:cNvPr>
          <p:cNvSpPr txBox="1"/>
          <p:nvPr/>
        </p:nvSpPr>
        <p:spPr>
          <a:xfrm>
            <a:off x="0" y="970869"/>
            <a:ext cx="117540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2455" algn="just"/>
            <a:r>
              <a:rPr lang="uk-UA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Математичним  </a:t>
            </a:r>
            <a:r>
              <a:rPr lang="uk-UA" sz="1800" b="1" i="1" spc="1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сподіванням  </a:t>
            </a:r>
            <a:r>
              <a:rPr lang="uk-UA" sz="1800" b="1" i="1" spc="1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дискретної  </a:t>
            </a:r>
            <a:r>
              <a:rPr lang="uk-UA" sz="1800" spc="1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випадкової  </a:t>
            </a:r>
            <a:r>
              <a:rPr lang="uk-UA" sz="1800" spc="1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величини  </a:t>
            </a:r>
            <a:r>
              <a:rPr lang="uk-UA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ru-UA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називають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суму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добутків</a:t>
            </a:r>
            <a:r>
              <a:rPr lang="uk-UA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всіх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її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можливих значень</a:t>
            </a:r>
            <a:r>
              <a:rPr lang="uk-UA" sz="1800" spc="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uk-UA" sz="11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uk-UA" sz="1100" b="1" i="1" spc="1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їх</a:t>
            </a:r>
            <a:r>
              <a:rPr lang="uk-UA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ймовірності</a:t>
            </a:r>
            <a:r>
              <a:rPr lang="uk-UA" sz="1800" spc="3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uk-UA" sz="11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8D1B2FC-4760-FADE-3D83-14D5D5984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402" y="1617200"/>
            <a:ext cx="5588000" cy="9017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01289E7-CA78-C5EE-611C-DFA0AE4ED70A}"/>
              </a:ext>
            </a:extLst>
          </p:cNvPr>
          <p:cNvSpPr txBox="1"/>
          <p:nvPr/>
        </p:nvSpPr>
        <p:spPr>
          <a:xfrm>
            <a:off x="409936" y="2344825"/>
            <a:ext cx="1118693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5">
              <a:spcBef>
                <a:spcPts val="620"/>
              </a:spcBef>
              <a:spcAft>
                <a:spcPts val="0"/>
              </a:spcAft>
            </a:pPr>
            <a:r>
              <a:rPr lang="uk-UA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Дисперсією</a:t>
            </a:r>
            <a:r>
              <a:rPr lang="ru-UA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i="1" spc="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uk-UA" sz="2400" spc="65" dirty="0">
                <a:effectLst/>
                <a:latin typeface="Symbol" pitchFamily="2" charset="2"/>
                <a:ea typeface="Times New Roman" panose="02020603050405020304" pitchFamily="18" charset="0"/>
              </a:rPr>
              <a:t>(</a:t>
            </a:r>
            <a:r>
              <a:rPr lang="uk-UA" sz="1800" b="1" i="1" spc="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uk-UA" sz="2400" spc="65" dirty="0">
                <a:effectLst/>
                <a:latin typeface="Symbol" pitchFamily="2" charset="2"/>
                <a:ea typeface="Times New Roman" panose="02020603050405020304" pitchFamily="18" charset="0"/>
              </a:rPr>
              <a:t>)</a:t>
            </a:r>
            <a:r>
              <a:rPr lang="ru-UA" sz="1400" spc="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випадкової</a:t>
            </a:r>
            <a:r>
              <a:rPr lang="uk-UA" sz="1800" spc="5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величини </a:t>
            </a:r>
            <a:r>
              <a:rPr lang="uk-UA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називається</a:t>
            </a:r>
            <a:r>
              <a:rPr lang="uk-UA" sz="1800" spc="2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математичне</a:t>
            </a:r>
            <a:r>
              <a:rPr lang="ru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сподівання</a:t>
            </a:r>
            <a:r>
              <a:rPr lang="uk-UA" sz="1800" spc="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квадрата</a:t>
            </a:r>
            <a:r>
              <a:rPr lang="uk-UA" sz="1800" spc="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відхилення</a:t>
            </a:r>
            <a:r>
              <a:rPr lang="uk-UA" sz="1800" spc="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цієї</a:t>
            </a:r>
            <a:r>
              <a:rPr lang="uk-UA" sz="1800" spc="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величини</a:t>
            </a:r>
            <a:r>
              <a:rPr lang="uk-UA" sz="1800" spc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її</a:t>
            </a:r>
            <a:r>
              <a:rPr lang="uk-UA" sz="1800" spc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математичного</a:t>
            </a:r>
            <a:r>
              <a:rPr lang="uk-UA" sz="1800" spc="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сподівання: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ADCE90-BAA3-D6FA-40A6-D5D445C01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496" y="3303114"/>
            <a:ext cx="2895600" cy="508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5C3D545-BCE1-DEE2-4C0C-EBC6A73A64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246525"/>
            <a:ext cx="3127575" cy="69820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1347290-925C-3BB8-1717-552558462B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936" y="4632678"/>
            <a:ext cx="8442604" cy="90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1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798153E-F037-2731-3725-9646123DB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5376"/>
            <a:ext cx="7769491" cy="56952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546B630-BB63-27FB-D8D8-00059EC4E942}"/>
              </a:ext>
            </a:extLst>
          </p:cNvPr>
          <p:cNvSpPr txBox="1"/>
          <p:nvPr/>
        </p:nvSpPr>
        <p:spPr>
          <a:xfrm>
            <a:off x="-336270" y="549797"/>
            <a:ext cx="70894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60295">
              <a:spcBef>
                <a:spcPts val="445"/>
              </a:spcBef>
              <a:spcAft>
                <a:spcPts val="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ПРИКЛАД </a:t>
            </a:r>
            <a:r>
              <a:rPr lang="uk-UA" sz="1800" b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РОЗВ’ЯЗУВАННЯ</a:t>
            </a:r>
            <a:r>
              <a:rPr lang="uk-UA" sz="1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</a:t>
            </a:r>
            <a:endParaRPr lang="ru-UA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A436BCE-7DB3-89DD-881A-CDA529984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6371" y="4690572"/>
            <a:ext cx="4805628" cy="215867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D61026A-1FD6-E4AD-E04C-A1BA5B0446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1236" y="549797"/>
            <a:ext cx="2755900" cy="26162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B734CAB-0AA1-E418-0149-7D5AFB375F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3517" y="3429000"/>
            <a:ext cx="4991320" cy="75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05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F98C1E-0EBC-9BB8-4AEC-EB3178FAF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624" y="283973"/>
            <a:ext cx="9615564" cy="645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043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{716E942F-1EF4-5F45-A26D-5C43D4BCF95B}tf10001061</Template>
  <TotalTime>1</TotalTime>
  <Words>417</Words>
  <Application>Microsoft Macintosh PowerPoint</Application>
  <PresentationFormat>Широкоэкранный</PresentationFormat>
  <Paragraphs>22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Calibri</vt:lpstr>
      <vt:lpstr>Symbol</vt:lpstr>
      <vt:lpstr>Times New Roman</vt:lpstr>
      <vt:lpstr>Tw Cen MT</vt:lpstr>
      <vt:lpstr>Tw Cen MT Condensed</vt:lpstr>
      <vt:lpstr>Wingdings 3</vt:lpstr>
      <vt:lpstr>Интеграл</vt:lpstr>
      <vt:lpstr>Поняття випадкової величини.  Приклади. Види випадкових величин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Поняття випадкової величини.  Приклади. Види випадкових величин </dc:title>
  <dc:creator>ivanovvl</dc:creator>
  <cp:lastModifiedBy>ivanovvl</cp:lastModifiedBy>
  <cp:revision>1</cp:revision>
  <dcterms:created xsi:type="dcterms:W3CDTF">2024-04-18T11:25:42Z</dcterms:created>
  <dcterms:modified xsi:type="dcterms:W3CDTF">2024-04-18T11:27:40Z</dcterms:modified>
</cp:coreProperties>
</file>