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1" r:id="rId2"/>
    <p:sldId id="296" r:id="rId3"/>
    <p:sldId id="287" r:id="rId4"/>
    <p:sldId id="277" r:id="rId5"/>
    <p:sldId id="260" r:id="rId6"/>
    <p:sldId id="282" r:id="rId7"/>
    <p:sldId id="257" r:id="rId8"/>
    <p:sldId id="264" r:id="rId9"/>
    <p:sldId id="294" r:id="rId10"/>
    <p:sldId id="267" r:id="rId11"/>
    <p:sldId id="290" r:id="rId12"/>
    <p:sldId id="298" r:id="rId13"/>
    <p:sldId id="299" r:id="rId14"/>
    <p:sldId id="300" r:id="rId15"/>
    <p:sldId id="301" r:id="rId16"/>
    <p:sldId id="291" r:id="rId17"/>
    <p:sldId id="289" r:id="rId18"/>
    <p:sldId id="297" r:id="rId19"/>
    <p:sldId id="288" r:id="rId20"/>
    <p:sldId id="295" r:id="rId21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0D3047"/>
    <a:srgbClr val="0B2B41"/>
    <a:srgbClr val="114263"/>
    <a:srgbClr val="401918"/>
    <a:srgbClr val="731F1C"/>
    <a:srgbClr val="AB678E"/>
    <a:srgbClr val="B2606E"/>
    <a:srgbClr val="CA929B"/>
    <a:srgbClr val="248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89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4" d="100"/>
          <a:sy n="104" d="100"/>
        </p:scale>
        <p:origin x="538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0B3119C-2386-402B-81CE-D375730871B8}" type="datetime1">
              <a:rPr lang="uk-UA" smtClean="0"/>
              <a:t>29.10.2023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3D57C9-54A6-4BAA-A5CD-C535F9370C4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779B72-BCE2-4B3C-8D09-3F09CCFAB7C5}" type="datetime1">
              <a:rPr lang="uk-UA" noProof="0" smtClean="0"/>
              <a:t>29.10.2023</a:t>
            </a:fld>
            <a:endParaRPr lang="uk-UA" noProof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F82289-BCFD-4053-9D06-A9140C63A457}" type="slidenum">
              <a:rPr lang="uk-UA" noProof="0" smtClean="0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1527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9401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2878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217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510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282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95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48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989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244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431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645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4681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55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ілінія: Фі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/>
          </a:p>
        </p:txBody>
      </p:sp>
      <p:sp>
        <p:nvSpPr>
          <p:cNvPr id="12" name="Місце для зображення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Вставити зображення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uk-UA" noProof="0"/>
              <a:t>ЗАГОЛОВОК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uk-UA" noProof="0"/>
              <a:t>Підзаголовок</a:t>
            </a:r>
          </a:p>
        </p:txBody>
      </p:sp>
      <p:grpSp>
        <p:nvGrpSpPr>
          <p:cNvPr id="6" name="Гру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uk-UA" noProof="0"/>
              <a:t>Зразок заголовка</a:t>
            </a:r>
          </a:p>
        </p:txBody>
      </p:sp>
      <p:grpSp>
        <p:nvGrpSpPr>
          <p:cNvPr id="4" name="Гру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  <p:sp>
        <p:nvSpPr>
          <p:cNvPr id="8" name="Місце для номера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noProof="0" smtClean="0">
                <a:solidFill>
                  <a:schemeClr val="bg1"/>
                </a:solidFill>
              </a:rPr>
              <a:pPr algn="ctr"/>
              <a:t>‹№›</a:t>
            </a:fld>
            <a:endParaRPr lang="uk-UA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Зображення_Важливий текст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Місце для зображення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noProof="0"/>
              <a:t>Вставити зображення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uk-UA" noProof="0"/>
              <a:t>Зразок заголовка</a:t>
            </a:r>
          </a:p>
        </p:txBody>
      </p:sp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uk-UA" noProof="0"/>
              <a:t>Зразки заголовків</a:t>
            </a:r>
          </a:p>
        </p:txBody>
      </p:sp>
      <p:sp>
        <p:nvSpPr>
          <p:cNvPr id="17" name="Місце для зображення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uk-UA" noProof="0"/>
              <a:t>Вставити зображення</a:t>
            </a:r>
          </a:p>
        </p:txBody>
      </p:sp>
      <p:sp>
        <p:nvSpPr>
          <p:cNvPr id="20" name="Місце для номера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uk-UA" noProof="0" smtClean="0"/>
              <a:pPr algn="ctr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кут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  <p:sp>
        <p:nvSpPr>
          <p:cNvPr id="5" name="Місце для номера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uk-UA" noProof="0" smtClean="0"/>
              <a:pPr algn="ctr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не сло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зображення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uk-UA" noProof="0"/>
              <a:t>Вставити зображення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uk-UA" noProof="0"/>
              <a:t>ЗАГОЛОВОК</a:t>
            </a:r>
          </a:p>
        </p:txBody>
      </p:sp>
      <p:sp>
        <p:nvSpPr>
          <p:cNvPr id="17" name="Місце для тексту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18" name="Місце для тексту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uk-UA" noProof="0"/>
              <a:t>Телефон</a:t>
            </a:r>
          </a:p>
        </p:txBody>
      </p:sp>
      <p:sp>
        <p:nvSpPr>
          <p:cNvPr id="19" name="Місце для тексту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uk-UA" noProof="0"/>
              <a:t>Електронна пошта</a:t>
            </a:r>
          </a:p>
        </p:txBody>
      </p:sp>
      <p:sp>
        <p:nvSpPr>
          <p:cNvPr id="20" name="Місце для тексту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uk-UA" noProof="0"/>
              <a:t>Веб-сайт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28" name="Місце для вмісту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29" name="Місце для вмісту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30" name="Місце для вмісту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uk-UA" noProof="0"/>
              <a:t>ЗАГОЛОВОК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uk-UA" noProof="0"/>
              <a:t>Підзаголовок</a:t>
            </a:r>
          </a:p>
        </p:txBody>
      </p:sp>
      <p:grpSp>
        <p:nvGrpSpPr>
          <p:cNvPr id="6" name="Гру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  <p:sp>
        <p:nvSpPr>
          <p:cNvPr id="13" name="Полілінія: фі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ілінія: Фі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uk-UA" noProof="0"/>
              <a:t>ЗАГОЛОВОК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uk-UA" noProof="0"/>
              <a:t>Підзаголовок</a:t>
            </a:r>
          </a:p>
        </p:txBody>
      </p:sp>
      <p:grpSp>
        <p:nvGrpSpPr>
          <p:cNvPr id="6" name="Гру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uk-UA" noProof="0"/>
              <a:t>Зразок заголовка</a:t>
            </a:r>
          </a:p>
        </p:txBody>
      </p:sp>
      <p:grpSp>
        <p:nvGrpSpPr>
          <p:cNvPr id="4" name="Гру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  <p:sp>
        <p:nvSpPr>
          <p:cNvPr id="8" name="Місце для номера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noProof="0" smtClean="0">
                <a:solidFill>
                  <a:schemeClr val="bg1"/>
                </a:solidFill>
              </a:rPr>
              <a:pPr algn="ctr"/>
              <a:t>‹№›</a:t>
            </a:fld>
            <a:endParaRPr lang="uk-UA" sz="1200" noProof="0">
              <a:solidFill>
                <a:schemeClr val="bg1"/>
              </a:solidFill>
            </a:endParaRPr>
          </a:p>
        </p:txBody>
      </p:sp>
      <p:sp>
        <p:nvSpPr>
          <p:cNvPr id="9" name="Місце для вмісту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uk-UA" noProof="0"/>
              <a:t>Зразок заголовка</a:t>
            </a:r>
          </a:p>
        </p:txBody>
      </p:sp>
      <p:grpSp>
        <p:nvGrpSpPr>
          <p:cNvPr id="4" name="Гру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  <p:sp>
        <p:nvSpPr>
          <p:cNvPr id="8" name="Місце для номера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noProof="0" smtClean="0">
                <a:solidFill>
                  <a:schemeClr val="bg1"/>
                </a:solidFill>
              </a:rPr>
              <a:pPr algn="ctr"/>
              <a:t>‹№›</a:t>
            </a:fld>
            <a:endParaRPr lang="uk-UA" sz="1200" noProof="0">
              <a:solidFill>
                <a:schemeClr val="bg1"/>
              </a:solidFill>
            </a:endParaRPr>
          </a:p>
        </p:txBody>
      </p:sp>
      <p:sp>
        <p:nvSpPr>
          <p:cNvPr id="9" name="Місце для вмісту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uk-UA" noProof="0"/>
              <a:t>Зразок заголовка</a:t>
            </a:r>
          </a:p>
        </p:txBody>
      </p:sp>
      <p:grpSp>
        <p:nvGrpSpPr>
          <p:cNvPr id="4" name="Гру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  <p:sp>
        <p:nvSpPr>
          <p:cNvPr id="8" name="Місце для номера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noProof="0" smtClean="0">
                <a:solidFill>
                  <a:schemeClr val="bg1"/>
                </a:solidFill>
              </a:rPr>
              <a:pPr algn="ctr"/>
              <a:t>‹№›</a:t>
            </a:fld>
            <a:endParaRPr lang="uk-UA" sz="1200" noProof="0">
              <a:solidFill>
                <a:schemeClr val="bg1"/>
              </a:solidFill>
            </a:endParaRPr>
          </a:p>
        </p:txBody>
      </p:sp>
      <p:sp>
        <p:nvSpPr>
          <p:cNvPr id="9" name="Місце для тексту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10" name="Місце для тексту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2" name="Місце для вмісту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  <p:sp>
        <p:nvSpPr>
          <p:cNvPr id="8" name="Місце для номера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noProof="0" smtClean="0">
                <a:solidFill>
                  <a:schemeClr val="bg1"/>
                </a:solidFill>
              </a:rPr>
              <a:pPr algn="ctr"/>
              <a:t>‹№›</a:t>
            </a:fld>
            <a:endParaRPr lang="uk-UA" sz="1200" noProof="0">
              <a:solidFill>
                <a:schemeClr val="bg1"/>
              </a:solidFill>
            </a:endParaRPr>
          </a:p>
        </p:txBody>
      </p:sp>
      <p:sp>
        <p:nvSpPr>
          <p:cNvPr id="9" name="Місце для тексту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10" name="Місце для вмісту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ілінія: Фі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/>
          </a:p>
        </p:txBody>
      </p:sp>
      <p:sp>
        <p:nvSpPr>
          <p:cNvPr id="12" name="Місце для зображення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Вставити зображення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uk-UA" noProof="0"/>
              <a:t>ЗАГОЛОВОК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uk-UA" noProof="0"/>
              <a:t>Підзаголовок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кут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  <p:sp>
        <p:nvSpPr>
          <p:cNvPr id="8" name="Місце для номера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noProof="0" smtClean="0">
                <a:solidFill>
                  <a:schemeClr val="bg1"/>
                </a:solidFill>
              </a:rPr>
              <a:pPr algn="ctr"/>
              <a:t>‹№›</a:t>
            </a:fld>
            <a:endParaRPr lang="uk-UA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10" name="Місце для тексту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11" name="Місце для зображення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зображення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Вставити зображення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uk-UA" noProof="0"/>
              <a:t>ЗАГОЛОВОК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uk-UA" noProof="0"/>
              <a:t>Підзаголовок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озділу із зображення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зображення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/>
              <a:t>Вставити зображення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uk-UA" noProof="0"/>
              <a:t>Зразки заголовків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Вміст_2 стовпец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зображення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uk-UA" noProof="0"/>
              <a:t>Вставити зображення</a:t>
            </a:r>
          </a:p>
        </p:txBody>
      </p:sp>
      <p:sp>
        <p:nvSpPr>
          <p:cNvPr id="14" name="Місце для тексту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uk-UA" noProof="0"/>
              <a:t>Зразки заголовків</a:t>
            </a:r>
          </a:p>
        </p:txBody>
      </p:sp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uk-UA" noProof="0"/>
              <a:t>Зразки заголовків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uk-UA" noProof="0"/>
              <a:t>Зразок заголовка</a:t>
            </a:r>
          </a:p>
        </p:txBody>
      </p:sp>
      <p:sp>
        <p:nvSpPr>
          <p:cNvPr id="16" name="Місце для вмісту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17" name="Місце для вмісту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18" name="Місце для номера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uk-UA" noProof="0" smtClean="0"/>
              <a:pPr algn="ctr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Вміст_3 стовпец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зображення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uk-UA" noProof="0"/>
              <a:t>Вставити зображення</a:t>
            </a:r>
          </a:p>
        </p:txBody>
      </p:sp>
      <p:sp>
        <p:nvSpPr>
          <p:cNvPr id="14" name="Місце для тексту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uk-UA" noProof="0"/>
              <a:t>Зразки заголовків</a:t>
            </a:r>
          </a:p>
        </p:txBody>
      </p:sp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uk-UA" noProof="0"/>
              <a:t>Зразки заголовків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uk-UA" noProof="0"/>
              <a:t>Зразок заголовка</a:t>
            </a:r>
          </a:p>
        </p:txBody>
      </p:sp>
      <p:sp>
        <p:nvSpPr>
          <p:cNvPr id="16" name="Місце для вмісту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17" name="Місце для вмісту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8" name="Місце для тексту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uk-UA" noProof="0"/>
              <a:t>Зразки заголовків</a:t>
            </a:r>
          </a:p>
        </p:txBody>
      </p:sp>
      <p:sp>
        <p:nvSpPr>
          <p:cNvPr id="10" name="Місце для вмісту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11" name="Місце для номера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uk-UA" noProof="0" smtClean="0"/>
              <a:pPr algn="ctr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Вміст_2 стовпець по вертикал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зображення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uk-UA" noProof="0"/>
              <a:t>Вставити зображення</a:t>
            </a:r>
          </a:p>
        </p:txBody>
      </p:sp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uk-UA" noProof="0"/>
              <a:t>Зразки заголовків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uk-UA" noProof="0"/>
              <a:t>Зразок заголовка</a:t>
            </a:r>
          </a:p>
        </p:txBody>
      </p:sp>
      <p:sp>
        <p:nvSpPr>
          <p:cNvPr id="16" name="Місце для вмісту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11" name="Місце для тексту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uk-UA" noProof="0"/>
              <a:t>Зразки заголовків</a:t>
            </a:r>
          </a:p>
        </p:txBody>
      </p:sp>
      <p:sp>
        <p:nvSpPr>
          <p:cNvPr id="12" name="Місце для вмісту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15" name="Місце для номера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uk-UA" noProof="0" smtClean="0"/>
              <a:pPr algn="ctr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Вміст_1 стовпец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зображення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uk-UA" noProof="0"/>
              <a:t>Вставити зображення</a:t>
            </a:r>
          </a:p>
        </p:txBody>
      </p:sp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uk-UA" noProof="0"/>
              <a:t>Зразки заголовків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uk-UA" noProof="0"/>
              <a:t>Зразок заголовка</a:t>
            </a:r>
          </a:p>
        </p:txBody>
      </p:sp>
      <p:sp>
        <p:nvSpPr>
          <p:cNvPr id="16" name="Місце для вмісту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uk-UA" noProof="0" smtClean="0"/>
              <a:pPr algn="ctr"/>
              <a:t>‹№›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тексту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uk-UA" noProof="0"/>
              <a:t>Зразки заголовків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uk-UA" noProof="0"/>
              <a:t>Зразок заголовка</a:t>
            </a:r>
          </a:p>
        </p:txBody>
      </p:sp>
      <p:sp>
        <p:nvSpPr>
          <p:cNvPr id="16" name="Місце для вмісту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uk-UA" noProof="0"/>
              <a:t>Піктограма</a:t>
            </a:r>
          </a:p>
        </p:txBody>
      </p:sp>
      <p:grpSp>
        <p:nvGrpSpPr>
          <p:cNvPr id="11" name="Гру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 noProof="0"/>
            </a:p>
          </p:txBody>
        </p:sp>
      </p:grpSp>
      <p:sp>
        <p:nvSpPr>
          <p:cNvPr id="15" name="Місце для номера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noProof="0" smtClean="0">
                <a:solidFill>
                  <a:schemeClr val="bg1"/>
                </a:solidFill>
              </a:rPr>
              <a:pPr algn="ctr"/>
              <a:t>‹№›</a:t>
            </a:fld>
            <a:endParaRPr lang="uk-UA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номера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uk-UA" noProof="0" smtClean="0"/>
              <a:pPr algn="ctr"/>
              <a:t>‹№›</a:t>
            </a:fld>
            <a:endParaRPr lang="uk-UA" noProof="0"/>
          </a:p>
        </p:txBody>
      </p:sp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descr="заголовок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4144" y="270588"/>
            <a:ext cx="4658026" cy="4633064"/>
          </a:xfrm>
        </p:spPr>
        <p:txBody>
          <a:bodyPr rtlCol="0"/>
          <a:lstStyle/>
          <a:p>
            <a:pPr algn="ctr"/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r>
              <a:rPr lang="uk-UA" sz="2800" dirty="0"/>
              <a:t>1. Творчість: чинники її реалізації. </a:t>
            </a:r>
            <a:br>
              <a:rPr lang="ru-RU" sz="2800" dirty="0"/>
            </a:br>
            <a:r>
              <a:rPr lang="ru-RU" sz="2800" dirty="0"/>
              <a:t>2. </a:t>
            </a:r>
            <a:r>
              <a:rPr lang="ru-RU" sz="2800" dirty="0" err="1"/>
              <a:t>Чинники</a:t>
            </a:r>
            <a:r>
              <a:rPr lang="ru-RU" sz="2800" dirty="0"/>
              <a:t> креативного менеджменту.</a:t>
            </a:r>
            <a:br>
              <a:rPr lang="ru-RU" sz="2800" dirty="0"/>
            </a:br>
            <a:r>
              <a:rPr lang="ru-RU" sz="2800" dirty="0"/>
              <a:t>3. </a:t>
            </a:r>
            <a:r>
              <a:rPr lang="ru-RU" sz="2800" dirty="0" err="1"/>
              <a:t>Форми</a:t>
            </a:r>
            <a:r>
              <a:rPr lang="ru-RU" sz="2800" dirty="0"/>
              <a:t> </a:t>
            </a:r>
            <a:r>
              <a:rPr lang="ru-RU" sz="2800" dirty="0" err="1"/>
              <a:t>влади</a:t>
            </a:r>
            <a:r>
              <a:rPr lang="ru-RU" sz="2800" dirty="0"/>
              <a:t>.</a:t>
            </a:r>
            <a:br>
              <a:rPr lang="ru-RU" sz="2800" dirty="0"/>
            </a:br>
            <a:r>
              <a:rPr lang="ru-RU" sz="2800" dirty="0"/>
              <a:t>4. </a:t>
            </a:r>
            <a:r>
              <a:rPr lang="ru-RU" sz="2800" dirty="0" err="1"/>
              <a:t>Методи</a:t>
            </a:r>
            <a:r>
              <a:rPr lang="ru-RU" sz="2800" dirty="0"/>
              <a:t> </a:t>
            </a:r>
            <a:r>
              <a:rPr lang="ru-RU" sz="2800" dirty="0" err="1"/>
              <a:t>пошуку</a:t>
            </a:r>
            <a:r>
              <a:rPr lang="ru-RU" sz="2800" dirty="0"/>
              <a:t> </a:t>
            </a:r>
            <a:r>
              <a:rPr lang="ru-RU" sz="2800" dirty="0" err="1"/>
              <a:t>ідей</a:t>
            </a:r>
            <a:r>
              <a:rPr lang="ru-RU" sz="2800" dirty="0"/>
              <a:t>.</a:t>
            </a:r>
            <a:br>
              <a:rPr lang="ru-RU" sz="2800" dirty="0"/>
            </a:br>
            <a:r>
              <a:rPr lang="ru-RU" sz="2800" i="1" dirty="0" err="1"/>
              <a:t>розбір</a:t>
            </a:r>
            <a:r>
              <a:rPr lang="ru-RU" sz="2800" i="1" dirty="0"/>
              <a:t> </a:t>
            </a:r>
            <a:r>
              <a:rPr lang="ru-RU" sz="2800" i="1" dirty="0" err="1"/>
              <a:t>кейсів</a:t>
            </a:r>
            <a:br>
              <a:rPr lang="ru-RU" sz="2800" dirty="0"/>
            </a:br>
            <a:br>
              <a:rPr lang="uk-UA" sz="6000" b="1" dirty="0"/>
            </a:br>
            <a:endParaRPr lang="uk-UA" sz="6000" b="1" dirty="0"/>
          </a:p>
        </p:txBody>
      </p:sp>
      <p:sp>
        <p:nvSpPr>
          <p:cNvPr id="12" name="Підзаголовок 11" descr="підзаголовок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uk-UA" sz="2800" b="1" dirty="0"/>
              <a:t>Питання для обговорення </a:t>
            </a:r>
          </a:p>
        </p:txBody>
      </p:sp>
      <p:pic>
        <p:nvPicPr>
          <p:cNvPr id="14" name="Місце для зображення 13" descr="Троє людей сидять за столом для пікніка">
            <a:extLst>
              <a:ext uri="{FF2B5EF4-FFF2-40B4-BE49-F238E27FC236}">
                <a16:creationId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76568" cy="6858000"/>
          </a:xfrm>
        </p:spPr>
      </p:pic>
      <p:grpSp>
        <p:nvGrpSpPr>
          <p:cNvPr id="4" name="Група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Полілінія: Фі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624113" y="0"/>
              <a:ext cx="5471886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uk-UA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Менеджмент ідей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зображення 5" descr="відкрита книга з аудиторією, що дивиться виставу, у тлі">
            <a:extLst>
              <a:ext uri="{FF2B5EF4-FFF2-40B4-BE49-F238E27FC236}">
                <a16:creationId xmlns:a16="http://schemas.microsoft.com/office/drawing/2014/main" id="{F3CDF219-49E5-41A1-BBF1-50A401635A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3" name="Заголовок 32" descr="заголовок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557" y="805053"/>
            <a:ext cx="7330891" cy="3626988"/>
          </a:xfrm>
        </p:spPr>
        <p:txBody>
          <a:bodyPr rtlCol="0"/>
          <a:lstStyle/>
          <a:p>
            <a:pPr rtl="0"/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продукт </a:t>
            </a:r>
            <a:r>
              <a:rPr lang="ru-RU" dirty="0" err="1">
                <a:solidFill>
                  <a:schemeClr val="bg1"/>
                </a:solidFill>
              </a:rPr>
              <a:t>інтелектуальної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діяльності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який</a:t>
            </a:r>
            <a:r>
              <a:rPr lang="ru-RU" dirty="0">
                <a:solidFill>
                  <a:schemeClr val="bg1"/>
                </a:solidFill>
              </a:rPr>
              <a:t> є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i="1" dirty="0" err="1">
                <a:solidFill>
                  <a:schemeClr val="bg1"/>
                </a:solidFill>
              </a:rPr>
              <a:t>інформаційним</a:t>
            </a:r>
            <a:r>
              <a:rPr lang="ru-RU" i="1" dirty="0">
                <a:solidFill>
                  <a:schemeClr val="bg1"/>
                </a:solidFill>
              </a:rPr>
              <a:t> прообразом товару і </a:t>
            </a:r>
            <a:r>
              <a:rPr lang="ru-RU" dirty="0" err="1">
                <a:solidFill>
                  <a:schemeClr val="bg1"/>
                </a:solidFill>
              </a:rPr>
              <a:t>містить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дані</a:t>
            </a:r>
            <a:r>
              <a:rPr lang="ru-RU" dirty="0">
                <a:solidFill>
                  <a:schemeClr val="bg1"/>
                </a:solidFill>
              </a:rPr>
              <a:t> про:   - </a:t>
            </a:r>
            <a:r>
              <a:rPr lang="ru-RU" dirty="0" err="1">
                <a:solidFill>
                  <a:schemeClr val="bg1"/>
                </a:solidFill>
              </a:rPr>
              <a:t>призначення</a:t>
            </a:r>
            <a:r>
              <a:rPr lang="ru-RU" dirty="0">
                <a:solidFill>
                  <a:schemeClr val="bg1"/>
                </a:solidFill>
              </a:rPr>
              <a:t> товару,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сутність</a:t>
            </a:r>
            <a:r>
              <a:rPr lang="ru-RU" dirty="0">
                <a:solidFill>
                  <a:schemeClr val="bg1"/>
                </a:solidFill>
              </a:rPr>
              <a:t> товару,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сфери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споживання</a:t>
            </a:r>
            <a:r>
              <a:rPr lang="ru-RU" dirty="0">
                <a:solidFill>
                  <a:schemeClr val="bg1"/>
                </a:solidFill>
              </a:rPr>
              <a:t> товару. </a:t>
            </a:r>
            <a:br>
              <a:rPr lang="ru-RU" dirty="0">
                <a:solidFill>
                  <a:schemeClr val="bg1"/>
                </a:solidFill>
              </a:rPr>
            </a:b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>
                <a:solidFill>
                  <a:schemeClr val="bg1"/>
                </a:solidFill>
              </a:rPr>
              <a:t>Вдала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ідея</a:t>
            </a:r>
            <a:r>
              <a:rPr lang="ru-RU" dirty="0">
                <a:solidFill>
                  <a:schemeClr val="bg1"/>
                </a:solidFill>
              </a:rPr>
              <a:t> товару 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-  </a:t>
            </a:r>
            <a:r>
              <a:rPr lang="ru-RU" dirty="0" err="1">
                <a:solidFill>
                  <a:schemeClr val="bg1"/>
                </a:solidFill>
              </a:rPr>
              <a:t>ідентифікує</a:t>
            </a:r>
            <a:r>
              <a:rPr lang="ru-RU" dirty="0">
                <a:solidFill>
                  <a:schemeClr val="bg1"/>
                </a:solidFill>
              </a:rPr>
              <a:t> товару з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з сферою,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сприяє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відвповідності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вимогами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дає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інформацію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наступної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розробки</a:t>
            </a:r>
            <a:r>
              <a:rPr lang="ru-RU" dirty="0">
                <a:solidFill>
                  <a:schemeClr val="bg1"/>
                </a:solidFill>
              </a:rPr>
              <a:t> нового продукту.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3" name="Місце для зображення 12" descr="вид згори на спіральні сходи">
            <a:extLst>
              <a:ext uri="{FF2B5EF4-FFF2-40B4-BE49-F238E27FC236}">
                <a16:creationId xmlns:a16="http://schemas.microsoft.com/office/drawing/2014/main" id="{FEB910A3-4C94-4A0C-AC72-88985A7BA9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2" y="0"/>
            <a:ext cx="5727700" cy="6858000"/>
          </a:xfrm>
        </p:spPr>
      </p:pic>
      <p:sp>
        <p:nvSpPr>
          <p:cNvPr id="34" name="Місце для тексту 33" descr="блок вмісту слайда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558" y="4701322"/>
            <a:ext cx="6360508" cy="1351625"/>
          </a:xfrm>
        </p:spPr>
        <p:txBody>
          <a:bodyPr rtlCol="0"/>
          <a:lstStyle/>
          <a:p>
            <a:pPr algn="just" rtl="0"/>
            <a:r>
              <a:rPr lang="ru-RU" sz="1800" dirty="0">
                <a:solidFill>
                  <a:schemeClr val="bg1"/>
                </a:solidFill>
              </a:rPr>
              <a:t>	</a:t>
            </a:r>
            <a:r>
              <a:rPr lang="ru-RU" sz="1800" dirty="0" err="1">
                <a:solidFill>
                  <a:schemeClr val="bg1"/>
                </a:solidFill>
              </a:rPr>
              <a:t>Інформація</a:t>
            </a:r>
            <a:r>
              <a:rPr lang="ru-RU" sz="1800" dirty="0">
                <a:solidFill>
                  <a:schemeClr val="bg1"/>
                </a:solidFill>
              </a:rPr>
              <a:t> про </a:t>
            </a:r>
            <a:r>
              <a:rPr lang="ru-RU" sz="1800" dirty="0" err="1">
                <a:solidFill>
                  <a:schemeClr val="bg1"/>
                </a:solidFill>
              </a:rPr>
              <a:t>призначення</a:t>
            </a:r>
            <a:r>
              <a:rPr lang="ru-RU" sz="1800" dirty="0">
                <a:solidFill>
                  <a:schemeClr val="bg1"/>
                </a:solidFill>
              </a:rPr>
              <a:t> товару </a:t>
            </a:r>
            <a:r>
              <a:rPr lang="ru-RU" sz="1800" dirty="0" err="1">
                <a:solidFill>
                  <a:schemeClr val="bg1"/>
                </a:solidFill>
              </a:rPr>
              <a:t>вказує</a:t>
            </a:r>
            <a:r>
              <a:rPr lang="ru-RU" sz="1800" dirty="0">
                <a:solidFill>
                  <a:schemeClr val="bg1"/>
                </a:solidFill>
              </a:rPr>
              <a:t> на </a:t>
            </a:r>
            <a:r>
              <a:rPr lang="ru-RU" sz="1800" dirty="0" err="1">
                <a:solidFill>
                  <a:schemeClr val="bg1"/>
                </a:solidFill>
              </a:rPr>
              <a:t>зв'язок</a:t>
            </a:r>
            <a:r>
              <a:rPr lang="ru-RU" sz="1800" dirty="0">
                <a:solidFill>
                  <a:schemeClr val="bg1"/>
                </a:solidFill>
              </a:rPr>
              <a:t> з потребою, </a:t>
            </a:r>
            <a:r>
              <a:rPr lang="ru-RU" sz="1800" dirty="0" err="1">
                <a:solidFill>
                  <a:schemeClr val="bg1"/>
                </a:solidFill>
              </a:rPr>
              <a:t>який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цей</a:t>
            </a:r>
            <a:r>
              <a:rPr lang="ru-RU" sz="1800" dirty="0">
                <a:solidFill>
                  <a:schemeClr val="bg1"/>
                </a:solidFill>
              </a:rPr>
              <a:t> товар буде </a:t>
            </a:r>
            <a:r>
              <a:rPr lang="ru-RU" sz="1800" dirty="0" err="1">
                <a:solidFill>
                  <a:schemeClr val="bg1"/>
                </a:solidFill>
              </a:rPr>
              <a:t>задовольняти</a:t>
            </a:r>
            <a:r>
              <a:rPr lang="ru-RU" sz="1800" dirty="0">
                <a:solidFill>
                  <a:schemeClr val="bg1"/>
                </a:solidFill>
              </a:rPr>
              <a:t>. </a:t>
            </a:r>
            <a:r>
              <a:rPr lang="ru-RU" sz="1800" dirty="0" err="1">
                <a:solidFill>
                  <a:schemeClr val="bg1"/>
                </a:solidFill>
              </a:rPr>
              <a:t>Сутність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ідеї</a:t>
            </a:r>
            <a:r>
              <a:rPr lang="ru-RU" sz="1800" dirty="0">
                <a:solidFill>
                  <a:schemeClr val="bg1"/>
                </a:solidFill>
              </a:rPr>
              <a:t> товару </a:t>
            </a:r>
            <a:r>
              <a:rPr lang="ru-RU" sz="1800" dirty="0" err="1">
                <a:solidFill>
                  <a:schemeClr val="bg1"/>
                </a:solidFill>
              </a:rPr>
              <a:t>дозволяє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його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виділити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серед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інших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товарів</a:t>
            </a:r>
            <a:r>
              <a:rPr lang="ru-RU" sz="1800" dirty="0">
                <a:solidFill>
                  <a:schemeClr val="bg1"/>
                </a:solidFill>
              </a:rPr>
              <a:t>. </a:t>
            </a:r>
            <a:r>
              <a:rPr lang="ru-RU" sz="1800" dirty="0" err="1">
                <a:solidFill>
                  <a:schemeClr val="bg1"/>
                </a:solidFill>
              </a:rPr>
              <a:t>Інформація</a:t>
            </a:r>
            <a:r>
              <a:rPr lang="ru-RU" sz="1800" dirty="0">
                <a:solidFill>
                  <a:schemeClr val="bg1"/>
                </a:solidFill>
              </a:rPr>
              <a:t> про сферу </a:t>
            </a:r>
            <a:r>
              <a:rPr lang="ru-RU" sz="1800" dirty="0" err="1">
                <a:solidFill>
                  <a:schemeClr val="bg1"/>
                </a:solidFill>
              </a:rPr>
              <a:t>споживання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дає</a:t>
            </a:r>
            <a:r>
              <a:rPr lang="ru-RU" sz="1800" dirty="0">
                <a:solidFill>
                  <a:schemeClr val="bg1"/>
                </a:solidFill>
              </a:rPr>
              <a:t>  </a:t>
            </a:r>
            <a:r>
              <a:rPr lang="ru-RU" sz="1800" dirty="0" err="1">
                <a:solidFill>
                  <a:schemeClr val="bg1"/>
                </a:solidFill>
              </a:rPr>
              <a:t>первинне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уявлення</a:t>
            </a:r>
            <a:r>
              <a:rPr lang="ru-RU" sz="1800" dirty="0">
                <a:solidFill>
                  <a:schemeClr val="bg1"/>
                </a:solidFill>
              </a:rPr>
              <a:t> про </a:t>
            </a:r>
            <a:r>
              <a:rPr lang="ru-RU" sz="1800" dirty="0" err="1">
                <a:solidFill>
                  <a:schemeClr val="bg1"/>
                </a:solidFill>
              </a:rPr>
              <a:t>споживачів</a:t>
            </a:r>
            <a:r>
              <a:rPr lang="ru-RU" sz="1800" dirty="0">
                <a:solidFill>
                  <a:schemeClr val="bg1"/>
                </a:solidFill>
              </a:rPr>
              <a:t>, а також </a:t>
            </a:r>
            <a:r>
              <a:rPr lang="ru-RU" sz="1800" dirty="0" err="1">
                <a:solidFill>
                  <a:schemeClr val="bg1"/>
                </a:solidFill>
              </a:rPr>
              <a:t>значення</a:t>
            </a:r>
            <a:r>
              <a:rPr lang="ru-RU" sz="1800" dirty="0">
                <a:solidFill>
                  <a:schemeClr val="bg1"/>
                </a:solidFill>
              </a:rPr>
              <a:t> нового товару для них.</a:t>
            </a:r>
            <a:endParaRPr lang="uk-UA" sz="1800" dirty="0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4E4A96D9-2D70-4D9E-B61C-9B23F3FD5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7" name="Місце для номера слайда 5" descr="номер слайда">
            <a:extLst>
              <a:ext uri="{FF2B5EF4-FFF2-40B4-BE49-F238E27FC236}">
                <a16:creationId xmlns:a16="http://schemas.microsoft.com/office/drawing/2014/main" id="{D65CFEB2-BC19-4647-937B-40854EE88A8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smtClean="0">
                <a:solidFill>
                  <a:schemeClr val="bg1"/>
                </a:solidFill>
              </a:rPr>
              <a:pPr algn="ctr" rtl="0"/>
              <a:t>10</a:t>
            </a:fld>
            <a:endParaRPr lang="uk-UA" sz="120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793157-60FB-2929-B9BD-46A3D4853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58" y="0"/>
            <a:ext cx="3738606" cy="9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1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 descr="людина читає книгу">
            <a:extLst>
              <a:ext uri="{FF2B5EF4-FFF2-40B4-BE49-F238E27FC236}">
                <a16:creationId xmlns:a16="http://schemas.microsoft.com/office/drawing/2014/main" id="{70316739-C7FA-4487-B86B-6CE17B09B0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" r="48"/>
          <a:stretch/>
        </p:blipFill>
        <p:spPr>
          <a:xfrm>
            <a:off x="0" y="0"/>
            <a:ext cx="8087304" cy="6858000"/>
          </a:xfrm>
        </p:spPr>
      </p:pic>
      <p:pic>
        <p:nvPicPr>
          <p:cNvPr id="16" name="Місце для зображення 15" descr="хлопчик перед полицями у бібліотеці">
            <a:extLst>
              <a:ext uri="{FF2B5EF4-FFF2-40B4-BE49-F238E27FC236}">
                <a16:creationId xmlns:a16="http://schemas.microsoft.com/office/drawing/2014/main" id="{141CBC39-54B4-4424-84FB-FDAABDFFAE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/>
        </p:blipFill>
        <p:spPr>
          <a:xfrm>
            <a:off x="6464300" y="0"/>
            <a:ext cx="5727700" cy="6858000"/>
          </a:xfrm>
        </p:spPr>
      </p:pic>
      <p:grpSp>
        <p:nvGrpSpPr>
          <p:cNvPr id="9" name="Група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Полілінія: фігура 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11" name="Полілінія: Фігура 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</p:grpSp>
      <p:sp>
        <p:nvSpPr>
          <p:cNvPr id="33" name="Заголовок 32" descr="заголовок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3900196"/>
            <a:ext cx="6406784" cy="580841"/>
          </a:xfrm>
        </p:spPr>
        <p:txBody>
          <a:bodyPr rtlCol="0"/>
          <a:lstStyle/>
          <a:p>
            <a:pPr rtl="0"/>
            <a:r>
              <a:rPr lang="uk-UA" sz="4000" b="1" dirty="0">
                <a:solidFill>
                  <a:schemeClr val="bg1"/>
                </a:solidFill>
              </a:rPr>
              <a:t>МЕТОДИ ПОШУКУ ІДЕЙ</a:t>
            </a:r>
          </a:p>
        </p:txBody>
      </p:sp>
      <p:sp>
        <p:nvSpPr>
          <p:cNvPr id="34" name="Місце для тексту 33" descr="вміст слайда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645" y="4481038"/>
            <a:ext cx="7249886" cy="1571910"/>
          </a:xfrm>
        </p:spPr>
        <p:txBody>
          <a:bodyPr rtlCol="0"/>
          <a:lstStyle/>
          <a:p>
            <a:pPr rtl="0"/>
            <a:r>
              <a:rPr lang="uk-UA" sz="2800" dirty="0">
                <a:solidFill>
                  <a:schemeClr val="bg1"/>
                </a:solidFill>
              </a:rPr>
              <a:t>	Існує ціла низка таких методів – </a:t>
            </a:r>
            <a:r>
              <a:rPr lang="uk-UA" sz="2800" i="1" dirty="0">
                <a:solidFill>
                  <a:schemeClr val="bg1"/>
                </a:solidFill>
              </a:rPr>
              <a:t>індивідуальної</a:t>
            </a:r>
            <a:r>
              <a:rPr lang="uk-UA" sz="2800" dirty="0">
                <a:solidFill>
                  <a:schemeClr val="bg1"/>
                </a:solidFill>
              </a:rPr>
              <a:t> та </a:t>
            </a:r>
            <a:r>
              <a:rPr lang="uk-UA" sz="2800" i="1" dirty="0">
                <a:solidFill>
                  <a:schemeClr val="bg1"/>
                </a:solidFill>
              </a:rPr>
              <a:t>колективної</a:t>
            </a:r>
            <a:r>
              <a:rPr lang="uk-UA" sz="2800" dirty="0">
                <a:solidFill>
                  <a:schemeClr val="bg1"/>
                </a:solidFill>
              </a:rPr>
              <a:t> творчості, та </a:t>
            </a:r>
            <a:r>
              <a:rPr lang="uk-UA" sz="2800" i="1" dirty="0">
                <a:solidFill>
                  <a:schemeClr val="bg1"/>
                </a:solidFill>
              </a:rPr>
              <a:t>фактографічні</a:t>
            </a:r>
            <a:r>
              <a:rPr lang="uk-UA" sz="2800" dirty="0">
                <a:solidFill>
                  <a:schemeClr val="bg1"/>
                </a:solidFill>
              </a:rPr>
              <a:t>, також </a:t>
            </a:r>
            <a:r>
              <a:rPr lang="uk-UA" sz="2800" i="1" dirty="0">
                <a:solidFill>
                  <a:schemeClr val="bg1"/>
                </a:solidFill>
              </a:rPr>
              <a:t>активізації </a:t>
            </a:r>
            <a:r>
              <a:rPr lang="uk-UA" sz="2800" dirty="0">
                <a:solidFill>
                  <a:schemeClr val="bg1"/>
                </a:solidFill>
              </a:rPr>
              <a:t>творчості.                                 	Обговоримо найпопулярніші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12" name="Місце для номера слайда 5" descr="номер слайда">
            <a:extLst>
              <a:ext uri="{FF2B5EF4-FFF2-40B4-BE49-F238E27FC236}">
                <a16:creationId xmlns:a16="http://schemas.microsoft.com/office/drawing/2014/main" id="{EC784E4D-7E61-4FDC-AD6A-E38867722409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smtClean="0">
                <a:solidFill>
                  <a:schemeClr val="bg1"/>
                </a:solidFill>
              </a:rPr>
              <a:pPr algn="ctr" rtl="0"/>
              <a:t>11</a:t>
            </a:fld>
            <a:endParaRPr lang="uk-UA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27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46231C2-5B75-FDF7-D10A-2669D676E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335902"/>
            <a:ext cx="11158480" cy="9606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 ШТУРМ (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брейншторм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низка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критики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A7B5464A-92A7-7636-998B-846DF8A7B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296537"/>
            <a:ext cx="6313524" cy="5322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КОРАБЕЛЬНА РАДА («нарада піратів») –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черговість у пропонуванні ідеї, відбір найкращої</a:t>
            </a:r>
          </a:p>
          <a:p>
            <a:pPr marL="0" indent="0">
              <a:buNone/>
            </a:pP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РЧВ (розмір, час, вартість)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умовна зміна параметрів об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єкту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МЕНТАЛЬНІ КАРТИ –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ключове поняття та асоціативні до нього – виникнення нових ідей</a:t>
            </a:r>
          </a:p>
        </p:txBody>
      </p:sp>
      <p:pic>
        <p:nvPicPr>
          <p:cNvPr id="12" name="Місце для вмісту 11" descr="Businessman using digital tablet in meeting">
            <a:extLst>
              <a:ext uri="{FF2B5EF4-FFF2-40B4-BE49-F238E27FC236}">
                <a16:creationId xmlns:a16="http://schemas.microsoft.com/office/drawing/2014/main" id="{69982D4E-7474-5D8A-BD6B-D05EDA2B11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69540" y="1856097"/>
            <a:ext cx="4722126" cy="3903718"/>
          </a:xfrm>
        </p:spPr>
      </p:pic>
    </p:spTree>
    <p:extLst>
      <p:ext uri="{BB962C8B-B14F-4D97-AF65-F5344CB8AC3E}">
        <p14:creationId xmlns:p14="http://schemas.microsoft.com/office/powerpoint/2010/main" val="193517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0329A-6183-7ED7-AAC5-1CF965AD9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09" y="395786"/>
            <a:ext cx="11313297" cy="818866"/>
          </a:xfrm>
        </p:spPr>
        <p:txBody>
          <a:bodyPr/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СИНЕКТИКА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пошук аналогій, тобто рішення подібного питання але в інших сферах/галузях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B08948A-FAC4-E6A7-CB48-B2A21C4CF4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793" y="1528549"/>
            <a:ext cx="7610204" cy="46484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ФОКАЛЬНИХ ОБ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ЄКТІВ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перенесення властивостей випадково вибраних об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аналізований предмет/явище</a:t>
            </a: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НЕПРЯМІ СТРАТЕГІЇ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 участі колоди карт із різними командами (дай волю почуттям,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перекажи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…),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аідея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зароджується у процесі слідування вказівкам</a:t>
            </a: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ПЕРСОНАЖІВ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обирається персонаж казки/фільму… і називаються усі можливі ідеї щодо проблеми від імені цього персонажа </a:t>
            </a:r>
          </a:p>
        </p:txBody>
      </p:sp>
      <p:pic>
        <p:nvPicPr>
          <p:cNvPr id="6" name="Місце для вмісту 5" descr="A group of people discussing work in conference room meeting">
            <a:extLst>
              <a:ext uri="{FF2B5EF4-FFF2-40B4-BE49-F238E27FC236}">
                <a16:creationId xmlns:a16="http://schemas.microsoft.com/office/drawing/2014/main" id="{F1620C79-02E9-AC23-2D11-730F531F95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42997" y="2242773"/>
            <a:ext cx="3916210" cy="3517041"/>
          </a:xfrm>
        </p:spPr>
      </p:pic>
    </p:spTree>
    <p:extLst>
      <p:ext uri="{BB962C8B-B14F-4D97-AF65-F5344CB8AC3E}">
        <p14:creationId xmlns:p14="http://schemas.microsoft.com/office/powerpoint/2010/main" val="125941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0C267-93FB-37C2-448C-BD0137E9E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423081"/>
            <a:ext cx="10815864" cy="1160059"/>
          </a:xfrm>
        </p:spPr>
        <p:txBody>
          <a:bodyPr/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ІНВЕРСІЯ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вирішення проблеми від протилежного, тобто розглянути процес у зворотному напрямку.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9CB337-E5F9-3E59-8F4D-A6EE6A5B2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87679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РОЗШИФРОВУВАННЯ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коли розглядається незнайома мова і отримані асоціації</a:t>
            </a:r>
          </a:p>
          <a:p>
            <a:pPr marL="0" indent="0">
              <a:buNone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ГІРЛЯНД І АСОЦІАЦІЙ І МЕТАФОР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визначаються синоніми  об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єкта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формується їх гірлянда, потім так само з іменниками, прикметниками, а у результаті їх випадкове поєднання – нова ідея</a:t>
            </a:r>
          </a:p>
        </p:txBody>
      </p:sp>
      <p:pic>
        <p:nvPicPr>
          <p:cNvPr id="10" name="Місце для вмісту 9" descr="Floating sand in the light">
            <a:extLst>
              <a:ext uri="{FF2B5EF4-FFF2-40B4-BE49-F238E27FC236}">
                <a16:creationId xmlns:a16="http://schemas.microsoft.com/office/drawing/2014/main" id="{535CDBF5-8DEC-088B-44BB-B740E9FF09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4698" y="1825625"/>
            <a:ext cx="5240741" cy="3659837"/>
          </a:xfrm>
        </p:spPr>
      </p:pic>
    </p:spTree>
    <p:extLst>
      <p:ext uri="{BB962C8B-B14F-4D97-AF65-F5344CB8AC3E}">
        <p14:creationId xmlns:p14="http://schemas.microsoft.com/office/powerpoint/2010/main" val="2335212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937E6-9E22-3203-C8DA-A5FC3C2A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46" y="557440"/>
            <a:ext cx="8366078" cy="643564"/>
          </a:xfrm>
        </p:spPr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SCAMPER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скампер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швидкий біг, пробіжка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EE872D-04C3-D210-6B77-B95562839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546" y="1064526"/>
            <a:ext cx="11536908" cy="51124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Походить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кроків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кроків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Методика SCAMPER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список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ніякої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Замістити?</a:t>
            </a: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Комбінувати?</a:t>
            </a: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Адаптувати?</a:t>
            </a: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Модифікувати?</a:t>
            </a: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Запропонувати інше застосування?</a:t>
            </a: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Усунення – зменшення?</a:t>
            </a:r>
          </a:p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Зворот – реорганізація?</a:t>
            </a:r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uk-UA" sz="2400" dirty="0"/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5855179E-3BE8-3F3E-C677-53C5D5FEB1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7535" y="2702257"/>
            <a:ext cx="5555892" cy="328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91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1383328"/>
          </a:xfrm>
        </p:spPr>
        <p:txBody>
          <a:bodyPr rtlCol="0"/>
          <a:lstStyle/>
          <a:p>
            <a:pPr algn="just" rtl="0"/>
            <a:r>
              <a:rPr lang="uk-UA" b="1" dirty="0"/>
              <a:t>	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Сенкан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критичного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активізує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я 1">
            <a:extLst>
              <a:ext uri="{FF2B5EF4-FFF2-40B4-BE49-F238E27FC236}">
                <a16:creationId xmlns:a16="http://schemas.microsoft.com/office/drawing/2014/main" id="{5018DA92-5FF3-4104-A4AD-2CBC58FC3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431338"/>
              </p:ext>
            </p:extLst>
          </p:nvPr>
        </p:nvGraphicFramePr>
        <p:xfrm>
          <a:off x="633186" y="1940767"/>
          <a:ext cx="10949215" cy="431767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189843">
                  <a:extLst>
                    <a:ext uri="{9D8B030D-6E8A-4147-A177-3AD203B41FA5}">
                      <a16:colId xmlns:a16="http://schemas.microsoft.com/office/drawing/2014/main" val="2752061506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3057165699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932898841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1832443924"/>
                    </a:ext>
                  </a:extLst>
                </a:gridCol>
                <a:gridCol w="2189843">
                  <a:extLst>
                    <a:ext uri="{9D8B030D-6E8A-4147-A177-3AD203B41FA5}">
                      <a16:colId xmlns:a16="http://schemas.microsoft.com/office/drawing/2014/main" val="1078784030"/>
                    </a:ext>
                  </a:extLst>
                </a:gridCol>
              </a:tblGrid>
              <a:tr h="1505330">
                <a:tc>
                  <a:txBody>
                    <a:bodyPr/>
                    <a:lstStyle/>
                    <a:p>
                      <a:pPr algn="ctr" rtl="0"/>
                      <a:r>
                        <a:rPr lang="uk-UA" noProof="0" dirty="0">
                          <a:solidFill>
                            <a:schemeClr val="bg1"/>
                          </a:solidFill>
                          <a:latin typeface="+mj-lt"/>
                        </a:rPr>
                        <a:t>Тема</a:t>
                      </a:r>
                      <a:endParaRPr lang="uk-UA" b="1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uk-UA" sz="180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Два слова, які її описують (прикметники)</a:t>
                      </a:r>
                      <a:endParaRPr lang="uk-UA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uk-UA" sz="180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Три слова на позначення дій за темою (дієслова, діє </a:t>
                      </a:r>
                      <a:r>
                        <a:rPr lang="uk-UA" sz="180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прикм</a:t>
                      </a:r>
                      <a:r>
                        <a:rPr lang="uk-UA" sz="180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. та </a:t>
                      </a:r>
                      <a:r>
                        <a:rPr lang="uk-UA" sz="180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дієприсл</a:t>
                      </a:r>
                      <a:r>
                        <a:rPr lang="uk-UA" sz="180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. )</a:t>
                      </a:r>
                      <a:endParaRPr lang="uk-UA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uk-UA" sz="1800" u="none" strike="noStrike" kern="1200" cap="none" spc="0" normalizeH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Речення, яке містить ставлення автора до теми</a:t>
                      </a:r>
                      <a:endParaRPr lang="uk-UA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uk-UA" noProof="0" dirty="0">
                          <a:solidFill>
                            <a:schemeClr val="bg1"/>
                          </a:solidFill>
                          <a:latin typeface="+mj-lt"/>
                        </a:rPr>
                        <a:t>Одне слово – підсумок (часто – синонім до слова по темі)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78168"/>
                  </a:ext>
                </a:extLst>
              </a:tr>
              <a:tr h="1034914">
                <a:tc>
                  <a:txBody>
                    <a:bodyPr/>
                    <a:lstStyle/>
                    <a:p>
                      <a:pPr rtl="0"/>
                      <a:r>
                        <a:rPr lang="uk-UA" sz="2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Бізнес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uk-UA" sz="2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Успішний, прибутковий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uk-UA" sz="2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Рекламує, організовує, конкурує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uk-UA" sz="2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Створює необхідні товари і послуги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uk-UA" sz="2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Благополуччя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539862"/>
                  </a:ext>
                </a:extLst>
              </a:tr>
              <a:tr h="5924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Видавництво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35978"/>
                  </a:ext>
                </a:extLst>
              </a:tr>
              <a:tr h="592477">
                <a:tc>
                  <a:txBody>
                    <a:bodyPr/>
                    <a:lstStyle/>
                    <a:p>
                      <a:pPr rtl="0"/>
                      <a:r>
                        <a:rPr lang="uk-UA" sz="2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Онлайн-медіа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075193"/>
                  </a:ext>
                </a:extLst>
              </a:tr>
              <a:tr h="592477">
                <a:tc>
                  <a:txBody>
                    <a:bodyPr/>
                    <a:lstStyle/>
                    <a:p>
                      <a:pPr rtl="0"/>
                      <a:r>
                        <a:rPr lang="uk-UA" sz="20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Рекламна агенція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03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59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Місце для зображення 16" descr="годинник крупним планом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Місце для зображення 4" descr="дівчина з навушниками, рюкзаком і стосом зошитів і книг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Група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992194"/>
            <a:ext cx="7833208" cy="2363565"/>
            <a:chOff x="0" y="3808320"/>
            <a:chExt cx="7833208" cy="2547440"/>
          </a:xfrm>
        </p:grpSpPr>
        <p:sp>
          <p:nvSpPr>
            <p:cNvPr id="10" name="Полілінія: фігура 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11" name="Полілінія: Фігура 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</p:grpSp>
      <p:sp>
        <p:nvSpPr>
          <p:cNvPr id="33" name="Заголовок 32" descr="заголовок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502240"/>
            <a:ext cx="7009104" cy="3220673"/>
          </a:xfrm>
        </p:spPr>
        <p:txBody>
          <a:bodyPr rtlCol="0"/>
          <a:lstStyle/>
          <a:p>
            <a:pPr rtl="0"/>
            <a:r>
              <a:rPr lang="uk-UA" b="1" i="1" dirty="0">
                <a:solidFill>
                  <a:schemeClr val="bg1"/>
                </a:solidFill>
              </a:rPr>
              <a:t>Метод поліпшення прототипу </a:t>
            </a:r>
            <a:r>
              <a:rPr lang="uk-UA" dirty="0">
                <a:solidFill>
                  <a:schemeClr val="bg1"/>
                </a:solidFill>
              </a:rPr>
              <a:t>- це виявлення недоліків прототипу (найкращого на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ринку зразка) і пошук шляхів його поліпшення.</a:t>
            </a:r>
            <a:br>
              <a:rPr lang="uk-UA" dirty="0">
                <a:solidFill>
                  <a:schemeClr val="bg1"/>
                </a:solidFill>
              </a:rPr>
            </a:br>
            <a:br>
              <a:rPr lang="uk-UA" dirty="0">
                <a:solidFill>
                  <a:schemeClr val="bg1"/>
                </a:solidFill>
              </a:rPr>
            </a:br>
            <a:br>
              <a:rPr lang="uk-UA" dirty="0">
                <a:solidFill>
                  <a:schemeClr val="bg1"/>
                </a:solidFill>
              </a:rPr>
            </a:br>
            <a:r>
              <a:rPr lang="uk-UA" b="1" i="1" dirty="0">
                <a:solidFill>
                  <a:schemeClr val="bg1"/>
                </a:solidFill>
              </a:rPr>
              <a:t>Метод ідеалізації </a:t>
            </a:r>
            <a:r>
              <a:rPr lang="uk-UA" dirty="0">
                <a:solidFill>
                  <a:schemeClr val="bg1"/>
                </a:solidFill>
              </a:rPr>
              <a:t>– це ініціювання уявлення про ідеальне вирішення проблеми, яке й зорієнтує на 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нову ідею. </a:t>
            </a:r>
            <a:r>
              <a:rPr lang="uk-UA" dirty="0" err="1">
                <a:solidFill>
                  <a:schemeClr val="bg1"/>
                </a:solidFill>
              </a:rPr>
              <a:t>Напр</a:t>
            </a:r>
            <a:r>
              <a:rPr lang="uk-UA" dirty="0">
                <a:solidFill>
                  <a:schemeClr val="bg1"/>
                </a:solidFill>
              </a:rPr>
              <a:t>: ідеальна форма, розміри, колір,</a:t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розташування, зв'язки</a:t>
            </a:r>
            <a:br>
              <a:rPr lang="uk-UA" dirty="0">
                <a:solidFill>
                  <a:schemeClr val="bg1"/>
                </a:solidFill>
              </a:rPr>
            </a:br>
            <a:br>
              <a:rPr lang="uk-UA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4" name="Місце для тексту 33" descr="вміст слайда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00" y="4113956"/>
            <a:ext cx="7009104" cy="1938992"/>
          </a:xfrm>
        </p:spPr>
        <p:txBody>
          <a:bodyPr rtlCol="0"/>
          <a:lstStyle/>
          <a:p>
            <a:pPr algn="just"/>
            <a:r>
              <a:rPr lang="ru-RU" sz="1800" dirty="0">
                <a:solidFill>
                  <a:schemeClr val="bg1"/>
                </a:solidFill>
              </a:rPr>
              <a:t>              </a:t>
            </a:r>
            <a:r>
              <a:rPr lang="ru-RU" sz="1800" b="1" i="1" dirty="0" err="1">
                <a:solidFill>
                  <a:schemeClr val="bg1"/>
                </a:solidFill>
              </a:rPr>
              <a:t>Брейнрайтінг</a:t>
            </a:r>
            <a:r>
              <a:rPr lang="ru-RU" sz="1800" dirty="0">
                <a:solidFill>
                  <a:schemeClr val="bg1"/>
                </a:solidFill>
              </a:rPr>
              <a:t>  - «</a:t>
            </a:r>
            <a:r>
              <a:rPr lang="ru-RU" sz="1800" dirty="0" err="1">
                <a:solidFill>
                  <a:schemeClr val="bg1"/>
                </a:solidFill>
              </a:rPr>
              <a:t>німий</a:t>
            </a:r>
            <a:r>
              <a:rPr lang="ru-RU" sz="1800" dirty="0">
                <a:solidFill>
                  <a:schemeClr val="bg1"/>
                </a:solidFill>
              </a:rPr>
              <a:t>» </a:t>
            </a:r>
            <a:r>
              <a:rPr lang="ru-RU" sz="1800" dirty="0" err="1">
                <a:solidFill>
                  <a:schemeClr val="bg1"/>
                </a:solidFill>
              </a:rPr>
              <a:t>варіант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мозкового</a:t>
            </a:r>
            <a:r>
              <a:rPr lang="ru-RU" sz="1800" dirty="0">
                <a:solidFill>
                  <a:schemeClr val="bg1"/>
                </a:solidFill>
              </a:rPr>
              <a:t> штурму – (</a:t>
            </a:r>
            <a:r>
              <a:rPr lang="ru-RU" sz="1800" dirty="0" err="1">
                <a:solidFill>
                  <a:schemeClr val="bg1"/>
                </a:solidFill>
              </a:rPr>
              <a:t>brainwriting</a:t>
            </a:r>
            <a:r>
              <a:rPr lang="ru-RU" sz="1800" dirty="0">
                <a:solidFill>
                  <a:schemeClr val="bg1"/>
                </a:solidFill>
              </a:rPr>
              <a:t>), коли </a:t>
            </a:r>
            <a:r>
              <a:rPr lang="ru-RU" sz="1800" dirty="0" err="1">
                <a:solidFill>
                  <a:schemeClr val="bg1"/>
                </a:solidFill>
              </a:rPr>
              <a:t>ідеї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записуються</a:t>
            </a:r>
            <a:r>
              <a:rPr lang="ru-RU" sz="1800" dirty="0">
                <a:solidFill>
                  <a:schemeClr val="bg1"/>
                </a:solidFill>
              </a:rPr>
              <a:t> на </a:t>
            </a:r>
            <a:r>
              <a:rPr lang="ru-RU" sz="1800" dirty="0" err="1">
                <a:solidFill>
                  <a:schemeClr val="bg1"/>
                </a:solidFill>
              </a:rPr>
              <a:t>паперці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який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учасники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передають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одне</a:t>
            </a:r>
            <a:r>
              <a:rPr lang="ru-RU" sz="1800" dirty="0">
                <a:solidFill>
                  <a:schemeClr val="bg1"/>
                </a:solidFill>
              </a:rPr>
              <a:t> одному, </a:t>
            </a:r>
            <a:r>
              <a:rPr lang="ru-RU" sz="1800" dirty="0" err="1">
                <a:solidFill>
                  <a:schemeClr val="bg1"/>
                </a:solidFill>
              </a:rPr>
              <a:t>вносячи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нові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міркування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що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виникли</a:t>
            </a:r>
            <a:r>
              <a:rPr lang="ru-RU" sz="1800" dirty="0">
                <a:solidFill>
                  <a:schemeClr val="bg1"/>
                </a:solidFill>
              </a:rPr>
              <a:t>. (</a:t>
            </a:r>
            <a:r>
              <a:rPr lang="ru-RU" sz="1800" dirty="0" err="1">
                <a:solidFill>
                  <a:schemeClr val="bg1"/>
                </a:solidFill>
              </a:rPr>
              <a:t>цей</a:t>
            </a:r>
            <a:r>
              <a:rPr lang="ru-RU" sz="1800" dirty="0">
                <a:solidFill>
                  <a:schemeClr val="bg1"/>
                </a:solidFill>
              </a:rPr>
              <a:t> метод </a:t>
            </a:r>
            <a:r>
              <a:rPr lang="ru-RU" sz="1800" dirty="0" err="1">
                <a:solidFill>
                  <a:schemeClr val="bg1"/>
                </a:solidFill>
              </a:rPr>
              <a:t>можна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викоритсовувати</a:t>
            </a:r>
            <a:r>
              <a:rPr lang="ru-RU" sz="1800" dirty="0">
                <a:solidFill>
                  <a:schemeClr val="bg1"/>
                </a:solidFill>
              </a:rPr>
              <a:t> як у </a:t>
            </a:r>
            <a:r>
              <a:rPr lang="ru-RU" sz="1800" dirty="0" err="1">
                <a:solidFill>
                  <a:schemeClr val="bg1"/>
                </a:solidFill>
              </a:rPr>
              <a:t>колективі</a:t>
            </a:r>
            <a:r>
              <a:rPr lang="ru-RU" sz="1800" dirty="0">
                <a:solidFill>
                  <a:schemeClr val="bg1"/>
                </a:solidFill>
              </a:rPr>
              <a:t>, так й </a:t>
            </a:r>
            <a:r>
              <a:rPr lang="ru-RU" sz="1800" dirty="0" err="1">
                <a:solidFill>
                  <a:schemeClr val="bg1"/>
                </a:solidFill>
              </a:rPr>
              <a:t>індивідуально</a:t>
            </a:r>
            <a:r>
              <a:rPr lang="ru-RU" sz="1800" dirty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uk-UA" sz="1800" dirty="0">
                <a:solidFill>
                  <a:schemeClr val="bg1"/>
                </a:solidFill>
              </a:rPr>
              <a:t>              </a:t>
            </a:r>
            <a:r>
              <a:rPr lang="uk-UA" sz="1800" b="1" i="1" dirty="0">
                <a:solidFill>
                  <a:schemeClr val="bg1"/>
                </a:solidFill>
              </a:rPr>
              <a:t>Метод номінальних груп</a:t>
            </a:r>
            <a:r>
              <a:rPr lang="uk-UA" sz="1800" dirty="0">
                <a:solidFill>
                  <a:schemeClr val="bg1"/>
                </a:solidFill>
              </a:rPr>
              <a:t>, суть якого полягає у розділенні висунутих ідей від їх авторів, що створює сприятливі умови для висунення будь-яких ідей будь-яким учасником наради.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12" name="Місце для номера слайда 5" descr="номер слайда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smtClean="0">
                <a:solidFill>
                  <a:schemeClr val="bg1"/>
                </a:solidFill>
              </a:rPr>
              <a:pPr algn="ctr" rtl="0"/>
              <a:t>17</a:t>
            </a:fld>
            <a:endParaRPr lang="uk-UA" sz="12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87C13-9648-57BE-DD9C-546CE6DC341E}"/>
              </a:ext>
            </a:extLst>
          </p:cNvPr>
          <p:cNvSpPr txBox="1"/>
          <p:nvPr/>
        </p:nvSpPr>
        <p:spPr>
          <a:xfrm>
            <a:off x="7464490" y="2189403"/>
            <a:ext cx="48239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ІНДИВІДУАЛЬНОЇ ТВОРЧОСТІ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2FBB1189-4D44-9C74-B7AC-7609B3CEC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3" y="1632857"/>
            <a:ext cx="5353821" cy="4430507"/>
          </a:xfrm>
        </p:spPr>
        <p:txBody>
          <a:bodyPr>
            <a:normAutofit/>
          </a:bodyPr>
          <a:lstStyle/>
          <a:p>
            <a:r>
              <a:rPr lang="uk-UA" sz="2800" dirty="0"/>
              <a:t>- відсутність тиску,</a:t>
            </a:r>
          </a:p>
          <a:p>
            <a:r>
              <a:rPr lang="uk-UA" sz="2800" dirty="0"/>
              <a:t>- наявність основних ресурсів – часу та необхідних матеріалів,</a:t>
            </a:r>
          </a:p>
          <a:p>
            <a:r>
              <a:rPr lang="uk-UA" sz="2800" dirty="0"/>
              <a:t>- відмова від звичного погляду на речі,</a:t>
            </a:r>
          </a:p>
          <a:p>
            <a:r>
              <a:rPr lang="uk-UA" sz="2800" dirty="0"/>
              <a:t>- вміння розглянути проблему з іншої позиції,</a:t>
            </a:r>
          </a:p>
          <a:p>
            <a:r>
              <a:rPr lang="uk-UA" sz="2800" dirty="0"/>
              <a:t>- заміна вихідних установок…</a:t>
            </a:r>
          </a:p>
        </p:txBody>
      </p:sp>
      <p:pic>
        <p:nvPicPr>
          <p:cNvPr id="10" name="Місце для вмісту 9" descr="People watching a laptop">
            <a:extLst>
              <a:ext uri="{FF2B5EF4-FFF2-40B4-BE49-F238E27FC236}">
                <a16:creationId xmlns:a16="http://schemas.microsoft.com/office/drawing/2014/main" id="{DF265DB6-22EB-30FA-7636-F9730E4BF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2808" y="1082351"/>
            <a:ext cx="5673012" cy="4430507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6DF8F64C-04B7-A358-DADF-01D244C12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46612" cy="979714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Чинники , що сприяють виникненню ідей</a:t>
            </a:r>
          </a:p>
        </p:txBody>
      </p:sp>
    </p:spTree>
    <p:extLst>
      <p:ext uri="{BB962C8B-B14F-4D97-AF65-F5344CB8AC3E}">
        <p14:creationId xmlns:p14="http://schemas.microsoft.com/office/powerpoint/2010/main" val="1013048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 descr="група студентів біжать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pic>
        <p:nvPicPr>
          <p:cNvPr id="16" name="Місце для зображення 15" descr="стос книг на землі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9" name="Група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Полілінія: фігура 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11" name="Полілінія: Фігура 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</p:grpSp>
      <p:sp>
        <p:nvSpPr>
          <p:cNvPr id="33" name="Заголовок 32" descr="заголовок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4" name="Місце для тексту 33" descr="вміст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marL="0" indent="0" rtl="0">
              <a:buNone/>
            </a:pP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13" name="Місце для номера слайда 5" descr="номер слайда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smtClean="0">
                <a:solidFill>
                  <a:schemeClr val="bg1"/>
                </a:solidFill>
              </a:rPr>
              <a:pPr algn="ctr" rtl="0"/>
              <a:t>19</a:t>
            </a:fld>
            <a:endParaRPr lang="uk-UA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7BD3A3D-329E-7D7D-9696-EDFA20349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913" y="279917"/>
            <a:ext cx="9389661" cy="5112483"/>
          </a:xfrm>
        </p:spPr>
        <p:txBody>
          <a:bodyPr/>
          <a:lstStyle/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uk-UA" sz="3200" b="1" dirty="0"/>
              <a:t>Творчість</a:t>
            </a:r>
            <a:r>
              <a:rPr lang="uk-UA" sz="3200" dirty="0"/>
              <a:t> – це створення нового (суспільно-значущі цінності або самореалізація людини через діяльність та оригінальність результатів) </a:t>
            </a:r>
            <a:br>
              <a:rPr lang="uk-UA" sz="3200" dirty="0"/>
            </a:br>
            <a:br>
              <a:rPr lang="uk-UA" sz="3200" dirty="0"/>
            </a:br>
            <a:r>
              <a:rPr lang="uk-UA" sz="3200" b="1" dirty="0"/>
              <a:t>Оригінальність</a:t>
            </a:r>
            <a:r>
              <a:rPr lang="uk-UA" sz="3200" dirty="0"/>
              <a:t> – самостійне формування системи взаємин із зовнішнім середовищем, у перетворенні цього світу.</a:t>
            </a:r>
            <a:br>
              <a:rPr lang="uk-UA" sz="3200" dirty="0"/>
            </a:br>
            <a:br>
              <a:rPr lang="uk-UA" sz="3200" dirty="0"/>
            </a:br>
            <a:r>
              <a:rPr lang="uk-UA" sz="3600" b="1" i="1" dirty="0"/>
              <a:t>особистість виконавця</a:t>
            </a:r>
            <a:br>
              <a:rPr lang="uk-UA" sz="3600" dirty="0"/>
            </a:br>
            <a:r>
              <a:rPr lang="uk-UA" sz="3600" dirty="0"/>
              <a:t>+</a:t>
            </a:r>
            <a:br>
              <a:rPr lang="uk-UA" sz="3600" dirty="0"/>
            </a:br>
            <a:r>
              <a:rPr lang="uk-UA" sz="3600" dirty="0"/>
              <a:t> </a:t>
            </a:r>
            <a:r>
              <a:rPr lang="uk-UA" sz="3600" b="1" i="1" dirty="0"/>
              <a:t>умови праці</a:t>
            </a:r>
          </a:p>
        </p:txBody>
      </p:sp>
      <p:sp>
        <p:nvSpPr>
          <p:cNvPr id="4" name="Підзаголовок 3">
            <a:extLst>
              <a:ext uri="{FF2B5EF4-FFF2-40B4-BE49-F238E27FC236}">
                <a16:creationId xmlns:a16="http://schemas.microsoft.com/office/drawing/2014/main" id="{CE4818A0-333E-82F4-D824-1DCA50FC1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747" y="5645019"/>
            <a:ext cx="5542384" cy="615821"/>
          </a:xfrm>
        </p:spPr>
        <p:txBody>
          <a:bodyPr/>
          <a:lstStyle/>
          <a:p>
            <a:pPr algn="l"/>
            <a:r>
              <a:rPr lang="uk-UA" sz="3600" dirty="0"/>
              <a:t>Керівник має враховувати </a:t>
            </a:r>
          </a:p>
        </p:txBody>
      </p:sp>
    </p:spTree>
    <p:extLst>
      <p:ext uri="{BB962C8B-B14F-4D97-AF65-F5344CB8AC3E}">
        <p14:creationId xmlns:p14="http://schemas.microsoft.com/office/powerpoint/2010/main" val="3399085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зображення 5" descr="Група людей сидить за дерев’яним столом&#10;">
            <a:extLst>
              <a:ext uri="{FF2B5EF4-FFF2-40B4-BE49-F238E27FC236}">
                <a16:creationId xmlns:a16="http://schemas.microsoft.com/office/drawing/2014/main" id="{D48306FF-9A46-43AC-BC11-DE5D9F2D1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52" name="Прямокутник 51">
            <a:extLst>
              <a:ext uri="{FF2B5EF4-FFF2-40B4-BE49-F238E27FC236}">
                <a16:creationId xmlns:a16="http://schemas.microsoft.com/office/drawing/2014/main" id="{31664CF3-C0D1-4769-8E59-8694AF07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grpSp>
        <p:nvGrpSpPr>
          <p:cNvPr id="7" name="Група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32" name="Полілінія: фігура 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30" name="Полілінія: фігура 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28" name="Полілінія: фігура 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26" name="Полілінія: фігура 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24" name="Полілінія: Фігура 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</p:grpSp>
      <p:sp>
        <p:nvSpPr>
          <p:cNvPr id="42" name="Заголовок 41" descr="заголовок">
            <a:extLst>
              <a:ext uri="{FF2B5EF4-FFF2-40B4-BE49-F238E27FC236}">
                <a16:creationId xmlns:a16="http://schemas.microsoft.com/office/drawing/2014/main" id="{72FCEAE4-FA74-4446-B2F5-9AFA2DA1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80" y="2142271"/>
            <a:ext cx="5578995" cy="879928"/>
          </a:xfrm>
        </p:spPr>
        <p:txBody>
          <a:bodyPr rtlCol="0"/>
          <a:lstStyle/>
          <a:p>
            <a:pPr rtl="0"/>
            <a:r>
              <a:rPr lang="uk-UA" b="0"/>
              <a:t>ДЯКУЄМО</a:t>
            </a:r>
          </a:p>
        </p:txBody>
      </p:sp>
      <p:grpSp>
        <p:nvGrpSpPr>
          <p:cNvPr id="154" name="Група 153">
            <a:extLst>
              <a:ext uri="{FF2B5EF4-FFF2-40B4-BE49-F238E27FC236}">
                <a16:creationId xmlns:a16="http://schemas.microsoft.com/office/drawing/2014/main" id="{FF17C705-3351-4B11-BD28-D0CACC12D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</p:grpSp>
      <p:pic>
        <p:nvPicPr>
          <p:cNvPr id="94" name="Місце для вмісту 93" descr="Користувач">
            <a:extLst>
              <a:ext uri="{FF2B5EF4-FFF2-40B4-BE49-F238E27FC236}">
                <a16:creationId xmlns:a16="http://schemas.microsoft.com/office/drawing/2014/main" id="{5AC6F288-703B-45A1-9B56-079BD755B2CB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/>
      </p:pic>
      <p:sp>
        <p:nvSpPr>
          <p:cNvPr id="80" name="Місце для тексту 79" descr="ім’я користувача">
            <a:extLst>
              <a:ext uri="{FF2B5EF4-FFF2-40B4-BE49-F238E27FC236}">
                <a16:creationId xmlns:a16="http://schemas.microsoft.com/office/drawing/2014/main" id="{40F0AA8D-0756-4350-8005-9BCD0DDB3B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uk-UA"/>
              <a:t>Ім’я</a:t>
            </a:r>
          </a:p>
        </p:txBody>
      </p:sp>
      <p:cxnSp>
        <p:nvCxnSpPr>
          <p:cNvPr id="131" name="Пряма сполучна лінія 130">
            <a:extLst>
              <a:ext uri="{FF2B5EF4-FFF2-40B4-BE49-F238E27FC236}">
                <a16:creationId xmlns:a16="http://schemas.microsoft.com/office/drawing/2014/main" id="{8695A66A-1D9E-4D4E-9067-DC97380D3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1430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Місце для вмісту 95" descr="Слухавка">
            <a:extLst>
              <a:ext uri="{FF2B5EF4-FFF2-40B4-BE49-F238E27FC236}">
                <a16:creationId xmlns:a16="http://schemas.microsoft.com/office/drawing/2014/main" id="{106CDB5A-A67F-441C-894F-3EDD7AD64C9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/>
      </p:pic>
      <p:sp>
        <p:nvSpPr>
          <p:cNvPr id="86" name="Місце для тексту 85" descr="телефон користувача">
            <a:extLst>
              <a:ext uri="{FF2B5EF4-FFF2-40B4-BE49-F238E27FC236}">
                <a16:creationId xmlns:a16="http://schemas.microsoft.com/office/drawing/2014/main" id="{60CCF183-9FEB-4677-9379-BC01A7251D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uk-UA" dirty="0"/>
              <a:t>Телефон</a:t>
            </a:r>
          </a:p>
        </p:txBody>
      </p:sp>
      <p:cxnSp>
        <p:nvCxnSpPr>
          <p:cNvPr id="132" name="Пряма сполучна лінія 131">
            <a:extLst>
              <a:ext uri="{FF2B5EF4-FFF2-40B4-BE49-F238E27FC236}">
                <a16:creationId xmlns:a16="http://schemas.microsoft.com/office/drawing/2014/main" id="{529648F7-20E3-4312-823A-D8265A94A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8669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Місце для вмісту 97" descr="Конверт">
            <a:extLst>
              <a:ext uri="{FF2B5EF4-FFF2-40B4-BE49-F238E27FC236}">
                <a16:creationId xmlns:a16="http://schemas.microsoft.com/office/drawing/2014/main" id="{0B9C03E0-6367-44D9-A740-AA6436F075E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/>
      </p:pic>
      <p:sp>
        <p:nvSpPr>
          <p:cNvPr id="87" name="Місце для тексту 86" descr="електронна пошта користувача">
            <a:extLst>
              <a:ext uri="{FF2B5EF4-FFF2-40B4-BE49-F238E27FC236}">
                <a16:creationId xmlns:a16="http://schemas.microsoft.com/office/drawing/2014/main" id="{DF3FE72B-F9BD-472F-A413-71BEEF95F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uk-UA"/>
              <a:t>Електронна пошта</a:t>
            </a:r>
          </a:p>
        </p:txBody>
      </p:sp>
      <p:cxnSp>
        <p:nvCxnSpPr>
          <p:cNvPr id="133" name="Пряма сполучна лінія 132">
            <a:extLst>
              <a:ext uri="{FF2B5EF4-FFF2-40B4-BE49-F238E27FC236}">
                <a16:creationId xmlns:a16="http://schemas.microsoft.com/office/drawing/2014/main" id="{8F841485-6093-48AB-9892-0FB58675C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56162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Місце для вмісту 99" descr="Посилання">
            <a:extLst>
              <a:ext uri="{FF2B5EF4-FFF2-40B4-BE49-F238E27FC236}">
                <a16:creationId xmlns:a16="http://schemas.microsoft.com/office/drawing/2014/main" id="{420E824D-10A7-42CB-A7E8-5298E3E84F0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/>
      </p:pic>
      <p:sp>
        <p:nvSpPr>
          <p:cNvPr id="88" name="Місце для тексту 87" descr="веб-сайт користувача">
            <a:extLst>
              <a:ext uri="{FF2B5EF4-FFF2-40B4-BE49-F238E27FC236}">
                <a16:creationId xmlns:a16="http://schemas.microsoft.com/office/drawing/2014/main" id="{3717E33B-5954-4CDC-B30A-BD21BED6DD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uk-UA"/>
              <a:t>Веб-сайт</a:t>
            </a:r>
          </a:p>
        </p:txBody>
      </p:sp>
    </p:spTree>
    <p:extLst>
      <p:ext uri="{BB962C8B-B14F-4D97-AF65-F5344CB8AC3E}">
        <p14:creationId xmlns:p14="http://schemas.microsoft.com/office/powerpoint/2010/main" val="267420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descr="заголовок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6567" y="204715"/>
            <a:ext cx="5515433" cy="4353637"/>
          </a:xfrm>
        </p:spPr>
        <p:txBody>
          <a:bodyPr rtlCol="0"/>
          <a:lstStyle/>
          <a:p>
            <a:pPr rtl="0"/>
            <a:br>
              <a:rPr lang="uk-UA" sz="2800" b="1" dirty="0"/>
            </a:br>
            <a:br>
              <a:rPr lang="uk-UA" sz="2800" b="1" dirty="0"/>
            </a:br>
            <a:br>
              <a:rPr lang="uk-UA" sz="2800" b="1" dirty="0"/>
            </a:br>
            <a:br>
              <a:rPr lang="uk-UA" sz="2800" b="1" dirty="0"/>
            </a:br>
            <a:br>
              <a:rPr lang="uk-UA" sz="2800" b="1" dirty="0"/>
            </a:br>
            <a:r>
              <a:rPr lang="uk-UA" sz="2800" b="1" i="1" dirty="0"/>
              <a:t>Внутрішні (особистісні):</a:t>
            </a:r>
            <a:br>
              <a:rPr lang="uk-UA" sz="2800" dirty="0"/>
            </a:br>
            <a:br>
              <a:rPr lang="uk-UA" sz="2800" dirty="0"/>
            </a:br>
            <a:r>
              <a:rPr lang="uk-UA" sz="2800" dirty="0"/>
              <a:t>- відсутність відповідних мотивів</a:t>
            </a:r>
            <a:br>
              <a:rPr lang="uk-UA" sz="2800" dirty="0"/>
            </a:br>
            <a:r>
              <a:rPr lang="uk-UA" sz="2800" dirty="0"/>
              <a:t>- незадовільний психологічний  стан</a:t>
            </a:r>
            <a:br>
              <a:rPr lang="uk-UA" sz="2800" dirty="0"/>
            </a:br>
            <a:r>
              <a:rPr lang="uk-UA" sz="2800" dirty="0"/>
              <a:t>- низький рівень професійних та творчих здібностей</a:t>
            </a:r>
            <a:br>
              <a:rPr lang="uk-UA" sz="2800" dirty="0"/>
            </a:br>
            <a:r>
              <a:rPr lang="uk-UA" sz="2800" dirty="0"/>
              <a:t>відсутність навиків організації часу та праці</a:t>
            </a:r>
            <a:br>
              <a:rPr lang="uk-UA" sz="2400" dirty="0"/>
            </a:br>
            <a:endParaRPr lang="uk-UA" sz="2400" dirty="0"/>
          </a:p>
        </p:txBody>
      </p:sp>
      <p:sp>
        <p:nvSpPr>
          <p:cNvPr id="12" name="Підзаголовок 11" descr="підзаголовок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9024" y="5172501"/>
            <a:ext cx="5140063" cy="1310186"/>
          </a:xfrm>
        </p:spPr>
        <p:txBody>
          <a:bodyPr rtlCol="0"/>
          <a:lstStyle/>
          <a:p>
            <a:pPr rtl="0"/>
            <a:r>
              <a:rPr lang="ru-RU" sz="3200" b="1" dirty="0" err="1"/>
              <a:t>Чинники</a:t>
            </a:r>
            <a:r>
              <a:rPr lang="ru-RU" sz="3200" b="1" dirty="0"/>
              <a:t>, </a:t>
            </a:r>
            <a:r>
              <a:rPr lang="ru-RU" sz="3200" b="1" dirty="0" err="1"/>
              <a:t>які</a:t>
            </a:r>
            <a:r>
              <a:rPr lang="ru-RU" sz="3200" b="1" dirty="0"/>
              <a:t> </a:t>
            </a:r>
            <a:r>
              <a:rPr lang="ru-RU" sz="3200" b="1" dirty="0" err="1"/>
              <a:t>обмежують</a:t>
            </a:r>
            <a:r>
              <a:rPr lang="ru-RU" sz="3200" b="1" dirty="0"/>
              <a:t> </a:t>
            </a:r>
            <a:r>
              <a:rPr lang="ru-RU" sz="3200" b="1" dirty="0" err="1"/>
              <a:t>творчий</a:t>
            </a:r>
            <a:r>
              <a:rPr lang="ru-RU" sz="3200" b="1" dirty="0"/>
              <a:t> </a:t>
            </a:r>
            <a:r>
              <a:rPr lang="ru-RU" sz="3200" b="1" dirty="0" err="1"/>
              <a:t>потенціал</a:t>
            </a:r>
            <a:r>
              <a:rPr lang="ru-RU" sz="3200" b="1" dirty="0"/>
              <a:t> </a:t>
            </a:r>
            <a:r>
              <a:rPr lang="ru-RU" sz="3200" b="1" dirty="0" err="1"/>
              <a:t>особистості</a:t>
            </a:r>
            <a:r>
              <a:rPr lang="ru-RU" sz="3200" b="1" dirty="0"/>
              <a:t> </a:t>
            </a:r>
          </a:p>
          <a:p>
            <a:pPr rtl="0"/>
            <a:endParaRPr lang="uk-UA" dirty="0"/>
          </a:p>
        </p:txBody>
      </p:sp>
      <p:pic>
        <p:nvPicPr>
          <p:cNvPr id="14" name="Місце для зображення 13" descr="кімната з червоними кріслами перед вікном">
            <a:extLst>
              <a:ext uri="{FF2B5EF4-FFF2-40B4-BE49-F238E27FC236}">
                <a16:creationId xmlns:a16="http://schemas.microsoft.com/office/drawing/2014/main" id="{E983D85E-34D8-430D-875F-7EBB69A6B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4" name="Група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361106" cy="6858000"/>
            <a:chOff x="-3740" y="0"/>
            <a:chExt cx="6361106" cy="6858000"/>
          </a:xfrm>
        </p:grpSpPr>
        <p:sp>
          <p:nvSpPr>
            <p:cNvPr id="11" name="Полілінія: Фі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559558" y="0"/>
              <a:ext cx="5797808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/>
              <a:endParaRPr lang="uk-UA" sz="2800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rtl="0"/>
              <a:r>
                <a:rPr lang="uk-UA" sz="28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Зовнішні (організаційні):</a:t>
              </a:r>
            </a:p>
            <a:p>
              <a:pPr rtl="0"/>
              <a:endParaRPr lang="uk-UA" sz="2800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rtl="0"/>
              <a:r>
                <a:rPr lang="uk-UA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несприятливий психологічний клімат у колективі</a:t>
              </a:r>
            </a:p>
            <a:p>
              <a:pPr rtl="0"/>
              <a:r>
                <a:rPr lang="uk-UA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відсутність комфортного місця на роботі</a:t>
              </a:r>
            </a:p>
            <a:p>
              <a:pPr rtl="0"/>
              <a:r>
                <a:rPr lang="uk-UA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неправильна організація діяльності творчих груп керівником</a:t>
              </a:r>
            </a:p>
            <a:p>
              <a:pPr rtl="0"/>
              <a:r>
                <a:rPr lang="uk-UA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 постійне заниження оцінки результатів праці керівництвом</a:t>
              </a:r>
            </a:p>
            <a:p>
              <a:pPr algn="ctr" rtl="0"/>
              <a:endParaRPr lang="uk-UA" sz="4800" b="1" dirty="0"/>
            </a:p>
            <a:p>
              <a:pPr algn="ctr" rtl="0"/>
              <a:endParaRPr lang="uk-UA" sz="4800" b="1" dirty="0"/>
            </a:p>
            <a:p>
              <a:pPr algn="ctr" rtl="0"/>
              <a:endParaRPr lang="uk-UA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Місце для зображення 19" descr="група студентів за столом навчається в бібліотеці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Група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Паралелограм 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  <p:sp>
          <p:nvSpPr>
            <p:cNvPr id="10" name="Полілінія: фігура 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13" name="Полілінія: Фігура 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</p:grpSp>
      <p:sp>
        <p:nvSpPr>
          <p:cNvPr id="31" name="Заголовок 30" descr="заголовок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19" y="482600"/>
            <a:ext cx="5779981" cy="3668138"/>
          </a:xfrm>
        </p:spPr>
        <p:txBody>
          <a:bodyPr rtlCol="0"/>
          <a:lstStyle/>
          <a:p>
            <a:pPr rtl="0"/>
            <a:r>
              <a:rPr lang="uk-UA" sz="3600" dirty="0"/>
              <a:t>- готовність ризикувати</a:t>
            </a:r>
            <a:br>
              <a:rPr lang="uk-UA" sz="3600" dirty="0"/>
            </a:br>
            <a:r>
              <a:rPr lang="uk-UA" sz="3600" dirty="0"/>
              <a:t>- імпульсивність</a:t>
            </a:r>
            <a:br>
              <a:rPr lang="uk-UA" sz="3600" dirty="0"/>
            </a:br>
            <a:r>
              <a:rPr lang="uk-UA" sz="3600" dirty="0"/>
              <a:t>- незалежність суджень</a:t>
            </a:r>
            <a:br>
              <a:rPr lang="uk-UA" sz="3600" dirty="0"/>
            </a:br>
            <a:r>
              <a:rPr lang="uk-UA" sz="3600" dirty="0"/>
              <a:t>-  критичний погляд на речі</a:t>
            </a:r>
            <a:br>
              <a:rPr lang="uk-UA" sz="3600" dirty="0"/>
            </a:br>
            <a:r>
              <a:rPr lang="uk-UA" sz="3600" dirty="0"/>
              <a:t>- сміливість  уявлення, мислення та висловлювання</a:t>
            </a:r>
          </a:p>
        </p:txBody>
      </p:sp>
      <p:sp>
        <p:nvSpPr>
          <p:cNvPr id="12" name="Підзаголовок 11" descr="підзаголовок">
            <a:extLst>
              <a:ext uri="{FF2B5EF4-FFF2-40B4-BE49-F238E27FC236}">
                <a16:creationId xmlns:a16="http://schemas.microsoft.com/office/drawing/2014/main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uk-UA" sz="3200" b="1" dirty="0"/>
              <a:t>Якості творчої особистості:</a:t>
            </a:r>
            <a:br>
              <a:rPr lang="uk-UA" dirty="0"/>
            </a:b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 descr="сторінки книги великим планом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23" name="Група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Полілінія: фігура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18" name="Полілінія: Фігура 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16" name="Полілінія: Фігура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14" name="Полілінія: фігура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</p:grpSp>
      <p:sp>
        <p:nvSpPr>
          <p:cNvPr id="34" name="Заголовок 33" descr="заголовок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391886"/>
            <a:ext cx="11523306" cy="4774283"/>
          </a:xfrm>
        </p:spPr>
        <p:txBody>
          <a:bodyPr rtlCol="0"/>
          <a:lstStyle/>
          <a:p>
            <a:pPr rtl="0"/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br>
              <a:rPr lang="uk-UA" sz="3200" dirty="0"/>
            </a:br>
            <a:r>
              <a:rPr lang="uk-UA" sz="3200" dirty="0"/>
              <a:t>Креативність – це (</a:t>
            </a:r>
            <a:r>
              <a:rPr lang="uk-UA" sz="3200" dirty="0" err="1"/>
              <a:t>англ</a:t>
            </a:r>
            <a:r>
              <a:rPr lang="uk-UA" sz="3200" dirty="0"/>
              <a:t>. – творчість, лат. - створення) створення чогось нового. </a:t>
            </a:r>
            <a:br>
              <a:rPr lang="uk-UA" sz="4800" dirty="0"/>
            </a:br>
            <a:br>
              <a:rPr lang="uk-UA" sz="4800" dirty="0"/>
            </a:br>
            <a:r>
              <a:rPr lang="uk-UA" sz="3200" i="1" dirty="0"/>
              <a:t>Критерії креативності</a:t>
            </a:r>
            <a:r>
              <a:rPr lang="uk-UA" sz="3200" dirty="0"/>
              <a:t>: </a:t>
            </a:r>
            <a:br>
              <a:rPr lang="uk-UA" sz="3200" dirty="0"/>
            </a:br>
            <a:r>
              <a:rPr lang="uk-UA" sz="2800" dirty="0"/>
              <a:t>- результат (кількість та якість)</a:t>
            </a:r>
            <a:br>
              <a:rPr lang="uk-UA" sz="2800" dirty="0"/>
            </a:br>
            <a:r>
              <a:rPr lang="uk-UA" sz="2800" dirty="0"/>
              <a:t>-відмова від стереотипів мислення та дій</a:t>
            </a:r>
            <a:br>
              <a:rPr lang="uk-UA" sz="3200" dirty="0"/>
            </a:br>
            <a:br>
              <a:rPr lang="uk-UA" sz="3200" dirty="0"/>
            </a:br>
            <a:r>
              <a:rPr lang="uk-UA" sz="3200" i="1" dirty="0"/>
              <a:t>Дві компоненти </a:t>
            </a:r>
            <a:r>
              <a:rPr lang="uk-UA" sz="3200" dirty="0"/>
              <a:t>– творчість та інновація</a:t>
            </a:r>
            <a:br>
              <a:rPr lang="uk-UA" sz="3200" dirty="0"/>
            </a:br>
            <a:br>
              <a:rPr lang="uk-UA" sz="3200" dirty="0"/>
            </a:br>
            <a:endParaRPr lang="uk-UA" sz="3200" dirty="0"/>
          </a:p>
        </p:txBody>
      </p:sp>
      <p:sp>
        <p:nvSpPr>
          <p:cNvPr id="35" name="Місце для тексту 34" descr="підзаголовок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uk-UA" dirty="0" err="1"/>
              <a:t>Lorem</a:t>
            </a:r>
            <a:r>
              <a:rPr lang="uk-UA" dirty="0"/>
              <a:t> </a:t>
            </a:r>
            <a:r>
              <a:rPr lang="uk-UA" dirty="0" err="1"/>
              <a:t>ipsum</a:t>
            </a:r>
            <a:r>
              <a:rPr lang="uk-UA" dirty="0"/>
              <a:t> </a:t>
            </a:r>
            <a:r>
              <a:rPr lang="uk-UA" dirty="0" err="1"/>
              <a:t>dolor</a:t>
            </a:r>
            <a:r>
              <a:rPr lang="uk-UA" dirty="0"/>
              <a:t> </a:t>
            </a:r>
            <a:r>
              <a:rPr lang="uk-UA" dirty="0" err="1"/>
              <a:t>sit</a:t>
            </a:r>
            <a:r>
              <a:rPr lang="uk-UA" dirty="0"/>
              <a:t> </a:t>
            </a:r>
            <a:r>
              <a:rPr lang="uk-UA" dirty="0" err="1"/>
              <a:t>amet</a:t>
            </a:r>
            <a:r>
              <a:rPr lang="uk-UA" dirty="0"/>
              <a:t>, </a:t>
            </a:r>
            <a:r>
              <a:rPr lang="uk-UA" dirty="0" err="1"/>
              <a:t>consectetuer</a:t>
            </a:r>
            <a:r>
              <a:rPr lang="uk-UA" dirty="0"/>
              <a:t> </a:t>
            </a:r>
            <a:r>
              <a:rPr lang="uk-UA" dirty="0" err="1"/>
              <a:t>adipiscing</a:t>
            </a:r>
            <a:r>
              <a:rPr lang="uk-UA" dirty="0"/>
              <a:t> </a:t>
            </a:r>
            <a:r>
              <a:rPr lang="uk-UA" dirty="0" err="1"/>
              <a:t>elit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7781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Місце для зображення 9" descr="книги на полиці">
            <a:extLst>
              <a:ext uri="{FF2B5EF4-FFF2-40B4-BE49-F238E27FC236}">
                <a16:creationId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Група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5854890" cy="6858000"/>
            <a:chOff x="0" y="0"/>
            <a:chExt cx="4750604" cy="6858000"/>
          </a:xfrm>
        </p:grpSpPr>
        <p:sp>
          <p:nvSpPr>
            <p:cNvPr id="22" name="Полілінія: фігура 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  <p:sp>
          <p:nvSpPr>
            <p:cNvPr id="18" name="Полілінія: Фігура 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  <p:sp>
          <p:nvSpPr>
            <p:cNvPr id="16" name="Полілінія: Фігура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  <p:sp>
          <p:nvSpPr>
            <p:cNvPr id="14" name="Полілінія: фігура 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4525274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 rtl="0">
                <a:buAutoNum type="arabicPeriod"/>
              </a:pPr>
              <a:r>
                <a:rPr lang="uk-UA" sz="3200" dirty="0"/>
                <a:t>Підтримка та використання</a:t>
              </a:r>
            </a:p>
            <a:p>
              <a:pPr marL="342900" indent="-342900" algn="ctr" rtl="0">
                <a:buAutoNum type="arabicPeriod"/>
              </a:pPr>
              <a:r>
                <a:rPr lang="uk-UA" sz="3200" dirty="0"/>
                <a:t>Збереження</a:t>
              </a:r>
            </a:p>
            <a:p>
              <a:pPr marL="342900" indent="-342900" algn="ctr" rtl="0">
                <a:buAutoNum type="arabicPeriod"/>
              </a:pPr>
              <a:r>
                <a:rPr lang="uk-UA" sz="3200" dirty="0"/>
                <a:t>Регулярність</a:t>
              </a:r>
            </a:p>
            <a:p>
              <a:pPr marL="342900" indent="-342900" algn="ctr" rtl="0">
                <a:buAutoNum type="arabicPeriod"/>
              </a:pPr>
              <a:r>
                <a:rPr lang="uk-UA" sz="3200" dirty="0"/>
                <a:t>Ефективні канали взаємодії</a:t>
              </a:r>
            </a:p>
            <a:p>
              <a:pPr marL="342900" indent="-342900" algn="ctr" rtl="0">
                <a:buAutoNum type="arabicPeriod"/>
              </a:pPr>
              <a:r>
                <a:rPr lang="uk-UA" sz="3200" dirty="0"/>
                <a:t>Стимулювання</a:t>
              </a:r>
            </a:p>
            <a:p>
              <a:pPr marL="342900" indent="-342900" algn="ctr" rtl="0">
                <a:buAutoNum type="arabicPeriod"/>
              </a:pPr>
              <a:endParaRPr lang="uk-UA" dirty="0"/>
            </a:p>
          </p:txBody>
        </p:sp>
      </p:grpSp>
      <p:sp>
        <p:nvSpPr>
          <p:cNvPr id="34" name="Заголовок 33" descr="заголовок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731" y="1352940"/>
            <a:ext cx="4973380" cy="3813230"/>
          </a:xfrm>
        </p:spPr>
        <p:txBody>
          <a:bodyPr rtlCol="0"/>
          <a:lstStyle/>
          <a:p>
            <a:pPr rtl="0"/>
            <a:r>
              <a:rPr lang="uk-UA" dirty="0"/>
              <a:t>Чинники креативного менеджменту</a:t>
            </a:r>
            <a:br>
              <a:rPr lang="uk-UA" dirty="0"/>
            </a:br>
            <a:br>
              <a:rPr lang="uk-UA" dirty="0"/>
            </a:b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2151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зображення 6" descr="вид згори на хлопчика, що сидить за ноутбуком">
            <a:extLst>
              <a:ext uri="{FF2B5EF4-FFF2-40B4-BE49-F238E27FC236}">
                <a16:creationId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1" name="Група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04662" y="0"/>
            <a:ext cx="7388298" cy="6858000"/>
            <a:chOff x="1826589" y="0"/>
            <a:chExt cx="7388298" cy="6858000"/>
          </a:xfrm>
        </p:grpSpPr>
        <p:sp>
          <p:nvSpPr>
            <p:cNvPr id="10" name="Паралелограм 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  <p:sp>
          <p:nvSpPr>
            <p:cNvPr id="9" name="Паралелограм 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  <p:sp>
          <p:nvSpPr>
            <p:cNvPr id="22" name="Паралелограм 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</p:grpSp>
      <p:sp>
        <p:nvSpPr>
          <p:cNvPr id="4" name="Заголовок 3" descr="Назва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28" y="557439"/>
            <a:ext cx="9270179" cy="830997"/>
          </a:xfrm>
        </p:spPr>
        <p:txBody>
          <a:bodyPr rtlCol="0"/>
          <a:lstStyle/>
          <a:p>
            <a:pPr rtl="0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розкриття творчого потенціалу креативний менеджер має:</a:t>
            </a:r>
          </a:p>
        </p:txBody>
      </p:sp>
      <p:pic>
        <p:nvPicPr>
          <p:cNvPr id="35" name="Місце для вмісту 34" descr="Відкрита книга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/>
      </p:pic>
      <p:sp>
        <p:nvSpPr>
          <p:cNvPr id="23" name="Місце для тексту 22" descr="блок вмісту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729" y="2498739"/>
            <a:ext cx="3427781" cy="3587739"/>
          </a:xfrm>
        </p:spPr>
        <p:txBody>
          <a:bodyPr rtlCol="0"/>
          <a:lstStyle/>
          <a:p>
            <a:pPr rtl="0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вивчити можливості людини.</a:t>
            </a:r>
          </a:p>
          <a:p>
            <a:pPr rtl="0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повідомити про позитивний момент у діяльності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ти тільки що)</a:t>
            </a:r>
          </a:p>
          <a:p>
            <a:pPr rtl="0"/>
            <a:endParaRPr lang="uk-UA" dirty="0"/>
          </a:p>
        </p:txBody>
      </p:sp>
      <p:pic>
        <p:nvPicPr>
          <p:cNvPr id="36" name="Місце для вмісту 35" descr="Медаль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/>
      </p:pic>
      <p:sp>
        <p:nvSpPr>
          <p:cNvPr id="24" name="Місце для тексту 23" descr="блок вмісту 2">
            <a:extLst>
              <a:ext uri="{FF2B5EF4-FFF2-40B4-BE49-F238E27FC236}">
                <a16:creationId xmlns:a16="http://schemas.microsoft.com/office/drawing/2014/main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6686" y="2498739"/>
            <a:ext cx="4497354" cy="3587739"/>
          </a:xfrm>
        </p:spPr>
        <p:txBody>
          <a:bodyPr rtlCol="0"/>
          <a:lstStyle/>
          <a:p>
            <a:pPr rtl="0"/>
            <a:r>
              <a:rPr lang="uk-UA" dirty="0"/>
              <a:t>.</a:t>
            </a:r>
          </a:p>
          <a:p>
            <a:pPr rtl="0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емоційне ставлення  і підтвердження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я горджуся тобою..)</a:t>
            </a:r>
          </a:p>
          <a:p>
            <a:pPr rtl="0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Очікування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висловлення впевненості у професійному зростанні у своєму колективі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думаю, що ти стаєш)</a:t>
            </a:r>
          </a:p>
          <a:p>
            <a:pPr rtl="0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Емоційний контакт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емоційне підтвердження попередніх кроків (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рукостискання, поплескування 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44" name="Місце для номера слайда 5" descr="Номер слайда">
            <a:extLst>
              <a:ext uri="{FF2B5EF4-FFF2-40B4-BE49-F238E27FC236}">
                <a16:creationId xmlns:a16="http://schemas.microsoft.com/office/drawing/2014/main" id="{11457662-C1A5-4B93-8E30-88025E27C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smtClean="0">
                <a:solidFill>
                  <a:schemeClr val="bg1"/>
                </a:solidFill>
              </a:rPr>
              <a:pPr algn="ctr" rtl="0"/>
              <a:t>7</a:t>
            </a:fld>
            <a:endParaRPr lang="uk-UA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Місце для зображення 8" descr="Відкрита книга">
            <a:extLst>
              <a:ext uri="{FF2B5EF4-FFF2-40B4-BE49-F238E27FC236}">
                <a16:creationId xmlns:a16="http://schemas.microsoft.com/office/drawing/2014/main" id="{A799F565-1DAB-4AD3-BCE4-5DAC8012F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5C2DDD60-EB1C-44D8-84E1-D86EB3558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grpSp>
        <p:nvGrpSpPr>
          <p:cNvPr id="7" name="Група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Полілінія: фігура 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30" name="Полілінія: фігура 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28" name="Полілінія: фігура 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26" name="Полілінія: фігура 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24" name="Полілінія: Фігура 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</p:grpSp>
      <p:sp>
        <p:nvSpPr>
          <p:cNvPr id="4" name="Заголовок 3" descr="Назва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40"/>
            <a:ext cx="10206264" cy="547688"/>
          </a:xfrm>
        </p:spPr>
        <p:txBody>
          <a:bodyPr rtlCol="0"/>
          <a:lstStyle/>
          <a:p>
            <a:pPr algn="ctr" rtl="0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влади та впливу в менеджменті: </a:t>
            </a:r>
          </a:p>
        </p:txBody>
      </p:sp>
      <p:pic>
        <p:nvPicPr>
          <p:cNvPr id="83" name="Місце для вмісту 82" descr="Дзвінок">
            <a:extLst>
              <a:ext uri="{FF2B5EF4-FFF2-40B4-BE49-F238E27FC236}">
                <a16:creationId xmlns:a16="http://schemas.microsoft.com/office/drawing/2014/main" id="{604095CF-E62F-46A4-A86C-5F465AE6E2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/>
      </p:pic>
      <p:sp>
        <p:nvSpPr>
          <p:cNvPr id="87" name="Місце для тексту 86" descr="блок вмісту 1">
            <a:extLst>
              <a:ext uri="{FF2B5EF4-FFF2-40B4-BE49-F238E27FC236}">
                <a16:creationId xmlns:a16="http://schemas.microsoft.com/office/drawing/2014/main" id="{1F4C9CA2-B224-40CD-8DB2-CAE478D23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192" y="2717803"/>
            <a:ext cx="1932967" cy="3368675"/>
          </a:xfrm>
        </p:spPr>
        <p:txBody>
          <a:bodyPr rtlCol="0"/>
          <a:lstStyle/>
          <a:p>
            <a:pPr marL="342900" indent="-342900" rtl="0">
              <a:buAutoNum type="arabicPeriod"/>
            </a:pPr>
            <a:r>
              <a:rPr lang="uk-UA" sz="1800" dirty="0"/>
              <a:t>Примусу</a:t>
            </a:r>
          </a:p>
          <a:p>
            <a:pPr marL="342900" indent="-342900" rtl="0">
              <a:buAutoNum type="arabicPeriod"/>
            </a:pPr>
            <a:r>
              <a:rPr lang="uk-UA" sz="1800" dirty="0"/>
              <a:t>Винагороди </a:t>
            </a:r>
          </a:p>
          <a:p>
            <a:pPr marL="342900" indent="-342900" rtl="0">
              <a:buAutoNum type="arabicPeriod"/>
            </a:pPr>
            <a:r>
              <a:rPr lang="uk-UA" sz="1800" dirty="0"/>
              <a:t>Дисциплінарна</a:t>
            </a:r>
          </a:p>
          <a:p>
            <a:pPr marL="342900" indent="-342900" rtl="0">
              <a:buAutoNum type="arabicPeriod"/>
            </a:pPr>
            <a:r>
              <a:rPr lang="uk-UA" sz="1800" dirty="0"/>
              <a:t>Законна </a:t>
            </a:r>
          </a:p>
          <a:p>
            <a:pPr marL="342900" indent="-342900" rtl="0">
              <a:buAutoNum type="arabicPeriod"/>
            </a:pPr>
            <a:r>
              <a:rPr lang="uk-UA" sz="1800" dirty="0"/>
              <a:t>Прикладу</a:t>
            </a:r>
          </a:p>
          <a:p>
            <a:pPr marL="342900" indent="-342900" rtl="0">
              <a:buAutoNum type="arabicPeriod"/>
            </a:pPr>
            <a:r>
              <a:rPr lang="uk-UA" sz="1800" dirty="0"/>
              <a:t>Інформаційна </a:t>
            </a:r>
          </a:p>
          <a:p>
            <a:pPr marL="342900" indent="-342900" rtl="0">
              <a:buAutoNum type="arabicPeriod"/>
            </a:pPr>
            <a:r>
              <a:rPr lang="uk-UA" sz="1800" dirty="0"/>
              <a:t>Експертна</a:t>
            </a:r>
          </a:p>
        </p:txBody>
      </p:sp>
      <p:pic>
        <p:nvPicPr>
          <p:cNvPr id="95" name="Місце для вмісту 94" descr="Мікроскоп">
            <a:extLst>
              <a:ext uri="{FF2B5EF4-FFF2-40B4-BE49-F238E27FC236}">
                <a16:creationId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3775" y="1981993"/>
            <a:ext cx="547688" cy="547688"/>
          </a:xfrm>
        </p:spPr>
      </p:pic>
      <p:sp>
        <p:nvSpPr>
          <p:cNvPr id="88" name="Місце для тексту 87" descr="блок вмісту 2">
            <a:extLst>
              <a:ext uri="{FF2B5EF4-FFF2-40B4-BE49-F238E27FC236}">
                <a16:creationId xmlns:a16="http://schemas.microsoft.com/office/drawing/2014/main" id="{D01EBAE5-B81D-4150-B62C-F56241C555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74881" y="2717803"/>
            <a:ext cx="3591401" cy="3368675"/>
          </a:xfrm>
        </p:spPr>
        <p:txBody>
          <a:bodyPr rtlCol="0"/>
          <a:lstStyle/>
          <a:p>
            <a:pPr marL="342900" indent="-342900" rtl="0">
              <a:buAutoNum type="arabicPeriod"/>
            </a:pPr>
            <a:r>
              <a:rPr lang="uk-UA" sz="1600" dirty="0"/>
              <a:t>Страх втрати роботи, поваги..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Стимулює отримати певну винагороду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Дотримання установлених робочих норм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Традиції впевненості у задоволенні потреб підлеглих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На </a:t>
            </a:r>
            <a:r>
              <a:rPr lang="uk-UA" sz="1600" dirty="0" err="1"/>
              <a:t>харизматичності</a:t>
            </a:r>
            <a:r>
              <a:rPr lang="uk-UA" sz="1600" dirty="0"/>
              <a:t> лідера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Використання масштабу інформації, відомої лише керівнику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Виконавець довіряє керівнику та його знанням</a:t>
            </a:r>
          </a:p>
        </p:txBody>
      </p:sp>
      <p:pic>
        <p:nvPicPr>
          <p:cNvPr id="97" name="Місце для вмісту 96" descr="Олівець">
            <a:extLst>
              <a:ext uri="{FF2B5EF4-FFF2-40B4-BE49-F238E27FC236}">
                <a16:creationId xmlns:a16="http://schemas.microsoft.com/office/drawing/2014/main" id="{40D9C27B-A51D-4036-B3F9-56081BD60AB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/>
      </p:pic>
      <p:sp>
        <p:nvSpPr>
          <p:cNvPr id="90" name="Місце для тексту 89" descr="блок вмісту 3">
            <a:extLst>
              <a:ext uri="{FF2B5EF4-FFF2-40B4-BE49-F238E27FC236}">
                <a16:creationId xmlns:a16="http://schemas.microsoft.com/office/drawing/2014/main" id="{AC38A326-FA47-4BD6-B27D-DEB6A4485A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4406" y="2717803"/>
            <a:ext cx="4536803" cy="3368675"/>
          </a:xfrm>
        </p:spPr>
        <p:txBody>
          <a:bodyPr rtlCol="0"/>
          <a:lstStyle/>
          <a:p>
            <a:pPr marL="342900" indent="-342900" rtl="0">
              <a:buAutoNum type="arabicPeriod"/>
            </a:pPr>
            <a:r>
              <a:rPr lang="uk-UA" sz="1600" dirty="0"/>
              <a:t>Відсутність довіри до керівництва – гальмування у роботі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Немає чіткості розуміння що є винагорода для працівника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Пригнічення ініціативності іта творчості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Небезпека гальмування змін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Самовпевненість керівника – доречна при його креативності</a:t>
            </a:r>
          </a:p>
          <a:p>
            <a:pPr marL="342900" indent="-342900" rtl="0">
              <a:buAutoNum type="arabicPeriod"/>
            </a:pPr>
            <a:r>
              <a:rPr lang="uk-UA" sz="1600" dirty="0" err="1"/>
              <a:t>Необ</a:t>
            </a:r>
            <a:r>
              <a:rPr lang="en-US" sz="1600" dirty="0"/>
              <a:t>’</a:t>
            </a:r>
            <a:r>
              <a:rPr lang="uk-UA" sz="1600" dirty="0" err="1"/>
              <a:t>єктивність</a:t>
            </a:r>
            <a:r>
              <a:rPr lang="uk-UA" sz="1600" dirty="0"/>
              <a:t> оцінювання інформації і </a:t>
            </a:r>
            <a:r>
              <a:rPr lang="uk-UA" sz="1600" dirty="0" err="1"/>
              <a:t>т.д</a:t>
            </a:r>
            <a:r>
              <a:rPr lang="uk-UA" sz="1600" dirty="0"/>
              <a:t>.</a:t>
            </a:r>
          </a:p>
          <a:p>
            <a:pPr marL="342900" indent="-342900" rtl="0">
              <a:buAutoNum type="arabicPeriod"/>
            </a:pPr>
            <a:r>
              <a:rPr lang="uk-UA" sz="1600" dirty="0"/>
              <a:t>Більш стійка, ніж харизматична, але часто виконавець може володіти більшою кількістю інформації, ніж керівник - конфлікт </a:t>
            </a:r>
          </a:p>
        </p:txBody>
      </p:sp>
      <p:grpSp>
        <p:nvGrpSpPr>
          <p:cNvPr id="5" name="Група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uk-UA"/>
            </a:p>
          </p:txBody>
        </p:sp>
      </p:grpSp>
      <p:sp>
        <p:nvSpPr>
          <p:cNvPr id="19" name="Місце для номера слайда 5" descr="Номер слайда">
            <a:extLst>
              <a:ext uri="{FF2B5EF4-FFF2-40B4-BE49-F238E27FC236}">
                <a16:creationId xmlns:a16="http://schemas.microsoft.com/office/drawing/2014/main" id="{DB02A950-05E3-4691-9BC9-47B314EEA7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smtClean="0">
                <a:solidFill>
                  <a:schemeClr val="bg1"/>
                </a:solidFill>
              </a:rPr>
              <a:pPr algn="ctr" rtl="0"/>
              <a:t>8</a:t>
            </a:fld>
            <a:endParaRPr lang="uk-UA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14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Місце для зображення 12" descr="люди сміються на екрані ноутбука">
            <a:extLst>
              <a:ext uri="{FF2B5EF4-FFF2-40B4-BE49-F238E27FC236}">
                <a16:creationId xmlns:a16="http://schemas.microsoft.com/office/drawing/2014/main" id="{9402120B-1989-41A6-9ED1-21A56316A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pic>
        <p:nvPicPr>
          <p:cNvPr id="5" name="Місце для зображення 4" descr="група студентів на випускному">
            <a:extLst>
              <a:ext uri="{FF2B5EF4-FFF2-40B4-BE49-F238E27FC236}">
                <a16:creationId xmlns:a16="http://schemas.microsoft.com/office/drawing/2014/main" id="{BD0958B7-E663-4510-9C53-EE09FEEB73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572" y="0"/>
            <a:ext cx="4499428" cy="3898588"/>
          </a:xfrm>
        </p:spPr>
      </p:pic>
      <p:grpSp>
        <p:nvGrpSpPr>
          <p:cNvPr id="9" name="Група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11980506" cy="2547440"/>
            <a:chOff x="0" y="3808320"/>
            <a:chExt cx="7833208" cy="2547440"/>
          </a:xfrm>
        </p:grpSpPr>
        <p:sp>
          <p:nvSpPr>
            <p:cNvPr id="10" name="Полілінія: фігура 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  <p:sp>
          <p:nvSpPr>
            <p:cNvPr id="11" name="Полілінія: Фігура 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/>
            </a:p>
          </p:txBody>
        </p:sp>
      </p:grpSp>
      <p:sp>
        <p:nvSpPr>
          <p:cNvPr id="33" name="Заголовок 32" descr="заголовок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89" y="3808320"/>
            <a:ext cx="11338821" cy="1096108"/>
          </a:xfrm>
        </p:spPr>
        <p:txBody>
          <a:bodyPr rtlCol="0"/>
          <a:lstStyle/>
          <a:p>
            <a:pPr rtl="0"/>
            <a:r>
              <a:rPr lang="uk-UA" b="1" dirty="0">
                <a:solidFill>
                  <a:schemeClr val="bg1"/>
                </a:solidFill>
              </a:rPr>
              <a:t>Генерація ідей </a:t>
            </a:r>
            <a:r>
              <a:rPr lang="uk-UA" dirty="0">
                <a:solidFill>
                  <a:schemeClr val="bg1"/>
                </a:solidFill>
              </a:rPr>
              <a:t>– процес систематичного пошуку, напрацювання можливостей, способів створення нових товарів, послуг та ін. з метою знаходження як власне нових ідей, так і їх  джерел і методів створення</a:t>
            </a:r>
          </a:p>
        </p:txBody>
      </p:sp>
      <p:sp>
        <p:nvSpPr>
          <p:cNvPr id="34" name="Місце для тексту 33" descr="вміст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82" y="4904428"/>
            <a:ext cx="11871323" cy="1359891"/>
          </a:xfrm>
        </p:spPr>
        <p:txBody>
          <a:bodyPr rtlCol="0"/>
          <a:lstStyle/>
          <a:p>
            <a:pPr marL="0" indent="0" rtl="0">
              <a:buNone/>
            </a:pPr>
            <a:r>
              <a:rPr lang="uk-UA" sz="2000" dirty="0">
                <a:solidFill>
                  <a:schemeClr val="bg1"/>
                </a:solidFill>
              </a:rPr>
              <a:t>Джерела ідей:  </a:t>
            </a:r>
          </a:p>
          <a:p>
            <a:pPr marL="0" indent="0" rtl="0">
              <a:buNone/>
            </a:pPr>
            <a:r>
              <a:rPr lang="uk-UA" sz="2000" dirty="0">
                <a:solidFill>
                  <a:schemeClr val="bg1"/>
                </a:solidFill>
              </a:rPr>
              <a:t>- аналіз ринку споживання товарів та послуг                    - внутрішнє середовище організації, працівники</a:t>
            </a:r>
          </a:p>
          <a:p>
            <a:pPr marL="0" indent="0" rtl="0">
              <a:buNone/>
            </a:pPr>
            <a:r>
              <a:rPr lang="uk-UA" sz="2000" dirty="0">
                <a:solidFill>
                  <a:schemeClr val="bg1"/>
                </a:solidFill>
              </a:rPr>
              <a:t>- аналіз досягнень конкурентів у певному сегментів      - вплив навколишнього середовища …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/>
          </a:p>
        </p:txBody>
      </p:sp>
      <p:sp>
        <p:nvSpPr>
          <p:cNvPr id="12" name="Місце для номера слайда 5" descr="номер слайда">
            <a:extLst>
              <a:ext uri="{FF2B5EF4-FFF2-40B4-BE49-F238E27FC236}">
                <a16:creationId xmlns:a16="http://schemas.microsoft.com/office/drawing/2014/main" id="{B7F99E8F-CFBF-4A36-93EC-B66007DF4F2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uk-UA" sz="1200" smtClean="0">
                <a:solidFill>
                  <a:schemeClr val="bg1"/>
                </a:solidFill>
              </a:rPr>
              <a:pPr algn="ctr" rtl="0"/>
              <a:t>9</a:t>
            </a:fld>
            <a:endParaRPr lang="uk-UA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264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155091_TF00475556_Win32" id="{9C8AEA1F-B9A2-46DD-B886-E2FE1CD51138}" vid="{0774C2A7-AA33-4A8E-AFDE-51195E29323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Навчальна презентація</Template>
  <TotalTime>1652</TotalTime>
  <Words>1358</Words>
  <Application>Microsoft Office PowerPoint</Application>
  <PresentationFormat>Широкий екран</PresentationFormat>
  <Paragraphs>137</Paragraphs>
  <Slides>20</Slides>
  <Notes>14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Corbel</vt:lpstr>
      <vt:lpstr>Times New Roman</vt:lpstr>
      <vt:lpstr>Wingdings</vt:lpstr>
      <vt:lpstr>Тема Office</vt:lpstr>
      <vt:lpstr>                                                               1. Творчість: чинники її реалізації.  2. Чинники креативного менеджменту. 3. Форми влади. 4. Методи пошуку ідей. розбір кейсів  </vt:lpstr>
      <vt:lpstr>Творчість – це створення нового (суспільно-значущі цінності або самореалізація людини через діяльність та оригінальність результатів)   Оригінальність – самостійне формування системи взаємин із зовнішнім середовищем, у перетворенні цього світу.  особистість виконавця +  умови праці</vt:lpstr>
      <vt:lpstr>     Внутрішні (особистісні):  - відсутність відповідних мотивів - незадовільний психологічний  стан - низький рівень професійних та творчих здібностей відсутність навиків організації часу та праці </vt:lpstr>
      <vt:lpstr>- готовність ризикувати - імпульсивність - незалежність суджень -  критичний погляд на речі - сміливість  уявлення, мислення та висловлювання</vt:lpstr>
      <vt:lpstr>                                                                                          Креативність – це (англ. – творчість, лат. - створення) створення чогось нового.   Критерії креативності:  - результат (кількість та якість) -відмова від стереотипів мислення та дій  Дві компоненти – творчість та інновація  </vt:lpstr>
      <vt:lpstr>Чинники креативного менеджменту   </vt:lpstr>
      <vt:lpstr>Для розкриття творчого потенціалу креативний менеджер має:</vt:lpstr>
      <vt:lpstr>Форми влади та впливу в менеджменті: </vt:lpstr>
      <vt:lpstr>Генерація ідей – процес систематичного пошуку, напрацювання можливостей, способів створення нових товарів, послуг та ін. з метою знаходження як власне нових ідей, так і їх  джерел і методів створення</vt:lpstr>
      <vt:lpstr>Це продукт інтелектуальної діяльності, який є інформаційним прообразом товару і містить дані про:   - призначення товару,  - сутність товару, - сфери споживання товару.   Вдала ідея товару : -  ідентифікує товару з її з сферою, - сприяє відвповідності вимогами,  - дає інформацію для наступної розробки нового продукту.</vt:lpstr>
      <vt:lpstr>МЕТОДИ ПОШУКУ ІДЕЙ</vt:lpstr>
      <vt:lpstr>МОЗКОВИЙ ШТУРМ (брейншторм) – низка ідей без критики </vt:lpstr>
      <vt:lpstr>СИНЕКТИКА – пошук аналогій, тобто рішення подібного питання але в інших сферах/галузях</vt:lpstr>
      <vt:lpstr>ІНВЕРСІЯ – вирішення проблеми від протилежного, тобто розглянути процес у зворотному напрямку. </vt:lpstr>
      <vt:lpstr>SCAMPER (англ. – скампер) – швидкий біг, пробіжка </vt:lpstr>
      <vt:lpstr> Технологія синквейн («Сенкан») - технологій критичного мислення, яка активізує розумову діяльність, сприяє розвитку креативності, удосконаленню комунікативних навичок.</vt:lpstr>
      <vt:lpstr>Метод поліпшення прототипу - це виявлення недоліків прототипу (найкращого на ринку зразка) і пошук шляхів його поліпшення.   Метод ідеалізації – це ініціювання уявлення про ідеальне вирішення проблеми, яке й зорієнтує на  нову ідею. Напр: ідеальна форма, розміри, колір, розташування, зв'язки  </vt:lpstr>
      <vt:lpstr>Чинники , що сприяють виникненню ідей</vt:lpstr>
      <vt:lpstr>Презентація PowerPoint</vt:lpstr>
      <vt:lpstr>ДЯКУЄМО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 ADIPISCING ELIT</dc:title>
  <dc:creator>User</dc:creator>
  <cp:lastModifiedBy>User</cp:lastModifiedBy>
  <cp:revision>39</cp:revision>
  <dcterms:created xsi:type="dcterms:W3CDTF">2023-10-26T20:45:10Z</dcterms:created>
  <dcterms:modified xsi:type="dcterms:W3CDTF">2023-10-29T12:18:40Z</dcterms:modified>
</cp:coreProperties>
</file>