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sldIdLst>
    <p:sldId id="346" r:id="rId2"/>
    <p:sldId id="342" r:id="rId3"/>
    <p:sldId id="470" r:id="rId4"/>
    <p:sldId id="471" r:id="rId5"/>
    <p:sldId id="472" r:id="rId6"/>
    <p:sldId id="473" r:id="rId7"/>
    <p:sldId id="354" r:id="rId8"/>
    <p:sldId id="428" r:id="rId9"/>
    <p:sldId id="430" r:id="rId10"/>
    <p:sldId id="429" r:id="rId11"/>
    <p:sldId id="431" r:id="rId12"/>
    <p:sldId id="432" r:id="rId13"/>
    <p:sldId id="433" r:id="rId14"/>
    <p:sldId id="434" r:id="rId15"/>
    <p:sldId id="435" r:id="rId16"/>
    <p:sldId id="436" r:id="rId17"/>
    <p:sldId id="437" r:id="rId18"/>
    <p:sldId id="439" r:id="rId19"/>
    <p:sldId id="438" r:id="rId20"/>
    <p:sldId id="440" r:id="rId21"/>
    <p:sldId id="367" r:id="rId22"/>
    <p:sldId id="365" r:id="rId23"/>
    <p:sldId id="377" r:id="rId24"/>
    <p:sldId id="374" r:id="rId25"/>
    <p:sldId id="372" r:id="rId26"/>
    <p:sldId id="451" r:id="rId27"/>
    <p:sldId id="452" r:id="rId28"/>
    <p:sldId id="373" r:id="rId29"/>
    <p:sldId id="450" r:id="rId30"/>
    <p:sldId id="378" r:id="rId31"/>
    <p:sldId id="379" r:id="rId32"/>
    <p:sldId id="380" r:id="rId33"/>
    <p:sldId id="475" r:id="rId34"/>
    <p:sldId id="476" r:id="rId35"/>
    <p:sldId id="477" r:id="rId36"/>
    <p:sldId id="478" r:id="rId37"/>
    <p:sldId id="479" r:id="rId38"/>
    <p:sldId id="480" r:id="rId39"/>
    <p:sldId id="481" r:id="rId40"/>
    <p:sldId id="483" r:id="rId41"/>
    <p:sldId id="382" r:id="rId42"/>
    <p:sldId id="383" r:id="rId43"/>
    <p:sldId id="384" r:id="rId44"/>
    <p:sldId id="385" r:id="rId45"/>
    <p:sldId id="386" r:id="rId46"/>
    <p:sldId id="462" r:id="rId47"/>
    <p:sldId id="387" r:id="rId48"/>
    <p:sldId id="388" r:id="rId49"/>
    <p:sldId id="389" r:id="rId50"/>
    <p:sldId id="390" r:id="rId51"/>
    <p:sldId id="391" r:id="rId52"/>
    <p:sldId id="466" r:id="rId53"/>
    <p:sldId id="485" r:id="rId54"/>
    <p:sldId id="474" r:id="rId55"/>
    <p:sldId id="453" r:id="rId56"/>
    <p:sldId id="303" r:id="rId57"/>
    <p:sldId id="441" r:id="rId58"/>
    <p:sldId id="442" r:id="rId59"/>
    <p:sldId id="443" r:id="rId60"/>
    <p:sldId id="444" r:id="rId61"/>
    <p:sldId id="445" r:id="rId62"/>
    <p:sldId id="446" r:id="rId63"/>
    <p:sldId id="447" r:id="rId64"/>
    <p:sldId id="448" r:id="rId65"/>
    <p:sldId id="449" r:id="rId66"/>
    <p:sldId id="461"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6420" autoAdjust="0"/>
  </p:normalViewPr>
  <p:slideViewPr>
    <p:cSldViewPr>
      <p:cViewPr>
        <p:scale>
          <a:sx n="60" d="100"/>
          <a:sy n="60" d="100"/>
        </p:scale>
        <p:origin x="1899" y="201"/>
      </p:cViewPr>
      <p:guideLst>
        <p:guide orient="horz" pos="2160"/>
        <p:guide pos="2880"/>
      </p:guideLst>
    </p:cSldViewPr>
  </p:slideViewPr>
  <p:outlineViewPr>
    <p:cViewPr>
      <p:scale>
        <a:sx n="33" d="100"/>
        <a:sy n="33" d="100"/>
      </p:scale>
      <p:origin x="0" y="-9084"/>
    </p:cViewPr>
  </p:outlineViewPr>
  <p:notesTextViewPr>
    <p:cViewPr>
      <p:scale>
        <a:sx n="100" d="100"/>
        <a:sy n="100" d="100"/>
      </p:scale>
      <p:origin x="0" y="0"/>
    </p:cViewPr>
  </p:notesTextViewPr>
  <p:sorterViewPr>
    <p:cViewPr>
      <p:scale>
        <a:sx n="130" d="100"/>
        <a:sy n="130" d="100"/>
      </p:scale>
      <p:origin x="0" y="-222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0980B-DA08-4BC9-B8E3-44D1FB46BD44}" type="datetimeFigureOut">
              <a:rPr lang="uk-UA" smtClean="0"/>
              <a:t>16.10.2023</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F5F5F-A5A1-4ACF-B4E1-06AD9C508342}" type="slidenum">
              <a:rPr lang="uk-UA" smtClean="0"/>
              <a:t>‹№›</a:t>
            </a:fld>
            <a:endParaRPr lang="uk-UA"/>
          </a:p>
        </p:txBody>
      </p:sp>
    </p:spTree>
    <p:extLst>
      <p:ext uri="{BB962C8B-B14F-4D97-AF65-F5344CB8AC3E}">
        <p14:creationId xmlns:p14="http://schemas.microsoft.com/office/powerpoint/2010/main" val="84107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uk-UA" altLang="uk-UA"/>
              <a:t>Резюме</a:t>
            </a: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pPr>
              <a:lnSpc>
                <a:spcPct val="80000"/>
              </a:lnSpc>
            </a:pPr>
            <a:endParaRPr lang="uk-UA" altLang="uk-UA" sz="800"/>
          </a:p>
        </p:txBody>
      </p:sp>
    </p:spTree>
    <p:extLst>
      <p:ext uri="{BB962C8B-B14F-4D97-AF65-F5344CB8AC3E}">
        <p14:creationId xmlns:p14="http://schemas.microsoft.com/office/powerpoint/2010/main" val="109119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uk-UA" altLang="uk-UA"/>
              <a:t>Резюме</a:t>
            </a: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uk-UA" altLang="uk-UA" dirty="0"/>
          </a:p>
        </p:txBody>
      </p:sp>
    </p:spTree>
    <p:extLst>
      <p:ext uri="{BB962C8B-B14F-4D97-AF65-F5344CB8AC3E}">
        <p14:creationId xmlns:p14="http://schemas.microsoft.com/office/powerpoint/2010/main" val="369283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0" i="0" noProof="0" dirty="0">
                <a:solidFill>
                  <a:srgbClr val="333333"/>
                </a:solidFill>
                <a:effectLst/>
                <a:latin typeface="Open Sans" panose="020B0606030504020204" pitchFamily="34" charset="0"/>
              </a:rPr>
              <a:t>3 фрагменти:</a:t>
            </a:r>
          </a:p>
          <a:p>
            <a:r>
              <a:rPr lang="uk-UA" b="0" i="0" noProof="0" dirty="0">
                <a:solidFill>
                  <a:srgbClr val="333333"/>
                </a:solidFill>
                <a:effectLst/>
                <a:latin typeface="Open Sans" panose="020B0606030504020204" pitchFamily="34" charset="0"/>
              </a:rPr>
              <a:t> а) базовий опис - суть професії; </a:t>
            </a:r>
          </a:p>
          <a:p>
            <a:r>
              <a:rPr lang="uk-UA" b="0" i="0" noProof="0" dirty="0">
                <a:solidFill>
                  <a:srgbClr val="333333"/>
                </a:solidFill>
                <a:effectLst/>
                <a:latin typeface="Open Sans" panose="020B0606030504020204" pitchFamily="34" charset="0"/>
              </a:rPr>
              <a:t>б) обрати 10 позитивних характеристик (рис, особливостей), які ви демонструєте у резюме,  під час співбесіди, які є ключовими для цієї професії і допоможуть отримати омріяну посаду; </a:t>
            </a:r>
          </a:p>
          <a:p>
            <a:r>
              <a:rPr lang="uk-UA" b="0" i="0" noProof="0" dirty="0">
                <a:solidFill>
                  <a:srgbClr val="333333"/>
                </a:solidFill>
                <a:effectLst/>
                <a:latin typeface="Open Sans" panose="020B0606030504020204" pitchFamily="34" charset="0"/>
              </a:rPr>
              <a:t>в) 10 негативних характеристик, які можуть стати перешкодою для отримання даної роботи (в першу чергу це специфічні речи для професії</a:t>
            </a:r>
            <a:endParaRPr lang="uk-UA" noProof="0" dirty="0"/>
          </a:p>
        </p:txBody>
      </p:sp>
      <p:sp>
        <p:nvSpPr>
          <p:cNvPr id="4" name="Місце для номера слайда 3"/>
          <p:cNvSpPr>
            <a:spLocks noGrp="1"/>
          </p:cNvSpPr>
          <p:nvPr>
            <p:ph type="sldNum" sz="quarter" idx="5"/>
          </p:nvPr>
        </p:nvSpPr>
        <p:spPr/>
        <p:txBody>
          <a:bodyPr/>
          <a:lstStyle/>
          <a:p>
            <a:fld id="{6E6F5F5F-A5A1-4ACF-B4E1-06AD9C508342}" type="slidenum">
              <a:rPr lang="uk-UA" smtClean="0"/>
              <a:t>54</a:t>
            </a:fld>
            <a:endParaRPr lang="uk-UA"/>
          </a:p>
        </p:txBody>
      </p:sp>
    </p:spTree>
    <p:extLst>
      <p:ext uri="{BB962C8B-B14F-4D97-AF65-F5344CB8AC3E}">
        <p14:creationId xmlns:p14="http://schemas.microsoft.com/office/powerpoint/2010/main" val="2605638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59B4813-6711-4F94-95F0-AB243AC0CD53}" type="datetime1">
              <a:rPr lang="ru-RU" smtClean="0"/>
              <a:t>16.10.2023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8E0657B8-5127-48C1-AF3B-7A2A7DBDFE72}" type="datetime1">
              <a:rPr lang="ru-RU" smtClean="0"/>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3DF5C2DD-E6F2-4C42-98E4-FDC2F2ED261A}" type="datetime1">
              <a:rPr lang="ru-RU" smtClean="0"/>
              <a:t>16.10.2023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51ED3B9-6B2E-4E4E-AE1D-9D57C0079E9F}" type="datetime1">
              <a:rPr lang="ru-RU" smtClean="0"/>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692AD18-B931-4C97-8A46-050BEDB216C6}" type="datetime1">
              <a:rPr lang="ru-RU" smtClean="0"/>
              <a:t>16.10.2023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8F4ED4DE-4C57-473F-AB81-953AF29C6FE1}" type="datetime1">
              <a:rPr lang="ru-RU" smtClean="0"/>
              <a:t>16.10.2023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F3E91FB-368A-4B6A-8543-859FE62BB43A}" type="datetime1">
              <a:rPr lang="ru-RU" smtClean="0"/>
              <a:t>16.10.2023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206BAF95-9DDD-4310-B8C2-7396DAEDCC45}" type="datetime1">
              <a:rPr lang="ru-RU" smtClean="0"/>
              <a:t>16.10.2023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A0645ED-AFB5-4FED-A2DC-E5F6FB414580}" type="datetime1">
              <a:rPr lang="ru-RU" smtClean="0"/>
              <a:t>16.10.2023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F2ECE0A6-909A-4D4E-8933-3C702584EEBB}" type="datetime1">
              <a:rPr lang="ru-RU" smtClean="0"/>
              <a:t>16.10.2023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a:t>Образец текста</a:t>
            </a:r>
          </a:p>
        </p:txBody>
      </p:sp>
      <p:sp>
        <p:nvSpPr>
          <p:cNvPr id="5" name="Дата 4"/>
          <p:cNvSpPr>
            <a:spLocks noGrp="1"/>
          </p:cNvSpPr>
          <p:nvPr>
            <p:ph type="dt" sz="half" idx="10"/>
          </p:nvPr>
        </p:nvSpPr>
        <p:spPr/>
        <p:txBody>
          <a:bodyPr/>
          <a:lstStyle/>
          <a:p>
            <a:fld id="{347B19B9-D585-4413-AF6A-67F934BCFBD3}" type="datetime1">
              <a:rPr lang="ru-RU" smtClean="0"/>
              <a:t>16.10.2023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160FC47-88D9-480B-9A1F-D0D514B8BFDF}" type="datetime1">
              <a:rPr lang="ru-RU" smtClean="0"/>
              <a:t>16.10.2023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hyperlink" Target="http://www.1job.ru/lvov" TargetMode="External"/><Relationship Id="rId3" Type="http://schemas.openxmlformats.org/officeDocument/2006/relationships/hyperlink" Target="http://www.vakansii.com.ua/" TargetMode="External"/><Relationship Id="rId7" Type="http://schemas.openxmlformats.org/officeDocument/2006/relationships/hyperlink" Target="http://www.job.silver.kiev.ua/" TargetMode="External"/><Relationship Id="rId2" Type="http://schemas.openxmlformats.org/officeDocument/2006/relationships/hyperlink" Target="http://www.rabota.com.ua/" TargetMode="External"/><Relationship Id="rId1" Type="http://schemas.openxmlformats.org/officeDocument/2006/relationships/slideLayout" Target="../slideLayouts/slideLayout2.xml"/><Relationship Id="rId6" Type="http://schemas.openxmlformats.org/officeDocument/2006/relationships/hyperlink" Target="http://www.jobua.com/" TargetMode="External"/><Relationship Id="rId5" Type="http://schemas.openxmlformats.org/officeDocument/2006/relationships/hyperlink" Target="http://www.uajob.org.ua/" TargetMode="External"/><Relationship Id="rId10" Type="http://schemas.openxmlformats.org/officeDocument/2006/relationships/hyperlink" Target="http://lohotron.in.ua/2018/10/aferi_z_pratcevlashtuvannyam2018/" TargetMode="External"/><Relationship Id="rId4" Type="http://schemas.openxmlformats.org/officeDocument/2006/relationships/hyperlink" Target="http://newjob.com.ua/" TargetMode="External"/><Relationship Id="rId9" Type="http://schemas.openxmlformats.org/officeDocument/2006/relationships/hyperlink" Target="http://www.careers.com.ua/"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europass.cedefop.europa.eu/documents/curriculum-vitae" TargetMode="External"/><Relationship Id="rId2" Type="http://schemas.openxmlformats.org/officeDocument/2006/relationships/hyperlink" Target="http://zakon0.rada.gov.ua/laws/show/322-08"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2915816" y="2125180"/>
            <a:ext cx="5616624" cy="1735868"/>
          </a:xfrm>
          <a:prstGeom prst="rect">
            <a:avLst/>
          </a:prstGeom>
        </p:spPr>
        <p:txBody>
          <a:bodyPr vert="horz" lIns="45720" tIns="0" rIns="45720" bIns="0" anchor="b" anchorCtr="0">
            <a:normAutofit fontScale="75000" lnSpcReduction="20000"/>
          </a:bodyPr>
          <a:lstStyle/>
          <a:p>
            <a:pPr lvl="0" algn="ctr">
              <a:spcBef>
                <a:spcPct val="0"/>
              </a:spcBef>
              <a:defRPr/>
            </a:pPr>
            <a:r>
              <a:rPr kumimoji="0" lang="uk-UA" sz="3600" b="1" i="0" u="none" strike="noStrike" kern="1200" cap="all" spc="0" normalizeH="0" baseline="0" noProof="0" dirty="0">
                <a:ln w="500">
                  <a:solidFill>
                    <a:schemeClr val="tx2">
                      <a:shade val="20000"/>
                      <a:satMod val="120000"/>
                    </a:schemeClr>
                  </a:solidFill>
                </a:ln>
                <a:solidFill>
                  <a:schemeClr val="accent4"/>
                </a:solidFill>
                <a:effectLst/>
                <a:uLnTx/>
                <a:uFillTx/>
                <a:latin typeface="+mj-lt"/>
                <a:ea typeface="+mj-ea"/>
                <a:cs typeface="+mj-cs"/>
              </a:rPr>
              <a:t>Лекція №</a:t>
            </a:r>
            <a:r>
              <a:rPr lang="uk-UA" sz="3600" b="1" cap="all" noProof="0" dirty="0">
                <a:ln w="500">
                  <a:solidFill>
                    <a:schemeClr val="tx2">
                      <a:shade val="20000"/>
                      <a:satMod val="120000"/>
                    </a:schemeClr>
                  </a:solidFill>
                </a:ln>
                <a:solidFill>
                  <a:schemeClr val="accent4"/>
                </a:solidFill>
                <a:latin typeface="+mj-lt"/>
                <a:ea typeface="+mj-ea"/>
                <a:cs typeface="+mj-cs"/>
              </a:rPr>
              <a:t>5</a:t>
            </a:r>
            <a:endParaRPr lang="en-US" sz="3600" b="1" cap="all" dirty="0">
              <a:ln w="500">
                <a:solidFill>
                  <a:schemeClr val="tx2">
                    <a:shade val="20000"/>
                    <a:satMod val="120000"/>
                  </a:schemeClr>
                </a:solidFill>
              </a:ln>
              <a:solidFill>
                <a:schemeClr val="accent4"/>
              </a:solidFill>
              <a:latin typeface="+mj-lt"/>
              <a:ea typeface="+mj-ea"/>
              <a:cs typeface="+mj-cs"/>
            </a:endParaRPr>
          </a:p>
          <a:p>
            <a:pPr lvl="0" algn="ctr">
              <a:spcBef>
                <a:spcPct val="0"/>
              </a:spcBef>
              <a:defRPr/>
            </a:pPr>
            <a:r>
              <a:rPr lang="uk-UA" sz="3600" b="1" cap="all" dirty="0">
                <a:ln w="500">
                  <a:solidFill>
                    <a:schemeClr val="tx2">
                      <a:shade val="20000"/>
                      <a:satMod val="120000"/>
                    </a:schemeClr>
                  </a:solidFill>
                </a:ln>
                <a:solidFill>
                  <a:schemeClr val="accent4"/>
                </a:solidFill>
                <a:latin typeface="+mj-lt"/>
                <a:ea typeface="+mj-ea"/>
                <a:cs typeface="+mj-cs"/>
              </a:rPr>
              <a:t>Ризики з боку роботодавців.</a:t>
            </a:r>
          </a:p>
          <a:p>
            <a:pPr lvl="0" algn="ctr">
              <a:spcBef>
                <a:spcPct val="0"/>
              </a:spcBef>
              <a:defRPr/>
            </a:pPr>
            <a:r>
              <a:rPr lang="uk-UA" sz="3600" b="1" cap="all" dirty="0">
                <a:ln w="500">
                  <a:solidFill>
                    <a:schemeClr val="tx2">
                      <a:shade val="20000"/>
                      <a:satMod val="120000"/>
                    </a:schemeClr>
                  </a:solidFill>
                </a:ln>
                <a:solidFill>
                  <a:schemeClr val="accent4"/>
                </a:solidFill>
                <a:latin typeface="+mj-lt"/>
                <a:ea typeface="+mj-ea"/>
                <a:cs typeface="+mj-cs"/>
              </a:rPr>
              <a:t>Самопрезентація</a:t>
            </a:r>
          </a:p>
          <a:p>
            <a:pPr lvl="0" algn="ctr">
              <a:spcBef>
                <a:spcPct val="0"/>
              </a:spcBef>
              <a:defRPr/>
            </a:pPr>
            <a:r>
              <a:rPr lang="uk-UA" sz="36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endParaRPr lang="ru-RU" sz="36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
        <p:nvSpPr>
          <p:cNvPr id="7" name="Подзаголовок 2"/>
          <p:cNvSpPr txBox="1">
            <a:spLocks/>
          </p:cNvSpPr>
          <p:nvPr/>
        </p:nvSpPr>
        <p:spPr>
          <a:xfrm>
            <a:off x="2555776" y="5517232"/>
            <a:ext cx="6400800" cy="1057672"/>
          </a:xfrm>
          <a:prstGeom prst="rect">
            <a:avLst/>
          </a:prstGeom>
        </p:spPr>
        <p:txBody>
          <a:bodyPr vert="horz" lIns="45720" tIns="0" rIns="45720" bIns="0">
            <a:normAutofit/>
          </a:bodyPr>
          <a:lstStyle/>
          <a:p>
            <a:pPr marL="0" marR="0" lvl="0" indent="0" algn="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uk-UA" sz="2200" b="0" i="0" u="none" strike="noStrike" kern="1200" cap="none" spc="0" normalizeH="0" baseline="0" noProof="0">
                <a:ln>
                  <a:noFill/>
                </a:ln>
                <a:solidFill>
                  <a:srgbClr val="FFFFFF"/>
                </a:solidFill>
                <a:effectLst/>
                <a:uLnTx/>
                <a:uFillTx/>
                <a:latin typeface="+mn-lt"/>
                <a:ea typeface="+mn-ea"/>
                <a:cs typeface="+mn-cs"/>
              </a:rPr>
              <a:t>Лектор доц., к.б.н. Корнет М.М. </a:t>
            </a:r>
            <a:endParaRPr kumimoji="0" lang="ru-RU" sz="22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Прямоугольник 7"/>
          <p:cNvSpPr/>
          <p:nvPr/>
        </p:nvSpPr>
        <p:spPr>
          <a:xfrm>
            <a:off x="3080798" y="260648"/>
            <a:ext cx="5618846" cy="830997"/>
          </a:xfrm>
          <a:prstGeom prst="rect">
            <a:avLst/>
          </a:prstGeom>
        </p:spPr>
        <p:txBody>
          <a:bodyPr wrap="none">
            <a:spAutoFit/>
          </a:bodyPr>
          <a:lstStyle/>
          <a:p>
            <a:pPr algn="r"/>
            <a:r>
              <a:rPr lang="uk-UA" sz="2400" dirty="0">
                <a:solidFill>
                  <a:schemeClr val="tx2">
                    <a:lumMod val="20000"/>
                    <a:lumOff val="80000"/>
                  </a:schemeClr>
                </a:solidFill>
              </a:rPr>
              <a:t>Запорізький національній університет</a:t>
            </a:r>
          </a:p>
          <a:p>
            <a:pPr algn="ctr"/>
            <a:r>
              <a:rPr lang="uk-UA" sz="2400" dirty="0">
                <a:solidFill>
                  <a:schemeClr val="tx2">
                    <a:lumMod val="20000"/>
                    <a:lumOff val="80000"/>
                  </a:schemeClr>
                </a:solidFill>
              </a:rPr>
              <a:t>Кафедра хімії </a:t>
            </a:r>
            <a:endParaRPr lang="ru-RU" sz="2400" dirty="0">
              <a:solidFill>
                <a:schemeClr val="tx2">
                  <a:lumMod val="20000"/>
                  <a:lumOff val="80000"/>
                </a:schemeClr>
              </a:solidFill>
            </a:endParaRPr>
          </a:p>
        </p:txBody>
      </p:sp>
      <p:pic>
        <p:nvPicPr>
          <p:cNvPr id="9" name="Picture 2" descr="http://cs619531.vk.me/v619531124/a89/jgwPXkhAvj0.jpg"/>
          <p:cNvPicPr>
            <a:picLocks noChangeAspect="1" noChangeArrowheads="1"/>
          </p:cNvPicPr>
          <p:nvPr/>
        </p:nvPicPr>
        <p:blipFill>
          <a:blip r:embed="rId2" cstate="print"/>
          <a:srcRect/>
          <a:stretch>
            <a:fillRect/>
          </a:stretch>
        </p:blipFill>
        <p:spPr bwMode="auto">
          <a:xfrm>
            <a:off x="0" y="2465920"/>
            <a:ext cx="2083660" cy="1956019"/>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56322" name="Picture 2" descr="Результат пошуку зображень за запитом &quot;Самопрезентація&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9282" y="3429000"/>
            <a:ext cx="3813788" cy="19158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25C68B6-61C2-468F-89AB-4B9F7531AA68}" type="slidenum">
              <a:rPr lang="ru-RU" smtClean="0"/>
              <a:pPr/>
              <a:t>1</a:t>
            </a:fld>
            <a:endParaRPr lang="ru-RU"/>
          </a:p>
        </p:txBody>
      </p:sp>
    </p:spTree>
    <p:extLst>
      <p:ext uri="{BB962C8B-B14F-4D97-AF65-F5344CB8AC3E}">
        <p14:creationId xmlns:p14="http://schemas.microsoft.com/office/powerpoint/2010/main" val="3796840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7624" y="188640"/>
            <a:ext cx="4756430"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fontAlgn="base"/>
            <a:r>
              <a:rPr lang="uk-UA" sz="2400" b="1" dirty="0">
                <a:solidFill>
                  <a:srgbClr val="111111"/>
                </a:solidFill>
                <a:latin typeface="+mj-lt"/>
              </a:rPr>
              <a:t>СХЕМА № 2: СПОЧАТКУ ПЛАТИ</a:t>
            </a:r>
            <a:endParaRPr lang="uk-UA" sz="2400" b="1" dirty="0">
              <a:solidFill>
                <a:srgbClr val="111111"/>
              </a:solidFill>
              <a:effectLst/>
              <a:latin typeface="+mj-lt"/>
            </a:endParaRPr>
          </a:p>
        </p:txBody>
      </p:sp>
      <p:sp>
        <p:nvSpPr>
          <p:cNvPr id="4" name="Прямоугольник 3"/>
          <p:cNvSpPr/>
          <p:nvPr/>
        </p:nvSpPr>
        <p:spPr>
          <a:xfrm>
            <a:off x="179512" y="870967"/>
            <a:ext cx="7920880" cy="5909310"/>
          </a:xfrm>
          <a:prstGeom prst="rect">
            <a:avLst/>
          </a:prstGeom>
        </p:spPr>
        <p:txBody>
          <a:bodyPr wrap="square">
            <a:spAutoFit/>
          </a:bodyPr>
          <a:lstStyle/>
          <a:p>
            <a:pPr indent="457200" algn="just" fontAlgn="base"/>
            <a:r>
              <a:rPr lang="uk-UA" dirty="0">
                <a:solidFill>
                  <a:srgbClr val="555555"/>
                </a:solidFill>
                <a:latin typeface="Domine"/>
              </a:rPr>
              <a:t>Наступна схема поширена серед недобросовісних роботодавців. Вони подають вакансію з неймовірно привабливими умовами і запевняють, що ви… майже підходите. Потрібно зовсім небагато, наприклад, придбати і прочитати спеціальну літературу, відвідати майстер-клас або пройти тренінг. Оплата за це все – з вашої кишені. Але, на жаль, немає гарантії, що вас візьмуть на роботу: після можуть повідомити, що ви все одно не підходите. А оскільки ви купили книги або заплатили за курси добровільно, ніяких претензій пред’явити не зможете.</a:t>
            </a:r>
          </a:p>
          <a:p>
            <a:pPr indent="457200" algn="just" fontAlgn="base">
              <a:lnSpc>
                <a:spcPct val="120000"/>
              </a:lnSpc>
            </a:pPr>
            <a:r>
              <a:rPr lang="uk-UA" dirty="0">
                <a:solidFill>
                  <a:srgbClr val="555555"/>
                </a:solidFill>
                <a:latin typeface="Domine"/>
              </a:rPr>
              <a:t>Точно так же вас можуть попросити зробити початковий внесок, купити доступ до бази, перевести гроші в якийсь фонд. Іноді вимагають скористатися послугами фірми, в якій плануєте працювати. Хочете в страхову компанію? Оформіть страховку собі. Тільки от придбання страховки і працевлаштування ніяк не пов’язані. Тому після операції вам можуть сказати, що взяли іншу людину або вакансія закрилася. Сюди ж відносяться фінансові піраміди і робота консультантами різних брендів: від кожного нового співробітника потрібно початковий внесок. Правда, якщо справа стосується, наприклад, косметики, то купивши товар, можете спробувати його реалізувати.</a:t>
            </a:r>
            <a:endParaRPr lang="uk-UA" b="0" i="0" dirty="0">
              <a:solidFill>
                <a:srgbClr val="555555"/>
              </a:solidFill>
              <a:effectLst/>
              <a:latin typeface="Domine"/>
            </a:endParaRPr>
          </a:p>
        </p:txBody>
      </p:sp>
      <p:sp>
        <p:nvSpPr>
          <p:cNvPr id="2" name="Номер слайда 1"/>
          <p:cNvSpPr>
            <a:spLocks noGrp="1"/>
          </p:cNvSpPr>
          <p:nvPr>
            <p:ph type="sldNum" sz="quarter" idx="12"/>
          </p:nvPr>
        </p:nvSpPr>
        <p:spPr/>
        <p:txBody>
          <a:bodyPr/>
          <a:lstStyle/>
          <a:p>
            <a:fld id="{725C68B6-61C2-468F-89AB-4B9F7531AA68}" type="slidenum">
              <a:rPr lang="ru-RU" smtClean="0"/>
              <a:pPr/>
              <a:t>10</a:t>
            </a:fld>
            <a:endParaRPr lang="ru-RU"/>
          </a:p>
        </p:txBody>
      </p:sp>
    </p:spTree>
    <p:extLst>
      <p:ext uri="{BB962C8B-B14F-4D97-AF65-F5344CB8AC3E}">
        <p14:creationId xmlns:p14="http://schemas.microsoft.com/office/powerpoint/2010/main" val="359830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80445" y="1964353"/>
            <a:ext cx="6063555"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900000" algn="just" fontAlgn="base">
              <a:lnSpc>
                <a:spcPct val="130000"/>
              </a:lnSpc>
            </a:pPr>
            <a:r>
              <a:rPr lang="uk-UA" sz="1600" i="1" dirty="0">
                <a:solidFill>
                  <a:srgbClr val="555555"/>
                </a:solidFill>
                <a:latin typeface="inherit"/>
              </a:rPr>
              <a:t>“Винятком можуть бути тільки установи сфери громадського харчування, – розповідає Тетяна </a:t>
            </a:r>
            <a:r>
              <a:rPr lang="uk-UA" sz="1600" i="1" dirty="0" err="1">
                <a:solidFill>
                  <a:srgbClr val="555555"/>
                </a:solidFill>
                <a:latin typeface="inherit"/>
              </a:rPr>
              <a:t>Пашкіна</a:t>
            </a:r>
            <a:r>
              <a:rPr lang="uk-UA" sz="1600" i="1" dirty="0">
                <a:solidFill>
                  <a:srgbClr val="555555"/>
                </a:solidFill>
                <a:latin typeface="inherit"/>
              </a:rPr>
              <a:t>. – Через “плинність” новачкам пропонують купити </a:t>
            </a:r>
            <a:r>
              <a:rPr lang="uk-UA" sz="1600" i="1" dirty="0" err="1">
                <a:solidFill>
                  <a:srgbClr val="555555"/>
                </a:solidFill>
                <a:latin typeface="inherit"/>
              </a:rPr>
              <a:t>брендовану</a:t>
            </a:r>
            <a:r>
              <a:rPr lang="uk-UA" sz="1600" i="1" dirty="0">
                <a:solidFill>
                  <a:srgbClr val="555555"/>
                </a:solidFill>
                <a:latin typeface="inherit"/>
              </a:rPr>
              <a:t> форму: наприклад, футболку або фартух. Погоджуватися на цю пропозицію чи ні, вирішувати вам”. У всіх інших випадках – не варто віддавати тисячі за доступ до незрозумілих баз і оформляти непотрібну страховку. Навіть якщо здається, що це робота, яку ви шукали все життя.</a:t>
            </a:r>
            <a:endParaRPr lang="uk-UA" sz="1600" dirty="0">
              <a:solidFill>
                <a:srgbClr val="555555"/>
              </a:solidFill>
              <a:latin typeface="Domine"/>
            </a:endParaRPr>
          </a:p>
          <a:p>
            <a:pPr indent="900000" algn="just" fontAlgn="base">
              <a:lnSpc>
                <a:spcPct val="130000"/>
              </a:lnSpc>
            </a:pPr>
            <a:r>
              <a:rPr lang="uk-UA" sz="1600" i="1" dirty="0">
                <a:solidFill>
                  <a:srgbClr val="555555"/>
                </a:solidFill>
                <a:latin typeface="inherit"/>
              </a:rPr>
              <a:t>Що стосується мережевого маркетингу, – це не афера, але шанси прогоріти великі. Нових менеджерів завжди приймають з розпростертими обіймами та розповідають, який успішний бізнес можна побудувати. Але в реальності, потрібно працювати роками і реалізовувати десятки позицій в день, щоб “дістатися до вершини”.</a:t>
            </a:r>
            <a:endParaRPr lang="uk-UA" sz="1600" b="0" i="0" dirty="0">
              <a:solidFill>
                <a:srgbClr val="555555"/>
              </a:solidFill>
              <a:effectLst/>
              <a:latin typeface="Domine"/>
            </a:endParaRPr>
          </a:p>
        </p:txBody>
      </p:sp>
      <p:pic>
        <p:nvPicPr>
          <p:cNvPr id="5122" name="Picture 2" descr="Результат пошуку зображень за запитом &quot;шахрайство з боку роботодавців&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77663"/>
            <a:ext cx="2828925" cy="28670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0"/>
            <a:ext cx="9144000" cy="18928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indent="457200" algn="just" fontAlgn="base">
              <a:lnSpc>
                <a:spcPct val="130000"/>
              </a:lnSpc>
            </a:pPr>
            <a:r>
              <a:rPr lang="uk-UA" b="1" dirty="0">
                <a:solidFill>
                  <a:srgbClr val="555555"/>
                </a:solidFill>
                <a:latin typeface="inherit"/>
              </a:rPr>
              <a:t>Що робити?</a:t>
            </a:r>
            <a:endParaRPr lang="uk-UA" dirty="0">
              <a:solidFill>
                <a:srgbClr val="555555"/>
              </a:solidFill>
              <a:latin typeface="Domine"/>
            </a:endParaRPr>
          </a:p>
          <a:p>
            <a:pPr indent="457200" algn="just" fontAlgn="base">
              <a:lnSpc>
                <a:spcPct val="130000"/>
              </a:lnSpc>
            </a:pPr>
            <a:r>
              <a:rPr lang="uk-UA" dirty="0">
                <a:solidFill>
                  <a:schemeClr val="bg2">
                    <a:lumMod val="50000"/>
                  </a:schemeClr>
                </a:solidFill>
                <a:latin typeface="Domine"/>
              </a:rPr>
              <a:t>Якщо без початкового внеску приступити до роботи неможливо, швидше за все – це обман. </a:t>
            </a:r>
            <a:r>
              <a:rPr lang="uk-UA" dirty="0">
                <a:solidFill>
                  <a:srgbClr val="555555"/>
                </a:solidFill>
                <a:latin typeface="Domine"/>
              </a:rPr>
              <a:t>Серйозні компанії безкоштовно надають новим співробітникам необхідні для роботи речі, оплачують майстер-класи і навчають навичкам в процесі. В крайньому випадку – віднімають усі витрати з першої зарплати.</a:t>
            </a:r>
          </a:p>
        </p:txBody>
      </p:sp>
      <p:sp>
        <p:nvSpPr>
          <p:cNvPr id="4" name="Номер слайда 3"/>
          <p:cNvSpPr>
            <a:spLocks noGrp="1"/>
          </p:cNvSpPr>
          <p:nvPr>
            <p:ph type="sldNum" sz="quarter" idx="12"/>
          </p:nvPr>
        </p:nvSpPr>
        <p:spPr/>
        <p:txBody>
          <a:bodyPr/>
          <a:lstStyle/>
          <a:p>
            <a:fld id="{725C68B6-61C2-468F-89AB-4B9F7531AA68}" type="slidenum">
              <a:rPr lang="ru-RU" smtClean="0"/>
              <a:pPr/>
              <a:t>11</a:t>
            </a:fld>
            <a:endParaRPr lang="ru-RU"/>
          </a:p>
        </p:txBody>
      </p:sp>
    </p:spTree>
    <p:extLst>
      <p:ext uri="{BB962C8B-B14F-4D97-AF65-F5344CB8AC3E}">
        <p14:creationId xmlns:p14="http://schemas.microsoft.com/office/powerpoint/2010/main" val="371438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55934"/>
            <a:ext cx="5300105"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fontAlgn="base"/>
            <a:r>
              <a:rPr lang="uk-UA" sz="2400" b="1" dirty="0">
                <a:solidFill>
                  <a:srgbClr val="111111"/>
                </a:solidFill>
                <a:latin typeface="Playfair Display"/>
              </a:rPr>
              <a:t>СХЕМА № 3: ​​ЗНАЙДЕМО РОБОТУ</a:t>
            </a:r>
            <a:endParaRPr lang="uk-UA" sz="2400" b="1" dirty="0">
              <a:solidFill>
                <a:srgbClr val="111111"/>
              </a:solidFill>
              <a:effectLst/>
              <a:latin typeface="Playfair Display"/>
            </a:endParaRPr>
          </a:p>
        </p:txBody>
      </p:sp>
      <p:sp>
        <p:nvSpPr>
          <p:cNvPr id="3" name="Прямоугольник 2"/>
          <p:cNvSpPr/>
          <p:nvPr/>
        </p:nvSpPr>
        <p:spPr>
          <a:xfrm>
            <a:off x="0" y="620688"/>
            <a:ext cx="8100392" cy="5930470"/>
          </a:xfrm>
          <a:prstGeom prst="rect">
            <a:avLst/>
          </a:prstGeom>
        </p:spPr>
        <p:txBody>
          <a:bodyPr wrap="square">
            <a:spAutoFit/>
          </a:bodyPr>
          <a:lstStyle/>
          <a:p>
            <a:pPr indent="457200" algn="just" fontAlgn="base">
              <a:lnSpc>
                <a:spcPct val="150000"/>
              </a:lnSpc>
            </a:pPr>
            <a:r>
              <a:rPr lang="uk-UA" sz="1700" dirty="0"/>
              <a:t>Останнім часом з’явилося багато компаній, які займаються працевлаштуванням: приватні кадрові агентства, </a:t>
            </a:r>
            <a:r>
              <a:rPr lang="uk-UA" sz="1700" dirty="0" err="1"/>
              <a:t>рекрутингові</a:t>
            </a:r>
            <a:r>
              <a:rPr lang="uk-UA" sz="1700" dirty="0"/>
              <a:t> фірми та комерційні служби зайнятості. Всі вони обіцяють допомогти з складанням хорошого резюме та пошуком роботи мрії. Де саме вам будуть шукати роботу? Такі компанії запевняють, що безпосередньо співпрацюють з відомими брендами і мають вакансії, яких більше ніде немає. На перший погляд дуже заманливо, але за послуги посередника доведеться заплатити від 500 до 2 000 грн. А в підсумку, замість обіцяних </a:t>
            </a:r>
            <a:r>
              <a:rPr lang="uk-UA" sz="1700" dirty="0" err="1"/>
              <a:t>суперпропозицій</a:t>
            </a:r>
            <a:r>
              <a:rPr lang="uk-UA" sz="1700" dirty="0"/>
              <a:t>, вам можуть вручити роздруківку з відкритого джерела.</a:t>
            </a:r>
          </a:p>
          <a:p>
            <a:pPr indent="457200" algn="just" fontAlgn="base">
              <a:lnSpc>
                <a:spcPct val="150000"/>
              </a:lnSpc>
            </a:pPr>
            <a:r>
              <a:rPr lang="uk-UA" sz="1700" dirty="0"/>
              <a:t>Існує також торгівля посадами: наприклад, роботодавець укладає угоду із співробітником агентства і приймає на роботу людину, яка дала хабар.</a:t>
            </a:r>
          </a:p>
          <a:p>
            <a:pPr indent="457200" algn="just" fontAlgn="base">
              <a:lnSpc>
                <a:spcPct val="150000"/>
              </a:lnSpc>
            </a:pPr>
            <a:r>
              <a:rPr lang="uk-UA" sz="1700" dirty="0"/>
              <a:t>Чи варто платити за бажану роботу? Справа ваша. Але ніхто не може дати гарантій, що в найближчому майбутньому вас не звільнять під якимось смішним приводом, щоб звільнити місце і взяти на роботу іншого платоспроможного кандидата.</a:t>
            </a:r>
            <a:endParaRPr lang="uk-UA" sz="1700" b="0" i="0" dirty="0">
              <a:effectLst/>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12</a:t>
            </a:fld>
            <a:endParaRPr lang="ru-RU"/>
          </a:p>
        </p:txBody>
      </p:sp>
    </p:spTree>
    <p:extLst>
      <p:ext uri="{BB962C8B-B14F-4D97-AF65-F5344CB8AC3E}">
        <p14:creationId xmlns:p14="http://schemas.microsoft.com/office/powerpoint/2010/main" val="4154528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4624"/>
            <a:ext cx="8784976" cy="66078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fontAlgn="base">
              <a:lnSpc>
                <a:spcPct val="130000"/>
              </a:lnSpc>
              <a:spcBef>
                <a:spcPts val="600"/>
              </a:spcBef>
            </a:pPr>
            <a:r>
              <a:rPr lang="uk-UA" b="1" dirty="0">
                <a:solidFill>
                  <a:srgbClr val="555555"/>
                </a:solidFill>
              </a:rPr>
              <a:t>Що робити?</a:t>
            </a:r>
            <a:endParaRPr lang="uk-UA" dirty="0">
              <a:solidFill>
                <a:srgbClr val="555555"/>
              </a:solidFill>
            </a:endParaRPr>
          </a:p>
          <a:p>
            <a:pPr indent="457200" algn="just" fontAlgn="base">
              <a:lnSpc>
                <a:spcPct val="130000"/>
              </a:lnSpc>
              <a:spcBef>
                <a:spcPts val="600"/>
              </a:spcBef>
            </a:pPr>
            <a:r>
              <a:rPr lang="uk-UA" dirty="0">
                <a:solidFill>
                  <a:srgbClr val="555555"/>
                </a:solidFill>
              </a:rPr>
              <a:t>Нормальні кадрові агентства не вимагають передоплату, а віднімають відсоток за свої послуги з вашої першої зарплати.</a:t>
            </a:r>
          </a:p>
          <a:p>
            <a:pPr indent="457200" algn="just" fontAlgn="base">
              <a:lnSpc>
                <a:spcPct val="130000"/>
              </a:lnSpc>
              <a:spcBef>
                <a:spcPts val="600"/>
              </a:spcBef>
            </a:pPr>
            <a:r>
              <a:rPr lang="uk-UA" sz="1400" i="1" dirty="0">
                <a:solidFill>
                  <a:srgbClr val="555555"/>
                </a:solidFill>
              </a:rPr>
              <a:t>“Якщо фірма працює за схемою “гроші наперед” та запевняє, що точно знайде роботу, раджу відмовитися. Імовірність, що це аферисти, майже 100%, – розповідає Дмитро </a:t>
            </a:r>
            <a:r>
              <a:rPr lang="uk-UA" sz="1400" i="1" dirty="0" err="1">
                <a:solidFill>
                  <a:srgbClr val="555555"/>
                </a:solidFill>
              </a:rPr>
              <a:t>Люшенко</a:t>
            </a:r>
            <a:r>
              <a:rPr lang="uk-UA" sz="1400" i="1" dirty="0">
                <a:solidFill>
                  <a:srgbClr val="555555"/>
                </a:solidFill>
              </a:rPr>
              <a:t>. – Адже навіть якщо у них дійсно є унікальна база з вакансіями, саме по собі поняття “гарантоване працевлаштування” абсурдне: в працевлаштуванні не може бути ніяких гарантій. Наприклад, </a:t>
            </a:r>
            <a:r>
              <a:rPr lang="uk-UA" sz="1400" i="1" dirty="0" err="1">
                <a:solidFill>
                  <a:srgbClr val="555555"/>
                </a:solidFill>
              </a:rPr>
              <a:t>рекрутингова</a:t>
            </a:r>
            <a:r>
              <a:rPr lang="uk-UA" sz="1400" i="1" dirty="0">
                <a:solidFill>
                  <a:srgbClr val="555555"/>
                </a:solidFill>
              </a:rPr>
              <a:t> фірма таки знайшла пропозицію, що вам підходить, але самій компанії ви можете не підійти. Хоча в реальності ситуація часто ще сумніша. Комерційна служба зайнятості </a:t>
            </a:r>
            <a:r>
              <a:rPr lang="uk-UA" sz="1400" i="1" dirty="0" err="1">
                <a:solidFill>
                  <a:srgbClr val="555555"/>
                </a:solidFill>
              </a:rPr>
              <a:t>розішле</a:t>
            </a:r>
            <a:r>
              <a:rPr lang="uk-UA" sz="1400" i="1" dirty="0">
                <a:solidFill>
                  <a:srgbClr val="555555"/>
                </a:solidFill>
              </a:rPr>
              <a:t> ваше резюме потенційним роботодавцям або </a:t>
            </a:r>
            <a:r>
              <a:rPr lang="uk-UA" sz="1400" i="1" dirty="0" err="1">
                <a:solidFill>
                  <a:srgbClr val="555555"/>
                </a:solidFill>
              </a:rPr>
              <a:t>видасть</a:t>
            </a:r>
            <a:r>
              <a:rPr lang="uk-UA" sz="1400" i="1" dirty="0">
                <a:solidFill>
                  <a:srgbClr val="555555"/>
                </a:solidFill>
              </a:rPr>
              <a:t> вам роздруківку з контактами цих роботодавців – і все! До речі, довести факт шахрайства дуже складно, навіть якщо був підписаний договір. “Щоб убезпечити себе, кадрові агентства прописують у договорі, що беруть на себе зобов’язання проконсультувати по питаннях працевлаштування, – каже Дмитро </a:t>
            </a:r>
            <a:r>
              <a:rPr lang="uk-UA" sz="1400" i="1" dirty="0" err="1">
                <a:solidFill>
                  <a:srgbClr val="555555"/>
                </a:solidFill>
              </a:rPr>
              <a:t>Люшенко</a:t>
            </a:r>
            <a:r>
              <a:rPr lang="uk-UA" sz="1400" i="1" dirty="0">
                <a:solidFill>
                  <a:srgbClr val="555555"/>
                </a:solidFill>
              </a:rPr>
              <a:t>. – А це зовсім не те ж саме, що і зобов’язання влаштувати на роботу”.</a:t>
            </a:r>
            <a:endParaRPr lang="uk-UA" sz="1400" dirty="0">
              <a:solidFill>
                <a:srgbClr val="555555"/>
              </a:solidFill>
            </a:endParaRPr>
          </a:p>
          <a:p>
            <a:pPr indent="457200" algn="just" fontAlgn="base">
              <a:lnSpc>
                <a:spcPct val="130000"/>
              </a:lnSpc>
              <a:spcBef>
                <a:spcPts val="600"/>
              </a:spcBef>
            </a:pPr>
            <a:r>
              <a:rPr lang="uk-UA" dirty="0">
                <a:solidFill>
                  <a:srgbClr val="555555"/>
                </a:solidFill>
              </a:rPr>
              <a:t>Також будьте уважні та, навіть, якщо вам знайшли роботу, ніколи не виконуйте великий обсяг безкоштовно на умовах тесту. Якщо треба написати невеликий текст або обробити одну фотографію, можете зробити, щоб роботодавець переконався у вашій компетентності. Завжди шукайте інформацію про роботодавця в мережі. Вбийте в </a:t>
            </a:r>
            <a:r>
              <a:rPr lang="uk-UA" dirty="0" err="1">
                <a:solidFill>
                  <a:srgbClr val="555555"/>
                </a:solidFill>
              </a:rPr>
              <a:t>пошуковик</a:t>
            </a:r>
            <a:r>
              <a:rPr lang="uk-UA" dirty="0">
                <a:solidFill>
                  <a:srgbClr val="555555"/>
                </a:solidFill>
              </a:rPr>
              <a:t> назву компанії або контактні дані – найімовірніше, знайдете і відомості, і відгуки.</a:t>
            </a:r>
            <a:endParaRPr lang="uk-UA" b="0" i="0" dirty="0">
              <a:solidFill>
                <a:srgbClr val="555555"/>
              </a:solidFill>
              <a:effectLst/>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13</a:t>
            </a:fld>
            <a:endParaRPr lang="ru-RU"/>
          </a:p>
        </p:txBody>
      </p:sp>
    </p:spTree>
    <p:extLst>
      <p:ext uri="{BB962C8B-B14F-4D97-AF65-F5344CB8AC3E}">
        <p14:creationId xmlns:p14="http://schemas.microsoft.com/office/powerpoint/2010/main" val="109581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9054" y="188640"/>
            <a:ext cx="4549130"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fontAlgn="base"/>
            <a:r>
              <a:rPr lang="uk-UA" sz="2400" b="1" dirty="0">
                <a:solidFill>
                  <a:srgbClr val="111111"/>
                </a:solidFill>
                <a:latin typeface="Playfair Display"/>
              </a:rPr>
              <a:t>СХЕМА № 4: ІНТЕРНЕТ-МРІЯ</a:t>
            </a:r>
            <a:endParaRPr lang="uk-UA" sz="2400" b="1" dirty="0">
              <a:solidFill>
                <a:srgbClr val="111111"/>
              </a:solidFill>
              <a:effectLst/>
              <a:latin typeface="Playfair Display"/>
            </a:endParaRPr>
          </a:p>
        </p:txBody>
      </p:sp>
      <p:sp>
        <p:nvSpPr>
          <p:cNvPr id="3" name="Прямоугольник 2"/>
          <p:cNvSpPr/>
          <p:nvPr/>
        </p:nvSpPr>
        <p:spPr>
          <a:xfrm>
            <a:off x="107504" y="987370"/>
            <a:ext cx="7848872" cy="5858014"/>
          </a:xfrm>
          <a:prstGeom prst="rect">
            <a:avLst/>
          </a:prstGeom>
        </p:spPr>
        <p:txBody>
          <a:bodyPr wrap="square">
            <a:spAutoFit/>
          </a:bodyPr>
          <a:lstStyle/>
          <a:p>
            <a:pPr indent="457200" algn="just" fontAlgn="base">
              <a:lnSpc>
                <a:spcPct val="150000"/>
              </a:lnSpc>
            </a:pPr>
            <a:r>
              <a:rPr lang="uk-UA" dirty="0">
                <a:latin typeface="Domine"/>
              </a:rPr>
              <a:t>Переглядати відео в інтернеті, проходити тести онлайн, залишати коментарі під записами і отримувати за це гроші – останнім часом подібних вакансій все більше. Так, зустрічаються пропозиції, в яких потрібно цілими днями відкривати посилання і дивитися відеозаписи. Кому це потрібно? Людям, які хочуть “накрутити” перегляди і створити ілюзію, що канал популярний. Іноді пропонують брати участь в онлайн-опитуваннях – за кожне пройдене обіцяють заплатити.</a:t>
            </a:r>
          </a:p>
          <a:p>
            <a:pPr indent="457200" algn="just" fontAlgn="base">
              <a:lnSpc>
                <a:spcPct val="150000"/>
              </a:lnSpc>
            </a:pPr>
            <a:r>
              <a:rPr lang="uk-UA" dirty="0">
                <a:latin typeface="Domine"/>
              </a:rPr>
              <a:t>Щоправда, є одне “але”: перш ніж почати працювати, треба буде заплатити. Наприклад, за реєстрацію на сайті або оформлення електронного гаманця, на який згодом буде зараховуватися зарплата. Деякі ресурси пропонують викупити ваш інтернет-трафік. Вам миттєво нарахують суму з багатьма нулями, але, щоб вивести кошти, потрібно заплатити за використання платформи всього 100-200 грн. </a:t>
            </a:r>
            <a:br>
              <a:rPr lang="uk-UA" dirty="0">
                <a:latin typeface="Domine"/>
              </a:rPr>
            </a:br>
            <a:r>
              <a:rPr lang="uk-UA" dirty="0">
                <a:latin typeface="Domine"/>
              </a:rPr>
              <a:t>У реальності ви нічого не отримаєте.</a:t>
            </a:r>
            <a:endParaRPr lang="uk-UA" b="0" i="0" dirty="0">
              <a:effectLst/>
              <a:latin typeface="Domine"/>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14</a:t>
            </a:fld>
            <a:endParaRPr lang="ru-RU"/>
          </a:p>
        </p:txBody>
      </p:sp>
    </p:spTree>
    <p:extLst>
      <p:ext uri="{BB962C8B-B14F-4D97-AF65-F5344CB8AC3E}">
        <p14:creationId xmlns:p14="http://schemas.microsoft.com/office/powerpoint/2010/main" val="263874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32249"/>
            <a:ext cx="7848872" cy="65371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fontAlgn="base">
              <a:lnSpc>
                <a:spcPct val="130000"/>
              </a:lnSpc>
            </a:pPr>
            <a:r>
              <a:rPr lang="uk-UA" b="1" dirty="0">
                <a:solidFill>
                  <a:srgbClr val="555555"/>
                </a:solidFill>
              </a:rPr>
              <a:t>Що робити?</a:t>
            </a:r>
            <a:endParaRPr lang="uk-UA" dirty="0">
              <a:solidFill>
                <a:srgbClr val="555555"/>
              </a:solidFill>
            </a:endParaRPr>
          </a:p>
          <a:p>
            <a:pPr indent="457200" algn="just" fontAlgn="base">
              <a:lnSpc>
                <a:spcPct val="130000"/>
              </a:lnSpc>
            </a:pPr>
            <a:r>
              <a:rPr lang="uk-UA" dirty="0">
                <a:solidFill>
                  <a:srgbClr val="555555"/>
                </a:solidFill>
              </a:rPr>
              <a:t>Перераховані вище способи практично завжди обман. </a:t>
            </a:r>
            <a:br>
              <a:rPr lang="uk-UA" dirty="0">
                <a:solidFill>
                  <a:srgbClr val="555555"/>
                </a:solidFill>
              </a:rPr>
            </a:br>
            <a:r>
              <a:rPr lang="uk-UA" dirty="0">
                <a:solidFill>
                  <a:srgbClr val="555555"/>
                </a:solidFill>
              </a:rPr>
              <a:t>І, на жаль, на такі афери попадається досить багато українців. </a:t>
            </a:r>
            <a:br>
              <a:rPr lang="uk-UA" dirty="0">
                <a:solidFill>
                  <a:srgbClr val="555555"/>
                </a:solidFill>
              </a:rPr>
            </a:br>
            <a:r>
              <a:rPr lang="uk-UA" dirty="0">
                <a:solidFill>
                  <a:srgbClr val="555555"/>
                </a:solidFill>
              </a:rPr>
              <a:t>Так чи можна заробити в інтернеті хоч якось?</a:t>
            </a:r>
          </a:p>
          <a:p>
            <a:pPr indent="457200" algn="just" fontAlgn="base">
              <a:lnSpc>
                <a:spcPct val="130000"/>
              </a:lnSpc>
            </a:pPr>
            <a:r>
              <a:rPr lang="uk-UA" i="1" dirty="0">
                <a:solidFill>
                  <a:srgbClr val="555555"/>
                </a:solidFill>
              </a:rPr>
              <a:t>“Однозначно можна. Але варіантів дуже мало, – розповідає Богдан </a:t>
            </a:r>
            <a:r>
              <a:rPr lang="uk-UA" dirty="0" err="1">
                <a:solidFill>
                  <a:srgbClr val="555555"/>
                </a:solidFill>
              </a:rPr>
              <a:t>Болкуневич</a:t>
            </a:r>
            <a:r>
              <a:rPr lang="uk-UA" dirty="0">
                <a:solidFill>
                  <a:srgbClr val="555555"/>
                </a:solidFill>
              </a:rPr>
              <a:t> (</a:t>
            </a:r>
            <a:r>
              <a:rPr lang="ru-RU" dirty="0" err="1">
                <a:solidFill>
                  <a:srgbClr val="555555"/>
                </a:solidFill>
              </a:rPr>
              <a:t>фахівець</a:t>
            </a:r>
            <a:r>
              <a:rPr lang="ru-RU" dirty="0">
                <a:solidFill>
                  <a:srgbClr val="555555"/>
                </a:solidFill>
              </a:rPr>
              <a:t> з IT-</a:t>
            </a:r>
            <a:r>
              <a:rPr lang="ru-RU" dirty="0" err="1">
                <a:solidFill>
                  <a:srgbClr val="555555"/>
                </a:solidFill>
              </a:rPr>
              <a:t>обладнання</a:t>
            </a:r>
            <a:r>
              <a:rPr lang="ru-RU" dirty="0">
                <a:solidFill>
                  <a:srgbClr val="555555"/>
                </a:solidFill>
              </a:rPr>
              <a:t> ТОВ “</a:t>
            </a:r>
            <a:r>
              <a:rPr lang="ru-RU" dirty="0" err="1">
                <a:solidFill>
                  <a:srgbClr val="555555"/>
                </a:solidFill>
              </a:rPr>
              <a:t>Бріллекс</a:t>
            </a:r>
            <a:r>
              <a:rPr lang="ru-RU" dirty="0">
                <a:solidFill>
                  <a:srgbClr val="555555"/>
                </a:solidFill>
              </a:rPr>
              <a:t> </a:t>
            </a:r>
            <a:r>
              <a:rPr lang="ru-RU" dirty="0" err="1">
                <a:solidFill>
                  <a:srgbClr val="555555"/>
                </a:solidFill>
              </a:rPr>
              <a:t>Груп</a:t>
            </a:r>
            <a:r>
              <a:rPr lang="ru-RU" dirty="0">
                <a:solidFill>
                  <a:srgbClr val="555555"/>
                </a:solidFill>
              </a:rPr>
              <a:t>”</a:t>
            </a:r>
            <a:r>
              <a:rPr lang="uk-UA" dirty="0">
                <a:solidFill>
                  <a:srgbClr val="555555"/>
                </a:solidFill>
              </a:rPr>
              <a:t>). – Наприклад, можна </a:t>
            </a:r>
            <a:r>
              <a:rPr lang="uk-UA" i="1" dirty="0">
                <a:solidFill>
                  <a:srgbClr val="555555"/>
                </a:solidFill>
              </a:rPr>
              <a:t>здавати в оренду свою сторінку в </a:t>
            </a:r>
            <a:r>
              <a:rPr lang="uk-UA" i="1" dirty="0" err="1">
                <a:solidFill>
                  <a:srgbClr val="555555"/>
                </a:solidFill>
              </a:rPr>
              <a:t>соцмережах</a:t>
            </a:r>
            <a:r>
              <a:rPr lang="uk-UA" i="1" dirty="0">
                <a:solidFill>
                  <a:srgbClr val="555555"/>
                </a:solidFill>
              </a:rPr>
              <a:t>. Там будуть розміщувати рекламні оголошення і за це вам будуть платити гроші. Але це за умови, що ваша сторінка популярна. Знайти таких “роботодавців” майже неможливо, – вони самі переглядають профілі користувачів і, якщо людина зацікавить, то напишуть їй”.</a:t>
            </a:r>
            <a:endParaRPr lang="uk-UA" dirty="0">
              <a:solidFill>
                <a:srgbClr val="555555"/>
              </a:solidFill>
            </a:endParaRPr>
          </a:p>
          <a:p>
            <a:pPr indent="457200" algn="just" fontAlgn="base">
              <a:lnSpc>
                <a:spcPct val="130000"/>
              </a:lnSpc>
            </a:pPr>
            <a:r>
              <a:rPr lang="uk-UA" dirty="0">
                <a:solidFill>
                  <a:srgbClr val="555555"/>
                </a:solidFill>
              </a:rPr>
              <a:t>Також в інтернеті існує багато так званих бірж, на яких одна людина може замовити роботу іншому (наприклад, сфотографувати товар або розробити логотип фірми). Іноді угода проходить чесно, але часто трапляється, що замовник відмовляється платити. Своє рішення він може аргументувати тим, що робота неякісна, а то і зовсім не пояснювати причини, просто піти з ресурсу.</a:t>
            </a:r>
            <a:endParaRPr lang="uk-UA" b="0" i="0" dirty="0">
              <a:solidFill>
                <a:srgbClr val="555555"/>
              </a:solidFill>
              <a:effectLst/>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15</a:t>
            </a:fld>
            <a:endParaRPr lang="ru-RU"/>
          </a:p>
        </p:txBody>
      </p:sp>
    </p:spTree>
    <p:extLst>
      <p:ext uri="{BB962C8B-B14F-4D97-AF65-F5344CB8AC3E}">
        <p14:creationId xmlns:p14="http://schemas.microsoft.com/office/powerpoint/2010/main" val="48460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0009" y="44624"/>
            <a:ext cx="4887877"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fontAlgn="base"/>
            <a:r>
              <a:rPr lang="uk-UA" sz="2400" b="1" dirty="0">
                <a:solidFill>
                  <a:srgbClr val="111111"/>
                </a:solidFill>
                <a:latin typeface="+mj-lt"/>
              </a:rPr>
              <a:t>СХЕМА № 5: ПЛАТНИЙ ДЗВІНОК</a:t>
            </a:r>
            <a:endParaRPr lang="uk-UA" sz="2400" b="1" dirty="0">
              <a:solidFill>
                <a:srgbClr val="111111"/>
              </a:solidFill>
              <a:effectLst/>
              <a:latin typeface="+mj-lt"/>
            </a:endParaRPr>
          </a:p>
        </p:txBody>
      </p:sp>
      <p:sp>
        <p:nvSpPr>
          <p:cNvPr id="3" name="Прямоугольник 2"/>
          <p:cNvSpPr/>
          <p:nvPr/>
        </p:nvSpPr>
        <p:spPr>
          <a:xfrm>
            <a:off x="107503" y="584488"/>
            <a:ext cx="7992888" cy="6273512"/>
          </a:xfrm>
          <a:prstGeom prst="rect">
            <a:avLst/>
          </a:prstGeom>
        </p:spPr>
        <p:txBody>
          <a:bodyPr wrap="square">
            <a:spAutoFit/>
          </a:bodyPr>
          <a:lstStyle/>
          <a:p>
            <a:pPr indent="457200" algn="just" fontAlgn="base">
              <a:lnSpc>
                <a:spcPct val="150000"/>
              </a:lnSpc>
            </a:pPr>
            <a:r>
              <a:rPr lang="uk-UA" dirty="0">
                <a:solidFill>
                  <a:srgbClr val="555555"/>
                </a:solidFill>
                <a:latin typeface="Domine"/>
              </a:rPr>
              <a:t>Афери з платними дзвінками і </a:t>
            </a:r>
            <a:r>
              <a:rPr lang="uk-UA" dirty="0" err="1">
                <a:solidFill>
                  <a:srgbClr val="555555"/>
                </a:solidFill>
                <a:latin typeface="Domine"/>
              </a:rPr>
              <a:t>смс</a:t>
            </a:r>
            <a:r>
              <a:rPr lang="uk-UA" dirty="0">
                <a:solidFill>
                  <a:srgbClr val="555555"/>
                </a:solidFill>
                <a:latin typeface="Domine"/>
              </a:rPr>
              <a:t>-повідомленнями з’явилися на сайтах з працевлаштування недавно. Шахраї публікують привабливі вакансії й пропонують претендентам дзвонити в компанію. </a:t>
            </a:r>
            <a:br>
              <a:rPr lang="uk-UA" dirty="0">
                <a:solidFill>
                  <a:srgbClr val="555555"/>
                </a:solidFill>
                <a:latin typeface="Domine"/>
              </a:rPr>
            </a:br>
            <a:r>
              <a:rPr lang="uk-UA" dirty="0">
                <a:solidFill>
                  <a:srgbClr val="555555"/>
                </a:solidFill>
                <a:latin typeface="Domine"/>
              </a:rPr>
              <a:t>Коли наберете незвичайний номер, з рахунку відразу </a:t>
            </a:r>
            <a:r>
              <a:rPr lang="uk-UA" dirty="0" err="1">
                <a:solidFill>
                  <a:srgbClr val="555555"/>
                </a:solidFill>
                <a:latin typeface="Domine"/>
              </a:rPr>
              <a:t>спишуть</a:t>
            </a:r>
            <a:r>
              <a:rPr lang="uk-UA" dirty="0">
                <a:solidFill>
                  <a:srgbClr val="555555"/>
                </a:solidFill>
                <a:latin typeface="Domine"/>
              </a:rPr>
              <a:t> гроші. Іноді аферисти діють більш обдумано: вказують у вакансіях звичайні телефони українських операторів, а при дзвінку включають автовідповідач. Голос на іншому кінці дроту запропонує зв’язатися з “відділом кадрів” і продиктує той самий “особливий” номер. Також може бути розміщена вакансія без контакту. Коли відправите резюме, отримаєте відповідь, що зацікавили роботодавця, і пропозиція зв’язатися з ним особисто – історія все та ж.</a:t>
            </a:r>
          </a:p>
          <a:p>
            <a:pPr indent="457200" algn="just" fontAlgn="base">
              <a:lnSpc>
                <a:spcPct val="150000"/>
              </a:lnSpc>
            </a:pPr>
            <a:r>
              <a:rPr lang="uk-UA" dirty="0">
                <a:solidFill>
                  <a:srgbClr val="555555"/>
                </a:solidFill>
                <a:latin typeface="Domine"/>
              </a:rPr>
              <a:t>Чи не менше аферисти люблять заробляти за допомогою </a:t>
            </a:r>
            <a:r>
              <a:rPr lang="uk-UA" dirty="0" err="1">
                <a:solidFill>
                  <a:srgbClr val="555555"/>
                </a:solidFill>
                <a:latin typeface="Domine"/>
              </a:rPr>
              <a:t>смс</a:t>
            </a:r>
            <a:r>
              <a:rPr lang="uk-UA" dirty="0">
                <a:solidFill>
                  <a:srgbClr val="555555"/>
                </a:solidFill>
                <a:latin typeface="Domine"/>
              </a:rPr>
              <a:t>-повідомлень. Наприклад, </a:t>
            </a:r>
            <a:r>
              <a:rPr lang="uk-UA" dirty="0" err="1">
                <a:solidFill>
                  <a:srgbClr val="555555"/>
                </a:solidFill>
                <a:latin typeface="Domine"/>
              </a:rPr>
              <a:t>надішлють</a:t>
            </a:r>
            <a:r>
              <a:rPr lang="uk-UA" dirty="0">
                <a:solidFill>
                  <a:srgbClr val="555555"/>
                </a:solidFill>
                <a:latin typeface="Domine"/>
              </a:rPr>
              <a:t> лист, що по резюме ви зараховані в штат, але потрібно зареєструватися на сайті і відправити </a:t>
            </a:r>
            <a:r>
              <a:rPr lang="uk-UA" dirty="0" err="1">
                <a:solidFill>
                  <a:srgbClr val="555555"/>
                </a:solidFill>
                <a:latin typeface="Domine"/>
              </a:rPr>
              <a:t>смс</a:t>
            </a:r>
            <a:r>
              <a:rPr lang="uk-UA" dirty="0">
                <a:solidFill>
                  <a:srgbClr val="555555"/>
                </a:solidFill>
                <a:latin typeface="Domine"/>
              </a:rPr>
              <a:t> – яке, звичайно, буде платним.</a:t>
            </a:r>
            <a:endParaRPr lang="uk-UA" b="0" i="0" dirty="0">
              <a:solidFill>
                <a:srgbClr val="555555"/>
              </a:solidFill>
              <a:effectLst/>
              <a:latin typeface="Domine"/>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16</a:t>
            </a:fld>
            <a:endParaRPr lang="ru-RU"/>
          </a:p>
        </p:txBody>
      </p:sp>
    </p:spTree>
    <p:extLst>
      <p:ext uri="{BB962C8B-B14F-4D97-AF65-F5344CB8AC3E}">
        <p14:creationId xmlns:p14="http://schemas.microsoft.com/office/powerpoint/2010/main" val="2699890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7848872" cy="63709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fontAlgn="base">
              <a:lnSpc>
                <a:spcPct val="120000"/>
              </a:lnSpc>
            </a:pPr>
            <a:r>
              <a:rPr lang="uk-UA" sz="1700" b="1" dirty="0">
                <a:solidFill>
                  <a:srgbClr val="555555"/>
                </a:solidFill>
              </a:rPr>
              <a:t>Що робити?</a:t>
            </a:r>
            <a:endParaRPr lang="uk-UA" sz="1700" dirty="0">
              <a:solidFill>
                <a:srgbClr val="555555"/>
              </a:solidFill>
            </a:endParaRPr>
          </a:p>
          <a:p>
            <a:pPr indent="457200" algn="just" fontAlgn="base">
              <a:lnSpc>
                <a:spcPct val="120000"/>
              </a:lnSpc>
            </a:pPr>
            <a:r>
              <a:rPr lang="uk-UA" sz="1700" dirty="0">
                <a:solidFill>
                  <a:srgbClr val="555555"/>
                </a:solidFill>
              </a:rPr>
              <a:t>Перш ніж зателефонувати потенційному роботодавцю, уважно подивіться на номер.</a:t>
            </a:r>
          </a:p>
          <a:p>
            <a:pPr indent="457200" algn="just" fontAlgn="base">
              <a:lnSpc>
                <a:spcPct val="120000"/>
              </a:lnSpc>
            </a:pPr>
            <a:r>
              <a:rPr lang="uk-UA" sz="1700" b="1" dirty="0">
                <a:solidFill>
                  <a:srgbClr val="555555"/>
                </a:solidFill>
              </a:rPr>
              <a:t>Які телефони є платними?</a:t>
            </a:r>
            <a:r>
              <a:rPr lang="uk-UA" sz="1700" dirty="0">
                <a:solidFill>
                  <a:srgbClr val="555555"/>
                </a:solidFill>
              </a:rPr>
              <a:t> В ПАТ “Укртелеком” нам розповіли, що це, перш за все, короткі номери – 0900, 0930 та інші. Максимальна сума дзвінків на “дев’яносту” лінію у “Укртелекомі” – 35 грн з ПДВ. Але вартість таких дзвінків у інших операторів може досягати 140 грн за хвилину!</a:t>
            </a:r>
          </a:p>
          <a:p>
            <a:pPr indent="457200" algn="just" fontAlgn="base">
              <a:lnSpc>
                <a:spcPct val="120000"/>
              </a:lnSpc>
            </a:pPr>
            <a:r>
              <a:rPr lang="uk-UA" sz="1700" i="1" dirty="0">
                <a:solidFill>
                  <a:srgbClr val="555555"/>
                </a:solidFill>
              </a:rPr>
              <a:t>“Згідно із законом, оператор, що надає платний дзвінок, зобов’язаний повідомити кожного хто додзвонився про підвищену тарифікації дзвінка. Це відбувається в перші 12 секунд розмови, – кажуть в прес-службі. – Тому якщо вас щось бентежить в тексті оператора або ви не розчули суму , краще перервати розмову. Якщо це станеться в перші 12 секунд, дзвінок не тарифікується “.</a:t>
            </a:r>
            <a:endParaRPr lang="uk-UA" sz="1700" dirty="0">
              <a:solidFill>
                <a:srgbClr val="555555"/>
              </a:solidFill>
            </a:endParaRPr>
          </a:p>
          <a:p>
            <a:pPr indent="457200" algn="just" fontAlgn="base">
              <a:lnSpc>
                <a:spcPct val="120000"/>
              </a:lnSpc>
            </a:pPr>
            <a:r>
              <a:rPr lang="uk-UA" sz="1700" dirty="0">
                <a:solidFill>
                  <a:srgbClr val="555555"/>
                </a:solidFill>
              </a:rPr>
              <a:t>Іншу шахрайську схему газеті розкрив мобільний оператор </a:t>
            </a:r>
            <a:r>
              <a:rPr lang="uk-UA" sz="1700" dirty="0" err="1">
                <a:solidFill>
                  <a:srgbClr val="555555"/>
                </a:solidFill>
              </a:rPr>
              <a:t>lifecell</a:t>
            </a:r>
            <a:r>
              <a:rPr lang="uk-UA" sz="1700" dirty="0">
                <a:solidFill>
                  <a:srgbClr val="555555"/>
                </a:solidFill>
              </a:rPr>
              <a:t>. Так, в вакансії може бути вказаний міжнародний номер, який схожий на український. Наприклад, телефонний код Боснії і Герцеговини (+387) схожий на префікс оператора </a:t>
            </a:r>
            <a:r>
              <a:rPr lang="uk-UA" sz="1700" dirty="0" err="1">
                <a:solidFill>
                  <a:srgbClr val="555555"/>
                </a:solidFill>
              </a:rPr>
              <a:t>lifecell</a:t>
            </a:r>
            <a:r>
              <a:rPr lang="uk-UA" sz="1700" dirty="0">
                <a:solidFill>
                  <a:srgbClr val="555555"/>
                </a:solidFill>
              </a:rPr>
              <a:t> (73) і міжнародний код України (+380). Неуважна людина може прийняти телефон за звичайний український номер. Платними найчастіше виявляються також номери з префіксами на кшталт 0-900-, 0-703- та схожі.</a:t>
            </a:r>
          </a:p>
        </p:txBody>
      </p:sp>
      <p:sp>
        <p:nvSpPr>
          <p:cNvPr id="3" name="Номер слайда 2"/>
          <p:cNvSpPr>
            <a:spLocks noGrp="1"/>
          </p:cNvSpPr>
          <p:nvPr>
            <p:ph type="sldNum" sz="quarter" idx="12"/>
          </p:nvPr>
        </p:nvSpPr>
        <p:spPr/>
        <p:txBody>
          <a:bodyPr/>
          <a:lstStyle/>
          <a:p>
            <a:fld id="{725C68B6-61C2-468F-89AB-4B9F7531AA68}" type="slidenum">
              <a:rPr lang="ru-RU" smtClean="0"/>
              <a:pPr/>
              <a:t>17</a:t>
            </a:fld>
            <a:endParaRPr lang="ru-RU"/>
          </a:p>
        </p:txBody>
      </p:sp>
    </p:spTree>
    <p:extLst>
      <p:ext uri="{BB962C8B-B14F-4D97-AF65-F5344CB8AC3E}">
        <p14:creationId xmlns:p14="http://schemas.microsoft.com/office/powerpoint/2010/main" val="2988142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7704856" cy="3718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fontAlgn="base">
              <a:lnSpc>
                <a:spcPct val="120000"/>
              </a:lnSpc>
            </a:pPr>
            <a:r>
              <a:rPr lang="uk-UA" dirty="0">
                <a:solidFill>
                  <a:srgbClr val="555555"/>
                </a:solidFill>
              </a:rPr>
              <a:t>Що робити, якщо все ж зіткнулися з аферою і з рахунку списали кругленьку суму? Фахівці радять звертатися до своїх операторів та писати скаргу. Вкажіть, що вас ввели в оману щодо вартості дзвінка, і попросіть повернути суму в повному обсязі. Багато операторів активно реагують на такі заяви.</a:t>
            </a:r>
          </a:p>
          <a:p>
            <a:pPr indent="457200" algn="just" fontAlgn="base">
              <a:lnSpc>
                <a:spcPct val="120000"/>
              </a:lnSpc>
            </a:pPr>
            <a:r>
              <a:rPr lang="uk-UA" dirty="0">
                <a:solidFill>
                  <a:srgbClr val="555555"/>
                </a:solidFill>
              </a:rPr>
              <a:t>Щоб не попастися на вудку, дізнавайтеся інформацію: згідно із законом, постачальник послуги повинен надати вичерпну інформацію по тарифікації дзвінків або </a:t>
            </a:r>
            <a:r>
              <a:rPr lang="uk-UA" dirty="0" err="1">
                <a:solidFill>
                  <a:srgbClr val="555555"/>
                </a:solidFill>
              </a:rPr>
              <a:t>смс</a:t>
            </a:r>
            <a:r>
              <a:rPr lang="uk-UA" dirty="0">
                <a:solidFill>
                  <a:srgbClr val="555555"/>
                </a:solidFill>
              </a:rPr>
              <a:t>-повідомлень. Якщо цих даних немає – це порушення законодавства! А перш ніж подзвонити по підозрілому номеру, “пробийте” його в мережі: є ресурси, на яких люди, що попалися на таку вудку, публікують номери шахраїв.</a:t>
            </a:r>
            <a:endParaRPr lang="uk-UA" b="0" i="0" dirty="0">
              <a:solidFill>
                <a:srgbClr val="555555"/>
              </a:solidFill>
              <a:effectLst/>
            </a:endParaRPr>
          </a:p>
        </p:txBody>
      </p:sp>
      <p:pic>
        <p:nvPicPr>
          <p:cNvPr id="4098" name="Picture 2" descr="Результат пошуку зображень за запитом &quot;шахрайство з боку роботодавців&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988" y="4005064"/>
            <a:ext cx="4065920" cy="270892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18</a:t>
            </a:fld>
            <a:endParaRPr lang="ru-RU"/>
          </a:p>
        </p:txBody>
      </p:sp>
    </p:spTree>
    <p:extLst>
      <p:ext uri="{BB962C8B-B14F-4D97-AF65-F5344CB8AC3E}">
        <p14:creationId xmlns:p14="http://schemas.microsoft.com/office/powerpoint/2010/main" val="382174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шахрайство з боку роботодавців&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effectLst>
            <a:softEdge rad="127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132249"/>
            <a:ext cx="8712968" cy="6537111"/>
          </a:xfrm>
          <a:prstGeom prst="rect">
            <a:avLst/>
          </a:prstGeom>
          <a:solidFill>
            <a:schemeClr val="bg2">
              <a:alpha val="71000"/>
            </a:scheme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fontAlgn="base">
              <a:lnSpc>
                <a:spcPct val="130000"/>
              </a:lnSpc>
            </a:pPr>
            <a:r>
              <a:rPr lang="uk-UA" b="1" dirty="0">
                <a:solidFill>
                  <a:srgbClr val="555555"/>
                </a:solidFill>
                <a:effectLst>
                  <a:outerShdw blurRad="38100" dist="38100" dir="2700000" algn="tl">
                    <a:srgbClr val="000000">
                      <a:alpha val="43137"/>
                    </a:srgbClr>
                  </a:outerShdw>
                </a:effectLst>
              </a:rPr>
              <a:t>5 порад від Тетяни </a:t>
            </a:r>
            <a:r>
              <a:rPr lang="uk-UA" b="1" dirty="0" err="1">
                <a:solidFill>
                  <a:srgbClr val="555555"/>
                </a:solidFill>
                <a:effectLst>
                  <a:outerShdw blurRad="38100" dist="38100" dir="2700000" algn="tl">
                    <a:srgbClr val="000000">
                      <a:alpha val="43137"/>
                    </a:srgbClr>
                  </a:outerShdw>
                </a:effectLst>
              </a:rPr>
              <a:t>Пашкіної</a:t>
            </a:r>
            <a:r>
              <a:rPr lang="uk-UA" b="1" dirty="0">
                <a:solidFill>
                  <a:srgbClr val="555555"/>
                </a:solidFill>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HR-expert rabota.ua</a:t>
            </a:r>
            <a:r>
              <a:rPr lang="uk-UA" b="1" i="1" dirty="0">
                <a:effectLst>
                  <a:outerShdw blurRad="38100" dist="38100" dir="2700000" algn="tl">
                    <a:srgbClr val="000000">
                      <a:alpha val="43137"/>
                    </a:srgbClr>
                  </a:outerShdw>
                </a:effectLst>
              </a:rPr>
              <a:t>):</a:t>
            </a:r>
            <a:endParaRPr lang="uk-UA" b="1" dirty="0">
              <a:solidFill>
                <a:srgbClr val="555555"/>
              </a:solidFill>
              <a:effectLst>
                <a:outerShdw blurRad="38100" dist="38100" dir="2700000" algn="tl">
                  <a:srgbClr val="000000">
                    <a:alpha val="43137"/>
                  </a:srgbClr>
                </a:outerShdw>
              </a:effectLst>
            </a:endParaRPr>
          </a:p>
          <a:p>
            <a:pPr indent="457200" algn="just" fontAlgn="base">
              <a:lnSpc>
                <a:spcPct val="130000"/>
              </a:lnSpc>
              <a:buFont typeface="+mj-lt"/>
              <a:buAutoNum type="arabicPeriod"/>
            </a:pPr>
            <a:r>
              <a:rPr lang="uk-UA" b="1" dirty="0">
                <a:solidFill>
                  <a:srgbClr val="555555"/>
                </a:solidFill>
              </a:rPr>
              <a:t>Дорогу грамотним.</a:t>
            </a:r>
            <a:r>
              <a:rPr lang="uk-UA" dirty="0">
                <a:solidFill>
                  <a:srgbClr val="555555"/>
                </a:solidFill>
              </a:rPr>
              <a:t> Насторожити здобувача повинен неграмотний і некоректно написаний текст вакансії. Якщо після прочитання вам незрозуміло, чим займається компанія і які обов’язки будуть у майбутнього співробітника, краще пошукати іншу роботу. Особливо якщо “беруть всіх” і обіцяють золоті гори.</a:t>
            </a:r>
          </a:p>
          <a:p>
            <a:pPr indent="457200" algn="just" fontAlgn="base">
              <a:lnSpc>
                <a:spcPct val="130000"/>
              </a:lnSpc>
              <a:buFont typeface="+mj-lt"/>
              <a:buAutoNum type="arabicPeriod"/>
            </a:pPr>
            <a:r>
              <a:rPr lang="uk-UA" b="1" dirty="0">
                <a:solidFill>
                  <a:srgbClr val="555555"/>
                </a:solidFill>
              </a:rPr>
              <a:t>Увага: відсоток!</a:t>
            </a:r>
            <a:r>
              <a:rPr lang="uk-UA" dirty="0">
                <a:solidFill>
                  <a:srgbClr val="555555"/>
                </a:solidFill>
              </a:rPr>
              <a:t> Кілька разів подумайте, перш ніж відгукнутися на вакансію без окладної частини і погодинної оплати, а тільки на відсоток. </a:t>
            </a:r>
            <a:br>
              <a:rPr lang="uk-UA" dirty="0">
                <a:solidFill>
                  <a:srgbClr val="555555"/>
                </a:solidFill>
              </a:rPr>
            </a:br>
            <a:r>
              <a:rPr lang="uk-UA" dirty="0">
                <a:solidFill>
                  <a:srgbClr val="555555"/>
                </a:solidFill>
              </a:rPr>
              <a:t>Коли дохід безпосередньо залежить від виробітку, шанс залишитися без нормальної зарплати дуже високий. Адже щодня продавати духи десяти людям або щотижня реалізовувати телевізор – завдання непросте. Виняток – сфера нерухомості.</a:t>
            </a:r>
          </a:p>
          <a:p>
            <a:pPr indent="457200" algn="just" fontAlgn="base">
              <a:lnSpc>
                <a:spcPct val="130000"/>
              </a:lnSpc>
              <a:buFont typeface="+mj-lt"/>
              <a:buAutoNum type="arabicPeriod"/>
            </a:pPr>
            <a:r>
              <a:rPr lang="uk-UA" b="1" dirty="0">
                <a:solidFill>
                  <a:srgbClr val="555555"/>
                </a:solidFill>
              </a:rPr>
              <a:t>Золоті гори.</a:t>
            </a:r>
            <a:r>
              <a:rPr lang="uk-UA" dirty="0">
                <a:solidFill>
                  <a:srgbClr val="555555"/>
                </a:solidFill>
              </a:rPr>
              <a:t> Не варто “купуватися” на занадто високу зарплату. Побачивши п’ятизначні суми, люди часто втрачають залишки здорового глузду і підписують трудові договори, навіть не читаючи їх. У результаті часто доводиться працювати в жахливих умовах. Тому, якщо захопилися вакансією і вже уявляєте, на що витратите гроші, відійдіть, попийте води і ще раз перечитайте текст.</a:t>
            </a:r>
          </a:p>
        </p:txBody>
      </p:sp>
      <p:sp>
        <p:nvSpPr>
          <p:cNvPr id="4" name="Номер слайда 3"/>
          <p:cNvSpPr>
            <a:spLocks noGrp="1"/>
          </p:cNvSpPr>
          <p:nvPr>
            <p:ph type="sldNum" sz="quarter" idx="12"/>
          </p:nvPr>
        </p:nvSpPr>
        <p:spPr/>
        <p:txBody>
          <a:bodyPr/>
          <a:lstStyle/>
          <a:p>
            <a:fld id="{725C68B6-61C2-468F-89AB-4B9F7531AA68}" type="slidenum">
              <a:rPr lang="ru-RU" smtClean="0"/>
              <a:pPr/>
              <a:t>19</a:t>
            </a:fld>
            <a:endParaRPr lang="ru-RU"/>
          </a:p>
        </p:txBody>
      </p:sp>
    </p:spTree>
    <p:extLst>
      <p:ext uri="{BB962C8B-B14F-4D97-AF65-F5344CB8AC3E}">
        <p14:creationId xmlns:p14="http://schemas.microsoft.com/office/powerpoint/2010/main" val="1825689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7384"/>
            <a:ext cx="6048672" cy="4616648"/>
          </a:xfrm>
          <a:prstGeom prst="rect">
            <a:avLst/>
          </a:prstGeom>
        </p:spPr>
        <p:txBody>
          <a:bodyPr wrap="square">
            <a:spAutoFit/>
          </a:bodyPr>
          <a:lstStyle/>
          <a:p>
            <a:pPr algn="ctr">
              <a:lnSpc>
                <a:spcPct val="150000"/>
              </a:lnSpc>
              <a:spcAft>
                <a:spcPts val="0"/>
              </a:spcAft>
            </a:pPr>
            <a:r>
              <a:rPr lang="uk-UA" sz="2800" b="1" dirty="0">
                <a:ea typeface="Times New Roman" panose="02020603050405020304" pitchFamily="18" charset="0"/>
              </a:rPr>
              <a:t>План</a:t>
            </a:r>
            <a:endParaRPr lang="uk-UA" sz="2800" dirty="0">
              <a:ea typeface="Times New Roman" panose="02020603050405020304" pitchFamily="18" charset="0"/>
            </a:endParaRPr>
          </a:p>
          <a:p>
            <a:pPr algn="just">
              <a:lnSpc>
                <a:spcPct val="150000"/>
              </a:lnSpc>
              <a:spcAft>
                <a:spcPts val="0"/>
              </a:spcAft>
            </a:pPr>
            <a:r>
              <a:rPr lang="uk-UA" sz="2800" dirty="0">
                <a:ea typeface="Times New Roman" panose="02020603050405020304" pitchFamily="18" charset="0"/>
              </a:rPr>
              <a:t>1.</a:t>
            </a:r>
            <a:r>
              <a:rPr lang="en-US" sz="2800" dirty="0">
                <a:ea typeface="Times New Roman" panose="02020603050405020304" pitchFamily="18" charset="0"/>
              </a:rPr>
              <a:t> </a:t>
            </a:r>
            <a:r>
              <a:rPr lang="uk-UA" sz="2800" dirty="0">
                <a:ea typeface="Times New Roman" panose="02020603050405020304" pitchFamily="18" charset="0"/>
              </a:rPr>
              <a:t>Як уникнути шахрайства з боку роботодавців</a:t>
            </a:r>
          </a:p>
          <a:p>
            <a:pPr algn="just">
              <a:lnSpc>
                <a:spcPct val="150000"/>
              </a:lnSpc>
              <a:spcAft>
                <a:spcPts val="0"/>
              </a:spcAft>
            </a:pPr>
            <a:endParaRPr lang="uk-UA" sz="2800" dirty="0">
              <a:ea typeface="Times New Roman" panose="02020603050405020304" pitchFamily="18" charset="0"/>
            </a:endParaRPr>
          </a:p>
          <a:p>
            <a:pPr algn="just">
              <a:lnSpc>
                <a:spcPct val="150000"/>
              </a:lnSpc>
              <a:spcAft>
                <a:spcPts val="0"/>
              </a:spcAft>
            </a:pPr>
            <a:r>
              <a:rPr lang="uk-UA" sz="2800" dirty="0">
                <a:ea typeface="Times New Roman" panose="02020603050405020304" pitchFamily="18" charset="0"/>
              </a:rPr>
              <a:t>2.</a:t>
            </a:r>
            <a:r>
              <a:rPr lang="en-US" sz="2800" dirty="0">
                <a:ea typeface="Times New Roman" panose="02020603050405020304" pitchFamily="18" charset="0"/>
              </a:rPr>
              <a:t> </a:t>
            </a:r>
            <a:r>
              <a:rPr lang="uk-UA" sz="2800" dirty="0">
                <a:ea typeface="Times New Roman" panose="02020603050405020304" pitchFamily="18" charset="0"/>
              </a:rPr>
              <a:t>Написання есе </a:t>
            </a:r>
          </a:p>
          <a:p>
            <a:pPr algn="just">
              <a:lnSpc>
                <a:spcPct val="150000"/>
              </a:lnSpc>
              <a:spcAft>
                <a:spcPts val="0"/>
              </a:spcAft>
            </a:pPr>
            <a:endParaRPr lang="uk-UA" sz="2800" dirty="0">
              <a:ea typeface="Times New Roman" panose="02020603050405020304" pitchFamily="18" charset="0"/>
            </a:endParaRPr>
          </a:p>
          <a:p>
            <a:pPr algn="just">
              <a:lnSpc>
                <a:spcPct val="150000"/>
              </a:lnSpc>
              <a:spcAft>
                <a:spcPts val="0"/>
              </a:spcAft>
            </a:pPr>
            <a:r>
              <a:rPr lang="uk-UA" sz="2800" dirty="0">
                <a:ea typeface="Times New Roman" panose="02020603050405020304" pitchFamily="18" charset="0"/>
              </a:rPr>
              <a:t>3.</a:t>
            </a:r>
            <a:r>
              <a:rPr lang="en-US" sz="2800" dirty="0">
                <a:ea typeface="Times New Roman" panose="02020603050405020304" pitchFamily="18" charset="0"/>
              </a:rPr>
              <a:t> </a:t>
            </a:r>
            <a:r>
              <a:rPr lang="uk-UA" sz="2800" dirty="0">
                <a:ea typeface="Times New Roman" panose="02020603050405020304" pitchFamily="18" charset="0"/>
              </a:rPr>
              <a:t>Самопрезентація</a:t>
            </a:r>
            <a:endParaRPr lang="uk-UA" sz="2800" dirty="0">
              <a:effectLst/>
              <a:ea typeface="Times New Roman" panose="02020603050405020304" pitchFamily="18" charset="0"/>
            </a:endParaRPr>
          </a:p>
        </p:txBody>
      </p:sp>
      <p:pic>
        <p:nvPicPr>
          <p:cNvPr id="57346" name="Picture 2" descr="Результат пошуку зображень за запитом &quot;Самопрезентаці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162" y="3631482"/>
            <a:ext cx="3877838" cy="249289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7348" name="Picture 4" descr="Результат пошуку зображень за запитом &quot;шахрайство з боку роботодавців&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098" y="-99392"/>
            <a:ext cx="2466975" cy="18573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7350" name="Picture 6" descr="Результат пошуку зображень за запитом &quot;есе&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609" y="1916832"/>
            <a:ext cx="2337952" cy="155580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2</a:t>
            </a:fld>
            <a:endParaRPr lang="ru-RU"/>
          </a:p>
        </p:txBody>
      </p:sp>
    </p:spTree>
    <p:extLst>
      <p:ext uri="{BB962C8B-B14F-4D97-AF65-F5344CB8AC3E}">
        <p14:creationId xmlns:p14="http://schemas.microsoft.com/office/powerpoint/2010/main" val="30898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7348"/>
                                        </p:tgtEl>
                                        <p:attrNameLst>
                                          <p:attrName>style.visibility</p:attrName>
                                        </p:attrNameLst>
                                      </p:cBhvr>
                                      <p:to>
                                        <p:strVal val="visible"/>
                                      </p:to>
                                    </p:set>
                                    <p:animEffect transition="in" filter="fade">
                                      <p:cBhvr>
                                        <p:cTn id="12" dur="1000"/>
                                        <p:tgtEl>
                                          <p:spTgt spid="57348"/>
                                        </p:tgtEl>
                                      </p:cBhvr>
                                    </p:animEffect>
                                    <p:anim calcmode="lin" valueType="num">
                                      <p:cBhvr>
                                        <p:cTn id="13" dur="1000" fill="hold"/>
                                        <p:tgtEl>
                                          <p:spTgt spid="57348"/>
                                        </p:tgtEl>
                                        <p:attrNameLst>
                                          <p:attrName>ppt_x</p:attrName>
                                        </p:attrNameLst>
                                      </p:cBhvr>
                                      <p:tavLst>
                                        <p:tav tm="0">
                                          <p:val>
                                            <p:strVal val="#ppt_x"/>
                                          </p:val>
                                        </p:tav>
                                        <p:tav tm="100000">
                                          <p:val>
                                            <p:strVal val="#ppt_x"/>
                                          </p:val>
                                        </p:tav>
                                      </p:tavLst>
                                    </p:anim>
                                    <p:anim calcmode="lin" valueType="num">
                                      <p:cBhvr>
                                        <p:cTn id="14" dur="1000" fill="hold"/>
                                        <p:tgtEl>
                                          <p:spTgt spid="573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7350"/>
                                        </p:tgtEl>
                                        <p:attrNameLst>
                                          <p:attrName>style.visibility</p:attrName>
                                        </p:attrNameLst>
                                      </p:cBhvr>
                                      <p:to>
                                        <p:strVal val="visible"/>
                                      </p:to>
                                    </p:set>
                                    <p:animEffect transition="in" filter="fade">
                                      <p:cBhvr>
                                        <p:cTn id="29" dur="1000"/>
                                        <p:tgtEl>
                                          <p:spTgt spid="57350"/>
                                        </p:tgtEl>
                                      </p:cBhvr>
                                    </p:animEffect>
                                    <p:anim calcmode="lin" valueType="num">
                                      <p:cBhvr>
                                        <p:cTn id="30" dur="1000" fill="hold"/>
                                        <p:tgtEl>
                                          <p:spTgt spid="57350"/>
                                        </p:tgtEl>
                                        <p:attrNameLst>
                                          <p:attrName>ppt_x</p:attrName>
                                        </p:attrNameLst>
                                      </p:cBhvr>
                                      <p:tavLst>
                                        <p:tav tm="0">
                                          <p:val>
                                            <p:strVal val="#ppt_x"/>
                                          </p:val>
                                        </p:tav>
                                        <p:tav tm="100000">
                                          <p:val>
                                            <p:strVal val="#ppt_x"/>
                                          </p:val>
                                        </p:tav>
                                      </p:tavLst>
                                    </p:anim>
                                    <p:anim calcmode="lin" valueType="num">
                                      <p:cBhvr>
                                        <p:cTn id="31" dur="1000" fill="hold"/>
                                        <p:tgtEl>
                                          <p:spTgt spid="5735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7346"/>
                                        </p:tgtEl>
                                        <p:attrNameLst>
                                          <p:attrName>style.visibility</p:attrName>
                                        </p:attrNameLst>
                                      </p:cBhvr>
                                      <p:to>
                                        <p:strVal val="visible"/>
                                      </p:to>
                                    </p:set>
                                    <p:animEffect transition="in" filter="fade">
                                      <p:cBhvr>
                                        <p:cTn id="34" dur="1000"/>
                                        <p:tgtEl>
                                          <p:spTgt spid="57346"/>
                                        </p:tgtEl>
                                      </p:cBhvr>
                                    </p:animEffect>
                                    <p:anim calcmode="lin" valueType="num">
                                      <p:cBhvr>
                                        <p:cTn id="35" dur="1000" fill="hold"/>
                                        <p:tgtEl>
                                          <p:spTgt spid="57346"/>
                                        </p:tgtEl>
                                        <p:attrNameLst>
                                          <p:attrName>ppt_x</p:attrName>
                                        </p:attrNameLst>
                                      </p:cBhvr>
                                      <p:tavLst>
                                        <p:tav tm="0">
                                          <p:val>
                                            <p:strVal val="#ppt_x"/>
                                          </p:val>
                                        </p:tav>
                                        <p:tav tm="100000">
                                          <p:val>
                                            <p:strVal val="#ppt_x"/>
                                          </p:val>
                                        </p:tav>
                                      </p:tavLst>
                                    </p:anim>
                                    <p:anim calcmode="lin" valueType="num">
                                      <p:cBhvr>
                                        <p:cTn id="36" dur="1000" fill="hold"/>
                                        <p:tgtEl>
                                          <p:spTgt spid="57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Результат пошуку зображень за запитом &quot;шахрайство з боку роботодавців&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effectLst>
            <a:softEdge rad="127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16632"/>
            <a:ext cx="8784976" cy="4247317"/>
          </a:xfrm>
          <a:prstGeom prst="rect">
            <a:avLst/>
          </a:prstGeom>
          <a:solidFill>
            <a:schemeClr val="bg2">
              <a:alpha val="81000"/>
            </a:schemeClr>
          </a:solidFill>
        </p:spPr>
        <p:txBody>
          <a:bodyPr wrap="square">
            <a:spAutoFit/>
          </a:bodyPr>
          <a:lstStyle/>
          <a:p>
            <a:pPr algn="just" fontAlgn="base">
              <a:lnSpc>
                <a:spcPct val="150000"/>
              </a:lnSpc>
            </a:pPr>
            <a:r>
              <a:rPr lang="uk-UA" b="1" dirty="0">
                <a:latin typeface="Arial" panose="020B0604020202020204" pitchFamily="34" charset="0"/>
                <a:cs typeface="Arial" panose="020B0604020202020204" pitchFamily="34" charset="0"/>
              </a:rPr>
              <a:t>4. Обережно, штраф!</a:t>
            </a:r>
            <a:r>
              <a:rPr lang="uk-UA" dirty="0">
                <a:latin typeface="Arial" panose="020B0604020202020204" pitchFamily="34" charset="0"/>
                <a:cs typeface="Arial" panose="020B0604020202020204" pitchFamily="34" charset="0"/>
              </a:rPr>
              <a:t> На співбесіді обов’язково з’ясуйте, чи існують в компанії штрафні санкції і за що можуть оштрафувати. Іноді зустрічаються дуже абсурдні штрафи. Не соромтеся задавати додаткові питання: краще заздалегідь </a:t>
            </a:r>
            <a:r>
              <a:rPr lang="uk-UA" dirty="0" err="1">
                <a:latin typeface="Arial" panose="020B0604020202020204" pitchFamily="34" charset="0"/>
                <a:cs typeface="Arial" panose="020B0604020202020204" pitchFamily="34" charset="0"/>
              </a:rPr>
              <a:t>випишіть</a:t>
            </a:r>
            <a:r>
              <a:rPr lang="uk-UA" dirty="0">
                <a:latin typeface="Arial" panose="020B0604020202020204" pitchFamily="34" charset="0"/>
                <a:cs typeface="Arial" panose="020B0604020202020204" pitchFamily="34" charset="0"/>
              </a:rPr>
              <a:t> їх в блокнот і візьміть з собою на зустріч з роботодавцем. </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Це абсолютно нормально – уточнювати і розпитувати про майбутню роботу.</a:t>
            </a:r>
          </a:p>
          <a:p>
            <a:pPr algn="just" fontAlgn="base">
              <a:lnSpc>
                <a:spcPct val="150000"/>
              </a:lnSpc>
            </a:pPr>
            <a:r>
              <a:rPr lang="uk-UA" b="1" dirty="0">
                <a:latin typeface="Arial" panose="020B0604020202020204" pitchFamily="34" charset="0"/>
                <a:cs typeface="Arial" panose="020B0604020202020204" pitchFamily="34" charset="0"/>
              </a:rPr>
              <a:t>5. Клімат контроль.</a:t>
            </a:r>
            <a:r>
              <a:rPr lang="uk-UA" dirty="0">
                <a:latin typeface="Arial" panose="020B0604020202020204" pitchFamily="34" charset="0"/>
                <a:cs typeface="Arial" panose="020B0604020202020204" pitchFamily="34" charset="0"/>
              </a:rPr>
              <a:t> Постарайтеся знайти знайомих, які працюють в компанії, і з’ясуйте, який клімат всередині фірми. Важливо, щоб дані були свіжі: буває, що компанія, наприклад, переходить з державної власності в приватну, а відповідно, змінюється корпоративна культура. Тому бажано отримати максимум інформації з незалежних джерел.</a:t>
            </a:r>
          </a:p>
        </p:txBody>
      </p:sp>
      <p:sp>
        <p:nvSpPr>
          <p:cNvPr id="2" name="Номер слайда 1"/>
          <p:cNvSpPr>
            <a:spLocks noGrp="1"/>
          </p:cNvSpPr>
          <p:nvPr>
            <p:ph type="sldNum" sz="quarter" idx="12"/>
          </p:nvPr>
        </p:nvSpPr>
        <p:spPr/>
        <p:txBody>
          <a:bodyPr/>
          <a:lstStyle/>
          <a:p>
            <a:fld id="{725C68B6-61C2-468F-89AB-4B9F7531AA68}" type="slidenum">
              <a:rPr lang="ru-RU" smtClean="0"/>
              <a:pPr/>
              <a:t>20</a:t>
            </a:fld>
            <a:endParaRPr lang="ru-RU"/>
          </a:p>
        </p:txBody>
      </p:sp>
    </p:spTree>
    <p:extLst>
      <p:ext uri="{BB962C8B-B14F-4D97-AF65-F5344CB8AC3E}">
        <p14:creationId xmlns:p14="http://schemas.microsoft.com/office/powerpoint/2010/main" val="865812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Результат пошуку зображень за запитом &quot;есе&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668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740698"/>
            <a:ext cx="9144000" cy="1431161"/>
          </a:xfrm>
          <a:prstGeom prst="rect">
            <a:avLst/>
          </a:prstGeom>
          <a:solidFill>
            <a:schemeClr val="accent4">
              <a:lumMod val="40000"/>
              <a:lumOff val="60000"/>
              <a:alpha val="91000"/>
            </a:schemeClr>
          </a:solidFill>
        </p:spPr>
        <p:txBody>
          <a:bodyPr wrap="square">
            <a:spAutoFit/>
          </a:bodyPr>
          <a:lstStyle/>
          <a:p>
            <a:pPr indent="449580" algn="just">
              <a:lnSpc>
                <a:spcPct val="150000"/>
              </a:lnSpc>
              <a:spcAft>
                <a:spcPts val="0"/>
              </a:spcAft>
            </a:pPr>
            <a:r>
              <a:rPr lang="uk-UA" sz="19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Есе́</a:t>
            </a:r>
            <a:r>
              <a:rPr lang="uk-UA"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sz="2000" i="1" dirty="0" err="1">
                <a:latin typeface="Arial" panose="020B0604020202020204" pitchFamily="34" charset="0"/>
                <a:cs typeface="Arial" panose="020B0604020202020204" pitchFamily="34" charset="0"/>
              </a:rPr>
              <a:t>від</a:t>
            </a:r>
            <a:r>
              <a:rPr lang="ru-RU" sz="2000" i="1" dirty="0">
                <a:latin typeface="Arial" panose="020B0604020202020204" pitchFamily="34" charset="0"/>
                <a:cs typeface="Arial" panose="020B0604020202020204" pitchFamily="34" charset="0"/>
              </a:rPr>
              <a:t> франц. </a:t>
            </a:r>
            <a:r>
              <a:rPr lang="ru-RU" sz="2000" i="1" dirty="0" err="1">
                <a:latin typeface="Arial" panose="020B0604020202020204" pitchFamily="34" charset="0"/>
                <a:cs typeface="Arial" panose="020B0604020202020204" pitchFamily="34" charset="0"/>
              </a:rPr>
              <a:t>essai</a:t>
            </a:r>
            <a:r>
              <a:rPr lang="ru-RU" sz="2000" i="1" dirty="0">
                <a:latin typeface="Arial" panose="020B0604020202020204" pitchFamily="34" charset="0"/>
                <a:cs typeface="Arial" panose="020B0604020202020204" pitchFamily="34" charset="0"/>
              </a:rPr>
              <a:t> – </a:t>
            </a:r>
            <a:r>
              <a:rPr lang="ru-RU" sz="2000" i="1" dirty="0" err="1">
                <a:latin typeface="Arial" panose="020B0604020202020204" pitchFamily="34" charset="0"/>
                <a:cs typeface="Arial" panose="020B0604020202020204" pitchFamily="34" charset="0"/>
              </a:rPr>
              <a:t>спроба</a:t>
            </a:r>
            <a:r>
              <a:rPr lang="ru-RU" sz="2000" i="1" dirty="0">
                <a:latin typeface="Arial" panose="020B0604020202020204" pitchFamily="34" charset="0"/>
                <a:cs typeface="Arial" panose="020B0604020202020204" pitchFamily="34" charset="0"/>
              </a:rPr>
              <a:t>, проба, </a:t>
            </a:r>
            <a:r>
              <a:rPr lang="ru-RU" sz="2000" i="1" dirty="0" err="1">
                <a:latin typeface="Arial" panose="020B0604020202020204" pitchFamily="34" charset="0"/>
                <a:cs typeface="Arial" panose="020B0604020202020204" pitchFamily="34" charset="0"/>
              </a:rPr>
              <a:t>нарис</a:t>
            </a:r>
            <a:r>
              <a:rPr lang="uk-UA"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 — невеликий за обсягом прозовий твір, що виражає думку та бачення автора на певну тему та не претендує на повне висвітлення проблеми. </a:t>
            </a:r>
            <a:endParaRPr lang="uk-UA" sz="19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p:cNvSpPr/>
          <p:nvPr/>
        </p:nvSpPr>
        <p:spPr>
          <a:xfrm>
            <a:off x="1524166" y="0"/>
            <a:ext cx="763284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uk-UA" sz="2800" b="1" cap="small" dirty="0">
                <a:effectLst>
                  <a:outerShdw blurRad="38100" dist="38100" dir="2700000" algn="tl">
                    <a:srgbClr val="000000">
                      <a:alpha val="43137"/>
                    </a:srgbClr>
                  </a:outerShdw>
                </a:effectLst>
                <a:ea typeface="Times New Roman" panose="02020603050405020304" pitchFamily="18" charset="0"/>
              </a:rPr>
              <a:t>2. Написання есе за обраною тематикою</a:t>
            </a:r>
            <a:endParaRPr lang="uk-UA" sz="2800" b="1" dirty="0">
              <a:effectLst>
                <a:outerShdw blurRad="38100" dist="38100" dir="2700000" algn="tl">
                  <a:srgbClr val="000000">
                    <a:alpha val="43137"/>
                  </a:srgbClr>
                </a:outerShdw>
              </a:effectLst>
              <a:ea typeface="Times New Roman" panose="02020603050405020304" pitchFamily="18" charset="0"/>
            </a:endParaRPr>
          </a:p>
        </p:txBody>
      </p:sp>
      <p:sp>
        <p:nvSpPr>
          <p:cNvPr id="4" name="Прямоугольник 3"/>
          <p:cNvSpPr/>
          <p:nvPr/>
        </p:nvSpPr>
        <p:spPr>
          <a:xfrm>
            <a:off x="3671392" y="2481277"/>
            <a:ext cx="5472608" cy="3323987"/>
          </a:xfrm>
          <a:prstGeom prst="rect">
            <a:avLst/>
          </a:prstGeom>
          <a:solidFill>
            <a:schemeClr val="accent4">
              <a:lumMod val="40000"/>
              <a:lumOff val="60000"/>
              <a:alpha val="85000"/>
            </a:schemeClr>
          </a:solidFill>
        </p:spPr>
        <p:txBody>
          <a:bodyPr wrap="square">
            <a:spAutoFit/>
          </a:bodyPr>
          <a:lstStyle/>
          <a:p>
            <a:pPr indent="449580" algn="just">
              <a:lnSpc>
                <a:spcPct val="150000"/>
              </a:lnSpc>
              <a:spcAft>
                <a:spcPts val="0"/>
              </a:spcAft>
            </a:pP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Визначальними рисами есе, як правило, є незначний обсяг, чітке окреслення проблеми, авторський аналіз та висновки, що узагальнюють думку автора в підкреслено вільному, суб'єктивному її тлумаченні. Як правило, есе виражає нове, суб'єктивне слово про щось.</a:t>
            </a:r>
            <a:endParaRPr lang="uk-U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21</a:t>
            </a:fld>
            <a:endParaRPr lang="ru-RU"/>
          </a:p>
        </p:txBody>
      </p:sp>
    </p:spTree>
    <p:extLst>
      <p:ext uri="{BB962C8B-B14F-4D97-AF65-F5344CB8AC3E}">
        <p14:creationId xmlns:p14="http://schemas.microsoft.com/office/powerpoint/2010/main" val="4144617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92696"/>
            <a:ext cx="6149759" cy="6093976"/>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Ø"/>
            </a:pP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діагностика продуктивної, творчої складової пізнавальної діяльності студента, який передбачає аналіз інформації, його інтерпретацію, побудову міркувань, порівняння фактів, підходів і альтернатив, формулювання висновків, особисту оцінку тощо.</a:t>
            </a:r>
          </a:p>
          <a:p>
            <a:pPr marL="342900" lvl="0" indent="-342900" algn="just">
              <a:lnSpc>
                <a:spcPct val="150000"/>
              </a:lnSpc>
              <a:spcAft>
                <a:spcPts val="0"/>
              </a:spcAft>
              <a:buFont typeface="Wingdings" panose="05000000000000000000" pitchFamily="2" charset="2"/>
              <a:buChar char="Ø"/>
            </a:pP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формування умінь і навичок самостійної розумової праці;</a:t>
            </a:r>
            <a:endParaRPr lang="uk-UA"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Ø"/>
            </a:pP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розвиток морально-вольових зусиль;</a:t>
            </a:r>
            <a:endParaRPr lang="uk-UA"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Ø"/>
            </a:pP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формування у випускника (студента) потреби безперервного самостійного поповнення знань як необхідної умови професійного становлення.</a:t>
            </a:r>
            <a:endParaRPr lang="uk-UA"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p:cNvSpPr/>
          <p:nvPr/>
        </p:nvSpPr>
        <p:spPr>
          <a:xfrm>
            <a:off x="220230" y="116632"/>
            <a:ext cx="3002874" cy="458074"/>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lnSpc>
                <a:spcPct val="150000"/>
              </a:lnSpc>
              <a:spcAft>
                <a:spcPts val="0"/>
              </a:spcAft>
            </a:pPr>
            <a:r>
              <a:rPr lang="uk-UA" b="1" dirty="0">
                <a:solidFill>
                  <a:srgbClr val="000000"/>
                </a:solidFill>
                <a:latin typeface="Arial" panose="020B0604020202020204" pitchFamily="34" charset="0"/>
                <a:ea typeface="Times New Roman" panose="02020603050405020304" pitchFamily="18" charset="0"/>
                <a:cs typeface="Arial" panose="020B0604020202020204" pitchFamily="34" charset="0"/>
              </a:rPr>
              <a:t>МЕТА НАПИСАННЯ ЕСЕ:</a:t>
            </a:r>
            <a:endParaRPr lang="uk-UA" dirty="0">
              <a:latin typeface="Arial" panose="020B0604020202020204" pitchFamily="34" charset="0"/>
              <a:ea typeface="Times New Roman" panose="02020603050405020304" pitchFamily="18" charset="0"/>
              <a:cs typeface="Arial" panose="020B0604020202020204" pitchFamily="34" charset="0"/>
            </a:endParaRPr>
          </a:p>
        </p:txBody>
      </p:sp>
      <p:pic>
        <p:nvPicPr>
          <p:cNvPr id="10242" name="Picture 2" descr="Результат пошуку зображень за запитом &quot;есе&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279" y="1916832"/>
            <a:ext cx="2742721" cy="274272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725C68B6-61C2-468F-89AB-4B9F7531AA68}" type="slidenum">
              <a:rPr lang="ru-RU" smtClean="0"/>
              <a:pPr/>
              <a:t>22</a:t>
            </a:fld>
            <a:endParaRPr lang="ru-RU"/>
          </a:p>
        </p:txBody>
      </p:sp>
    </p:spTree>
    <p:extLst>
      <p:ext uri="{BB962C8B-B14F-4D97-AF65-F5344CB8AC3E}">
        <p14:creationId xmlns:p14="http://schemas.microsoft.com/office/powerpoint/2010/main" val="2083222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11283"/>
            <a:ext cx="8712968" cy="59300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7200" algn="just">
              <a:lnSpc>
                <a:spcPct val="150000"/>
              </a:lnSpc>
            </a:pPr>
            <a:r>
              <a:rPr lang="uk-UA" sz="17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1700" b="1" dirty="0">
                <a:solidFill>
                  <a:srgbClr val="0070C0"/>
                </a:solidFill>
                <a:latin typeface="Arial" panose="020B0604020202020204" pitchFamily="34" charset="0"/>
                <a:ea typeface="Times New Roman" panose="02020603050405020304" pitchFamily="18" charset="0"/>
                <a:cs typeface="Arial" panose="020B0604020202020204" pitchFamily="34" charset="0"/>
              </a:rPr>
              <a:t>Назва</a:t>
            </a:r>
            <a:r>
              <a:rPr lang="uk-UA" sz="17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(влучна і цікава, доцільно не більше 10 слів). </a:t>
            </a:r>
            <a:endParaRPr lang="uk-UA" sz="1700"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50000"/>
              </a:lnSpc>
            </a:pPr>
            <a:r>
              <a:rPr lang="uk-UA" sz="17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1700" b="1" dirty="0">
                <a:solidFill>
                  <a:srgbClr val="0070C0"/>
                </a:solidFill>
                <a:latin typeface="Arial" panose="020B0604020202020204" pitchFamily="34" charset="0"/>
                <a:ea typeface="Times New Roman" panose="02020603050405020304" pitchFamily="18" charset="0"/>
                <a:cs typeface="Arial" panose="020B0604020202020204" pitchFamily="34" charset="0"/>
              </a:rPr>
              <a:t>Вступ</a:t>
            </a:r>
            <a:r>
              <a:rPr lang="uk-UA"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(визначення сутності ситуації, що дозволила змінити проблему на краще, обґрунтування вибору проблеми -  орієнтовно – один-два абзаци). </a:t>
            </a:r>
            <a:endParaRPr lang="uk-UA" sz="1700"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50000"/>
              </a:lnSpc>
              <a:buFontTx/>
              <a:buChar char="-"/>
            </a:pPr>
            <a:r>
              <a:rPr lang="uk-UA" sz="1700" b="1" dirty="0">
                <a:solidFill>
                  <a:srgbClr val="0070C0"/>
                </a:solidFill>
                <a:latin typeface="Arial" panose="020B0604020202020204" pitchFamily="34" charset="0"/>
                <a:ea typeface="Times New Roman" panose="02020603050405020304" pitchFamily="18" charset="0"/>
                <a:cs typeface="Arial" panose="020B0604020202020204" pitchFamily="34" charset="0"/>
              </a:rPr>
              <a:t>Основна частина</a:t>
            </a:r>
            <a:r>
              <a:rPr lang="uk-UA" sz="17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uk-UA"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(розкриття ситуації, використовуючи тези і аргументи). Думки автора есе з проблеми викладаються у формі коротких тез. Думка повинна бути підкріплена доказами – тому за тезою слідують аргументи. Аргументи - це факти, явища суспільного життя, події, життєві ситуації і життєвий досвід, наукові докази, посилання на думку вчених та ін. Аргументи мають бути </a:t>
            </a:r>
            <a:r>
              <a:rPr lang="uk-UA" sz="17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логічно</a:t>
            </a:r>
            <a:r>
              <a:rPr lang="uk-UA"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та стилістично пов`язані між собою. Доцільно приводити два аргументи на користь кожної тези. (В основній частині 3-4 тези).</a:t>
            </a:r>
          </a:p>
          <a:p>
            <a:pPr indent="457200" algn="just">
              <a:lnSpc>
                <a:spcPct val="150000"/>
              </a:lnSpc>
            </a:pPr>
            <a:r>
              <a:rPr lang="uk-UA"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uk-UA" sz="17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1700" b="1" dirty="0">
                <a:solidFill>
                  <a:srgbClr val="0070C0"/>
                </a:solidFill>
                <a:latin typeface="Arial" panose="020B0604020202020204" pitchFamily="34" charset="0"/>
                <a:ea typeface="Times New Roman" panose="02020603050405020304" pitchFamily="18" charset="0"/>
                <a:cs typeface="Arial" panose="020B0604020202020204" pitchFamily="34" charset="0"/>
              </a:rPr>
              <a:t>Висновок</a:t>
            </a:r>
            <a:r>
              <a:rPr lang="uk-UA"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(узагальнення та висновки, що ґрунтуються на наведених вище аргументах). </a:t>
            </a:r>
            <a:endParaRPr lang="uk-UA" sz="1700"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50000"/>
              </a:lnSpc>
            </a:pPr>
            <a:r>
              <a:rPr lang="uk-UA"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У вступі та висновку потрібно </a:t>
            </a:r>
            <a:r>
              <a:rPr lang="uk-UA" sz="17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зоседити</a:t>
            </a:r>
            <a:r>
              <a:rPr lang="uk-UA"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увагу на проблемі </a:t>
            </a:r>
            <a:br>
              <a:rPr lang="uk-UA" sz="17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uk-UA"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(у вступі вона ставиться, в висновку - резюмується думка автора).</a:t>
            </a:r>
          </a:p>
          <a:p>
            <a:pPr indent="457200">
              <a:lnSpc>
                <a:spcPct val="150000"/>
              </a:lnSpc>
            </a:pPr>
            <a:r>
              <a:rPr lang="uk-UA" sz="1700" b="1" dirty="0">
                <a:latin typeface="Arial" panose="020B0604020202020204" pitchFamily="34" charset="0"/>
                <a:cs typeface="Arial" panose="020B0604020202020204" pitchFamily="34" charset="0"/>
              </a:rPr>
              <a:t>- </a:t>
            </a:r>
            <a:r>
              <a:rPr lang="uk-UA" sz="1700" b="1" dirty="0">
                <a:solidFill>
                  <a:srgbClr val="0070C0"/>
                </a:solidFill>
                <a:latin typeface="Arial" panose="020B0604020202020204" pitchFamily="34" charset="0"/>
                <a:cs typeface="Arial" panose="020B0604020202020204" pitchFamily="34" charset="0"/>
              </a:rPr>
              <a:t>Список використаних джерел</a:t>
            </a:r>
            <a:r>
              <a:rPr lang="uk-UA" sz="1700" b="1" dirty="0">
                <a:latin typeface="Arial" panose="020B0604020202020204" pitchFamily="34" charset="0"/>
                <a:cs typeface="Arial" panose="020B0604020202020204" pitchFamily="34" charset="0"/>
              </a:rPr>
              <a:t>.</a:t>
            </a:r>
            <a:endParaRPr lang="uk-UA" sz="1700" dirty="0">
              <a:latin typeface="Arial" panose="020B0604020202020204" pitchFamily="34" charset="0"/>
              <a:cs typeface="Arial" panose="020B0604020202020204" pitchFamily="34" charset="0"/>
            </a:endParaRPr>
          </a:p>
        </p:txBody>
      </p:sp>
      <p:sp>
        <p:nvSpPr>
          <p:cNvPr id="3" name="Прямоугольник 2"/>
          <p:cNvSpPr/>
          <p:nvPr/>
        </p:nvSpPr>
        <p:spPr>
          <a:xfrm>
            <a:off x="2882109" y="97468"/>
            <a:ext cx="2659702"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spcAft>
                <a:spcPts val="0"/>
              </a:spcAft>
            </a:pPr>
            <a:r>
              <a:rPr lang="uk-UA" sz="2800" b="1" dirty="0">
                <a:solidFill>
                  <a:srgbClr val="000000"/>
                </a:solidFill>
                <a:effectLst>
                  <a:outerShdw blurRad="38100" dist="38100" dir="2700000" algn="tl">
                    <a:srgbClr val="000000">
                      <a:alpha val="43137"/>
                    </a:srgbClr>
                  </a:outerShdw>
                </a:effectLst>
                <a:ea typeface="Times New Roman" panose="02020603050405020304" pitchFamily="18" charset="0"/>
              </a:rPr>
              <a:t>Структура есе</a:t>
            </a:r>
            <a:endParaRPr lang="uk-UA" sz="2800" dirty="0">
              <a:effectLst>
                <a:outerShdw blurRad="38100" dist="38100" dir="2700000" algn="tl">
                  <a:srgbClr val="000000">
                    <a:alpha val="43137"/>
                  </a:srgbClr>
                </a:outerShdw>
              </a:effectLst>
              <a:ea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23</a:t>
            </a:fld>
            <a:endParaRPr lang="ru-RU"/>
          </a:p>
        </p:txBody>
      </p:sp>
    </p:spTree>
    <p:extLst>
      <p:ext uri="{BB962C8B-B14F-4D97-AF65-F5344CB8AC3E}">
        <p14:creationId xmlns:p14="http://schemas.microsoft.com/office/powerpoint/2010/main" val="4105642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80728"/>
            <a:ext cx="7776864" cy="470898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49580" algn="just">
              <a:lnSpc>
                <a:spcPct val="150000"/>
              </a:lnSpc>
              <a:spcAft>
                <a:spcPts val="0"/>
              </a:spcAft>
            </a:pP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Обсяг есе визначається вмінням автора стисло і водночас </a:t>
            </a:r>
            <a:r>
              <a:rPr lang="uk-UA"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вичерпно</a:t>
            </a: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розкрити тему: показати актуальність питань, що розглядаються, розкрити його зміст, оцінити його висвітлення в спеціальній літературі та розв’язання на практиці, представити самостійне бачення проблеми питання, зробити висновки та обґрунтувати власні пропозиції відповідно до обраного підходу, стилю тощо.</a:t>
            </a:r>
          </a:p>
          <a:p>
            <a:pPr indent="449580" algn="just">
              <a:lnSpc>
                <a:spcPct val="150000"/>
              </a:lnSpc>
            </a:pPr>
            <a:r>
              <a:rPr lang="uk-UA"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Можлива наявність ілюстрацій – таблиць, схем, графіків, діаграм тощо. Список використаної літератури (не менше 5-и джерел) оформляється згідно з діючими правилами.</a:t>
            </a:r>
            <a:endParaRPr lang="uk-UA"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p:cNvSpPr/>
          <p:nvPr/>
        </p:nvSpPr>
        <p:spPr>
          <a:xfrm>
            <a:off x="2136845" y="188640"/>
            <a:ext cx="3289683" cy="45653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lnSpc>
                <a:spcPct val="150000"/>
              </a:lnSpc>
              <a:spcAft>
                <a:spcPts val="0"/>
              </a:spcAft>
            </a:pPr>
            <a:r>
              <a:rPr lang="uk-UA" b="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ОСНОВНІ ВИМОГИ ДО ЕСЕ</a:t>
            </a:r>
            <a:endParaRPr lang="uk-UA"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24</a:t>
            </a:fld>
            <a:endParaRPr lang="ru-RU"/>
          </a:p>
        </p:txBody>
      </p:sp>
    </p:spTree>
    <p:extLst>
      <p:ext uri="{BB962C8B-B14F-4D97-AF65-F5344CB8AC3E}">
        <p14:creationId xmlns:p14="http://schemas.microsoft.com/office/powerpoint/2010/main" val="193274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340768"/>
            <a:ext cx="7488832" cy="4154984"/>
          </a:xfrm>
          <a:prstGeom prst="rect">
            <a:avLst/>
          </a:prstGeom>
        </p:spPr>
        <p:txBody>
          <a:bodyPr wrap="square">
            <a:spAutoFit/>
          </a:bodyPr>
          <a:lstStyle/>
          <a:p>
            <a:pPr marL="342900" lvl="0" indent="-342900">
              <a:lnSpc>
                <a:spcPct val="150000"/>
              </a:lnSpc>
              <a:spcAft>
                <a:spcPts val="0"/>
              </a:spcAft>
              <a:buFont typeface="Times New Roman" panose="02020603050405020304" pitchFamily="18" charset="0"/>
              <a:buChar char="-"/>
              <a:tabLst>
                <a:tab pos="1059180" algn="l"/>
              </a:tabLst>
            </a:pPr>
            <a:r>
              <a:rPr lang="uk-UA"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Максимальний обсяг – 3 сторінки друкованого тексту.</a:t>
            </a:r>
            <a:endParaRPr lang="uk-UA" sz="2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Times New Roman" panose="02020603050405020304" pitchFamily="18" charset="0"/>
              <a:buChar char="-"/>
              <a:tabLst>
                <a:tab pos="1059180" algn="l"/>
              </a:tabLst>
            </a:pPr>
            <a:r>
              <a:rPr lang="uk-UA"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Мова: українська </a:t>
            </a:r>
            <a:endParaRPr lang="uk-UA" sz="2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Times New Roman" panose="02020603050405020304" pitchFamily="18" charset="0"/>
              <a:buChar char="-"/>
              <a:tabLst>
                <a:tab pos="1059180" algn="l"/>
              </a:tabLst>
            </a:pPr>
            <a:r>
              <a:rPr lang="uk-UA"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Висловлення думок та особистого ставлення автора до обраної проблеми</a:t>
            </a:r>
            <a:endPar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Times New Roman" panose="02020603050405020304" pitchFamily="18" charset="0"/>
              <a:buChar char="-"/>
              <a:tabLst>
                <a:tab pos="1059180" algn="l"/>
              </a:tabLst>
            </a:pPr>
            <a:r>
              <a:rPr lang="uk-UA"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Чіткість, послідовність та логічність висловлювань</a:t>
            </a:r>
            <a:endParaRPr lang="uk-UA" sz="2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Times New Roman" panose="02020603050405020304" pitchFamily="18" charset="0"/>
              <a:buChar char="-"/>
              <a:tabLst>
                <a:tab pos="1059180" algn="l"/>
              </a:tabLst>
            </a:pPr>
            <a:r>
              <a:rPr lang="uk-UA"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Нестандартні, позитивні ідеї</a:t>
            </a:r>
            <a:endParaRPr lang="uk-UA" sz="2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Times New Roman" panose="02020603050405020304" pitchFamily="18" charset="0"/>
              <a:buChar char="-"/>
              <a:tabLst>
                <a:tab pos="1059180" algn="l"/>
              </a:tabLst>
            </a:pPr>
            <a:r>
              <a:rPr lang="uk-UA"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Естетичний вигляд роботи</a:t>
            </a:r>
            <a:endParaRPr lang="uk-UA" sz="2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Times New Roman" panose="02020603050405020304" pitchFamily="18" charset="0"/>
              <a:buChar char="-"/>
              <a:tabLst>
                <a:tab pos="1059180" algn="l"/>
              </a:tabLst>
            </a:pPr>
            <a:r>
              <a:rPr lang="uk-UA"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Грамотність написання тексту.</a:t>
            </a:r>
            <a:endParaRPr lang="uk-UA" sz="22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p:cNvSpPr/>
          <p:nvPr/>
        </p:nvSpPr>
        <p:spPr>
          <a:xfrm>
            <a:off x="1331640" y="188640"/>
            <a:ext cx="5093061" cy="57849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indent="457200" algn="just">
              <a:lnSpc>
                <a:spcPct val="150000"/>
              </a:lnSpc>
              <a:spcAft>
                <a:spcPts val="0"/>
              </a:spcAft>
            </a:pPr>
            <a:r>
              <a:rPr lang="uk-UA" sz="2400" b="1" dirty="0">
                <a:solidFill>
                  <a:srgbClr val="000000"/>
                </a:solidFill>
                <a:effectLst>
                  <a:outerShdw blurRad="38100" dist="38100" dir="2700000" algn="tl">
                    <a:srgbClr val="000000">
                      <a:alpha val="43137"/>
                    </a:srgbClr>
                  </a:outerShdw>
                </a:effectLst>
                <a:ea typeface="Times New Roman" panose="02020603050405020304" pitchFamily="18" charset="0"/>
              </a:rPr>
              <a:t>ВИМОГИ ДО НАПИСАННЯ ЕСЕ:</a:t>
            </a:r>
            <a:endParaRPr lang="uk-UA" sz="2400" b="1" dirty="0">
              <a:effectLst>
                <a:outerShdw blurRad="38100" dist="38100" dir="2700000" algn="tl">
                  <a:srgbClr val="000000">
                    <a:alpha val="43137"/>
                  </a:srgbClr>
                </a:outerShdw>
              </a:effectLst>
              <a:ea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25</a:t>
            </a:fld>
            <a:endParaRPr lang="ru-RU"/>
          </a:p>
        </p:txBody>
      </p:sp>
    </p:spTree>
    <p:extLst>
      <p:ext uri="{BB962C8B-B14F-4D97-AF65-F5344CB8AC3E}">
        <p14:creationId xmlns:p14="http://schemas.microsoft.com/office/powerpoint/2010/main" val="3201086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88541" y="3807038"/>
            <a:ext cx="4937281"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50000"/>
              </a:lnSpc>
            </a:pPr>
            <a:r>
              <a:rPr lang="uk-UA" sz="2000" dirty="0">
                <a:solidFill>
                  <a:srgbClr val="404040"/>
                </a:solidFill>
                <a:latin typeface="Arial" panose="020B0604020202020204" pitchFamily="34" charset="0"/>
                <a:cs typeface="Arial" panose="020B0604020202020204" pitchFamily="34" charset="0"/>
              </a:rPr>
              <a:t>Есе буде цікавим, якщо в ньому будуть </a:t>
            </a:r>
            <a:r>
              <a:rPr lang="uk-UA" sz="2000" b="1" dirty="0">
                <a:solidFill>
                  <a:srgbClr val="404040"/>
                </a:solidFill>
                <a:latin typeface="Arial" panose="020B0604020202020204" pitchFamily="34" charset="0"/>
                <a:cs typeface="Arial" panose="020B0604020202020204" pitchFamily="34" charset="0"/>
              </a:rPr>
              <a:t>присутні</a:t>
            </a:r>
            <a:r>
              <a:rPr lang="uk-UA" sz="2000" dirty="0">
                <a:solidFill>
                  <a:srgbClr val="404040"/>
                </a:solidFill>
                <a:latin typeface="Arial" panose="020B0604020202020204" pitchFamily="34" charset="0"/>
                <a:cs typeface="Arial" panose="020B0604020202020204" pitchFamily="34" charset="0"/>
              </a:rPr>
              <a:t>:</a:t>
            </a:r>
          </a:p>
          <a:p>
            <a:pPr>
              <a:lnSpc>
                <a:spcPct val="150000"/>
              </a:lnSpc>
              <a:buFont typeface="Arial" panose="020B0604020202020204" pitchFamily="34" charset="0"/>
              <a:buChar char="•"/>
            </a:pPr>
            <a:r>
              <a:rPr lang="uk-UA" sz="2000" dirty="0">
                <a:solidFill>
                  <a:srgbClr val="404040"/>
                </a:solidFill>
                <a:latin typeface="Arial" panose="020B0604020202020204" pitchFamily="34" charset="0"/>
                <a:cs typeface="Arial" panose="020B0604020202020204" pitchFamily="34" charset="0"/>
              </a:rPr>
              <a:t>Непередбачувані (парадоксальні) висновки;</a:t>
            </a:r>
          </a:p>
          <a:p>
            <a:pPr>
              <a:lnSpc>
                <a:spcPct val="150000"/>
              </a:lnSpc>
              <a:buFont typeface="Arial" panose="020B0604020202020204" pitchFamily="34" charset="0"/>
              <a:buChar char="•"/>
            </a:pPr>
            <a:r>
              <a:rPr lang="uk-UA" sz="2000" dirty="0">
                <a:solidFill>
                  <a:srgbClr val="404040"/>
                </a:solidFill>
                <a:latin typeface="Arial" panose="020B0604020202020204" pitchFamily="34" charset="0"/>
                <a:cs typeface="Arial" panose="020B0604020202020204" pitchFamily="34" charset="0"/>
              </a:rPr>
              <a:t>несподівані повороти;</a:t>
            </a:r>
          </a:p>
          <a:p>
            <a:pPr>
              <a:lnSpc>
                <a:spcPct val="150000"/>
              </a:lnSpc>
              <a:buFont typeface="Arial" panose="020B0604020202020204" pitchFamily="34" charset="0"/>
              <a:buChar char="•"/>
            </a:pPr>
            <a:r>
              <a:rPr lang="uk-UA" sz="2000" dirty="0">
                <a:solidFill>
                  <a:srgbClr val="404040"/>
                </a:solidFill>
                <a:latin typeface="Arial" panose="020B0604020202020204" pitchFamily="34" charset="0"/>
                <a:cs typeface="Arial" panose="020B0604020202020204" pitchFamily="34" charset="0"/>
              </a:rPr>
              <a:t>цікаві зчеплення.</a:t>
            </a:r>
            <a:endParaRPr lang="uk-UA" sz="2000" b="0" i="0" dirty="0">
              <a:solidFill>
                <a:srgbClr val="404040"/>
              </a:solidFill>
              <a:effectLst/>
              <a:latin typeface="Arial" panose="020B0604020202020204" pitchFamily="34" charset="0"/>
              <a:cs typeface="Arial" panose="020B0604020202020204" pitchFamily="34" charset="0"/>
            </a:endParaRPr>
          </a:p>
        </p:txBody>
      </p:sp>
      <p:sp>
        <p:nvSpPr>
          <p:cNvPr id="3" name="Прямоугольник 2"/>
          <p:cNvSpPr/>
          <p:nvPr/>
        </p:nvSpPr>
        <p:spPr>
          <a:xfrm>
            <a:off x="32925" y="332656"/>
            <a:ext cx="3891003"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uk-UA" sz="2000" b="1" dirty="0">
                <a:solidFill>
                  <a:srgbClr val="404040"/>
                </a:solidFill>
                <a:latin typeface="Arial" panose="020B0604020202020204" pitchFamily="34" charset="0"/>
                <a:cs typeface="Arial" panose="020B0604020202020204" pitchFamily="34" charset="0"/>
              </a:rPr>
              <a:t>Стиль</a:t>
            </a:r>
            <a:r>
              <a:rPr lang="uk-UA" sz="2000" dirty="0">
                <a:solidFill>
                  <a:srgbClr val="404040"/>
                </a:solidFill>
                <a:latin typeface="Arial" panose="020B0604020202020204" pitchFamily="34" charset="0"/>
                <a:cs typeface="Arial" panose="020B0604020202020204" pitchFamily="34" charset="0"/>
              </a:rPr>
              <a:t> есе вирізняється:</a:t>
            </a:r>
          </a:p>
          <a:p>
            <a:pPr>
              <a:lnSpc>
                <a:spcPct val="150000"/>
              </a:lnSpc>
              <a:buFont typeface="Arial" panose="020B0604020202020204" pitchFamily="34" charset="0"/>
              <a:buChar char="•"/>
            </a:pPr>
            <a:r>
              <a:rPr lang="uk-UA" sz="2000" dirty="0">
                <a:solidFill>
                  <a:srgbClr val="404040"/>
                </a:solidFill>
                <a:latin typeface="Arial" panose="020B0604020202020204" pitchFamily="34" charset="0"/>
                <a:cs typeface="Arial" panose="020B0604020202020204" pitchFamily="34" charset="0"/>
              </a:rPr>
              <a:t>афористичністю;</a:t>
            </a:r>
          </a:p>
          <a:p>
            <a:pPr>
              <a:lnSpc>
                <a:spcPct val="150000"/>
              </a:lnSpc>
              <a:buFont typeface="Arial" panose="020B0604020202020204" pitchFamily="34" charset="0"/>
              <a:buChar char="•"/>
            </a:pPr>
            <a:r>
              <a:rPr lang="uk-UA" sz="2000" dirty="0">
                <a:solidFill>
                  <a:srgbClr val="404040"/>
                </a:solidFill>
                <a:latin typeface="Arial" panose="020B0604020202020204" pitchFamily="34" charset="0"/>
                <a:cs typeface="Arial" panose="020B0604020202020204" pitchFamily="34" charset="0"/>
              </a:rPr>
              <a:t>образністю;</a:t>
            </a:r>
          </a:p>
          <a:p>
            <a:pPr>
              <a:lnSpc>
                <a:spcPct val="150000"/>
              </a:lnSpc>
              <a:buFont typeface="Arial" panose="020B0604020202020204" pitchFamily="34" charset="0"/>
              <a:buChar char="•"/>
            </a:pPr>
            <a:r>
              <a:rPr lang="uk-UA" sz="2000" dirty="0">
                <a:solidFill>
                  <a:srgbClr val="404040"/>
                </a:solidFill>
                <a:latin typeface="Arial" panose="020B0604020202020204" pitchFamily="34" charset="0"/>
                <a:cs typeface="Arial" panose="020B0604020202020204" pitchFamily="34" charset="0"/>
              </a:rPr>
              <a:t>парадоксальністю.</a:t>
            </a:r>
          </a:p>
        </p:txBody>
      </p:sp>
      <p:sp>
        <p:nvSpPr>
          <p:cNvPr id="4" name="Прямоугольник 3"/>
          <p:cNvSpPr/>
          <p:nvPr/>
        </p:nvSpPr>
        <p:spPr>
          <a:xfrm>
            <a:off x="4186788" y="321037"/>
            <a:ext cx="4939035"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uk-UA" sz="2000">
                <a:solidFill>
                  <a:srgbClr val="404040"/>
                </a:solidFill>
                <a:latin typeface="Arial" panose="020B0604020202020204" pitchFamily="34" charset="0"/>
                <a:cs typeface="Arial" panose="020B0604020202020204" pitchFamily="34" charset="0"/>
              </a:rPr>
              <a:t>Для есе </a:t>
            </a:r>
            <a:r>
              <a:rPr lang="uk-UA" sz="2000" b="1">
                <a:solidFill>
                  <a:srgbClr val="404040"/>
                </a:solidFill>
                <a:latin typeface="Arial" panose="020B0604020202020204" pitchFamily="34" charset="0"/>
                <a:cs typeface="Arial" panose="020B0604020202020204" pitchFamily="34" charset="0"/>
              </a:rPr>
              <a:t>характерне</a:t>
            </a:r>
            <a:r>
              <a:rPr lang="uk-UA" sz="2000">
                <a:solidFill>
                  <a:srgbClr val="404040"/>
                </a:solidFill>
                <a:latin typeface="Arial" panose="020B0604020202020204" pitchFamily="34" charset="0"/>
                <a:cs typeface="Arial" panose="020B0604020202020204" pitchFamily="34" charset="0"/>
              </a:rPr>
              <a:t> використання численних засобів художньої виразності:</a:t>
            </a:r>
          </a:p>
          <a:p>
            <a:pPr>
              <a:lnSpc>
                <a:spcPct val="150000"/>
              </a:lnSpc>
              <a:buFont typeface="Arial" panose="020B0604020202020204" pitchFamily="34" charset="0"/>
              <a:buChar char="•"/>
            </a:pPr>
            <a:r>
              <a:rPr lang="uk-UA" sz="2000">
                <a:solidFill>
                  <a:srgbClr val="404040"/>
                </a:solidFill>
                <a:latin typeface="Arial" panose="020B0604020202020204" pitchFamily="34" charset="0"/>
                <a:cs typeface="Arial" panose="020B0604020202020204" pitchFamily="34" charset="0"/>
              </a:rPr>
              <a:t>символи;</a:t>
            </a:r>
          </a:p>
          <a:p>
            <a:pPr>
              <a:lnSpc>
                <a:spcPct val="150000"/>
              </a:lnSpc>
              <a:buFont typeface="Arial" panose="020B0604020202020204" pitchFamily="34" charset="0"/>
              <a:buChar char="•"/>
            </a:pPr>
            <a:r>
              <a:rPr lang="uk-UA" sz="2000">
                <a:solidFill>
                  <a:srgbClr val="404040"/>
                </a:solidFill>
                <a:latin typeface="Arial" panose="020B0604020202020204" pitchFamily="34" charset="0"/>
                <a:cs typeface="Arial" panose="020B0604020202020204" pitchFamily="34" charset="0"/>
              </a:rPr>
              <a:t>метафори;</a:t>
            </a:r>
          </a:p>
          <a:p>
            <a:pPr>
              <a:lnSpc>
                <a:spcPct val="150000"/>
              </a:lnSpc>
              <a:buFont typeface="Arial" panose="020B0604020202020204" pitchFamily="34" charset="0"/>
              <a:buChar char="•"/>
            </a:pPr>
            <a:r>
              <a:rPr lang="uk-UA" sz="2000">
                <a:solidFill>
                  <a:srgbClr val="404040"/>
                </a:solidFill>
                <a:latin typeface="Arial" panose="020B0604020202020204" pitchFamily="34" charset="0"/>
                <a:cs typeface="Arial" panose="020B0604020202020204" pitchFamily="34" charset="0"/>
              </a:rPr>
              <a:t>порівняння;</a:t>
            </a:r>
          </a:p>
          <a:p>
            <a:pPr>
              <a:lnSpc>
                <a:spcPct val="150000"/>
              </a:lnSpc>
              <a:buFont typeface="Arial" panose="020B0604020202020204" pitchFamily="34" charset="0"/>
              <a:buChar char="•"/>
            </a:pPr>
            <a:r>
              <a:rPr lang="uk-UA" sz="2000">
                <a:solidFill>
                  <a:srgbClr val="404040"/>
                </a:solidFill>
                <a:latin typeface="Arial" panose="020B0604020202020204" pitchFamily="34" charset="0"/>
                <a:cs typeface="Arial" panose="020B0604020202020204" pitchFamily="34" charset="0"/>
              </a:rPr>
              <a:t>алегоричні і притчові образи.</a:t>
            </a:r>
            <a:endParaRPr lang="uk-UA" sz="2000" dirty="0">
              <a:solidFill>
                <a:srgbClr val="404040"/>
              </a:solidFill>
              <a:latin typeface="Arial" panose="020B0604020202020204" pitchFamily="34" charset="0"/>
              <a:cs typeface="Arial" panose="020B0604020202020204" pitchFamily="34" charset="0"/>
            </a:endParaRPr>
          </a:p>
        </p:txBody>
      </p:sp>
      <p:sp>
        <p:nvSpPr>
          <p:cNvPr id="5" name="Прямоугольник 4"/>
          <p:cNvSpPr/>
          <p:nvPr/>
        </p:nvSpPr>
        <p:spPr>
          <a:xfrm>
            <a:off x="52855" y="2492896"/>
            <a:ext cx="3891003" cy="332398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uk-UA" sz="2000" dirty="0">
                <a:solidFill>
                  <a:srgbClr val="404040"/>
                </a:solidFill>
                <a:latin typeface="Arial" panose="020B0604020202020204" pitchFamily="34" charset="0"/>
                <a:cs typeface="Arial" panose="020B0604020202020204" pitchFamily="34" charset="0"/>
              </a:rPr>
              <a:t>Для </a:t>
            </a:r>
            <a:r>
              <a:rPr lang="uk-UA" sz="2000" b="1" dirty="0">
                <a:solidFill>
                  <a:srgbClr val="404040"/>
                </a:solidFill>
                <a:latin typeface="Arial" panose="020B0604020202020204" pitchFamily="34" charset="0"/>
                <a:cs typeface="Arial" panose="020B0604020202020204" pitchFamily="34" charset="0"/>
              </a:rPr>
              <a:t>передачі особового сприйняття</a:t>
            </a:r>
            <a:r>
              <a:rPr lang="uk-UA" sz="2000" dirty="0">
                <a:solidFill>
                  <a:srgbClr val="404040"/>
                </a:solidFill>
                <a:latin typeface="Arial" panose="020B0604020202020204" pitchFamily="34" charset="0"/>
                <a:cs typeface="Arial" panose="020B0604020202020204" pitchFamily="34" charset="0"/>
              </a:rPr>
              <a:t> автору есе необхідно:</a:t>
            </a:r>
          </a:p>
          <a:p>
            <a:pPr>
              <a:lnSpc>
                <a:spcPct val="150000"/>
              </a:lnSpc>
              <a:buFont typeface="Arial" panose="020B0604020202020204" pitchFamily="34" charset="0"/>
              <a:buChar char="•"/>
            </a:pPr>
            <a:r>
              <a:rPr lang="uk-UA" sz="2000" dirty="0">
                <a:solidFill>
                  <a:srgbClr val="404040"/>
                </a:solidFill>
                <a:latin typeface="Arial" panose="020B0604020202020204" pitchFamily="34" charset="0"/>
                <a:cs typeface="Arial" panose="020B0604020202020204" pitchFamily="34" charset="0"/>
              </a:rPr>
              <a:t>використовувати всілякі асоціації;</a:t>
            </a:r>
          </a:p>
          <a:p>
            <a:pPr>
              <a:lnSpc>
                <a:spcPct val="150000"/>
              </a:lnSpc>
              <a:buFont typeface="Arial" panose="020B0604020202020204" pitchFamily="34" charset="0"/>
              <a:buChar char="•"/>
            </a:pPr>
            <a:r>
              <a:rPr lang="uk-UA" sz="2000" dirty="0">
                <a:solidFill>
                  <a:srgbClr val="404040"/>
                </a:solidFill>
                <a:latin typeface="Arial" panose="020B0604020202020204" pitchFamily="34" charset="0"/>
                <a:cs typeface="Arial" panose="020B0604020202020204" pitchFamily="34" charset="0"/>
              </a:rPr>
              <a:t>проводити паралелі;</a:t>
            </a:r>
          </a:p>
          <a:p>
            <a:pPr>
              <a:lnSpc>
                <a:spcPct val="150000"/>
              </a:lnSpc>
              <a:buFont typeface="Arial" panose="020B0604020202020204" pitchFamily="34" charset="0"/>
              <a:buChar char="•"/>
            </a:pPr>
            <a:r>
              <a:rPr lang="uk-UA" sz="2000" dirty="0">
                <a:solidFill>
                  <a:srgbClr val="404040"/>
                </a:solidFill>
                <a:latin typeface="Arial" panose="020B0604020202020204" pitchFamily="34" charset="0"/>
                <a:cs typeface="Arial" panose="020B0604020202020204" pitchFamily="34" charset="0"/>
              </a:rPr>
              <a:t>добирати аналогії.</a:t>
            </a:r>
          </a:p>
        </p:txBody>
      </p:sp>
      <p:sp>
        <p:nvSpPr>
          <p:cNvPr id="6" name="Номер слайда 5"/>
          <p:cNvSpPr>
            <a:spLocks noGrp="1"/>
          </p:cNvSpPr>
          <p:nvPr>
            <p:ph type="sldNum" sz="quarter" idx="12"/>
          </p:nvPr>
        </p:nvSpPr>
        <p:spPr/>
        <p:txBody>
          <a:bodyPr/>
          <a:lstStyle/>
          <a:p>
            <a:fld id="{725C68B6-61C2-468F-89AB-4B9F7531AA68}" type="slidenum">
              <a:rPr lang="ru-RU" smtClean="0"/>
              <a:pPr/>
              <a:t>26</a:t>
            </a:fld>
            <a:endParaRPr lang="ru-RU"/>
          </a:p>
        </p:txBody>
      </p:sp>
    </p:spTree>
    <p:extLst>
      <p:ext uri="{BB962C8B-B14F-4D97-AF65-F5344CB8AC3E}">
        <p14:creationId xmlns:p14="http://schemas.microsoft.com/office/powerpoint/2010/main" val="4013753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63253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7200" algn="just">
              <a:lnSpc>
                <a:spcPct val="150000"/>
              </a:lnSpc>
            </a:pPr>
            <a:r>
              <a:rPr lang="uk-UA" sz="1600" b="1" dirty="0">
                <a:solidFill>
                  <a:schemeClr val="bg2">
                    <a:lumMod val="50000"/>
                  </a:schemeClr>
                </a:solidFill>
                <a:latin typeface="Arial" panose="020B0604020202020204" pitchFamily="34" charset="0"/>
                <a:cs typeface="Arial" panose="020B0604020202020204" pitchFamily="34" charset="0"/>
              </a:rPr>
              <a:t>ЕФЕКТНИЙ ПОЧАТОК</a:t>
            </a:r>
          </a:p>
          <a:p>
            <a:pPr indent="457200">
              <a:lnSpc>
                <a:spcPct val="150000"/>
              </a:lnSpc>
            </a:pPr>
            <a:r>
              <a:rPr lang="uk-UA" sz="1600" dirty="0">
                <a:solidFill>
                  <a:srgbClr val="404040"/>
                </a:solidFill>
                <a:latin typeface="Arial" panose="020B0604020202020204" pitchFamily="34" charset="0"/>
                <a:cs typeface="Arial" panose="020B0604020202020204" pitchFamily="34" charset="0"/>
              </a:rPr>
              <a:t>Вступ, дуже важливий елемент твору. Читач визначає для себе, чи варто йому читати ваше есе. Для початку есе існує кілька підходів.</a:t>
            </a:r>
            <a:br>
              <a:rPr lang="uk-UA" sz="1600" dirty="0">
                <a:solidFill>
                  <a:srgbClr val="404040"/>
                </a:solidFill>
                <a:latin typeface="Arial" panose="020B0604020202020204" pitchFamily="34" charset="0"/>
                <a:cs typeface="Arial" panose="020B0604020202020204" pitchFamily="34" charset="0"/>
              </a:rPr>
            </a:br>
            <a:r>
              <a:rPr lang="uk-UA" sz="1600" dirty="0">
                <a:solidFill>
                  <a:srgbClr val="404040"/>
                </a:solidFill>
                <a:latin typeface="Arial" panose="020B0604020202020204" pitchFamily="34" charset="0"/>
                <a:cs typeface="Arial" panose="020B0604020202020204" pitchFamily="34" charset="0"/>
              </a:rPr>
              <a:t>1. </a:t>
            </a:r>
            <a:r>
              <a:rPr lang="uk-UA" sz="1600" b="1" dirty="0">
                <a:solidFill>
                  <a:srgbClr val="404040"/>
                </a:solidFill>
                <a:latin typeface="Arial" panose="020B0604020202020204" pitchFamily="34" charset="0"/>
                <a:cs typeface="Arial" panose="020B0604020202020204" pitchFamily="34" charset="0"/>
              </a:rPr>
              <a:t>Стандартний</a:t>
            </a:r>
            <a:r>
              <a:rPr lang="uk-UA" sz="1600" dirty="0">
                <a:solidFill>
                  <a:srgbClr val="404040"/>
                </a:solidFill>
                <a:latin typeface="Arial" panose="020B0604020202020204" pitchFamily="34" charset="0"/>
                <a:cs typeface="Arial" panose="020B0604020202020204" pitchFamily="34" charset="0"/>
              </a:rPr>
              <a:t> (найпоширеніший). Необхідно відповісти на шість запитань: хто, що, коли, де, чому і як. Відповіді на ці запитання дадуть змогу читачеві зрозуміти, чого йому очікувати.</a:t>
            </a:r>
            <a:br>
              <a:rPr lang="uk-UA" sz="1600" dirty="0">
                <a:solidFill>
                  <a:srgbClr val="404040"/>
                </a:solidFill>
                <a:latin typeface="Arial" panose="020B0604020202020204" pitchFamily="34" charset="0"/>
                <a:cs typeface="Arial" panose="020B0604020202020204" pitchFamily="34" charset="0"/>
              </a:rPr>
            </a:br>
            <a:r>
              <a:rPr lang="uk-UA" sz="1600" dirty="0">
                <a:solidFill>
                  <a:srgbClr val="404040"/>
                </a:solidFill>
                <a:latin typeface="Arial" panose="020B0604020202020204" pitchFamily="34" charset="0"/>
                <a:cs typeface="Arial" panose="020B0604020202020204" pitchFamily="34" charset="0"/>
              </a:rPr>
              <a:t>2. </a:t>
            </a:r>
            <a:r>
              <a:rPr lang="uk-UA" sz="1600" b="1" dirty="0">
                <a:solidFill>
                  <a:srgbClr val="404040"/>
                </a:solidFill>
                <a:latin typeface="Arial" panose="020B0604020202020204" pitchFamily="34" charset="0"/>
                <a:cs typeface="Arial" panose="020B0604020202020204" pitchFamily="34" charset="0"/>
              </a:rPr>
              <a:t>Несподіваний</a:t>
            </a:r>
            <a:r>
              <a:rPr lang="uk-UA" sz="1600" dirty="0">
                <a:solidFill>
                  <a:srgbClr val="404040"/>
                </a:solidFill>
                <a:latin typeface="Arial" panose="020B0604020202020204" pitchFamily="34" charset="0"/>
                <a:cs typeface="Arial" panose="020B0604020202020204" pitchFamily="34" charset="0"/>
              </a:rPr>
              <a:t> </a:t>
            </a:r>
            <a:r>
              <a:rPr lang="uk-UA" sz="1600" i="1" dirty="0">
                <a:solidFill>
                  <a:srgbClr val="404040"/>
                </a:solidFill>
                <a:latin typeface="Arial" panose="020B0604020202020204" pitchFamily="34" charset="0"/>
                <a:cs typeface="Arial" panose="020B0604020202020204" pitchFamily="34" charset="0"/>
              </a:rPr>
              <a:t>—</a:t>
            </a:r>
            <a:r>
              <a:rPr lang="uk-UA" sz="1600" dirty="0">
                <a:solidFill>
                  <a:srgbClr val="404040"/>
                </a:solidFill>
                <a:latin typeface="Arial" panose="020B0604020202020204" pitchFamily="34" charset="0"/>
                <a:cs typeface="Arial" panose="020B0604020202020204" pitchFamily="34" charset="0"/>
              </a:rPr>
              <a:t> це може бути що завгодно, але читач повинен бути здивований або шокований.</a:t>
            </a:r>
            <a:br>
              <a:rPr lang="uk-UA" sz="1600" dirty="0">
                <a:solidFill>
                  <a:srgbClr val="404040"/>
                </a:solidFill>
                <a:latin typeface="Arial" panose="020B0604020202020204" pitchFamily="34" charset="0"/>
                <a:cs typeface="Arial" panose="020B0604020202020204" pitchFamily="34" charset="0"/>
              </a:rPr>
            </a:br>
            <a:r>
              <a:rPr lang="uk-UA" sz="1600" dirty="0">
                <a:solidFill>
                  <a:srgbClr val="404040"/>
                </a:solidFill>
                <a:latin typeface="Arial" panose="020B0604020202020204" pitchFamily="34" charset="0"/>
                <a:cs typeface="Arial" panose="020B0604020202020204" pitchFamily="34" charset="0"/>
              </a:rPr>
              <a:t>3. </a:t>
            </a:r>
            <a:r>
              <a:rPr lang="uk-UA" sz="1600" b="1" dirty="0">
                <a:solidFill>
                  <a:srgbClr val="404040"/>
                </a:solidFill>
                <a:latin typeface="Arial" panose="020B0604020202020204" pitchFamily="34" charset="0"/>
                <a:cs typeface="Arial" panose="020B0604020202020204" pitchFamily="34" charset="0"/>
              </a:rPr>
              <a:t>Дієвий</a:t>
            </a:r>
            <a:r>
              <a:rPr lang="uk-UA" sz="1600" dirty="0">
                <a:solidFill>
                  <a:srgbClr val="404040"/>
                </a:solidFill>
                <a:latin typeface="Arial" panose="020B0604020202020204" pitchFamily="34" charset="0"/>
                <a:cs typeface="Arial" panose="020B0604020202020204" pitchFamily="34" charset="0"/>
              </a:rPr>
              <a:t> — зображення самого процесу, а причини й наслідки випливуть далі. Цей підхід зручний для коротких есе.</a:t>
            </a:r>
            <a:br>
              <a:rPr lang="uk-UA" sz="1600" dirty="0">
                <a:solidFill>
                  <a:srgbClr val="404040"/>
                </a:solidFill>
                <a:latin typeface="Arial" panose="020B0604020202020204" pitchFamily="34" charset="0"/>
                <a:cs typeface="Arial" panose="020B0604020202020204" pitchFamily="34" charset="0"/>
              </a:rPr>
            </a:br>
            <a:r>
              <a:rPr lang="uk-UA" sz="1600" dirty="0">
                <a:solidFill>
                  <a:srgbClr val="404040"/>
                </a:solidFill>
                <a:latin typeface="Arial" panose="020B0604020202020204" pitchFamily="34" charset="0"/>
                <a:cs typeface="Arial" panose="020B0604020202020204" pitchFamily="34" charset="0"/>
              </a:rPr>
              <a:t>4. </a:t>
            </a:r>
            <a:r>
              <a:rPr lang="uk-UA" sz="1600" b="1" dirty="0">
                <a:solidFill>
                  <a:srgbClr val="404040"/>
                </a:solidFill>
                <a:latin typeface="Arial" panose="020B0604020202020204" pitchFamily="34" charset="0"/>
                <a:cs typeface="Arial" panose="020B0604020202020204" pitchFamily="34" charset="0"/>
              </a:rPr>
              <a:t>Авторитарний</a:t>
            </a:r>
            <a:r>
              <a:rPr lang="uk-UA" sz="1600" dirty="0">
                <a:solidFill>
                  <a:srgbClr val="404040"/>
                </a:solidFill>
                <a:latin typeface="Arial" panose="020B0604020202020204" pitchFamily="34" charset="0"/>
                <a:cs typeface="Arial" panose="020B0604020202020204" pitchFamily="34" charset="0"/>
              </a:rPr>
              <a:t> </a:t>
            </a:r>
            <a:r>
              <a:rPr lang="uk-UA" sz="1600" i="1" dirty="0">
                <a:solidFill>
                  <a:srgbClr val="404040"/>
                </a:solidFill>
                <a:latin typeface="Arial" panose="020B0604020202020204" pitchFamily="34" charset="0"/>
                <a:cs typeface="Arial" panose="020B0604020202020204" pitchFamily="34" charset="0"/>
              </a:rPr>
              <a:t>—</a:t>
            </a:r>
            <a:r>
              <a:rPr lang="uk-UA" sz="1600" dirty="0">
                <a:solidFill>
                  <a:srgbClr val="404040"/>
                </a:solidFill>
                <a:latin typeface="Arial" panose="020B0604020202020204" pitchFamily="34" charset="0"/>
                <a:cs typeface="Arial" panose="020B0604020202020204" pitchFamily="34" charset="0"/>
              </a:rPr>
              <a:t> пропонує інформацію в наказовому тоні, щоб створити враження упевненості автора тільки в собі.</a:t>
            </a:r>
            <a:br>
              <a:rPr lang="uk-UA" sz="1600" dirty="0">
                <a:solidFill>
                  <a:srgbClr val="404040"/>
                </a:solidFill>
                <a:latin typeface="Arial" panose="020B0604020202020204" pitchFamily="34" charset="0"/>
                <a:cs typeface="Arial" panose="020B0604020202020204" pitchFamily="34" charset="0"/>
              </a:rPr>
            </a:br>
            <a:r>
              <a:rPr lang="uk-UA" sz="1600" dirty="0">
                <a:solidFill>
                  <a:srgbClr val="404040"/>
                </a:solidFill>
                <a:latin typeface="Arial" panose="020B0604020202020204" pitchFamily="34" charset="0"/>
                <a:cs typeface="Arial" panose="020B0604020202020204" pitchFamily="34" charset="0"/>
              </a:rPr>
              <a:t>5. </a:t>
            </a:r>
            <a:r>
              <a:rPr lang="uk-UA" sz="1600" b="1" dirty="0">
                <a:solidFill>
                  <a:srgbClr val="404040"/>
                </a:solidFill>
                <a:latin typeface="Arial" panose="020B0604020202020204" pitchFamily="34" charset="0"/>
                <a:cs typeface="Arial" panose="020B0604020202020204" pitchFamily="34" charset="0"/>
              </a:rPr>
              <a:t>Інформативний</a:t>
            </a:r>
            <a:r>
              <a:rPr lang="uk-UA" sz="1600" dirty="0">
                <a:solidFill>
                  <a:srgbClr val="404040"/>
                </a:solidFill>
                <a:latin typeface="Arial" panose="020B0604020202020204" pitchFamily="34" charset="0"/>
                <a:cs typeface="Arial" panose="020B0604020202020204" pitchFamily="34" charset="0"/>
              </a:rPr>
              <a:t> — читач одразу отримує інформацію про те, що буде далі у творі.</a:t>
            </a:r>
            <a:br>
              <a:rPr lang="uk-UA" sz="1600" dirty="0">
                <a:solidFill>
                  <a:srgbClr val="404040"/>
                </a:solidFill>
                <a:latin typeface="Arial" panose="020B0604020202020204" pitchFamily="34" charset="0"/>
                <a:cs typeface="Arial" panose="020B0604020202020204" pitchFamily="34" charset="0"/>
              </a:rPr>
            </a:br>
            <a:r>
              <a:rPr lang="uk-UA" sz="1600" dirty="0">
                <a:solidFill>
                  <a:srgbClr val="404040"/>
                </a:solidFill>
                <a:latin typeface="Arial" panose="020B0604020202020204" pitchFamily="34" charset="0"/>
                <a:cs typeface="Arial" panose="020B0604020202020204" pitchFamily="34" charset="0"/>
              </a:rPr>
              <a:t>6. </a:t>
            </a:r>
            <a:r>
              <a:rPr lang="uk-UA" sz="1600" b="1" dirty="0">
                <a:solidFill>
                  <a:srgbClr val="404040"/>
                </a:solidFill>
                <a:latin typeface="Arial" panose="020B0604020202020204" pitchFamily="34" charset="0"/>
                <a:cs typeface="Arial" panose="020B0604020202020204" pitchFamily="34" charset="0"/>
              </a:rPr>
              <a:t>Цитатний</a:t>
            </a:r>
            <a:r>
              <a:rPr lang="uk-UA" sz="1600" dirty="0">
                <a:solidFill>
                  <a:srgbClr val="404040"/>
                </a:solidFill>
                <a:latin typeface="Arial" panose="020B0604020202020204" pitchFamily="34" charset="0"/>
                <a:cs typeface="Arial" panose="020B0604020202020204" pitchFamily="34" charset="0"/>
              </a:rPr>
              <a:t> </a:t>
            </a:r>
            <a:r>
              <a:rPr lang="uk-UA" sz="1600" i="1" dirty="0">
                <a:solidFill>
                  <a:srgbClr val="404040"/>
                </a:solidFill>
                <a:latin typeface="Arial" panose="020B0604020202020204" pitchFamily="34" charset="0"/>
                <a:cs typeface="Arial" panose="020B0604020202020204" pitchFamily="34" charset="0"/>
              </a:rPr>
              <a:t>—</a:t>
            </a:r>
            <a:r>
              <a:rPr lang="uk-UA" sz="1600" dirty="0">
                <a:solidFill>
                  <a:srgbClr val="404040"/>
                </a:solidFill>
                <a:latin typeface="Arial" panose="020B0604020202020204" pitchFamily="34" charset="0"/>
                <a:cs typeface="Arial" panose="020B0604020202020204" pitchFamily="34" charset="0"/>
              </a:rPr>
              <a:t> вдало підібрана цитата одразу привертає увагу читача (не рекомендується використовувати прислів’я і кліше — це банально).</a:t>
            </a:r>
            <a:br>
              <a:rPr lang="uk-UA" sz="1600" dirty="0">
                <a:solidFill>
                  <a:srgbClr val="404040"/>
                </a:solidFill>
                <a:latin typeface="Arial" panose="020B0604020202020204" pitchFamily="34" charset="0"/>
                <a:cs typeface="Arial" panose="020B0604020202020204" pitchFamily="34" charset="0"/>
              </a:rPr>
            </a:br>
            <a:r>
              <a:rPr lang="uk-UA" sz="1600" dirty="0">
                <a:solidFill>
                  <a:srgbClr val="404040"/>
                </a:solidFill>
                <a:latin typeface="Arial" panose="020B0604020202020204" pitchFamily="34" charset="0"/>
                <a:cs typeface="Arial" panose="020B0604020202020204" pitchFamily="34" charset="0"/>
              </a:rPr>
              <a:t>7. </a:t>
            </a:r>
            <a:r>
              <a:rPr lang="uk-UA" sz="1600" b="1" dirty="0">
                <a:solidFill>
                  <a:srgbClr val="404040"/>
                </a:solidFill>
                <a:latin typeface="Arial" panose="020B0604020202020204" pitchFamily="34" charset="0"/>
                <a:cs typeface="Arial" panose="020B0604020202020204" pitchFamily="34" charset="0"/>
              </a:rPr>
              <a:t>Діалоговий</a:t>
            </a:r>
            <a:r>
              <a:rPr lang="uk-UA" sz="1600" dirty="0">
                <a:solidFill>
                  <a:srgbClr val="404040"/>
                </a:solidFill>
                <a:latin typeface="Arial" panose="020B0604020202020204" pitchFamily="34" charset="0"/>
                <a:cs typeface="Arial" panose="020B0604020202020204" pitchFamily="34" charset="0"/>
              </a:rPr>
              <a:t> </a:t>
            </a:r>
            <a:r>
              <a:rPr lang="uk-UA" sz="1600" i="1" dirty="0">
                <a:solidFill>
                  <a:srgbClr val="404040"/>
                </a:solidFill>
                <a:latin typeface="Arial" panose="020B0604020202020204" pitchFamily="34" charset="0"/>
                <a:cs typeface="Arial" panose="020B0604020202020204" pitchFamily="34" charset="0"/>
              </a:rPr>
              <a:t>—</a:t>
            </a:r>
            <a:r>
              <a:rPr lang="uk-UA" sz="1600" dirty="0">
                <a:solidFill>
                  <a:srgbClr val="404040"/>
                </a:solidFill>
                <a:latin typeface="Arial" panose="020B0604020202020204" pitchFamily="34" charset="0"/>
                <a:cs typeface="Arial" panose="020B0604020202020204" pitchFamily="34" charset="0"/>
              </a:rPr>
              <a:t> з одного боку, такий початок стимулює читача як учасника діалогу, з іншого, – це може бути просто потік думок з риторичними запитаннями.</a:t>
            </a:r>
            <a:endParaRPr lang="uk-UA" sz="1600" b="0" i="0" dirty="0">
              <a:solidFill>
                <a:srgbClr val="404040"/>
              </a:solidFill>
              <a:effectLst/>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27</a:t>
            </a:fld>
            <a:endParaRPr lang="ru-RU"/>
          </a:p>
        </p:txBody>
      </p:sp>
    </p:spTree>
    <p:extLst>
      <p:ext uri="{BB962C8B-B14F-4D97-AF65-F5344CB8AC3E}">
        <p14:creationId xmlns:p14="http://schemas.microsoft.com/office/powerpoint/2010/main" val="117117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740307"/>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indent="457200">
              <a:lnSpc>
                <a:spcPct val="150000"/>
              </a:lnSpc>
            </a:pPr>
            <a:r>
              <a:rPr lang="uk-UA" b="1" dirty="0">
                <a:solidFill>
                  <a:srgbClr val="404040"/>
                </a:solidFill>
                <a:latin typeface="Arial" panose="020B0604020202020204" pitchFamily="34" charset="0"/>
                <a:cs typeface="Arial" panose="020B0604020202020204" pitchFamily="34" charset="0"/>
              </a:rPr>
              <a:t>Дев’ять правил написання креативного есе</a:t>
            </a:r>
            <a:br>
              <a:rPr lang="uk-UA" b="1" dirty="0">
                <a:solidFill>
                  <a:srgbClr val="404040"/>
                </a:solidFill>
                <a:latin typeface="Arial" panose="020B0604020202020204" pitchFamily="34" charset="0"/>
                <a:cs typeface="Arial" panose="020B0604020202020204" pitchFamily="34" charset="0"/>
              </a:rPr>
            </a:br>
            <a:r>
              <a:rPr lang="uk-UA" dirty="0">
                <a:solidFill>
                  <a:srgbClr val="404040"/>
                </a:solidFill>
                <a:latin typeface="Arial" panose="020B0604020202020204" pitchFamily="34" charset="0"/>
                <a:cs typeface="Arial" panose="020B0604020202020204" pitchFamily="34" charset="0"/>
              </a:rPr>
              <a:t>Як радять писати есе? Правильно! </a:t>
            </a:r>
            <a:r>
              <a:rPr lang="uk-UA" dirty="0" err="1">
                <a:solidFill>
                  <a:srgbClr val="404040"/>
                </a:solidFill>
                <a:latin typeface="Arial" panose="020B0604020202020204" pitchFamily="34" charset="0"/>
                <a:cs typeface="Arial" panose="020B0604020202020204" pitchFamily="34" charset="0"/>
              </a:rPr>
              <a:t>Креативно</a:t>
            </a:r>
            <a:r>
              <a:rPr lang="uk-UA" dirty="0">
                <a:solidFill>
                  <a:srgbClr val="404040"/>
                </a:solidFill>
                <a:latin typeface="Arial" panose="020B0604020202020204" pitchFamily="34" charset="0"/>
                <a:cs typeface="Arial" panose="020B0604020202020204" pitchFamily="34" charset="0"/>
              </a:rPr>
              <a:t>! Що криється за цим словом? Швидше за все, політ думки, оригінальність тощо. Все просто: головне </a:t>
            </a:r>
            <a:r>
              <a:rPr lang="uk-UA" i="1" dirty="0">
                <a:solidFill>
                  <a:srgbClr val="404040"/>
                </a:solidFill>
                <a:latin typeface="Arial" panose="020B0604020202020204" pitchFamily="34" charset="0"/>
                <a:cs typeface="Arial" panose="020B0604020202020204" pitchFamily="34" charset="0"/>
              </a:rPr>
              <a:t>—</a:t>
            </a:r>
            <a:r>
              <a:rPr lang="uk-UA" dirty="0">
                <a:solidFill>
                  <a:srgbClr val="404040"/>
                </a:solidFill>
                <a:latin typeface="Arial" panose="020B0604020202020204" pitchFamily="34" charset="0"/>
                <a:cs typeface="Arial" panose="020B0604020202020204" pitchFamily="34" charset="0"/>
              </a:rPr>
              <a:t> засвоїти дев’ять правил.</a:t>
            </a:r>
          </a:p>
          <a:p>
            <a:pPr>
              <a:lnSpc>
                <a:spcPct val="150000"/>
              </a:lnSpc>
            </a:pPr>
            <a:r>
              <a:rPr lang="uk-UA" dirty="0">
                <a:latin typeface="Arial" panose="020B0604020202020204" pitchFamily="34" charset="0"/>
                <a:cs typeface="Arial" panose="020B0604020202020204" pitchFamily="34" charset="0"/>
              </a:rPr>
              <a:t>1. Тільки позитивна мова (описувати краще те, що є, а не те, чого немає).</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2. Слова-зв’язки (вони допомагають плавно переходити з однієї частини до іншої).</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3. Різна структура речень. (Читати речення правильної структури нудно. Додайте кілька інверсій. Пишіть різні за довжиною речення).</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4. Зрозумілі слова. (Розумійте значення слів, які ви вживаєте в есе. Ви пишете, щоб уразити змістом, а не словниковим запасом. Вишуканість гарна, але в міру).</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5. Різні слова (синонімія).</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6. Лаконічність.</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7. Кожне слово важливе (без повторів; кожне речення повинне нести унікальний зміст).</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8. Активна життєва позиція.</a:t>
            </a:r>
            <a:br>
              <a:rPr lang="uk-UA" dirty="0">
                <a:latin typeface="Arial" panose="020B0604020202020204" pitchFamily="34" charset="0"/>
                <a:cs typeface="Arial" panose="020B0604020202020204" pitchFamily="34" charset="0"/>
              </a:rPr>
            </a:br>
            <a:r>
              <a:rPr lang="uk-UA" dirty="0">
                <a:latin typeface="Arial" panose="020B0604020202020204" pitchFamily="34" charset="0"/>
                <a:cs typeface="Arial" panose="020B0604020202020204" pitchFamily="34" charset="0"/>
              </a:rPr>
              <a:t>9. Книги про есе — це здорово.</a:t>
            </a:r>
            <a:endParaRPr lang="uk-UA" b="0" i="0" dirty="0">
              <a:solidFill>
                <a:srgbClr val="404040"/>
              </a:solidFill>
              <a:effectLst/>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28</a:t>
            </a:fld>
            <a:endParaRPr lang="ru-RU"/>
          </a:p>
        </p:txBody>
      </p:sp>
    </p:spTree>
    <p:extLst>
      <p:ext uri="{BB962C8B-B14F-4D97-AF65-F5344CB8AC3E}">
        <p14:creationId xmlns:p14="http://schemas.microsoft.com/office/powerpoint/2010/main" val="3396361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7560840" cy="4750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indent="457200" algn="just">
              <a:lnSpc>
                <a:spcPct val="150000"/>
              </a:lnSpc>
              <a:spcAft>
                <a:spcPts val="0"/>
              </a:spcAft>
            </a:pP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Завдання №4 для самостійного виконання – написати Есе</a:t>
            </a:r>
            <a:r>
              <a:rPr lang="uk-UA"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«Робота під кодовою назвою «Інтернет мрія» в контексті розвитку україно-російського конфлікту».</a:t>
            </a:r>
          </a:p>
          <a:p>
            <a:pPr indent="457200" algn="just">
              <a:lnSpc>
                <a:spcPct val="150000"/>
              </a:lnSpc>
              <a:spcAft>
                <a:spcPts val="0"/>
              </a:spcAft>
            </a:pPr>
            <a:r>
              <a:rPr lang="en-US" dirty="0"/>
              <a:t>(</a:t>
            </a:r>
            <a:r>
              <a:rPr lang="uk-UA" dirty="0"/>
              <a:t>Почати можна з розкриття суті, що криється за поняттям роботи "Інтернет-мрія", які очікування у </a:t>
            </a:r>
            <a:r>
              <a:rPr lang="uk-UA" dirty="0" err="1"/>
              <a:t>пошукачів</a:t>
            </a:r>
            <a:r>
              <a:rPr lang="uk-UA" dirty="0"/>
              <a:t>? Одним з таких прикладів  є так звані </a:t>
            </a:r>
            <a:r>
              <a:rPr lang="uk-UA" dirty="0" err="1"/>
              <a:t>ботоферми</a:t>
            </a:r>
            <a:r>
              <a:rPr lang="uk-UA" dirty="0"/>
              <a:t>, які націлені на коригування думки суспільства (на вашу думку на скільки вони є успішними?). Також, таким прикладом є передача в оренду своїх сторінок, наприклад у </a:t>
            </a:r>
            <a:r>
              <a:rPr lang="en-US" dirty="0"/>
              <a:t>Facebook, </a:t>
            </a:r>
            <a:r>
              <a:rPr lang="uk-UA" dirty="0"/>
              <a:t>з тією ж ціллю. </a:t>
            </a:r>
            <a:endParaRPr lang="uk-UA"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p:cNvSpPr/>
          <p:nvPr/>
        </p:nvSpPr>
        <p:spPr>
          <a:xfrm>
            <a:off x="193616" y="5877272"/>
            <a:ext cx="8902437" cy="35394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uk-UA" sz="1700" dirty="0">
                <a:solidFill>
                  <a:schemeClr val="tx1"/>
                </a:solidFill>
              </a:rPr>
              <a:t>Гарний </a:t>
            </a:r>
            <a:r>
              <a:rPr lang="uk-UA" sz="1700" dirty="0" err="1">
                <a:solidFill>
                  <a:schemeClr val="tx1"/>
                </a:solidFill>
              </a:rPr>
              <a:t>мінікурс</a:t>
            </a:r>
            <a:r>
              <a:rPr lang="uk-UA" sz="1700" dirty="0">
                <a:solidFill>
                  <a:schemeClr val="tx1"/>
                </a:solidFill>
              </a:rPr>
              <a:t> від випускниці ЗНУ за темою есе </a:t>
            </a:r>
            <a:r>
              <a:rPr lang="en-US" sz="1700" b="1" dirty="0">
                <a:solidFill>
                  <a:srgbClr val="0070C0"/>
                </a:solidFill>
              </a:rPr>
              <a:t>https://learn.unistudy.org.ua/essay/</a:t>
            </a:r>
            <a:endParaRPr lang="uk-UA" sz="1700" b="1" dirty="0">
              <a:solidFill>
                <a:srgbClr val="0070C0"/>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29</a:t>
            </a:fld>
            <a:endParaRPr lang="ru-RU"/>
          </a:p>
        </p:txBody>
      </p:sp>
    </p:spTree>
    <p:extLst>
      <p:ext uri="{BB962C8B-B14F-4D97-AF65-F5344CB8AC3E}">
        <p14:creationId xmlns:p14="http://schemas.microsoft.com/office/powerpoint/2010/main" val="408020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a:t>
            </a:fld>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09613"/>
            <a:ext cx="9252520"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649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43850" y="980728"/>
            <a:ext cx="4600150"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0215" algn="just">
              <a:lnSpc>
                <a:spcPct val="150000"/>
              </a:lnSpc>
              <a:spcAft>
                <a:spcPts val="0"/>
              </a:spcAft>
            </a:pPr>
            <a:r>
              <a:rPr lang="uk-UA" sz="1600" b="1" dirty="0">
                <a:solidFill>
                  <a:srgbClr val="00B0F0"/>
                </a:solidFill>
                <a:ea typeface="Times New Roman" panose="02020603050405020304" pitchFamily="18" charset="0"/>
              </a:rPr>
              <a:t>Самопрезентація</a:t>
            </a:r>
            <a:r>
              <a:rPr lang="uk-UA" sz="1600" dirty="0">
                <a:ea typeface="Times New Roman" panose="02020603050405020304" pitchFamily="18" charset="0"/>
              </a:rPr>
              <a:t> – це уміння ефектно й виграшно подавати себе в різних ситуаціях, індивідуальний стиль спілкування, неповторний образ, який не тільки подобається вам, але привабливий для навколишніх. Кожен бажаючий може відточити мистецтво самопрезентації, освоїти інструментарій створення іміджу і техніки </a:t>
            </a:r>
            <a:r>
              <a:rPr lang="uk-UA" sz="1600" dirty="0" err="1">
                <a:ea typeface="Times New Roman" panose="02020603050405020304" pitchFamily="18" charset="0"/>
              </a:rPr>
              <a:t>самоподачі</a:t>
            </a:r>
            <a:r>
              <a:rPr lang="uk-UA" sz="1600" dirty="0">
                <a:ea typeface="Times New Roman" panose="02020603050405020304" pitchFamily="18" charset="0"/>
              </a:rPr>
              <a:t>. </a:t>
            </a:r>
            <a:endParaRPr lang="uk-UA" sz="1600" dirty="0">
              <a:effectLst/>
              <a:ea typeface="Times New Roman" panose="02020603050405020304" pitchFamily="18" charset="0"/>
            </a:endParaRPr>
          </a:p>
        </p:txBody>
      </p:sp>
      <p:sp>
        <p:nvSpPr>
          <p:cNvPr id="4" name="Прямоугольник 3"/>
          <p:cNvSpPr/>
          <p:nvPr/>
        </p:nvSpPr>
        <p:spPr>
          <a:xfrm>
            <a:off x="323528" y="188640"/>
            <a:ext cx="763284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uk-UA" sz="2800" b="1" cap="small" dirty="0">
                <a:effectLst>
                  <a:outerShdw blurRad="38100" dist="38100" dir="2700000" algn="tl">
                    <a:srgbClr val="000000">
                      <a:alpha val="43137"/>
                    </a:srgbClr>
                  </a:outerShdw>
                </a:effectLst>
                <a:ea typeface="Times New Roman" panose="02020603050405020304" pitchFamily="18" charset="0"/>
              </a:rPr>
              <a:t>3. </a:t>
            </a:r>
            <a:r>
              <a:rPr lang="uk-UA" sz="2800" b="1" cap="all" dirty="0">
                <a:latin typeface="Times New Roman" panose="02020603050405020304" pitchFamily="18" charset="0"/>
                <a:ea typeface="Times New Roman" panose="02020603050405020304" pitchFamily="18" charset="0"/>
              </a:rPr>
              <a:t>Самопрезентація</a:t>
            </a:r>
            <a:endParaRPr lang="uk-UA" sz="2800" dirty="0">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20839" t="10272" r="13672"/>
          <a:stretch/>
        </p:blipFill>
        <p:spPr>
          <a:xfrm>
            <a:off x="5652120" y="4477406"/>
            <a:ext cx="2506719" cy="2335969"/>
          </a:xfrm>
          <a:prstGeom prst="rect">
            <a:avLst/>
          </a:prstGeom>
        </p:spPr>
      </p:pic>
      <p:sp>
        <p:nvSpPr>
          <p:cNvPr id="6" name="Номер слайда 5"/>
          <p:cNvSpPr>
            <a:spLocks noGrp="1"/>
          </p:cNvSpPr>
          <p:nvPr>
            <p:ph type="sldNum" sz="quarter" idx="12"/>
          </p:nvPr>
        </p:nvSpPr>
        <p:spPr/>
        <p:txBody>
          <a:bodyPr/>
          <a:lstStyle/>
          <a:p>
            <a:fld id="{725C68B6-61C2-468F-89AB-4B9F7531AA68}" type="slidenum">
              <a:rPr lang="ru-RU" smtClean="0"/>
              <a:pPr/>
              <a:t>30</a:t>
            </a:fld>
            <a:endParaRPr lang="ru-RU"/>
          </a:p>
        </p:txBody>
      </p:sp>
      <p:sp>
        <p:nvSpPr>
          <p:cNvPr id="3" name="Прямоугольник 2"/>
          <p:cNvSpPr/>
          <p:nvPr/>
        </p:nvSpPr>
        <p:spPr>
          <a:xfrm>
            <a:off x="179512" y="3645024"/>
            <a:ext cx="4220323" cy="286232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ts val="2400"/>
              </a:lnSpc>
              <a:spcBef>
                <a:spcPts val="600"/>
              </a:spcBef>
            </a:pPr>
            <a:r>
              <a:rPr lang="uk-UA" sz="1600" b="1" dirty="0">
                <a:solidFill>
                  <a:schemeClr val="tx1"/>
                </a:solidFill>
              </a:rPr>
              <a:t>Якщо ми хочемо, щоб нас помітили і оцінили належним чином, нам просто необхідно навчитися презентувати себе. Навик самопрезентації - справжнє мистецтво. </a:t>
            </a:r>
            <a:r>
              <a:rPr lang="uk-UA" sz="1600" b="1" dirty="0">
                <a:solidFill>
                  <a:srgbClr val="0070C0"/>
                </a:solidFill>
              </a:rPr>
              <a:t>Але це не дар згори. </a:t>
            </a:r>
            <a:br>
              <a:rPr lang="en-US" sz="1600" b="1" dirty="0">
                <a:solidFill>
                  <a:srgbClr val="0070C0"/>
                </a:solidFill>
              </a:rPr>
            </a:br>
            <a:r>
              <a:rPr lang="uk-UA" sz="1600" b="1" dirty="0">
                <a:solidFill>
                  <a:srgbClr val="0070C0"/>
                </a:solidFill>
              </a:rPr>
              <a:t>Йому цілком можна навчитися. </a:t>
            </a:r>
            <a:r>
              <a:rPr lang="uk-UA" sz="1600" b="1" dirty="0">
                <a:solidFill>
                  <a:schemeClr val="tx1"/>
                </a:solidFill>
              </a:rPr>
              <a:t>Секрет простий: кілька правил і рекомендацій, певна кількість зусиль і часу, і - ви зробили це!</a:t>
            </a:r>
          </a:p>
        </p:txBody>
      </p:sp>
      <p:pic>
        <p:nvPicPr>
          <p:cNvPr id="8" name="Picture 2" descr="Результат пошуку зображень за запитом &quot;шахрайство з боку роботодавців&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75894"/>
            <a:ext cx="4220323" cy="25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6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Результат пошуку зображень за запитом &quot;Самопрезентаці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443" y="4005063"/>
            <a:ext cx="4408985" cy="293638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116632"/>
            <a:ext cx="7488832" cy="4247317"/>
          </a:xfrm>
          <a:prstGeom prst="rect">
            <a:avLst/>
          </a:prstGeom>
        </p:spPr>
        <p:txBody>
          <a:bodyPr wrap="square">
            <a:spAutoFit/>
          </a:bodyPr>
          <a:lstStyle/>
          <a:p>
            <a:pPr indent="450215" algn="just">
              <a:lnSpc>
                <a:spcPct val="150000"/>
              </a:lnSpc>
              <a:spcAft>
                <a:spcPts val="0"/>
              </a:spcAft>
            </a:pPr>
            <a:r>
              <a:rPr lang="uk-UA" sz="2000" dirty="0">
                <a:solidFill>
                  <a:srgbClr val="7030A0"/>
                </a:solidFill>
                <a:latin typeface="Arial" panose="020B0604020202020204" pitchFamily="34" charset="0"/>
                <a:ea typeface="Times New Roman" panose="02020603050405020304" pitchFamily="18" charset="0"/>
                <a:cs typeface="Arial" panose="020B0604020202020204" pitchFamily="34" charset="0"/>
              </a:rPr>
              <a:t>Як підготуватися до самопрезентації?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Що врахувати? І коли нам може знадобитися презентувати себе як «особистий» бренд або як хорошого спеціаліста? Перш за все – ця навичка може знадобитися при проходженні співбесіди на роботу, тому що це найчастіше потрібно під час процедури відбору кандидата на вакансію. Від того, як ви розповісте (презентуєте) про себе буде залежати, як рівень вашої заробітної плати, так і сама можливість працювати в довгоочікуваній компанії.</a:t>
            </a:r>
            <a:endParaRPr lang="uk-U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31</a:t>
            </a:fld>
            <a:endParaRPr lang="ru-RU"/>
          </a:p>
        </p:txBody>
      </p:sp>
    </p:spTree>
    <p:extLst>
      <p:ext uri="{BB962C8B-B14F-4D97-AF65-F5344CB8AC3E}">
        <p14:creationId xmlns:p14="http://schemas.microsoft.com/office/powerpoint/2010/main" val="2674872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568952" cy="632480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lnSpc>
                <a:spcPct val="150000"/>
              </a:lnSpc>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До самопрезентації варто готуватися </a:t>
            </a:r>
            <a:r>
              <a:rPr lang="uk-UA" dirty="0" err="1">
                <a:latin typeface="Arial" panose="020B0604020202020204" pitchFamily="34" charset="0"/>
                <a:ea typeface="Times New Roman" panose="02020603050405020304" pitchFamily="18" charset="0"/>
                <a:cs typeface="Arial" panose="020B0604020202020204" pitchFamily="34" charset="0"/>
              </a:rPr>
              <a:t>відповідально</a:t>
            </a:r>
            <a:r>
              <a:rPr lang="uk-UA" dirty="0">
                <a:latin typeface="Arial" panose="020B0604020202020204" pitchFamily="34" charset="0"/>
                <a:ea typeface="Times New Roman" panose="02020603050405020304" pitchFamily="18" charset="0"/>
                <a:cs typeface="Arial" panose="020B0604020202020204" pitchFamily="34" charset="0"/>
              </a:rPr>
              <a:t>. </a:t>
            </a:r>
            <a:br>
              <a:rPr lang="uk-UA" dirty="0">
                <a:latin typeface="Arial" panose="020B0604020202020204" pitchFamily="34" charset="0"/>
                <a:ea typeface="Times New Roman" panose="02020603050405020304" pitchFamily="18" charset="0"/>
                <a:cs typeface="Arial" panose="020B0604020202020204" pitchFamily="34" charset="0"/>
              </a:rPr>
            </a:br>
            <a:r>
              <a:rPr lang="uk-UA" dirty="0">
                <a:latin typeface="Arial" panose="020B0604020202020204" pitchFamily="34" charset="0"/>
                <a:ea typeface="Times New Roman" panose="02020603050405020304" pitchFamily="18" charset="0"/>
                <a:cs typeface="Arial" panose="020B0604020202020204" pitchFamily="34" charset="0"/>
              </a:rPr>
              <a:t>Якщо ви не готуєтеся до розповіді про себе, то ви не готуєтеся до співбесіди. Цей простий і дуже дієвий спосіб допоможе вам красиво розповісти про себе, врахувати складні моменти, підготуватися до можливих запитань і, таким чином, уникнути тупикових ситуацій.</a:t>
            </a:r>
          </a:p>
          <a:p>
            <a:pPr indent="450215" algn="just">
              <a:lnSpc>
                <a:spcPct val="150000"/>
              </a:lnSpc>
            </a:pPr>
            <a:r>
              <a:rPr lang="uk-UA" dirty="0">
                <a:latin typeface="Arial" panose="020B0604020202020204" pitchFamily="34" charset="0"/>
                <a:ea typeface="Times New Roman" panose="02020603050405020304" pitchFamily="18" charset="0"/>
                <a:cs typeface="Arial" panose="020B0604020202020204" pitchFamily="34" charset="0"/>
              </a:rPr>
              <a:t>Презентація себе – особливо важлива частина маркетингу. І неважливо, кому ви себе будете презентувати, головне, чим докладніше і цікавіше ви розповісте про себе і про те, чим ви займаєтеся, тим краще враження ви залишите.  Чим краще ви залишите про себе враження, тим вище шанс, що вас запам'ятають і порекомендують. При цьому від вихваляння якісну самопрезентацію відділяє тонка грань, і добре б її не перейти, адже </a:t>
            </a:r>
            <a:r>
              <a:rPr lang="uk-UA" dirty="0" err="1">
                <a:latin typeface="Arial" panose="020B0604020202020204" pitchFamily="34" charset="0"/>
                <a:ea typeface="Times New Roman" panose="02020603050405020304" pitchFamily="18" charset="0"/>
                <a:cs typeface="Arial" panose="020B0604020202020204" pitchFamily="34" charset="0"/>
              </a:rPr>
              <a:t>рідко</a:t>
            </a:r>
            <a:r>
              <a:rPr lang="uk-UA" dirty="0">
                <a:latin typeface="Arial" panose="020B0604020202020204" pitchFamily="34" charset="0"/>
                <a:ea typeface="Times New Roman" panose="02020603050405020304" pitchFamily="18" charset="0"/>
                <a:cs typeface="Arial" panose="020B0604020202020204" pitchFamily="34" charset="0"/>
              </a:rPr>
              <a:t> хто любить хвальків. Щоб стисло і цікаво розповісти про себе все, що необхідно, корисно підготуватися заздалегідь. Особливо це важливо людям, які не мають досвіду презентацій – якщо у вас є заготовки, вам завжди буде від чого відштовхнутися. </a:t>
            </a:r>
          </a:p>
        </p:txBody>
      </p:sp>
      <p:sp>
        <p:nvSpPr>
          <p:cNvPr id="3" name="Номер слайда 2"/>
          <p:cNvSpPr>
            <a:spLocks noGrp="1"/>
          </p:cNvSpPr>
          <p:nvPr>
            <p:ph type="sldNum" sz="quarter" idx="12"/>
          </p:nvPr>
        </p:nvSpPr>
        <p:spPr/>
        <p:txBody>
          <a:bodyPr/>
          <a:lstStyle/>
          <a:p>
            <a:fld id="{725C68B6-61C2-468F-89AB-4B9F7531AA68}" type="slidenum">
              <a:rPr lang="ru-RU" smtClean="0"/>
              <a:pPr/>
              <a:t>32</a:t>
            </a:fld>
            <a:endParaRPr lang="ru-RU"/>
          </a:p>
        </p:txBody>
      </p:sp>
    </p:spTree>
    <p:extLst>
      <p:ext uri="{BB962C8B-B14F-4D97-AF65-F5344CB8AC3E}">
        <p14:creationId xmlns:p14="http://schemas.microsoft.com/office/powerpoint/2010/main" val="3307081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33</a:t>
            </a:fld>
            <a:endParaRPr lang="ru-RU"/>
          </a:p>
        </p:txBody>
      </p:sp>
      <p:sp>
        <p:nvSpPr>
          <p:cNvPr id="3" name="Прямоугольник 2"/>
          <p:cNvSpPr/>
          <p:nvPr/>
        </p:nvSpPr>
        <p:spPr>
          <a:xfrm>
            <a:off x="179512" y="188640"/>
            <a:ext cx="7776864" cy="3831818"/>
          </a:xfrm>
          <a:prstGeom prst="rect">
            <a:avLst/>
          </a:prstGeom>
        </p:spPr>
        <p:txBody>
          <a:bodyPr wrap="square">
            <a:spAutoFit/>
          </a:bodyPr>
          <a:lstStyle/>
          <a:p>
            <a:pPr algn="ctr" fontAlgn="base">
              <a:lnSpc>
                <a:spcPct val="150000"/>
              </a:lnSpc>
            </a:pPr>
            <a:r>
              <a:rPr lang="uk-UA" b="1" dirty="0">
                <a:solidFill>
                  <a:srgbClr val="0070C0"/>
                </a:solidFill>
              </a:rPr>
              <a:t>САМОПРЕЗЕНТАЦІЯ НА СПІВБЕСІДІ: 10 ОСНОВНИХ ПРАВИЛ </a:t>
            </a:r>
            <a:r>
              <a:rPr lang="uk-UA" b="1" dirty="0"/>
              <a:t> </a:t>
            </a:r>
          </a:p>
          <a:p>
            <a:pPr algn="just" fontAlgn="base">
              <a:lnSpc>
                <a:spcPct val="150000"/>
              </a:lnSpc>
            </a:pPr>
            <a:br>
              <a:rPr lang="uk-UA" b="1" dirty="0"/>
            </a:br>
            <a:r>
              <a:rPr lang="uk-UA" b="1" dirty="0"/>
              <a:t>1. Налагодьте контакт</a:t>
            </a:r>
          </a:p>
          <a:p>
            <a:pPr algn="just" fontAlgn="base">
              <a:lnSpc>
                <a:spcPct val="150000"/>
              </a:lnSpc>
            </a:pPr>
            <a:r>
              <a:rPr lang="uk-UA" dirty="0"/>
              <a:t>На початку розмови ви декількома реченнями налаштовуєте зв’язок зі співрозмовником. Цей етап переговорів називається </a:t>
            </a:r>
            <a:r>
              <a:rPr lang="uk-UA" dirty="0" err="1"/>
              <a:t>small</a:t>
            </a:r>
            <a:r>
              <a:rPr lang="uk-UA" dirty="0"/>
              <a:t> </a:t>
            </a:r>
            <a:r>
              <a:rPr lang="uk-UA" dirty="0" err="1"/>
              <a:t>talk</a:t>
            </a:r>
            <a:r>
              <a:rPr lang="uk-UA" dirty="0"/>
              <a:t>. Можна використовувати такі варіанти: </a:t>
            </a:r>
            <a:r>
              <a:rPr lang="uk-UA" i="1" dirty="0"/>
              <a:t>«У вас дуже приємний і просторий офіс» </a:t>
            </a:r>
            <a:r>
              <a:rPr lang="uk-UA" dirty="0"/>
              <a:t>або «</a:t>
            </a:r>
            <a:r>
              <a:rPr lang="uk-UA" i="1" dirty="0"/>
              <a:t>Як легко до вас доїхати, дуже зручне розташування»</a:t>
            </a:r>
            <a:r>
              <a:rPr lang="uk-UA" dirty="0"/>
              <a:t>. Словом, все, що впишеться в формат зустрічі і зможе виступити прологом для майбутньої бесіди.</a:t>
            </a:r>
          </a:p>
        </p:txBody>
      </p:sp>
      <p:pic>
        <p:nvPicPr>
          <p:cNvPr id="1026" name="Picture 2" descr="Розповідь про себе шаблон. Два твори про себе англійською мовою: для  студентів і для школярів. Що потрібно знати перед співбесідою англійсько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876032"/>
            <a:ext cx="5518372" cy="300935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18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34</a:t>
            </a:fld>
            <a:endParaRPr lang="ru-RU"/>
          </a:p>
        </p:txBody>
      </p:sp>
      <p:sp>
        <p:nvSpPr>
          <p:cNvPr id="3" name="Прямоугольник 2"/>
          <p:cNvSpPr/>
          <p:nvPr/>
        </p:nvSpPr>
        <p:spPr>
          <a:xfrm>
            <a:off x="179513" y="476672"/>
            <a:ext cx="7848872" cy="4662815"/>
          </a:xfrm>
          <a:prstGeom prst="rect">
            <a:avLst/>
          </a:prstGeom>
        </p:spPr>
        <p:txBody>
          <a:bodyPr wrap="square">
            <a:spAutoFit/>
          </a:bodyPr>
          <a:lstStyle/>
          <a:p>
            <a:pPr algn="just" fontAlgn="base">
              <a:lnSpc>
                <a:spcPct val="150000"/>
              </a:lnSpc>
            </a:pPr>
            <a:r>
              <a:rPr lang="uk-UA" b="1" dirty="0"/>
              <a:t>2. Перетворіть співбесіду в діалог</a:t>
            </a:r>
          </a:p>
          <a:p>
            <a:pPr algn="just" fontAlgn="base">
              <a:lnSpc>
                <a:spcPct val="150000"/>
              </a:lnSpc>
            </a:pPr>
            <a:r>
              <a:rPr lang="uk-UA" dirty="0"/>
              <a:t>Перетворити розповідь про себе в діалог — частина успіху. </a:t>
            </a:r>
            <a:br>
              <a:rPr lang="en-US" dirty="0"/>
            </a:br>
            <a:r>
              <a:rPr lang="uk-UA" dirty="0"/>
              <a:t>Під час монологу через </a:t>
            </a:r>
            <a:r>
              <a:rPr lang="uk-UA" dirty="0">
                <a:solidFill>
                  <a:srgbClr val="0070C0"/>
                </a:solidFill>
              </a:rPr>
              <a:t>15-20 секунд </a:t>
            </a:r>
            <a:r>
              <a:rPr lang="uk-UA" dirty="0"/>
              <a:t>увага слухача починає розсіюватися. Людина киває головою і навіть зацікавлено дивиться в очі, але його думки витають далеко.</a:t>
            </a:r>
          </a:p>
          <a:p>
            <a:pPr algn="just" fontAlgn="base">
              <a:lnSpc>
                <a:spcPct val="150000"/>
              </a:lnSpc>
            </a:pPr>
            <a:r>
              <a:rPr lang="uk-UA" dirty="0"/>
              <a:t>Утримувати фокус уваги слухача — це навичка, над якою варто попрацювати. Один з варіантів — ставити запитання. </a:t>
            </a:r>
            <a:r>
              <a:rPr lang="en-US" dirty="0"/>
              <a:t>             </a:t>
            </a:r>
            <a:r>
              <a:rPr lang="uk-UA" dirty="0"/>
              <a:t>Наприклад: </a:t>
            </a:r>
            <a:r>
              <a:rPr lang="uk-UA" i="1" dirty="0"/>
              <a:t>«</a:t>
            </a:r>
            <a:r>
              <a:rPr lang="uk-UA" i="1" dirty="0">
                <a:solidFill>
                  <a:srgbClr val="00B050"/>
                </a:solidFill>
              </a:rPr>
              <a:t>У мене є досвід у відкритті нових точок на колишньому місці роботи. Наскільки я знаю, ваша компанія зараз потребує фахівця з розвитку</a:t>
            </a:r>
            <a:r>
              <a:rPr lang="uk-UA" i="1" dirty="0"/>
              <a:t>?»</a:t>
            </a:r>
            <a:r>
              <a:rPr lang="uk-UA" dirty="0"/>
              <a:t> Співрозмовник підтримає розмову, а значить — зверне увагу в ваш бік.</a:t>
            </a:r>
          </a:p>
        </p:txBody>
      </p:sp>
      <p:pic>
        <p:nvPicPr>
          <p:cNvPr id="3074" name="Picture 2" descr="Безкоштовний вебінар “Як побудувати ефективний діалог між громадою та  владою?” | Громадський Простір"/>
          <p:cNvPicPr>
            <a:picLocks noChangeAspect="1" noChangeArrowheads="1"/>
          </p:cNvPicPr>
          <p:nvPr/>
        </p:nvPicPr>
        <p:blipFill rotWithShape="1">
          <a:blip r:embed="rId2">
            <a:extLst>
              <a:ext uri="{28A0092B-C50C-407E-A947-70E740481C1C}">
                <a14:useLocalDpi xmlns:a14="http://schemas.microsoft.com/office/drawing/2010/main" val="0"/>
              </a:ext>
            </a:extLst>
          </a:blip>
          <a:srcRect l="39635"/>
          <a:stretch/>
        </p:blipFill>
        <p:spPr bwMode="auto">
          <a:xfrm>
            <a:off x="6256573" y="4653136"/>
            <a:ext cx="1959446" cy="222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436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35</a:t>
            </a:fld>
            <a:endParaRPr lang="ru-RU"/>
          </a:p>
        </p:txBody>
      </p:sp>
      <p:sp>
        <p:nvSpPr>
          <p:cNvPr id="3" name="Прямоугольник 2"/>
          <p:cNvSpPr/>
          <p:nvPr/>
        </p:nvSpPr>
        <p:spPr>
          <a:xfrm>
            <a:off x="539552" y="476672"/>
            <a:ext cx="7272808" cy="3416320"/>
          </a:xfrm>
          <a:prstGeom prst="rect">
            <a:avLst/>
          </a:prstGeom>
        </p:spPr>
        <p:txBody>
          <a:bodyPr wrap="square">
            <a:spAutoFit/>
          </a:bodyPr>
          <a:lstStyle/>
          <a:p>
            <a:pPr fontAlgn="base">
              <a:lnSpc>
                <a:spcPct val="150000"/>
              </a:lnSpc>
            </a:pPr>
            <a:r>
              <a:rPr lang="uk-UA" b="1" dirty="0"/>
              <a:t>3. Починайте з ключової інформації</a:t>
            </a:r>
          </a:p>
          <a:p>
            <a:pPr algn="just" fontAlgn="base">
              <a:lnSpc>
                <a:spcPct val="150000"/>
              </a:lnSpc>
            </a:pPr>
            <a:r>
              <a:rPr lang="uk-UA" dirty="0"/>
              <a:t>Підносите її коротко, але інформативно. Наприклад. </a:t>
            </a:r>
            <a:r>
              <a:rPr lang="uk-UA" i="1" dirty="0"/>
              <a:t>«Добрий день, мене звати Олена </a:t>
            </a:r>
            <a:r>
              <a:rPr lang="uk-UA" i="1" dirty="0" err="1"/>
              <a:t>Бєлікова</a:t>
            </a:r>
            <a:r>
              <a:rPr lang="uk-UA" i="1" dirty="0"/>
              <a:t>. Я кар’єрний консультант і </a:t>
            </a:r>
            <a:r>
              <a:rPr lang="uk-UA" i="1" dirty="0" err="1"/>
              <a:t>коуч</a:t>
            </a:r>
            <a:r>
              <a:rPr lang="uk-UA" i="1" dirty="0"/>
              <a:t>. Працюю в сфері управління персоналом на позиції HR-директора. Тому я досконально знаю процес пошуку роботи як з боку кандидата, так і з боку роботодавця — від складання резюме та супровідного листа, до вибору каналів пошуку, співбесіди і отримання </a:t>
            </a:r>
            <a:r>
              <a:rPr lang="uk-UA" i="1" dirty="0" err="1"/>
              <a:t>оферу</a:t>
            </a:r>
            <a:r>
              <a:rPr lang="uk-UA" i="1" dirty="0"/>
              <a:t>».</a:t>
            </a:r>
            <a:endParaRPr lang="uk-UA" dirty="0"/>
          </a:p>
        </p:txBody>
      </p:sp>
      <p:sp>
        <p:nvSpPr>
          <p:cNvPr id="4" name="AutoShape 2" descr="Do You Do The Important Things First? - JudiMoreo.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Do You Do The Important Things First? - JudiMoreo.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Do You Do The Important Things First? - JudiMoreo.co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Do You Do The Important Things First? - JudiMoreo.co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6" name="Picture 10" descr="Do You Do The Important Things First? - JudiMore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507" y="3645024"/>
            <a:ext cx="3486547" cy="293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377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36</a:t>
            </a:fld>
            <a:endParaRPr lang="ru-RU"/>
          </a:p>
        </p:txBody>
      </p:sp>
      <p:sp>
        <p:nvSpPr>
          <p:cNvPr id="3" name="Прямоугольник 2"/>
          <p:cNvSpPr/>
          <p:nvPr/>
        </p:nvSpPr>
        <p:spPr>
          <a:xfrm>
            <a:off x="179512" y="289679"/>
            <a:ext cx="4572000" cy="461196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base">
              <a:lnSpc>
                <a:spcPct val="150000"/>
              </a:lnSpc>
            </a:pPr>
            <a:r>
              <a:rPr lang="uk-UA" b="1" dirty="0"/>
              <a:t>4. Врахуйте потребу роботодавця</a:t>
            </a:r>
          </a:p>
          <a:p>
            <a:pPr algn="just" fontAlgn="base">
              <a:lnSpc>
                <a:spcPct val="150000"/>
              </a:lnSpc>
            </a:pPr>
            <a:r>
              <a:rPr lang="uk-UA" dirty="0"/>
              <a:t>Запитайте себе, які основні проблеми повинен вирішувати фахівець на цій позиції, що </a:t>
            </a:r>
            <a:r>
              <a:rPr lang="uk-UA" dirty="0" err="1"/>
              <a:t>привнести</a:t>
            </a:r>
            <a:r>
              <a:rPr lang="uk-UA" dirty="0"/>
              <a:t> своїм приходом в компанію, а також </a:t>
            </a:r>
            <a:r>
              <a:rPr lang="uk-UA" i="1" dirty="0"/>
              <a:t>—</a:t>
            </a:r>
            <a:r>
              <a:rPr lang="uk-UA" dirty="0"/>
              <a:t> у чому проблема роботодавця, в зв’язку з якою, власне, і відкрита вакансія.</a:t>
            </a:r>
          </a:p>
          <a:p>
            <a:pPr algn="just" fontAlgn="base">
              <a:lnSpc>
                <a:spcPct val="150000"/>
              </a:lnSpc>
            </a:pPr>
            <a:r>
              <a:rPr lang="uk-UA" dirty="0"/>
              <a:t>Під час самопрезентації намагайтеся ненав’язливо вставляти відповіді на ці питання. Це покаже вашу цінність як фахівця для компанії.</a:t>
            </a:r>
          </a:p>
        </p:txBody>
      </p:sp>
      <p:sp>
        <p:nvSpPr>
          <p:cNvPr id="4" name="Прямоугольник 3"/>
          <p:cNvSpPr/>
          <p:nvPr/>
        </p:nvSpPr>
        <p:spPr>
          <a:xfrm>
            <a:off x="4751512" y="3284984"/>
            <a:ext cx="4392488"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lnSpc>
                <a:spcPct val="150000"/>
              </a:lnSpc>
            </a:pPr>
            <a:r>
              <a:rPr lang="uk-UA" b="1" dirty="0"/>
              <a:t>5. Проаналізуйте свій досвід</a:t>
            </a:r>
          </a:p>
          <a:p>
            <a:pPr algn="just" fontAlgn="base">
              <a:lnSpc>
                <a:spcPct val="150000"/>
              </a:lnSpc>
            </a:pPr>
            <a:r>
              <a:rPr lang="uk-UA" dirty="0" err="1"/>
              <a:t>Розширте</a:t>
            </a:r>
            <a:r>
              <a:rPr lang="uk-UA" dirty="0"/>
              <a:t> пункти, які наближені до вакансії і мінімізуйте нецільову інформацію. Ви претендуєте на позицію менеджера з продажу, а 15 років тому підробляли офіціантом? Не варто згадувати про це. Це знижує інформативність презентації.</a:t>
            </a:r>
          </a:p>
        </p:txBody>
      </p:sp>
      <p:pic>
        <p:nvPicPr>
          <p:cNvPr id="5122" name="Picture 2" descr="Опис досвіду роботи - Сайт Сливки Неоніл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81903"/>
            <a:ext cx="3456384" cy="246094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39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37</a:t>
            </a:fld>
            <a:endParaRPr lang="ru-RU"/>
          </a:p>
        </p:txBody>
      </p:sp>
      <p:sp>
        <p:nvSpPr>
          <p:cNvPr id="3" name="Прямоугольник 2"/>
          <p:cNvSpPr/>
          <p:nvPr/>
        </p:nvSpPr>
        <p:spPr>
          <a:xfrm>
            <a:off x="186408" y="260648"/>
            <a:ext cx="7769968" cy="4662815"/>
          </a:xfrm>
          <a:prstGeom prst="rect">
            <a:avLst/>
          </a:prstGeom>
        </p:spPr>
        <p:txBody>
          <a:bodyPr wrap="square">
            <a:spAutoFit/>
          </a:bodyPr>
          <a:lstStyle/>
          <a:p>
            <a:pPr algn="just" fontAlgn="base">
              <a:lnSpc>
                <a:spcPct val="150000"/>
              </a:lnSpc>
            </a:pPr>
            <a:r>
              <a:rPr lang="uk-UA" b="1" dirty="0"/>
              <a:t>6. Продумайте структуру самопрезентації</a:t>
            </a:r>
          </a:p>
          <a:p>
            <a:pPr algn="just" fontAlgn="base">
              <a:lnSpc>
                <a:spcPct val="150000"/>
              </a:lnSpc>
            </a:pPr>
            <a:r>
              <a:rPr lang="uk-UA" dirty="0"/>
              <a:t>Один з варіантів порядку самопрезентації на співбесіді:</a:t>
            </a:r>
          </a:p>
          <a:p>
            <a:pPr marL="285750" indent="-285750" algn="just" fontAlgn="base">
              <a:lnSpc>
                <a:spcPct val="150000"/>
              </a:lnSpc>
              <a:buFont typeface="Wingdings" panose="05000000000000000000" pitchFamily="2" charset="2"/>
              <a:buChar char="ü"/>
            </a:pPr>
            <a:r>
              <a:rPr lang="uk-UA" dirty="0"/>
              <a:t>який професійний досвід і важливі навички ви отримали;</a:t>
            </a:r>
          </a:p>
          <a:p>
            <a:pPr marL="285750" indent="-285750" algn="just" fontAlgn="base">
              <a:lnSpc>
                <a:spcPct val="150000"/>
              </a:lnSpc>
              <a:buFont typeface="Wingdings" panose="05000000000000000000" pitchFamily="2" charset="2"/>
              <a:buChar char="ü"/>
            </a:pPr>
            <a:r>
              <a:rPr lang="uk-UA" dirty="0"/>
              <a:t>що це дало вашій кар’єрі, які професійні досягнення зробило можливими;</a:t>
            </a:r>
          </a:p>
          <a:p>
            <a:pPr marL="285750" indent="-285750" algn="just" fontAlgn="base">
              <a:lnSpc>
                <a:spcPct val="150000"/>
              </a:lnSpc>
              <a:buFont typeface="Wingdings" panose="05000000000000000000" pitchFamily="2" charset="2"/>
              <a:buChar char="ü"/>
            </a:pPr>
            <a:r>
              <a:rPr lang="uk-UA" dirty="0"/>
              <a:t>в яких напрямках ви підвищуєте свою експертизу;</a:t>
            </a:r>
          </a:p>
          <a:p>
            <a:pPr marL="285750" indent="-285750" algn="just" fontAlgn="base">
              <a:lnSpc>
                <a:spcPct val="150000"/>
              </a:lnSpc>
              <a:buFont typeface="Wingdings" panose="05000000000000000000" pitchFamily="2" charset="2"/>
              <a:buChar char="ü"/>
            </a:pPr>
            <a:r>
              <a:rPr lang="uk-UA" dirty="0"/>
              <a:t>якщо ви міняєте сферу, то чому і як вибрали саме цю;</a:t>
            </a:r>
          </a:p>
          <a:p>
            <a:pPr marL="285750" indent="-285750" algn="just" fontAlgn="base">
              <a:lnSpc>
                <a:spcPct val="150000"/>
              </a:lnSpc>
              <a:buFont typeface="Wingdings" panose="05000000000000000000" pitchFamily="2" charset="2"/>
              <a:buChar char="ü"/>
            </a:pPr>
            <a:r>
              <a:rPr lang="uk-UA" dirty="0"/>
              <a:t>підведіть підсумок з фокусом на майбутнє </a:t>
            </a:r>
            <a:r>
              <a:rPr lang="uk-UA" i="1" dirty="0"/>
              <a:t>—</a:t>
            </a:r>
            <a:r>
              <a:rPr lang="uk-UA" dirty="0"/>
              <a:t> які професійні зміни плануєте, виходячи зі свого досвіду і навичок.</a:t>
            </a:r>
          </a:p>
          <a:p>
            <a:pPr marL="285750" indent="-285750" algn="just" fontAlgn="base">
              <a:lnSpc>
                <a:spcPct val="150000"/>
              </a:lnSpc>
              <a:buFont typeface="Wingdings" panose="05000000000000000000" pitchFamily="2" charset="2"/>
              <a:buChar char="ü"/>
            </a:pPr>
            <a:r>
              <a:rPr lang="uk-UA" dirty="0"/>
              <a:t>Уникайте вирваних з контексту фактів. Кожна наступна теза повинна продовжувати і доповнювати попередню.</a:t>
            </a:r>
          </a:p>
        </p:txBody>
      </p:sp>
      <p:pic>
        <p:nvPicPr>
          <p:cNvPr id="6146" name="Picture 2" descr="Самопрезентація на співбесіді, або що розповісти про себе роботодавцю |  Кар`єра для нового житт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743294"/>
            <a:ext cx="3213720" cy="20964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29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38</a:t>
            </a:fld>
            <a:endParaRPr lang="ru-RU"/>
          </a:p>
        </p:txBody>
      </p:sp>
      <p:sp>
        <p:nvSpPr>
          <p:cNvPr id="5" name="Прямоугольник 4"/>
          <p:cNvSpPr/>
          <p:nvPr/>
        </p:nvSpPr>
        <p:spPr>
          <a:xfrm>
            <a:off x="395536" y="260648"/>
            <a:ext cx="7272808" cy="5078313"/>
          </a:xfrm>
          <a:prstGeom prst="rect">
            <a:avLst/>
          </a:prstGeom>
        </p:spPr>
        <p:txBody>
          <a:bodyPr wrap="square">
            <a:spAutoFit/>
          </a:bodyPr>
          <a:lstStyle/>
          <a:p>
            <a:pPr algn="just" fontAlgn="base">
              <a:lnSpc>
                <a:spcPct val="150000"/>
              </a:lnSpc>
            </a:pPr>
            <a:r>
              <a:rPr lang="uk-UA" b="1" dirty="0"/>
              <a:t>7. Додайте пункти, які дадуть відповідь на часті запитання роботодавця</a:t>
            </a:r>
          </a:p>
          <a:p>
            <a:pPr marL="285750" indent="-285750" algn="just" fontAlgn="base">
              <a:lnSpc>
                <a:spcPct val="150000"/>
              </a:lnSpc>
              <a:buFont typeface="Wingdings" panose="05000000000000000000" pitchFamily="2" charset="2"/>
              <a:buChar char="ü"/>
            </a:pPr>
            <a:r>
              <a:rPr lang="uk-UA" dirty="0"/>
              <a:t>«Чому ви вирішили прийти до нас на співбесіду?»</a:t>
            </a:r>
          </a:p>
          <a:p>
            <a:pPr marL="285750" indent="-285750" algn="just" fontAlgn="base">
              <a:lnSpc>
                <a:spcPct val="150000"/>
              </a:lnSpc>
              <a:buFont typeface="Wingdings" panose="05000000000000000000" pitchFamily="2" charset="2"/>
              <a:buChar char="ü"/>
            </a:pPr>
            <a:r>
              <a:rPr lang="uk-UA" dirty="0"/>
              <a:t>«Чим зацікавила позиція і що ви знаєте про нашу компанію?»</a:t>
            </a:r>
          </a:p>
          <a:p>
            <a:pPr marL="285750" indent="-285750" algn="just" fontAlgn="base">
              <a:lnSpc>
                <a:spcPct val="150000"/>
              </a:lnSpc>
              <a:buFont typeface="Wingdings" panose="05000000000000000000" pitchFamily="2" charset="2"/>
              <a:buChar char="ü"/>
            </a:pPr>
            <a:r>
              <a:rPr lang="uk-UA" dirty="0"/>
              <a:t>«Що відрізняє вас від інших кандидатів?»</a:t>
            </a:r>
          </a:p>
          <a:p>
            <a:pPr marL="285750" indent="-285750" algn="just" fontAlgn="base">
              <a:lnSpc>
                <a:spcPct val="150000"/>
              </a:lnSpc>
              <a:buFont typeface="Wingdings" panose="05000000000000000000" pitchFamily="2" charset="2"/>
              <a:buChar char="ü"/>
            </a:pPr>
            <a:r>
              <a:rPr lang="uk-UA" dirty="0"/>
              <a:t>«Ваші основні навички та досвід, які ви можете виділити?»</a:t>
            </a:r>
          </a:p>
          <a:p>
            <a:pPr marL="285750" indent="-285750" algn="just" fontAlgn="base">
              <a:lnSpc>
                <a:spcPct val="150000"/>
              </a:lnSpc>
              <a:buFont typeface="Wingdings" panose="05000000000000000000" pitchFamily="2" charset="2"/>
              <a:buChar char="ü"/>
            </a:pPr>
            <a:r>
              <a:rPr lang="uk-UA" dirty="0"/>
              <a:t>«Як ви бачите свою роботу на даній позиції?»</a:t>
            </a:r>
          </a:p>
          <a:p>
            <a:pPr marL="285750" indent="-285750" algn="just" fontAlgn="base">
              <a:lnSpc>
                <a:spcPct val="150000"/>
              </a:lnSpc>
              <a:buFont typeface="Wingdings" panose="05000000000000000000" pitchFamily="2" charset="2"/>
              <a:buChar char="ü"/>
            </a:pPr>
            <a:r>
              <a:rPr lang="uk-UA" dirty="0"/>
              <a:t>«Які ваші плани щодо розвитку на майбутнє?»</a:t>
            </a:r>
          </a:p>
          <a:p>
            <a:pPr algn="just" fontAlgn="base">
              <a:lnSpc>
                <a:spcPct val="150000"/>
              </a:lnSpc>
            </a:pPr>
            <a:r>
              <a:rPr lang="uk-UA" dirty="0"/>
              <a:t>Говоріть максимально відкрито, а відповіді розподіліть по тексту самопрезентації.</a:t>
            </a:r>
          </a:p>
          <a:p>
            <a:pPr algn="just">
              <a:lnSpc>
                <a:spcPct val="150000"/>
              </a:lnSpc>
            </a:pPr>
            <a:br>
              <a:rPr lang="ru-RU" dirty="0"/>
            </a:br>
            <a:endParaRPr lang="ru-RU" b="1" dirty="0"/>
          </a:p>
        </p:txBody>
      </p:sp>
      <p:sp>
        <p:nvSpPr>
          <p:cNvPr id="6" name="AutoShape 4" descr="Інтерв'юємо роботодавця: 13 запитань, які потрібно поставити рекрутеру -  блог Jobmix.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Інтерв'юємо роботодавця: 13 запитань, які потрібно поставити рекрутеру -  блог Jobmix.n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6" name="Picture 8" descr="Інтерв&amp;#39;юємо роботодавця: 13 запитань, які потрібно поставити рекрутеру -  блог Jobmix.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984479"/>
            <a:ext cx="5333256" cy="287352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65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39</a:t>
            </a:fld>
            <a:endParaRPr lang="ru-RU"/>
          </a:p>
        </p:txBody>
      </p:sp>
      <p:sp>
        <p:nvSpPr>
          <p:cNvPr id="3" name="Прямоугольник 2"/>
          <p:cNvSpPr/>
          <p:nvPr/>
        </p:nvSpPr>
        <p:spPr>
          <a:xfrm>
            <a:off x="251520" y="188640"/>
            <a:ext cx="4104456" cy="466281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fontAlgn="base">
              <a:lnSpc>
                <a:spcPct val="150000"/>
              </a:lnSpc>
            </a:pPr>
            <a:r>
              <a:rPr lang="uk-UA" b="1" dirty="0"/>
              <a:t>8. Надайте цифри</a:t>
            </a:r>
          </a:p>
          <a:p>
            <a:pPr algn="just" fontAlgn="base">
              <a:lnSpc>
                <a:spcPct val="150000"/>
              </a:lnSpc>
            </a:pPr>
            <a:r>
              <a:rPr lang="uk-UA" dirty="0"/>
              <a:t>У них полягає конкретика. Тому роботодавець дуже цінує цифри не тільки в роботі, але і на етапі співбесіди. Наприклад, яку кількість </a:t>
            </a:r>
            <a:r>
              <a:rPr lang="uk-UA" dirty="0" err="1"/>
              <a:t>проєктів</a:t>
            </a:r>
            <a:r>
              <a:rPr lang="uk-UA" dirty="0"/>
              <a:t> ви закрили, на які показники в результаті вийшли. Можна презентувати це в форматі «було </a:t>
            </a:r>
            <a:r>
              <a:rPr lang="uk-UA" i="1" dirty="0"/>
              <a:t>—</a:t>
            </a:r>
            <a:r>
              <a:rPr lang="uk-UA" dirty="0"/>
              <a:t> стало». Вкажіть ваші KPI, де видно позитивну динаміку. Це цінна інформація на інтерв’ю.</a:t>
            </a:r>
          </a:p>
        </p:txBody>
      </p:sp>
      <p:sp>
        <p:nvSpPr>
          <p:cNvPr id="4" name="Прямоугольник 3"/>
          <p:cNvSpPr/>
          <p:nvPr/>
        </p:nvSpPr>
        <p:spPr>
          <a:xfrm>
            <a:off x="4546848" y="250770"/>
            <a:ext cx="4417640"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uk-UA" b="1" dirty="0"/>
              <a:t>9. Продумайте, як ви будете говорити</a:t>
            </a:r>
          </a:p>
          <a:p>
            <a:pPr algn="just" fontAlgn="base"/>
            <a:r>
              <a:rPr lang="uk-UA" dirty="0"/>
              <a:t>Тут мова йде про невербальне спілкування. Контролювати його можливо тільки при підготовленому тексті. Погодьтеся, важко брати під контроль свої жести і міміку, коли у вас в голові хаос. Тому спершу продумайте чіткий план того, що будете говорити, </a:t>
            </a:r>
            <a:r>
              <a:rPr lang="uk-UA" dirty="0" err="1"/>
              <a:t>відрепетируйте</a:t>
            </a:r>
            <a:r>
              <a:rPr lang="uk-UA" dirty="0"/>
              <a:t> текст перед дзеркалом або разом з фахівцем, а потім приступайте до відпрацювання невербальної поведінки.</a:t>
            </a:r>
          </a:p>
        </p:txBody>
      </p:sp>
      <p:sp>
        <p:nvSpPr>
          <p:cNvPr id="5" name="Прямоугольник 4"/>
          <p:cNvSpPr/>
          <p:nvPr/>
        </p:nvSpPr>
        <p:spPr>
          <a:xfrm>
            <a:off x="258044" y="4971480"/>
            <a:ext cx="4105200" cy="1754326"/>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b="1" dirty="0">
                <a:solidFill>
                  <a:srgbClr val="0070C0"/>
                </a:solidFill>
              </a:rPr>
              <a:t>KPI</a:t>
            </a:r>
            <a:r>
              <a:rPr lang="uk-UA" b="1" dirty="0"/>
              <a:t> (</a:t>
            </a:r>
            <a:r>
              <a:rPr lang="uk-UA" b="1" dirty="0" err="1"/>
              <a:t>Key</a:t>
            </a:r>
            <a:r>
              <a:rPr lang="uk-UA" b="1" dirty="0"/>
              <a:t> </a:t>
            </a:r>
            <a:r>
              <a:rPr lang="uk-UA" b="1" dirty="0" err="1"/>
              <a:t>Performance</a:t>
            </a:r>
            <a:r>
              <a:rPr lang="uk-UA" b="1" dirty="0"/>
              <a:t> </a:t>
            </a:r>
            <a:r>
              <a:rPr lang="uk-UA" b="1" dirty="0" err="1"/>
              <a:t>Indicators</a:t>
            </a:r>
            <a:r>
              <a:rPr lang="uk-UA" b="1" dirty="0"/>
              <a:t>, ключові показники ефективності) фінансова та нефінансова система оцінки, яка допомагає організації визначити досягнення стратегічних цілей</a:t>
            </a:r>
            <a:r>
              <a:rPr lang="uk-UA" dirty="0">
                <a:solidFill>
                  <a:schemeClr val="tx1"/>
                </a:solidFill>
              </a:rPr>
              <a:t>.</a:t>
            </a:r>
            <a:endParaRPr lang="uk-UA" b="1" dirty="0">
              <a:solidFill>
                <a:schemeClr val="tx1"/>
              </a:solidFill>
            </a:endParaRPr>
          </a:p>
        </p:txBody>
      </p:sp>
      <p:pic>
        <p:nvPicPr>
          <p:cNvPr id="9218" name="Picture 2" descr="HR KPIs: An In-depth Explanation with Metrics &amp;amp;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342" y="4293096"/>
            <a:ext cx="4382652" cy="255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5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a:t>
            </a:fld>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9150"/>
            <a:ext cx="935355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22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uk-UA" smtClean="0"/>
              <a:pPr/>
              <a:t>40</a:t>
            </a:fld>
            <a:endParaRPr lang="uk-UA" dirty="0"/>
          </a:p>
        </p:txBody>
      </p:sp>
      <p:sp>
        <p:nvSpPr>
          <p:cNvPr id="3" name="Прямоугольник 2"/>
          <p:cNvSpPr/>
          <p:nvPr/>
        </p:nvSpPr>
        <p:spPr>
          <a:xfrm>
            <a:off x="521296" y="97052"/>
            <a:ext cx="7344816" cy="6740307"/>
          </a:xfrm>
          <a:prstGeom prst="rect">
            <a:avLst/>
          </a:prstGeom>
        </p:spPr>
        <p:txBody>
          <a:bodyPr wrap="square">
            <a:spAutoFit/>
          </a:bodyPr>
          <a:lstStyle/>
          <a:p>
            <a:pPr algn="just" fontAlgn="base">
              <a:lnSpc>
                <a:spcPct val="150000"/>
              </a:lnSpc>
            </a:pPr>
            <a:r>
              <a:rPr lang="uk-UA" b="1" dirty="0"/>
              <a:t>10. Зовнішній вигляд – частина самопрезентації</a:t>
            </a:r>
          </a:p>
          <a:p>
            <a:pPr algn="just" fontAlgn="base">
              <a:lnSpc>
                <a:spcPct val="150000"/>
              </a:lnSpc>
            </a:pPr>
            <a:r>
              <a:rPr lang="uk-UA" dirty="0"/>
              <a:t>Ви можете підготувати ідеальний текст для самопрезентації на співбесіді і відточити ідеальні жести й міміку. Але все це перекреслить недоречний стиль одягу або недоглянуте взуття і неакуратна зачіска. Все повинно бути в гармонії і створювати цілісну картину. Якщо говорити про співбесіди, то саме класичний стиль одягу робить зовнішній вигляд презентабельним. Штани, піджак, сукня ділового крою, помірна кількість аксесуарів і парфумів.</a:t>
            </a:r>
          </a:p>
          <a:p>
            <a:pPr algn="just" fontAlgn="base">
              <a:lnSpc>
                <a:spcPct val="150000"/>
              </a:lnSpc>
            </a:pPr>
            <a:r>
              <a:rPr lang="uk-UA" dirty="0"/>
              <a:t>У перші 10 секунд зустрічі співрозмовник оцінює ваш зовнішній вигляд і робить про вас перші висновки. Тому скрупульозна підготовка не завадить.</a:t>
            </a:r>
          </a:p>
          <a:p>
            <a:pPr algn="just" fontAlgn="base">
              <a:lnSpc>
                <a:spcPct val="150000"/>
              </a:lnSpc>
            </a:pPr>
            <a:endParaRPr lang="uk-UA" dirty="0"/>
          </a:p>
          <a:p>
            <a:pPr algn="just" fontAlgn="base">
              <a:lnSpc>
                <a:spcPct val="150000"/>
              </a:lnSpc>
            </a:pPr>
            <a:r>
              <a:rPr lang="uk-UA" b="1" dirty="0"/>
              <a:t>Дотримуйтеся цих правил, і ваша самопрезентація на співбесіді буде конструктивною, інформативною і такою, що продає.</a:t>
            </a:r>
            <a:endParaRPr lang="uk-UA" dirty="0"/>
          </a:p>
        </p:txBody>
      </p:sp>
    </p:spTree>
    <p:extLst>
      <p:ext uri="{BB962C8B-B14F-4D97-AF65-F5344CB8AC3E}">
        <p14:creationId xmlns:p14="http://schemas.microsoft.com/office/powerpoint/2010/main" val="1762333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2844"/>
            <a:ext cx="9144000" cy="63225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50000"/>
              </a:lnSpc>
              <a:spcAft>
                <a:spcPts val="0"/>
              </a:spcAft>
            </a:pPr>
            <a:r>
              <a:rPr lang="uk-UA" sz="1700" b="1" dirty="0">
                <a:latin typeface="Arial" panose="020B0604020202020204" pitchFamily="34" charset="0"/>
                <a:ea typeface="Times New Roman" panose="02020603050405020304" pitchFamily="18" charset="0"/>
                <a:cs typeface="Arial" panose="020B0604020202020204" pitchFamily="34" charset="0"/>
              </a:rPr>
              <a:t>П. Клаус наводить перелік підказок чи запитань, які допоможуть згадати і виділити найцікавіше і важливе (частина з них при наявності досвіду): </a:t>
            </a:r>
          </a:p>
          <a:p>
            <a:pPr marL="342900" lvl="0" indent="-342900" algn="just">
              <a:lnSpc>
                <a:spcPct val="150000"/>
              </a:lnSpc>
              <a:spcAft>
                <a:spcPts val="0"/>
              </a:spcAft>
              <a:buFont typeface="Symbol" panose="05050102010706020507" pitchFamily="18" charset="2"/>
              <a:buChar char=""/>
              <a:tabLst>
                <a:tab pos="222250" algn="l"/>
              </a:tabLst>
            </a:pPr>
            <a:r>
              <a:rPr lang="uk-UA" sz="1700" dirty="0">
                <a:latin typeface="Arial" panose="020B0604020202020204" pitchFamily="34" charset="0"/>
                <a:ea typeface="Times New Roman" panose="02020603050405020304" pitchFamily="18" charset="0"/>
                <a:cs typeface="Arial" panose="020B0604020202020204" pitchFamily="34" charset="0"/>
              </a:rPr>
              <a:t>П'ять позитивних рис вашого характеру ви могли б назвати.</a:t>
            </a:r>
          </a:p>
          <a:p>
            <a:pPr marL="342900" lvl="0" indent="-342900" algn="just">
              <a:lnSpc>
                <a:spcPct val="150000"/>
              </a:lnSpc>
              <a:spcAft>
                <a:spcPts val="0"/>
              </a:spcAft>
              <a:buFont typeface="Symbol" panose="05050102010706020507" pitchFamily="18" charset="2"/>
              <a:buChar char=""/>
              <a:tabLst>
                <a:tab pos="222250" algn="l"/>
              </a:tabLst>
            </a:pPr>
            <a:r>
              <a:rPr lang="uk-UA" sz="1700" dirty="0">
                <a:latin typeface="Arial" panose="020B0604020202020204" pitchFamily="34" charset="0"/>
                <a:ea typeface="Times New Roman" panose="02020603050405020304" pitchFamily="18" charset="0"/>
                <a:cs typeface="Arial" panose="020B0604020202020204" pitchFamily="34" charset="0"/>
              </a:rPr>
              <a:t>Десять найцікавіших речей, які ви зробили в житті або які з вами трапилися.</a:t>
            </a:r>
          </a:p>
          <a:p>
            <a:pPr marL="342900" lvl="0" indent="-342900" algn="just">
              <a:lnSpc>
                <a:spcPct val="150000"/>
              </a:lnSpc>
              <a:spcAft>
                <a:spcPts val="0"/>
              </a:spcAft>
              <a:buFont typeface="Symbol" panose="05050102010706020507" pitchFamily="18" charset="2"/>
              <a:buChar char=""/>
              <a:tabLst>
                <a:tab pos="222250" algn="l"/>
              </a:tabLst>
            </a:pPr>
            <a:r>
              <a:rPr lang="uk-UA" sz="1700" dirty="0">
                <a:latin typeface="Arial" panose="020B0604020202020204" pitchFamily="34" charset="0"/>
                <a:ea typeface="Times New Roman" panose="02020603050405020304" pitchFamily="18" charset="0"/>
                <a:cs typeface="Arial" panose="020B0604020202020204" pitchFamily="34" charset="0"/>
              </a:rPr>
              <a:t>Чим ви заробляєте на життя, і як ви до цього прийшли? </a:t>
            </a:r>
          </a:p>
          <a:p>
            <a:pPr marL="342900" lvl="0" indent="-342900" algn="just">
              <a:lnSpc>
                <a:spcPct val="150000"/>
              </a:lnSpc>
              <a:spcAft>
                <a:spcPts val="0"/>
              </a:spcAft>
              <a:buFont typeface="Symbol" panose="05050102010706020507" pitchFamily="18" charset="2"/>
              <a:buChar char=""/>
              <a:tabLst>
                <a:tab pos="222250" algn="l"/>
              </a:tabLst>
            </a:pPr>
            <a:r>
              <a:rPr lang="uk-UA" sz="1700" dirty="0">
                <a:latin typeface="Arial" panose="020B0604020202020204" pitchFamily="34" charset="0"/>
                <a:ea typeface="Times New Roman" panose="02020603050405020304" pitchFamily="18" charset="0"/>
                <a:cs typeface="Arial" panose="020B0604020202020204" pitchFamily="34" charset="0"/>
              </a:rPr>
              <a:t>Що вам подобається, що ви любите у вашій роботі? </a:t>
            </a:r>
          </a:p>
          <a:p>
            <a:pPr marL="342900" lvl="0" indent="-342900" algn="just">
              <a:lnSpc>
                <a:spcPct val="150000"/>
              </a:lnSpc>
              <a:spcAft>
                <a:spcPts val="0"/>
              </a:spcAft>
              <a:buFont typeface="Symbol" panose="05050102010706020507" pitchFamily="18" charset="2"/>
              <a:buChar char=""/>
              <a:tabLst>
                <a:tab pos="222250" algn="l"/>
              </a:tabLst>
            </a:pPr>
            <a:r>
              <a:rPr lang="uk-UA" sz="1700" dirty="0">
                <a:latin typeface="Arial" panose="020B0604020202020204" pitchFamily="34" charset="0"/>
                <a:ea typeface="Times New Roman" panose="02020603050405020304" pitchFamily="18" charset="0"/>
                <a:cs typeface="Arial" panose="020B0604020202020204" pitchFamily="34" charset="0"/>
              </a:rPr>
              <a:t>Як ваша робота, кар'єра допомагає проявлятися вашим талантам і умінням?</a:t>
            </a:r>
          </a:p>
          <a:p>
            <a:pPr marL="342900" lvl="0" indent="-342900" algn="just">
              <a:lnSpc>
                <a:spcPct val="150000"/>
              </a:lnSpc>
              <a:spcAft>
                <a:spcPts val="0"/>
              </a:spcAft>
              <a:buFont typeface="Symbol" panose="05050102010706020507" pitchFamily="18" charset="2"/>
              <a:buChar char=""/>
              <a:tabLst>
                <a:tab pos="222250" algn="l"/>
              </a:tabLst>
            </a:pPr>
            <a:r>
              <a:rPr lang="uk-UA" sz="1700" dirty="0">
                <a:latin typeface="Arial" panose="020B0604020202020204" pitchFamily="34" charset="0"/>
                <a:ea typeface="Times New Roman" panose="02020603050405020304" pitchFamily="18" charset="0"/>
                <a:cs typeface="Arial" panose="020B0604020202020204" pitchFamily="34" charset="0"/>
              </a:rPr>
              <a:t>У яких проектах, над якими ви зараз працюєте, це найбільш очевидно? </a:t>
            </a:r>
          </a:p>
          <a:p>
            <a:pPr marL="342900" lvl="0" indent="-342900" algn="just">
              <a:lnSpc>
                <a:spcPct val="150000"/>
              </a:lnSpc>
              <a:spcAft>
                <a:spcPts val="0"/>
              </a:spcAft>
              <a:buFont typeface="Symbol" panose="05050102010706020507" pitchFamily="18" charset="2"/>
              <a:buChar char=""/>
              <a:tabLst>
                <a:tab pos="222250" algn="l"/>
              </a:tabLst>
            </a:pPr>
            <a:r>
              <a:rPr lang="uk-UA" sz="1700" dirty="0">
                <a:latin typeface="Arial" panose="020B0604020202020204" pitchFamily="34" charset="0"/>
                <a:ea typeface="Times New Roman" panose="02020603050405020304" pitchFamily="18" charset="0"/>
                <a:cs typeface="Arial" panose="020B0604020202020204" pitchFamily="34" charset="0"/>
              </a:rPr>
              <a:t>Якими кар'єрними успіхами ви найбільше задоволені? </a:t>
            </a:r>
          </a:p>
          <a:p>
            <a:pPr marL="342900" lvl="0" indent="-342900" algn="just">
              <a:lnSpc>
                <a:spcPct val="150000"/>
              </a:lnSpc>
              <a:spcAft>
                <a:spcPts val="0"/>
              </a:spcAft>
              <a:buFont typeface="Symbol" panose="05050102010706020507" pitchFamily="18" charset="2"/>
              <a:buChar char=""/>
              <a:tabLst>
                <a:tab pos="222250" algn="l"/>
              </a:tabLst>
            </a:pPr>
            <a:r>
              <a:rPr lang="uk-UA" sz="1700" dirty="0">
                <a:latin typeface="Arial" panose="020B0604020202020204" pitchFamily="34" charset="0"/>
                <a:ea typeface="Times New Roman" panose="02020603050405020304" pitchFamily="18" charset="0"/>
                <a:cs typeface="Arial" panose="020B0604020202020204" pitchFamily="34" charset="0"/>
              </a:rPr>
              <a:t>Чого нового ви навчилися за останній рік? </a:t>
            </a:r>
          </a:p>
          <a:p>
            <a:pPr marL="342900" lvl="0" indent="-342900" algn="just">
              <a:lnSpc>
                <a:spcPct val="150000"/>
              </a:lnSpc>
              <a:spcAft>
                <a:spcPts val="0"/>
              </a:spcAft>
              <a:buFont typeface="Symbol" panose="05050102010706020507" pitchFamily="18" charset="2"/>
              <a:buChar char=""/>
              <a:tabLst>
                <a:tab pos="222250" algn="l"/>
                <a:tab pos="457200" algn="l"/>
              </a:tabLst>
            </a:pPr>
            <a:r>
              <a:rPr lang="uk-UA" sz="1700" dirty="0">
                <a:latin typeface="Arial" panose="020B0604020202020204" pitchFamily="34" charset="0"/>
                <a:ea typeface="Times New Roman" panose="02020603050405020304" pitchFamily="18" charset="0"/>
                <a:cs typeface="Arial" panose="020B0604020202020204" pitchFamily="34" charset="0"/>
              </a:rPr>
              <a:t>Які перешкоди ви подолали, щоб досягти вашого сьогоднішнього становища (включаючи роботу над собою і набуття професійних навичок)? </a:t>
            </a:r>
          </a:p>
          <a:p>
            <a:pPr marL="342900" lvl="0" indent="-342900" algn="just">
              <a:lnSpc>
                <a:spcPct val="150000"/>
              </a:lnSpc>
              <a:spcAft>
                <a:spcPts val="0"/>
              </a:spcAft>
              <a:buFont typeface="Symbol" panose="05050102010706020507" pitchFamily="18" charset="2"/>
              <a:buChar char=""/>
              <a:tabLst>
                <a:tab pos="222250" algn="l"/>
                <a:tab pos="457200" algn="l"/>
              </a:tabLst>
            </a:pPr>
            <a:r>
              <a:rPr lang="uk-UA" sz="1700" dirty="0">
                <a:latin typeface="Arial" panose="020B0604020202020204" pitchFamily="34" charset="0"/>
                <a:ea typeface="Times New Roman" panose="02020603050405020304" pitchFamily="18" charset="0"/>
                <a:cs typeface="Arial" panose="020B0604020202020204" pitchFamily="34" charset="0"/>
              </a:rPr>
              <a:t>Яка у вас освіта, які додаткові курси або тренінги ви відвідували і що це вам дало? </a:t>
            </a:r>
          </a:p>
          <a:p>
            <a:pPr marL="342900" lvl="0" indent="-342900" algn="just">
              <a:lnSpc>
                <a:spcPct val="150000"/>
              </a:lnSpc>
              <a:spcAft>
                <a:spcPts val="0"/>
              </a:spcAft>
              <a:buFont typeface="Symbol" panose="05050102010706020507" pitchFamily="18" charset="2"/>
              <a:buChar char=""/>
              <a:tabLst>
                <a:tab pos="222250" algn="l"/>
                <a:tab pos="457200" algn="l"/>
              </a:tabLst>
            </a:pPr>
            <a:r>
              <a:rPr lang="uk-UA" sz="1700" dirty="0">
                <a:latin typeface="Arial" panose="020B0604020202020204" pitchFamily="34" charset="0"/>
                <a:ea typeface="Times New Roman" panose="02020603050405020304" pitchFamily="18" charset="0"/>
                <a:cs typeface="Arial" panose="020B0604020202020204" pitchFamily="34" charset="0"/>
              </a:rPr>
              <a:t>У яких професійних організаціях, спільнотах ви перебуваєте і чим ви там займаєтеся? </a:t>
            </a:r>
          </a:p>
          <a:p>
            <a:pPr marL="342900" lvl="0" indent="-342900" algn="just">
              <a:lnSpc>
                <a:spcPct val="150000"/>
              </a:lnSpc>
              <a:spcAft>
                <a:spcPts val="0"/>
              </a:spcAft>
              <a:buFont typeface="Symbol" panose="05050102010706020507" pitchFamily="18" charset="2"/>
              <a:buChar char=""/>
              <a:tabLst>
                <a:tab pos="222250" algn="l"/>
                <a:tab pos="457200" algn="l"/>
              </a:tabLst>
            </a:pPr>
            <a:r>
              <a:rPr lang="uk-UA" sz="1700" dirty="0">
                <a:latin typeface="Arial" panose="020B0604020202020204" pitchFamily="34" charset="0"/>
                <a:ea typeface="Times New Roman" panose="02020603050405020304" pitchFamily="18" charset="0"/>
                <a:cs typeface="Arial" panose="020B0604020202020204" pitchFamily="34" charset="0"/>
              </a:rPr>
              <a:t>Яким чином те, що ви робите, впливає на життя інших людей? </a:t>
            </a:r>
            <a:endParaRPr lang="uk-UA" sz="17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41</a:t>
            </a:fld>
            <a:endParaRPr lang="ru-RU"/>
          </a:p>
        </p:txBody>
      </p:sp>
    </p:spTree>
    <p:extLst>
      <p:ext uri="{BB962C8B-B14F-4D97-AF65-F5344CB8AC3E}">
        <p14:creationId xmlns:p14="http://schemas.microsoft.com/office/powerpoint/2010/main" val="2011351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7848872" cy="4247317"/>
          </a:xfrm>
          <a:prstGeom prst="rect">
            <a:avLst/>
          </a:prstGeom>
        </p:spPr>
        <p:txBody>
          <a:bodyPr wrap="square">
            <a:spAutoFit/>
          </a:bodyPr>
          <a:lstStyle/>
          <a:p>
            <a:pPr indent="450215" algn="just">
              <a:lnSpc>
                <a:spcPct val="150000"/>
              </a:lnSpc>
              <a:spcAft>
                <a:spcPts val="0"/>
              </a:spcAft>
              <a:tabLst>
                <a:tab pos="457200" algn="l"/>
              </a:tabLst>
            </a:pPr>
            <a:r>
              <a:rPr lang="uk-UA" sz="2000" dirty="0">
                <a:latin typeface="Arial" panose="020B0604020202020204" pitchFamily="34" charset="0"/>
                <a:ea typeface="Times New Roman" panose="02020603050405020304" pitchFamily="18" charset="0"/>
                <a:cs typeface="Arial" panose="020B0604020202020204" pitchFamily="34" charset="0"/>
              </a:rPr>
              <a:t>Далі пропонується </a:t>
            </a:r>
            <a:r>
              <a:rPr lang="uk-UA" sz="2000" dirty="0">
                <a:solidFill>
                  <a:srgbClr val="7030A0"/>
                </a:solidFill>
                <a:latin typeface="Arial" panose="020B0604020202020204" pitchFamily="34" charset="0"/>
                <a:ea typeface="Times New Roman" panose="02020603050405020304" pitchFamily="18" charset="0"/>
                <a:cs typeface="Arial" panose="020B0604020202020204" pitchFamily="34" charset="0"/>
              </a:rPr>
              <a:t>скласти коротеньку історію про вас, ваше життя і вашу діяльність із зазначенням найцікавіших моментів</a:t>
            </a:r>
            <a:r>
              <a:rPr lang="uk-UA" sz="2000" dirty="0">
                <a:latin typeface="Arial" panose="020B0604020202020204" pitchFamily="34" charset="0"/>
                <a:ea typeface="Times New Roman" panose="02020603050405020304" pitchFamily="18" charset="0"/>
                <a:cs typeface="Arial" panose="020B0604020202020204" pitchFamily="34" charset="0"/>
              </a:rPr>
              <a:t>. Практика показує, що корисно запам'ятовувати будь-які цікаві історії, що мають відношення до того, що ви робите. Цю історію ви можете використовувати як основу, в розмові з незнайомими людьми. Витративши деякий час на підготовку, ви можете бути впевнені, що не перехвалите, проте, не </a:t>
            </a:r>
            <a:r>
              <a:rPr lang="uk-UA" sz="2000" dirty="0" err="1">
                <a:latin typeface="Arial" panose="020B0604020202020204" pitchFamily="34" charset="0"/>
                <a:ea typeface="Times New Roman" panose="02020603050405020304" pitchFamily="18" charset="0"/>
                <a:cs typeface="Arial" panose="020B0604020202020204" pitchFamily="34" charset="0"/>
              </a:rPr>
              <a:t>забудете</a:t>
            </a:r>
            <a:r>
              <a:rPr lang="uk-UA" sz="2000" dirty="0">
                <a:latin typeface="Arial" panose="020B0604020202020204" pitchFamily="34" charset="0"/>
                <a:ea typeface="Times New Roman" panose="02020603050405020304" pitchFamily="18" charset="0"/>
                <a:cs typeface="Arial" panose="020B0604020202020204" pitchFamily="34" charset="0"/>
              </a:rPr>
              <a:t> інформацію, важливу для створення враження про вас. І вам не доведеться потім шкодувати, що ви вчасно не згадали про щось. </a:t>
            </a:r>
            <a:endParaRPr lang="uk-UA"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074" name="Picture 2" descr="Результат пошуку зображень за запитом &quot;Самопрезентаці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485" y="4579973"/>
            <a:ext cx="2066925" cy="2219326"/>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42</a:t>
            </a:fld>
            <a:endParaRPr lang="ru-RU"/>
          </a:p>
        </p:txBody>
      </p:sp>
    </p:spTree>
    <p:extLst>
      <p:ext uri="{BB962C8B-B14F-4D97-AF65-F5344CB8AC3E}">
        <p14:creationId xmlns:p14="http://schemas.microsoft.com/office/powerpoint/2010/main" val="1124368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847"/>
            <a:ext cx="8028384" cy="5170646"/>
          </a:xfrm>
          <a:prstGeom prst="rect">
            <a:avLst/>
          </a:prstGeom>
        </p:spPr>
        <p:txBody>
          <a:bodyPr wrap="square">
            <a:spAutoFit/>
          </a:bodyPr>
          <a:lstStyle/>
          <a:p>
            <a:pPr indent="450215" algn="just">
              <a:lnSpc>
                <a:spcPct val="150000"/>
              </a:lnSpc>
              <a:spcAft>
                <a:spcPts val="0"/>
              </a:spcAft>
            </a:pPr>
            <a:r>
              <a:rPr lang="uk-UA" sz="2000" dirty="0">
                <a:solidFill>
                  <a:srgbClr val="7030A0"/>
                </a:solidFill>
                <a:latin typeface="Arial" panose="020B0604020202020204" pitchFamily="34" charset="0"/>
                <a:ea typeface="Times New Roman" panose="02020603050405020304" pitchFamily="18" charset="0"/>
                <a:cs typeface="Arial" panose="020B0604020202020204" pitchFamily="34" charset="0"/>
              </a:rPr>
              <a:t>Невербальна презентація. </a:t>
            </a:r>
            <a:r>
              <a:rPr lang="uk-UA" sz="2000" dirty="0">
                <a:latin typeface="Arial" panose="020B0604020202020204" pitchFamily="34" charset="0"/>
                <a:ea typeface="Times New Roman" panose="02020603050405020304" pitchFamily="18" charset="0"/>
                <a:cs typeface="Arial" panose="020B0604020202020204" pitchFamily="34" charset="0"/>
              </a:rPr>
              <a:t>Негласно дуже важливим </a:t>
            </a:r>
            <a:br>
              <a:rPr lang="uk-UA" sz="2000" dirty="0">
                <a:latin typeface="Arial" panose="020B0604020202020204" pitchFamily="34" charset="0"/>
                <a:ea typeface="Times New Roman" panose="02020603050405020304" pitchFamily="18" charset="0"/>
                <a:cs typeface="Arial" panose="020B0604020202020204" pitchFamily="34" charset="0"/>
              </a:rPr>
            </a:br>
            <a:r>
              <a:rPr lang="uk-UA" sz="2000" dirty="0">
                <a:latin typeface="Arial" panose="020B0604020202020204" pitchFamily="34" charset="0"/>
                <a:ea typeface="Times New Roman" panose="02020603050405020304" pitchFamily="18" charset="0"/>
                <a:cs typeface="Arial" panose="020B0604020202020204" pitchFamily="34" charset="0"/>
              </a:rPr>
              <a:t>у самопрезентації вважається мова тіла. Молоді шукачі навіть не здогадуються, як багато інформації про них можна почерпнути виходячи з невербальних сигналів: міміки, жестів, рухів тіла. </a:t>
            </a:r>
            <a:br>
              <a:rPr lang="uk-UA" sz="2000" dirty="0">
                <a:latin typeface="Arial" panose="020B0604020202020204" pitchFamily="34" charset="0"/>
                <a:ea typeface="Times New Roman" panose="02020603050405020304" pitchFamily="18" charset="0"/>
                <a:cs typeface="Arial" panose="020B0604020202020204" pitchFamily="34" charset="0"/>
              </a:rPr>
            </a:br>
            <a:r>
              <a:rPr lang="uk-UA" sz="2000" dirty="0">
                <a:latin typeface="Arial" panose="020B0604020202020204" pitchFamily="34" charset="0"/>
                <a:ea typeface="Times New Roman" panose="02020603050405020304" pitchFamily="18" charset="0"/>
                <a:cs typeface="Arial" panose="020B0604020202020204" pitchFamily="34" charset="0"/>
              </a:rPr>
              <a:t>Те, як ви відкриваєте двері, тримайте поставу, сідайте на стілець, професіонал помітить і зробить відповідні висновки. Практика показує, що роботодавці можуть пробачити без смаку підібраний гардероб, але якщо раптом їм здається, що </a:t>
            </a:r>
            <a:r>
              <a:rPr lang="uk-UA" sz="2000" dirty="0">
                <a:solidFill>
                  <a:srgbClr val="0070C0"/>
                </a:solidFill>
                <a:latin typeface="Arial" panose="020B0604020202020204" pitchFamily="34" charset="0"/>
                <a:ea typeface="Times New Roman" panose="02020603050405020304" pitchFamily="18" charset="0"/>
                <a:cs typeface="Arial" panose="020B0604020202020204" pitchFamily="34" charset="0"/>
              </a:rPr>
              <a:t>здобувач веде себе </a:t>
            </a:r>
            <a:r>
              <a:rPr lang="uk-UA" sz="2000" dirty="0" err="1">
                <a:solidFill>
                  <a:srgbClr val="0070C0"/>
                </a:solidFill>
                <a:latin typeface="Arial" panose="020B0604020202020204" pitchFamily="34" charset="0"/>
                <a:ea typeface="Times New Roman" panose="02020603050405020304" pitchFamily="18" charset="0"/>
                <a:cs typeface="Arial" panose="020B0604020202020204" pitchFamily="34" charset="0"/>
              </a:rPr>
              <a:t>розв'язно</a:t>
            </a:r>
            <a:r>
              <a:rPr lang="uk-UA" sz="2000" dirty="0">
                <a:solidFill>
                  <a:srgbClr val="0070C0"/>
                </a:solidFill>
                <a:latin typeface="Arial" panose="020B0604020202020204" pitchFamily="34" charset="0"/>
                <a:ea typeface="Times New Roman" panose="02020603050405020304" pitchFamily="18" charset="0"/>
                <a:cs typeface="Arial" panose="020B0604020202020204" pitchFamily="34" charset="0"/>
              </a:rPr>
              <a:t> або, навпаки, занадто невпевнено – пощади не чекай</a:t>
            </a:r>
            <a:r>
              <a:rPr lang="uk-UA" sz="2000" dirty="0">
                <a:latin typeface="Arial" panose="020B0604020202020204" pitchFamily="34" charset="0"/>
                <a:ea typeface="Times New Roman" panose="02020603050405020304" pitchFamily="18" charset="0"/>
                <a:cs typeface="Arial" panose="020B0604020202020204" pitchFamily="34" charset="0"/>
              </a:rPr>
              <a:t>! Досить пари репетицій перед дзеркалом, правильного дихання і внутрішнього спокою. </a:t>
            </a:r>
            <a:endParaRPr lang="uk-UA"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098" name="Picture 2" descr="Результат пошуку зображень за запитом &quot;Самопрезентаці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653136"/>
            <a:ext cx="3398658" cy="220486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43</a:t>
            </a:fld>
            <a:endParaRPr lang="ru-RU"/>
          </a:p>
        </p:txBody>
      </p:sp>
    </p:spTree>
    <p:extLst>
      <p:ext uri="{BB962C8B-B14F-4D97-AF65-F5344CB8AC3E}">
        <p14:creationId xmlns:p14="http://schemas.microsoft.com/office/powerpoint/2010/main" val="196369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013" y="2651428"/>
            <a:ext cx="5692123"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50215" algn="just">
              <a:lnSpc>
                <a:spcPct val="12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Грамотний співрозмовник за вашою позою завжди зуміє визначити, говорите ви правду чи лукавите, боїтеся або ведете себе нахабно, готові до дії чи вам все набридло. </a:t>
            </a:r>
            <a:endParaRPr lang="uk-UA"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122" name="Picture 2" descr="Результат пошуку зображень за запитом &quot;Самопрезентація&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276270"/>
            <a:ext cx="3754465" cy="250297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25C68B6-61C2-468F-89AB-4B9F7531AA68}" type="slidenum">
              <a:rPr lang="ru-RU" smtClean="0"/>
              <a:pPr/>
              <a:t>44</a:t>
            </a:fld>
            <a:endParaRPr lang="ru-RU"/>
          </a:p>
        </p:txBody>
      </p:sp>
      <p:sp>
        <p:nvSpPr>
          <p:cNvPr id="4" name="Прямоугольник 3"/>
          <p:cNvSpPr/>
          <p:nvPr/>
        </p:nvSpPr>
        <p:spPr>
          <a:xfrm>
            <a:off x="5940152" y="2679127"/>
            <a:ext cx="3024335" cy="30839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20000"/>
              </a:lnSpc>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Тому при підготовці до інтерв'ю з роботодавцем психолог </a:t>
            </a:r>
            <a:br>
              <a:rPr lang="uk-UA" dirty="0">
                <a:latin typeface="Arial" panose="020B0604020202020204" pitchFamily="34" charset="0"/>
                <a:ea typeface="Times New Roman" panose="02020603050405020304" pitchFamily="18" charset="0"/>
                <a:cs typeface="Arial" panose="020B0604020202020204" pitchFamily="34" charset="0"/>
              </a:rPr>
            </a:br>
            <a:r>
              <a:rPr lang="uk-UA" dirty="0">
                <a:latin typeface="Arial" panose="020B0604020202020204" pitchFamily="34" charset="0"/>
                <a:ea typeface="Times New Roman" panose="02020603050405020304" pitchFamily="18" charset="0"/>
                <a:cs typeface="Arial" panose="020B0604020202020204" pitchFamily="34" charset="0"/>
              </a:rPr>
              <a:t>Е. </a:t>
            </a:r>
            <a:r>
              <a:rPr lang="uk-UA" dirty="0" err="1">
                <a:latin typeface="Arial" panose="020B0604020202020204" pitchFamily="34" charset="0"/>
                <a:ea typeface="Times New Roman" panose="02020603050405020304" pitchFamily="18" charset="0"/>
                <a:cs typeface="Arial" panose="020B0604020202020204" pitchFamily="34" charset="0"/>
              </a:rPr>
              <a:t>Семпсон</a:t>
            </a:r>
            <a:r>
              <a:rPr lang="uk-UA" dirty="0">
                <a:latin typeface="Arial" panose="020B0604020202020204" pitchFamily="34" charset="0"/>
                <a:ea typeface="Times New Roman" panose="02020603050405020304" pitchFamily="18" charset="0"/>
                <a:cs typeface="Arial" panose="020B0604020202020204" pitchFamily="34" charset="0"/>
              </a:rPr>
              <a:t> радить ознайомитися з переліком позитивних і негативних сигналів, що впливають на формування враження про вас.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08523" y="20349"/>
            <a:ext cx="2057879" cy="2317953"/>
          </a:xfrm>
          <a:prstGeom prst="rect">
            <a:avLst/>
          </a:prstGeom>
          <a:effectLst>
            <a:softEdge rad="127000"/>
          </a:effectLst>
        </p:spPr>
      </p:pic>
      <p:sp>
        <p:nvSpPr>
          <p:cNvPr id="7" name="Rectangle 8"/>
          <p:cNvSpPr txBox="1">
            <a:spLocks noChangeArrowheads="1"/>
          </p:cNvSpPr>
          <p:nvPr/>
        </p:nvSpPr>
        <p:spPr>
          <a:xfrm>
            <a:off x="104013" y="69382"/>
            <a:ext cx="5692123" cy="2063474"/>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nSpc>
                <a:spcPct val="120000"/>
              </a:lnSpc>
              <a:buFont typeface="Wingdings 2"/>
              <a:buNone/>
            </a:pPr>
            <a:r>
              <a:rPr lang="uk-UA" altLang="uk-UA" sz="1800" dirty="0">
                <a:solidFill>
                  <a:schemeClr val="accent1">
                    <a:lumMod val="75000"/>
                  </a:schemeClr>
                </a:solidFill>
                <a:latin typeface="Arial" panose="020B0604020202020204" pitchFamily="34" charset="0"/>
                <a:cs typeface="Arial" panose="020B0604020202020204" pitchFamily="34" charset="0"/>
              </a:rPr>
              <a:t>Приклад, потиск руки</a:t>
            </a:r>
          </a:p>
          <a:p>
            <a:pPr>
              <a:lnSpc>
                <a:spcPct val="120000"/>
              </a:lnSpc>
            </a:pPr>
            <a:r>
              <a:rPr lang="uk-UA" altLang="uk-UA" sz="1800" dirty="0">
                <a:latin typeface="Arial" panose="020B0604020202020204" pitchFamily="34" charset="0"/>
                <a:cs typeface="Arial" panose="020B0604020202020204" pitchFamily="34" charset="0"/>
              </a:rPr>
              <a:t>Руки мають бути чистими, а нігті доглянуті.</a:t>
            </a:r>
          </a:p>
          <a:p>
            <a:pPr>
              <a:lnSpc>
                <a:spcPct val="120000"/>
              </a:lnSpc>
            </a:pPr>
            <a:r>
              <a:rPr lang="uk-UA" altLang="uk-UA" sz="1800" dirty="0">
                <a:latin typeface="Arial" panose="020B0604020202020204" pitchFamily="34" charset="0"/>
                <a:cs typeface="Arial" panose="020B0604020202020204" pitchFamily="34" charset="0"/>
              </a:rPr>
              <a:t>Подбайте, щоб руки були теплими і не вологими.</a:t>
            </a:r>
          </a:p>
          <a:p>
            <a:pPr>
              <a:lnSpc>
                <a:spcPct val="120000"/>
              </a:lnSpc>
            </a:pPr>
            <a:r>
              <a:rPr lang="uk-UA" altLang="uk-UA" sz="1800" dirty="0">
                <a:latin typeface="Arial" panose="020B0604020202020204" pitchFamily="34" charset="0"/>
                <a:cs typeface="Arial" panose="020B0604020202020204" pitchFamily="34" charset="0"/>
              </a:rPr>
              <a:t>Потисніть подану руку </a:t>
            </a:r>
            <a:r>
              <a:rPr lang="uk-UA" altLang="uk-UA" sz="1800" dirty="0" err="1">
                <a:latin typeface="Arial" panose="020B0604020202020204" pitchFamily="34" charset="0"/>
                <a:cs typeface="Arial" panose="020B0604020202020204" pitchFamily="34" charset="0"/>
              </a:rPr>
              <a:t>професійно</a:t>
            </a:r>
            <a:r>
              <a:rPr lang="uk-UA" altLang="uk-UA" sz="1800" dirty="0">
                <a:latin typeface="Arial" panose="020B0604020202020204" pitchFamily="34" charset="0"/>
                <a:cs typeface="Arial" panose="020B0604020202020204" pitchFamily="34" charset="0"/>
              </a:rPr>
              <a:t> та ввічливо, енергійно і з усмішкою.</a:t>
            </a:r>
          </a:p>
        </p:txBody>
      </p:sp>
    </p:spTree>
    <p:extLst>
      <p:ext uri="{BB962C8B-B14F-4D97-AF65-F5344CB8AC3E}">
        <p14:creationId xmlns:p14="http://schemas.microsoft.com/office/powerpoint/2010/main" val="3305258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74578"/>
            <a:ext cx="7776864" cy="5170646"/>
          </a:xfrm>
          <a:prstGeom prst="rect">
            <a:avLst/>
          </a:prstGeom>
          <a:ln w="38100">
            <a:solidFill>
              <a:srgbClr val="92D050"/>
            </a:solidFill>
          </a:ln>
        </p:spPr>
        <p:txBody>
          <a:bodyPr wrap="square">
            <a:spAutoFit/>
          </a:bodyPr>
          <a:lstStyle/>
          <a:p>
            <a:pPr indent="450215" algn="just">
              <a:lnSpc>
                <a:spcPct val="150000"/>
              </a:lnSpc>
              <a:spcAft>
                <a:spcPts val="0"/>
              </a:spcAft>
            </a:pPr>
            <a:r>
              <a:rPr lang="uk-UA" sz="2000" b="1" dirty="0">
                <a:solidFill>
                  <a:srgbClr val="00B050"/>
                </a:solidFill>
                <a:latin typeface="Arial" panose="020B0604020202020204" pitchFamily="34" charset="0"/>
                <a:ea typeface="Times New Roman" panose="02020603050405020304" pitchFamily="18" charset="0"/>
                <a:cs typeface="Arial" panose="020B0604020202020204" pitchFamily="34" charset="0"/>
              </a:rPr>
              <a:t>Позитивні сигнали: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1. Сидіть (стійте) прямо, трохи нахилившись уперед, з виразом справжнього інтересу на обличчі;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2. Під час розмови спокійно та впевнено дивіться на співрозмовника;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3. Фіксуйте на папері ключові моменти бесіди;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4. Слухайте співрозмовника у "відкритій позі": руки на столі, долоні витягнуті вперед;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5. Використовуйте "відкриті жести": руки відкриті або підняті вгору, немов ви розтлумачує якусь думку своїм колегам;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6. Посміхайтеся і жартуйте, щоб знизити напругу. </a:t>
            </a:r>
            <a:endParaRPr lang="uk-U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45</a:t>
            </a:fld>
            <a:endParaRPr lang="ru-RU"/>
          </a:p>
        </p:txBody>
      </p:sp>
    </p:spTree>
    <p:extLst>
      <p:ext uri="{BB962C8B-B14F-4D97-AF65-F5344CB8AC3E}">
        <p14:creationId xmlns:p14="http://schemas.microsoft.com/office/powerpoint/2010/main" val="51686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type="body" idx="1"/>
          </p:nvPr>
        </p:nvSpPr>
        <p:spPr>
          <a:xfrm>
            <a:off x="179512" y="1108676"/>
            <a:ext cx="8640638" cy="2450481"/>
          </a:xfrm>
        </p:spPr>
        <p:style>
          <a:lnRef idx="2">
            <a:schemeClr val="accent1"/>
          </a:lnRef>
          <a:fillRef idx="1">
            <a:schemeClr val="lt1"/>
          </a:fillRef>
          <a:effectRef idx="0">
            <a:schemeClr val="accent1"/>
          </a:effectRef>
          <a:fontRef idx="minor">
            <a:schemeClr val="dk1"/>
          </a:fontRef>
        </p:style>
        <p:txBody>
          <a:bodyPr>
            <a:normAutofit/>
          </a:bodyPr>
          <a:lstStyle/>
          <a:p>
            <a:pPr algn="just">
              <a:lnSpc>
                <a:spcPct val="150000"/>
              </a:lnSpc>
            </a:pPr>
            <a:r>
              <a:rPr lang="uk-UA" altLang="uk-UA" sz="2300" dirty="0">
                <a:latin typeface="Arial" panose="020B0604020202020204" pitchFamily="34" charset="0"/>
                <a:cs typeface="Arial" panose="020B0604020202020204" pitchFamily="34" charset="0"/>
              </a:rPr>
              <a:t>Поза має бути відкритою – уникайте схрещених рук та ніг. </a:t>
            </a:r>
          </a:p>
          <a:p>
            <a:pPr algn="just">
              <a:lnSpc>
                <a:spcPct val="150000"/>
              </a:lnSpc>
            </a:pPr>
            <a:r>
              <a:rPr lang="uk-UA" altLang="uk-UA" sz="2300" dirty="0">
                <a:latin typeface="Arial" panose="020B0604020202020204" pitchFamily="34" charset="0"/>
                <a:cs typeface="Arial" panose="020B0604020202020204" pitchFamily="34" charset="0"/>
              </a:rPr>
              <a:t>Плавно змінюйте позу під час співбесіди. </a:t>
            </a:r>
          </a:p>
          <a:p>
            <a:pPr algn="just">
              <a:lnSpc>
                <a:spcPct val="150000"/>
              </a:lnSpc>
            </a:pPr>
            <a:r>
              <a:rPr lang="uk-UA" altLang="uk-UA" sz="2300" dirty="0">
                <a:latin typeface="Arial" panose="020B0604020202020204" pitchFamily="34" charset="0"/>
                <a:cs typeface="Arial" panose="020B0604020202020204" pitchFamily="34" charset="0"/>
              </a:rPr>
              <a:t>Читайте мову тіла вашого співрозмовника та час від часу</a:t>
            </a:r>
          </a:p>
          <a:p>
            <a:pPr algn="just">
              <a:lnSpc>
                <a:spcPct val="150000"/>
              </a:lnSpc>
              <a:buFont typeface="Wingdings" panose="05000000000000000000" pitchFamily="2" charset="2"/>
              <a:buNone/>
            </a:pPr>
            <a:r>
              <a:rPr lang="uk-UA" altLang="uk-UA" sz="2300" dirty="0">
                <a:latin typeface="Arial" panose="020B0604020202020204" pitchFamily="34" charset="0"/>
                <a:cs typeface="Arial" panose="020B0604020202020204" pitchFamily="34" charset="0"/>
              </a:rPr>
              <a:t>віддзеркалюйте її. </a:t>
            </a:r>
          </a:p>
          <a:p>
            <a:pPr algn="just">
              <a:lnSpc>
                <a:spcPct val="80000"/>
              </a:lnSpc>
            </a:pPr>
            <a:endParaRPr lang="uk-UA" altLang="uk-UA" sz="2300" dirty="0">
              <a:latin typeface="Arial" panose="020B0604020202020204" pitchFamily="34" charset="0"/>
              <a:cs typeface="Arial" panose="020B0604020202020204" pitchFamily="34" charset="0"/>
            </a:endParaRPr>
          </a:p>
        </p:txBody>
      </p:sp>
      <p:pic>
        <p:nvPicPr>
          <p:cNvPr id="1955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4442" r="18443"/>
          <a:stretch/>
        </p:blipFill>
        <p:spPr bwMode="auto">
          <a:xfrm>
            <a:off x="3652085" y="3717032"/>
            <a:ext cx="2144051" cy="298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589" name="Text Box 5"/>
          <p:cNvSpPr txBox="1">
            <a:spLocks noGrp="1" noChangeArrowheads="1"/>
          </p:cNvSpPr>
          <p:nvPr>
            <p:ph type="title"/>
          </p:nvPr>
        </p:nvSpPr>
        <p:spPr>
          <a:xfrm>
            <a:off x="323850" y="139634"/>
            <a:ext cx="2735982" cy="732696"/>
          </a:xfrm>
          <a:ln/>
        </p:spPr>
        <p:style>
          <a:lnRef idx="1">
            <a:schemeClr val="accent1"/>
          </a:lnRef>
          <a:fillRef idx="2">
            <a:schemeClr val="accent1"/>
          </a:fillRef>
          <a:effectRef idx="1">
            <a:schemeClr val="accent1"/>
          </a:effectRef>
          <a:fontRef idx="minor">
            <a:schemeClr val="dk1"/>
          </a:fontRef>
        </p:style>
        <p:txBody>
          <a:bodyPr/>
          <a:lstStyle/>
          <a:p>
            <a:pPr>
              <a:spcBef>
                <a:spcPct val="50000"/>
              </a:spcBef>
            </a:pPr>
            <a:r>
              <a:rPr lang="uk-UA" altLang="uk-UA" sz="3600" dirty="0">
                <a:solidFill>
                  <a:schemeClr val="tx1"/>
                </a:solidFill>
              </a:rPr>
              <a:t>Мова тіла</a:t>
            </a:r>
          </a:p>
        </p:txBody>
      </p:sp>
      <p:pic>
        <p:nvPicPr>
          <p:cNvPr id="1955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123197"/>
            <a:ext cx="1192213" cy="224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1" name="Line 7"/>
          <p:cNvSpPr>
            <a:spLocks noChangeShapeType="1"/>
          </p:cNvSpPr>
          <p:nvPr/>
        </p:nvSpPr>
        <p:spPr bwMode="auto">
          <a:xfrm>
            <a:off x="612379" y="3980323"/>
            <a:ext cx="2159000" cy="2498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95592" name="Line 8"/>
          <p:cNvSpPr>
            <a:spLocks noChangeShapeType="1"/>
          </p:cNvSpPr>
          <p:nvPr/>
        </p:nvSpPr>
        <p:spPr bwMode="auto">
          <a:xfrm flipH="1">
            <a:off x="863301" y="3828167"/>
            <a:ext cx="1728787" cy="2498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2" name="Номер слайда 1"/>
          <p:cNvSpPr>
            <a:spLocks noGrp="1"/>
          </p:cNvSpPr>
          <p:nvPr>
            <p:ph type="sldNum" sz="quarter" idx="12"/>
          </p:nvPr>
        </p:nvSpPr>
        <p:spPr/>
        <p:txBody>
          <a:bodyPr/>
          <a:lstStyle/>
          <a:p>
            <a:fld id="{725C68B6-61C2-468F-89AB-4B9F7531AA68}" type="slidenum">
              <a:rPr lang="ru-RU" smtClean="0"/>
              <a:pPr/>
              <a:t>46</a:t>
            </a:fld>
            <a:endParaRPr lang="ru-RU"/>
          </a:p>
        </p:txBody>
      </p:sp>
    </p:spTree>
    <p:extLst>
      <p:ext uri="{BB962C8B-B14F-4D97-AF65-F5344CB8AC3E}">
        <p14:creationId xmlns:p14="http://schemas.microsoft.com/office/powerpoint/2010/main" val="2009253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008" y="113719"/>
            <a:ext cx="8964488" cy="6555641"/>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a:spAutoFit/>
          </a:bodyPr>
          <a:lstStyle/>
          <a:p>
            <a:pPr indent="450215" algn="just">
              <a:lnSpc>
                <a:spcPct val="150000"/>
              </a:lnSpc>
              <a:spcAft>
                <a:spcPts val="0"/>
              </a:spcAft>
            </a:pPr>
            <a:r>
              <a:rPr lang="uk-UA"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Негативні сигнали: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1. Ви соваєтеся на стільці;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2. Дивитеся не на співрозмовника, а на стелю або вивіски за вікном;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3. Креслите безглузді лінії;</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4. Відвертаєтеся від співрозмовника і уникаєте зустрічатися з ним поглядом;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5. Схрещує руки на грудях і закидаєте ногу на ногу (захисна поза);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6. Використовуєте закриті, загрозливі жести, наприклад махаєте вказівним пальцем, щоб відстояти свою думку;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7. Сидите з байдужим виглядом, бурчите або скептично посміхається.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8. Нахилений уперед корпус і запобіглива посмішка однозначно будуть сприйняті як ознаки підлабузництва.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9. Якщо людина говорить неправду, його очі бігають, він несвідомо торкається обличчя руками. </a:t>
            </a:r>
            <a:endParaRPr lang="uk-U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47</a:t>
            </a:fld>
            <a:endParaRPr lang="ru-RU"/>
          </a:p>
        </p:txBody>
      </p:sp>
    </p:spTree>
    <p:extLst>
      <p:ext uri="{BB962C8B-B14F-4D97-AF65-F5344CB8AC3E}">
        <p14:creationId xmlns:p14="http://schemas.microsoft.com/office/powerpoint/2010/main" val="1629744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7704856" cy="6093976"/>
          </a:xfrm>
          <a:prstGeom prst="rect">
            <a:avLst/>
          </a:prstGeom>
        </p:spPr>
        <p:txBody>
          <a:bodyPr wrap="square">
            <a:spAutoFit/>
          </a:bodyPr>
          <a:lstStyle/>
          <a:p>
            <a:pPr indent="450215" algn="just">
              <a:lnSpc>
                <a:spcPct val="150000"/>
              </a:lnSpc>
              <a:spcAft>
                <a:spcPts val="0"/>
              </a:spcAft>
            </a:pPr>
            <a:r>
              <a:rPr lang="uk-UA" sz="2000" dirty="0">
                <a:solidFill>
                  <a:srgbClr val="0070C0"/>
                </a:solidFill>
                <a:latin typeface="Arial" panose="020B0604020202020204" pitchFamily="34" charset="0"/>
                <a:ea typeface="Times New Roman" panose="02020603050405020304" pitchFamily="18" charset="0"/>
                <a:cs typeface="Arial" panose="020B0604020202020204" pitchFamily="34" charset="0"/>
              </a:rPr>
              <a:t>Окремі деталі в зовнішньому вигляді можуть значно впливати на формування першого враження. </a:t>
            </a:r>
            <a:r>
              <a:rPr lang="uk-UA" sz="2000" dirty="0">
                <a:latin typeface="Arial" panose="020B0604020202020204" pitchFamily="34" charset="0"/>
                <a:ea typeface="Times New Roman" panose="02020603050405020304" pitchFamily="18" charset="0"/>
                <a:cs typeface="Arial" panose="020B0604020202020204" pitchFamily="34" charset="0"/>
              </a:rPr>
              <a:t>Тому, не </a:t>
            </a:r>
            <a:r>
              <a:rPr lang="uk-UA" sz="2000" dirty="0" err="1">
                <a:latin typeface="Arial" panose="020B0604020202020204" pitchFamily="34" charset="0"/>
                <a:ea typeface="Times New Roman" panose="02020603050405020304" pitchFamily="18" charset="0"/>
                <a:cs typeface="Arial" panose="020B0604020202020204" pitchFamily="34" charset="0"/>
              </a:rPr>
              <a:t>забудьте</a:t>
            </a:r>
            <a:r>
              <a:rPr lang="uk-UA" sz="2000" dirty="0">
                <a:latin typeface="Arial" panose="020B0604020202020204" pitchFamily="34" charset="0"/>
                <a:ea typeface="Times New Roman" panose="02020603050405020304" pitchFamily="18" charset="0"/>
                <a:cs typeface="Arial" panose="020B0604020202020204" pitchFamily="34" charset="0"/>
              </a:rPr>
              <a:t> про такі деталі, як одяг, аксесуари, зачіска.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В одязі слід звертати особливу увагу на силует. "</a:t>
            </a:r>
            <a:r>
              <a:rPr lang="uk-UA" sz="2000" dirty="0" err="1">
                <a:latin typeface="Arial" panose="020B0604020202020204" pitchFamily="34" charset="0"/>
                <a:ea typeface="Times New Roman" panose="02020603050405020304" pitchFamily="18" charset="0"/>
                <a:cs typeface="Arial" panose="020B0604020202020204" pitchFamily="34" charset="0"/>
              </a:rPr>
              <a:t>Високостатусним</a:t>
            </a:r>
            <a:r>
              <a:rPr lang="uk-UA" sz="2000" dirty="0">
                <a:latin typeface="Arial" panose="020B0604020202020204" pitchFamily="34" charset="0"/>
                <a:ea typeface="Times New Roman" panose="02020603050405020304" pitchFamily="18" charset="0"/>
                <a:cs typeface="Arial" panose="020B0604020202020204" pitchFamily="34" charset="0"/>
              </a:rPr>
              <a:t>" вважається той силует, що наближений до витягнутого прямокутника з підкресленими кутами, а "</a:t>
            </a:r>
            <a:r>
              <a:rPr lang="uk-UA" sz="2000" dirty="0" err="1">
                <a:latin typeface="Arial" panose="020B0604020202020204" pitchFamily="34" charset="0"/>
                <a:ea typeface="Times New Roman" panose="02020603050405020304" pitchFamily="18" charset="0"/>
                <a:cs typeface="Arial" panose="020B0604020202020204" pitchFamily="34" charset="0"/>
              </a:rPr>
              <a:t>низькостатусним</a:t>
            </a:r>
            <a:r>
              <a:rPr lang="uk-UA" sz="2000" dirty="0">
                <a:latin typeface="Arial" panose="020B0604020202020204" pitchFamily="34" charset="0"/>
                <a:ea typeface="Times New Roman" panose="02020603050405020304" pitchFamily="18" charset="0"/>
                <a:cs typeface="Arial" panose="020B0604020202020204" pitchFamily="34" charset="0"/>
              </a:rPr>
              <a:t>" – силует, що наближається до кулі. </a:t>
            </a:r>
            <a:br>
              <a:rPr lang="uk-UA" sz="2000" dirty="0">
                <a:latin typeface="Arial" panose="020B0604020202020204" pitchFamily="34" charset="0"/>
                <a:ea typeface="Times New Roman" panose="02020603050405020304" pitchFamily="18" charset="0"/>
                <a:cs typeface="Arial" panose="020B0604020202020204" pitchFamily="34" charset="0"/>
              </a:rPr>
            </a:br>
            <a:r>
              <a:rPr lang="uk-UA" sz="2000" dirty="0">
                <a:latin typeface="Arial" panose="020B0604020202020204" pitchFamily="34" charset="0"/>
                <a:ea typeface="Times New Roman" panose="02020603050405020304" pitchFamily="18" charset="0"/>
                <a:cs typeface="Arial" panose="020B0604020202020204" pitchFamily="34" charset="0"/>
              </a:rPr>
              <a:t>У ситуаціях неформального спілкування існує зворотна тенденція.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Ще одним чинником в одязі, який є ознакою статусу, є її колір. Значення кольорів різняться в різних культурах. </a:t>
            </a:r>
            <a:br>
              <a:rPr lang="uk-UA" sz="2000" dirty="0">
                <a:latin typeface="Arial" panose="020B0604020202020204" pitchFamily="34" charset="0"/>
                <a:ea typeface="Times New Roman" panose="02020603050405020304" pitchFamily="18" charset="0"/>
                <a:cs typeface="Arial" panose="020B0604020202020204" pitchFamily="34" charset="0"/>
              </a:rPr>
            </a:br>
            <a:r>
              <a:rPr lang="uk-UA" sz="2000" dirty="0">
                <a:latin typeface="Arial" panose="020B0604020202020204" pitchFamily="34" charset="0"/>
                <a:ea typeface="Times New Roman" panose="02020603050405020304" pitchFamily="18" charset="0"/>
                <a:cs typeface="Arial" panose="020B0604020202020204" pitchFamily="34" charset="0"/>
              </a:rPr>
              <a:t>У європейських країнах існує негласне правило: вважають, що чим яскравіший і </a:t>
            </a:r>
            <a:r>
              <a:rPr lang="uk-UA" sz="2000" dirty="0" err="1">
                <a:latin typeface="Arial" panose="020B0604020202020204" pitchFamily="34" charset="0"/>
                <a:ea typeface="Times New Roman" panose="02020603050405020304" pitchFamily="18" charset="0"/>
                <a:cs typeface="Arial" panose="020B0604020202020204" pitchFamily="34" charset="0"/>
              </a:rPr>
              <a:t>насиченіший</a:t>
            </a:r>
            <a:r>
              <a:rPr lang="uk-UA" sz="2000" dirty="0">
                <a:latin typeface="Arial" panose="020B0604020202020204" pitchFamily="34" charset="0"/>
                <a:ea typeface="Times New Roman" panose="02020603050405020304" pitchFamily="18" charset="0"/>
                <a:cs typeface="Arial" panose="020B0604020202020204" pitchFamily="34" charset="0"/>
              </a:rPr>
              <a:t> "</a:t>
            </a:r>
            <a:r>
              <a:rPr lang="uk-UA" sz="2000" dirty="0" err="1">
                <a:latin typeface="Arial" panose="020B0604020202020204" pitchFamily="34" charset="0"/>
                <a:ea typeface="Times New Roman" panose="02020603050405020304" pitchFamily="18" charset="0"/>
                <a:cs typeface="Arial" panose="020B0604020202020204" pitchFamily="34" charset="0"/>
              </a:rPr>
              <a:t>колор</a:t>
            </a:r>
            <a:r>
              <a:rPr lang="uk-UA" sz="2000" dirty="0">
                <a:latin typeface="Arial" panose="020B0604020202020204" pitchFamily="34" charset="0"/>
                <a:ea typeface="Times New Roman" panose="02020603050405020304" pitchFamily="18" charset="0"/>
                <a:cs typeface="Arial" panose="020B0604020202020204" pitchFamily="34" charset="0"/>
              </a:rPr>
              <a:t>", тим нижчий статус. </a:t>
            </a:r>
            <a:endParaRPr lang="uk-U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48</a:t>
            </a:fld>
            <a:endParaRPr lang="ru-RU"/>
          </a:p>
        </p:txBody>
      </p:sp>
    </p:spTree>
    <p:extLst>
      <p:ext uri="{BB962C8B-B14F-4D97-AF65-F5344CB8AC3E}">
        <p14:creationId xmlns:p14="http://schemas.microsoft.com/office/powerpoint/2010/main" val="3855743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7488832" cy="5632311"/>
          </a:xfrm>
          <a:prstGeom prst="rect">
            <a:avLst/>
          </a:prstGeom>
        </p:spPr>
        <p:txBody>
          <a:bodyPr wrap="square">
            <a:spAutoFit/>
          </a:bodyPr>
          <a:lstStyle/>
          <a:p>
            <a:pPr indent="450215" algn="just">
              <a:lnSpc>
                <a:spcPct val="150000"/>
              </a:lnSpc>
              <a:spcAft>
                <a:spcPts val="0"/>
              </a:spcAft>
            </a:pPr>
            <a:r>
              <a:rPr lang="uk-UA" sz="2000" dirty="0">
                <a:solidFill>
                  <a:srgbClr val="0070C0"/>
                </a:solidFill>
                <a:latin typeface="Arial" panose="020B0604020202020204" pitchFamily="34" charset="0"/>
                <a:ea typeface="Times New Roman" panose="02020603050405020304" pitchFamily="18" charset="0"/>
                <a:cs typeface="Arial" panose="020B0604020202020204" pitchFamily="34" charset="0"/>
              </a:rPr>
              <a:t>Третім чинником у формуванні "статусного" враження вважається ціна одягу. </a:t>
            </a:r>
            <a:r>
              <a:rPr lang="uk-UA" sz="2000" dirty="0">
                <a:latin typeface="Arial" panose="020B0604020202020204" pitchFamily="34" charset="0"/>
                <a:ea typeface="Times New Roman" panose="02020603050405020304" pitchFamily="18" charset="0"/>
                <a:cs typeface="Arial" panose="020B0604020202020204" pitchFamily="34" charset="0"/>
              </a:rPr>
              <a:t>Багато кандидатів вважають, що дорогий і стильний одяг </a:t>
            </a:r>
            <a:r>
              <a:rPr lang="uk-UA" sz="2000" dirty="0" err="1">
                <a:latin typeface="Arial" panose="020B0604020202020204" pitchFamily="34" charset="0"/>
                <a:ea typeface="Times New Roman" panose="02020603050405020304" pitchFamily="18" charset="0"/>
                <a:cs typeface="Arial" panose="020B0604020202020204" pitchFamily="34" charset="0"/>
              </a:rPr>
              <a:t>додасть</a:t>
            </a:r>
            <a:r>
              <a:rPr lang="uk-UA" sz="2000" dirty="0">
                <a:latin typeface="Arial" panose="020B0604020202020204" pitchFamily="34" charset="0"/>
                <a:ea typeface="Times New Roman" panose="02020603050405020304" pitchFamily="18" charset="0"/>
                <a:cs typeface="Arial" panose="020B0604020202020204" pitchFamily="34" charset="0"/>
              </a:rPr>
              <a:t> їм на співбесіді значимість і додаткову вагу. Це не зовсім так. Незалежно від того, у що ви одягнуті, досвідченому інтерв'юеру, зазвичай, потрібно менше десяти питань, щоб визначити ваш реальний соціальний статус, приблизний рівень доходів, освіту. </a:t>
            </a:r>
            <a:br>
              <a:rPr lang="uk-UA" sz="2000" dirty="0">
                <a:latin typeface="Arial" panose="020B0604020202020204" pitchFamily="34" charset="0"/>
                <a:ea typeface="Times New Roman" panose="02020603050405020304" pitchFamily="18" charset="0"/>
                <a:cs typeface="Arial" panose="020B0604020202020204" pitchFamily="34" charset="0"/>
              </a:rPr>
            </a:br>
            <a:r>
              <a:rPr lang="uk-UA" sz="2000" dirty="0">
                <a:latin typeface="Arial" panose="020B0604020202020204" pitchFamily="34" charset="0"/>
                <a:ea typeface="Times New Roman" panose="02020603050405020304" pitchFamily="18" charset="0"/>
                <a:cs typeface="Arial" panose="020B0604020202020204" pitchFamily="34" charset="0"/>
              </a:rPr>
              <a:t>Тому </a:t>
            </a:r>
            <a:r>
              <a:rPr lang="uk-UA" sz="2000" dirty="0">
                <a:solidFill>
                  <a:srgbClr val="0070C0"/>
                </a:solidFill>
                <a:latin typeface="Arial" panose="020B0604020202020204" pitchFamily="34" charset="0"/>
                <a:ea typeface="Times New Roman" panose="02020603050405020304" pitchFamily="18" charset="0"/>
                <a:cs typeface="Arial" panose="020B0604020202020204" pitchFamily="34" charset="0"/>
              </a:rPr>
              <a:t>значення має не вартість вашого одягу, а її відповідність прийнятим в організації і суспільстві стандартам</a:t>
            </a:r>
            <a:r>
              <a:rPr lang="uk-UA" sz="2000" dirty="0">
                <a:latin typeface="Arial" panose="020B0604020202020204" pitchFamily="34" charset="0"/>
                <a:ea typeface="Times New Roman" panose="02020603050405020304" pitchFamily="18" charset="0"/>
                <a:cs typeface="Arial" panose="020B0604020202020204" pitchFamily="34" charset="0"/>
              </a:rPr>
              <a:t>. Набагато </a:t>
            </a:r>
            <a:r>
              <a:rPr lang="uk-UA" sz="2000" dirty="0">
                <a:solidFill>
                  <a:srgbClr val="7030A0"/>
                </a:solidFill>
                <a:latin typeface="Arial" panose="020B0604020202020204" pitchFamily="34" charset="0"/>
                <a:ea typeface="Times New Roman" panose="02020603050405020304" pitchFamily="18" charset="0"/>
                <a:cs typeface="Arial" panose="020B0604020202020204" pitchFamily="34" charset="0"/>
              </a:rPr>
              <a:t>більшу увагу слід приділити взуттю</a:t>
            </a:r>
            <a:r>
              <a:rPr lang="uk-UA" sz="2000" dirty="0">
                <a:latin typeface="Arial" panose="020B0604020202020204" pitchFamily="34" charset="0"/>
                <a:ea typeface="Times New Roman" panose="02020603050405020304" pitchFamily="18" charset="0"/>
                <a:cs typeface="Arial" panose="020B0604020202020204" pitchFamily="34" charset="0"/>
              </a:rPr>
              <a:t>. Всупереч поширеним стереотипам, саме по взуттю інтерв'юери роблять висновки і припущення щодо кандидата. </a:t>
            </a:r>
            <a:endParaRPr lang="uk-U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49</a:t>
            </a:fld>
            <a:endParaRPr lang="ru-RU"/>
          </a:p>
        </p:txBody>
      </p:sp>
    </p:spTree>
    <p:extLst>
      <p:ext uri="{BB962C8B-B14F-4D97-AF65-F5344CB8AC3E}">
        <p14:creationId xmlns:p14="http://schemas.microsoft.com/office/powerpoint/2010/main" val="110684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a:t>
            </a:fld>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625"/>
            <a:ext cx="91916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028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6596"/>
            <a:ext cx="7704856" cy="4708981"/>
          </a:xfrm>
          <a:prstGeom prst="rect">
            <a:avLst/>
          </a:prstGeom>
        </p:spPr>
        <p:txBody>
          <a:bodyPr wrap="square">
            <a:spAutoFit/>
          </a:bodyPr>
          <a:lstStyle/>
          <a:p>
            <a:pPr indent="450215" algn="just">
              <a:lnSpc>
                <a:spcPct val="150000"/>
              </a:lnSpc>
              <a:spcAft>
                <a:spcPts val="0"/>
              </a:spcAft>
            </a:pPr>
            <a:r>
              <a:rPr lang="uk-UA" sz="2000" dirty="0">
                <a:solidFill>
                  <a:srgbClr val="7030A0"/>
                </a:solidFill>
                <a:latin typeface="Arial" panose="020B0604020202020204" pitchFamily="34" charset="0"/>
                <a:ea typeface="Times New Roman" panose="02020603050405020304" pitchFamily="18" charset="0"/>
                <a:cs typeface="Arial" panose="020B0604020202020204" pitchFamily="34" charset="0"/>
              </a:rPr>
              <a:t>Мораль проста: збираючись куди-небудь, потрібно дуже точно оцінити ту обстановку, яка вас чекає, і передбачити враження, яке ви можете справити. </a:t>
            </a:r>
            <a:r>
              <a:rPr lang="uk-UA" sz="2000" dirty="0">
                <a:latin typeface="Arial" panose="020B0604020202020204" pitchFamily="34" charset="0"/>
                <a:ea typeface="Times New Roman" panose="02020603050405020304" pitchFamily="18" charset="0"/>
                <a:cs typeface="Arial" panose="020B0604020202020204" pitchFamily="34" charset="0"/>
              </a:rPr>
              <a:t>Якщо матеріальне становище не дозволяє вам виглядати так, як хотілося б, не засмучуйтеся. Зробіть основну ставку на скромність і охайність. Це вітається абсолютною більшістю роботодавців. Охайність в одязі у них дуже часто асоціюється з акуратністю у справах. І ще. Постарайтеся максимально відповідати корпоративному стилю, який прийнятий в даній організації, – ви повинні виглядати "своїм" для майбутніх колег. </a:t>
            </a:r>
            <a:endParaRPr lang="uk-U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50</a:t>
            </a:fld>
            <a:endParaRPr lang="ru-RU"/>
          </a:p>
        </p:txBody>
      </p:sp>
    </p:spTree>
    <p:extLst>
      <p:ext uri="{BB962C8B-B14F-4D97-AF65-F5344CB8AC3E}">
        <p14:creationId xmlns:p14="http://schemas.microsoft.com/office/powerpoint/2010/main" val="4262404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741191"/>
            <a:ext cx="3180996" cy="2116809"/>
          </a:xfrm>
          <a:prstGeom prst="rect">
            <a:avLst/>
          </a:prstGeom>
          <a:effectLst>
            <a:softEdge rad="127000"/>
          </a:effectLst>
        </p:spPr>
      </p:pic>
      <p:sp>
        <p:nvSpPr>
          <p:cNvPr id="2" name="Прямоугольник 1"/>
          <p:cNvSpPr/>
          <p:nvPr/>
        </p:nvSpPr>
        <p:spPr>
          <a:xfrm>
            <a:off x="179512" y="188640"/>
            <a:ext cx="7920880" cy="4708981"/>
          </a:xfrm>
          <a:prstGeom prst="rect">
            <a:avLst/>
          </a:prstGeom>
        </p:spPr>
        <p:txBody>
          <a:bodyPr wrap="square">
            <a:spAutoFit/>
          </a:bodyPr>
          <a:lstStyle/>
          <a:p>
            <a:pPr indent="450215" algn="just">
              <a:lnSpc>
                <a:spcPct val="150000"/>
              </a:lnSpc>
              <a:spcAft>
                <a:spcPts val="0"/>
              </a:spcAft>
            </a:pPr>
            <a:r>
              <a:rPr lang="uk-UA" sz="2000" dirty="0">
                <a:solidFill>
                  <a:srgbClr val="7030A0"/>
                </a:solidFill>
                <a:latin typeface="Arial" panose="020B0604020202020204" pitchFamily="34" charset="0"/>
                <a:ea typeface="Times New Roman" panose="02020603050405020304" pitchFamily="18" charset="0"/>
                <a:cs typeface="Arial" panose="020B0604020202020204" pitchFamily="34" charset="0"/>
              </a:rPr>
              <a:t>Темп і манера мови, гучність голосу, інтонація і чіткість вимови – це те, на підставі чого  про вас складеться думка в перші хвилини розмови. </a:t>
            </a:r>
            <a:r>
              <a:rPr lang="uk-UA" sz="2000" dirty="0">
                <a:latin typeface="Arial" panose="020B0604020202020204" pitchFamily="34" charset="0"/>
                <a:ea typeface="Times New Roman" panose="02020603050405020304" pitchFamily="18" charset="0"/>
                <a:cs typeface="Arial" panose="020B0604020202020204" pitchFamily="34" charset="0"/>
              </a:rPr>
              <a:t>Темпоритм мови має бути спокійним, без зайвої експресії.</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Якщо хочете перевірити, як ви вмієте вербально подавати себе, запишіть власну мову на диктофон, а потім прослухайте запис. При необхідності відкоригуйте свою промову в бік більшої рішучості та визначеності. Головне – будьте щирі. </a:t>
            </a:r>
          </a:p>
          <a:p>
            <a:pPr indent="450215"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Коли народжується чітка картина самопрезентації, з'являються легкість і впевненість, усвідомлення власної сили. </a:t>
            </a:r>
            <a:endParaRPr lang="uk-U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51</a:t>
            </a:fld>
            <a:endParaRPr lang="ru-RU"/>
          </a:p>
        </p:txBody>
      </p:sp>
    </p:spTree>
    <p:extLst>
      <p:ext uri="{BB962C8B-B14F-4D97-AF65-F5344CB8AC3E}">
        <p14:creationId xmlns:p14="http://schemas.microsoft.com/office/powerpoint/2010/main" val="547039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Text Box 5"/>
          <p:cNvSpPr txBox="1">
            <a:spLocks noChangeArrowheads="1"/>
          </p:cNvSpPr>
          <p:nvPr/>
        </p:nvSpPr>
        <p:spPr bwMode="auto">
          <a:xfrm>
            <a:off x="107504" y="25551"/>
            <a:ext cx="5256213" cy="57943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spcBef>
                <a:spcPct val="50000"/>
              </a:spcBef>
            </a:pPr>
            <a:r>
              <a:rPr lang="uk-UA" altLang="uk-UA" sz="3200" dirty="0"/>
              <a:t>Ознаки впевненої людини:</a:t>
            </a:r>
          </a:p>
        </p:txBody>
      </p:sp>
      <p:sp>
        <p:nvSpPr>
          <p:cNvPr id="186374" name="Rectangle 6"/>
          <p:cNvSpPr>
            <a:spLocks noGrp="1" noChangeArrowheads="1"/>
          </p:cNvSpPr>
          <p:nvPr>
            <p:ph type="body" idx="1"/>
          </p:nvPr>
        </p:nvSpPr>
        <p:spPr>
          <a:xfrm>
            <a:off x="107504" y="946173"/>
            <a:ext cx="5256213" cy="2626843"/>
          </a:xfrm>
          <a:noFill/>
          <a:ln/>
        </p:spPr>
        <p:txBody>
          <a:bodyPr/>
          <a:lstStyle/>
          <a:p>
            <a:pPr>
              <a:buFont typeface="Wingdings" panose="05000000000000000000" pitchFamily="2" charset="2"/>
              <a:buChar char="Ø"/>
            </a:pPr>
            <a:r>
              <a:rPr lang="uk-UA" altLang="uk-UA" sz="2000" dirty="0">
                <a:latin typeface="Arial" panose="020B0604020202020204" pitchFamily="34" charset="0"/>
                <a:cs typeface="Arial" panose="020B0604020202020204" pitchFamily="34" charset="0"/>
              </a:rPr>
              <a:t>Пряма постава з відведеними назад </a:t>
            </a:r>
            <a:r>
              <a:rPr lang="uk-UA" altLang="uk-UA" sz="2000" dirty="0" err="1">
                <a:latin typeface="Arial" panose="020B0604020202020204" pitchFamily="34" charset="0"/>
                <a:cs typeface="Arial" panose="020B0604020202020204" pitchFamily="34" charset="0"/>
              </a:rPr>
              <a:t>плечима</a:t>
            </a:r>
            <a:endParaRPr lang="uk-UA" altLang="uk-UA" sz="2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uk-UA" altLang="uk-UA" sz="2000" dirty="0">
                <a:latin typeface="Arial" panose="020B0604020202020204" pitchFamily="34" charset="0"/>
                <a:cs typeface="Arial" panose="020B0604020202020204" pitchFamily="34" charset="0"/>
              </a:rPr>
              <a:t>Зоровий контакт, з “усміхненим” обличчям</a:t>
            </a:r>
          </a:p>
          <a:p>
            <a:pPr>
              <a:buFont typeface="Wingdings" panose="05000000000000000000" pitchFamily="2" charset="2"/>
              <a:buChar char="Ø"/>
            </a:pPr>
            <a:r>
              <a:rPr lang="uk-UA" altLang="uk-UA" sz="2000" dirty="0">
                <a:latin typeface="Arial" panose="020B0604020202020204" pitchFamily="34" charset="0"/>
                <a:cs typeface="Arial" panose="020B0604020202020204" pitchFamily="34" charset="0"/>
              </a:rPr>
              <a:t>Доречна та доцільна жестикуляція</a:t>
            </a:r>
          </a:p>
          <a:p>
            <a:pPr>
              <a:buFont typeface="Wingdings" panose="05000000000000000000" pitchFamily="2" charset="2"/>
              <a:buChar char="Ø"/>
            </a:pPr>
            <a:r>
              <a:rPr lang="uk-UA" altLang="uk-UA" sz="2000" dirty="0">
                <a:latin typeface="Arial" panose="020B0604020202020204" pitchFamily="34" charset="0"/>
                <a:cs typeface="Arial" panose="020B0604020202020204" pitchFamily="34" charset="0"/>
              </a:rPr>
              <a:t>Неквапливе та виразне мовлення</a:t>
            </a:r>
          </a:p>
          <a:p>
            <a:pPr>
              <a:buFont typeface="Wingdings" panose="05000000000000000000" pitchFamily="2" charset="2"/>
              <a:buChar char="Ø"/>
            </a:pPr>
            <a:r>
              <a:rPr lang="uk-UA" altLang="uk-UA" sz="2000" dirty="0">
                <a:latin typeface="Arial" panose="020B0604020202020204" pitchFamily="34" charset="0"/>
                <a:cs typeface="Arial" panose="020B0604020202020204" pitchFamily="34" charset="0"/>
              </a:rPr>
              <a:t>Тон голосу від помірного до низького</a:t>
            </a:r>
          </a:p>
        </p:txBody>
      </p:sp>
      <p:pic>
        <p:nvPicPr>
          <p:cNvPr id="1863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284" y="946173"/>
            <a:ext cx="1905000" cy="262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725C68B6-61C2-468F-89AB-4B9F7531AA68}" type="slidenum">
              <a:rPr lang="ru-RU" smtClean="0"/>
              <a:pPr/>
              <a:t>52</a:t>
            </a:fld>
            <a:endParaRPr lang="ru-RU"/>
          </a:p>
        </p:txBody>
      </p:sp>
      <p:sp>
        <p:nvSpPr>
          <p:cNvPr id="15" name="Rectangle 5"/>
          <p:cNvSpPr>
            <a:spLocks noChangeArrowheads="1"/>
          </p:cNvSpPr>
          <p:nvPr/>
        </p:nvSpPr>
        <p:spPr bwMode="auto">
          <a:xfrm>
            <a:off x="35496" y="3687415"/>
            <a:ext cx="7416824"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r>
              <a:rPr lang="uk-UA" altLang="uk-UA" sz="2400" dirty="0">
                <a:solidFill>
                  <a:srgbClr val="7030A0"/>
                </a:solidFill>
                <a:latin typeface="Arial" panose="020B0604020202020204" pitchFamily="34" charset="0"/>
                <a:cs typeface="Arial" panose="020B0604020202020204" pitchFamily="34" charset="0"/>
              </a:rPr>
              <a:t>Що впливає на позитивне рішення роботодавця?</a:t>
            </a:r>
          </a:p>
        </p:txBody>
      </p:sp>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568" y="4267365"/>
            <a:ext cx="2739831" cy="232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8"/>
          <p:cNvSpPr txBox="1">
            <a:spLocks noChangeArrowheads="1"/>
          </p:cNvSpPr>
          <p:nvPr/>
        </p:nvSpPr>
        <p:spPr bwMode="auto">
          <a:xfrm>
            <a:off x="463694" y="4017835"/>
            <a:ext cx="4968875"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uk-UA" altLang="uk-UA" sz="2000" dirty="0">
              <a:solidFill>
                <a:srgbClr val="A62A97"/>
              </a:solidFill>
              <a:latin typeface="Arial" panose="020B0604020202020204" pitchFamily="34" charset="0"/>
              <a:cs typeface="Arial" panose="020B0604020202020204" pitchFamily="34" charset="0"/>
            </a:endParaRPr>
          </a:p>
          <a:p>
            <a:pPr>
              <a:spcBef>
                <a:spcPct val="50000"/>
              </a:spcBef>
              <a:buFontTx/>
              <a:buChar char="-"/>
            </a:pPr>
            <a:r>
              <a:rPr lang="uk-UA" altLang="uk-UA" sz="2000" b="1" dirty="0">
                <a:solidFill>
                  <a:srgbClr val="A62A97"/>
                </a:solidFill>
                <a:latin typeface="Arial" panose="020B0604020202020204" pitchFamily="34" charset="0"/>
                <a:cs typeface="Arial" panose="020B0604020202020204" pitchFamily="34" charset="0"/>
              </a:rPr>
              <a:t>  Енергія та ентузіазм</a:t>
            </a:r>
          </a:p>
          <a:p>
            <a:pPr>
              <a:spcBef>
                <a:spcPct val="50000"/>
              </a:spcBef>
              <a:buFontTx/>
              <a:buChar char="-"/>
            </a:pPr>
            <a:r>
              <a:rPr lang="uk-UA" altLang="uk-UA" sz="2000" b="1" dirty="0">
                <a:solidFill>
                  <a:srgbClr val="A62A97"/>
                </a:solidFill>
                <a:latin typeface="Arial" panose="020B0604020202020204" pitchFamily="34" charset="0"/>
                <a:cs typeface="Arial" panose="020B0604020202020204" pitchFamily="34" charset="0"/>
              </a:rPr>
              <a:t>  Емоційна зрілість, мова, інтелект </a:t>
            </a:r>
          </a:p>
          <a:p>
            <a:pPr>
              <a:spcBef>
                <a:spcPct val="50000"/>
              </a:spcBef>
            </a:pPr>
            <a:r>
              <a:rPr lang="uk-UA" altLang="uk-UA" sz="2000" b="1" dirty="0">
                <a:solidFill>
                  <a:srgbClr val="A62A97"/>
                </a:solidFill>
                <a:latin typeface="Arial" panose="020B0604020202020204" pitchFamily="34" charset="0"/>
                <a:cs typeface="Arial" panose="020B0604020202020204" pitchFamily="34" charset="0"/>
              </a:rPr>
              <a:t>-  Навички</a:t>
            </a:r>
          </a:p>
          <a:p>
            <a:pPr>
              <a:spcBef>
                <a:spcPct val="50000"/>
              </a:spcBef>
              <a:buFontTx/>
              <a:buChar char="-"/>
            </a:pPr>
            <a:r>
              <a:rPr lang="uk-UA" altLang="uk-UA" sz="2000" b="1" dirty="0">
                <a:solidFill>
                  <a:srgbClr val="A62A97"/>
                </a:solidFill>
                <a:latin typeface="Arial" panose="020B0604020202020204" pitchFamily="34" charset="0"/>
                <a:cs typeface="Arial" panose="020B0604020202020204" pitchFamily="34" charset="0"/>
              </a:rPr>
              <a:t>  Бажання отримати роботу</a:t>
            </a:r>
          </a:p>
          <a:p>
            <a:pPr>
              <a:spcBef>
                <a:spcPct val="50000"/>
              </a:spcBef>
              <a:buFontTx/>
              <a:buChar char="-"/>
            </a:pPr>
            <a:endParaRPr lang="uk-UA" altLang="uk-UA" sz="2000" b="1" dirty="0">
              <a:solidFill>
                <a:srgbClr val="A62A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124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53</a:t>
            </a:fld>
            <a:endParaRPr lang="ru-RU"/>
          </a:p>
        </p:txBody>
      </p:sp>
      <p:pic>
        <p:nvPicPr>
          <p:cNvPr id="4" name="Рисунок 3">
            <a:extLst>
              <a:ext uri="{FF2B5EF4-FFF2-40B4-BE49-F238E27FC236}">
                <a16:creationId xmlns:a16="http://schemas.microsoft.com/office/drawing/2014/main" id="{BB7F27BE-8514-4F43-B176-650B76E96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2" y="73152"/>
            <a:ext cx="7038135" cy="6858000"/>
          </a:xfrm>
          <a:prstGeom prst="rect">
            <a:avLst/>
          </a:prstGeom>
        </p:spPr>
      </p:pic>
    </p:spTree>
    <p:extLst>
      <p:ext uri="{BB962C8B-B14F-4D97-AF65-F5344CB8AC3E}">
        <p14:creationId xmlns:p14="http://schemas.microsoft.com/office/powerpoint/2010/main" val="276102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54</a:t>
            </a:fld>
            <a:endParaRPr lang="ru-R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5" y="3829050"/>
            <a:ext cx="9166096"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23528" y="332656"/>
            <a:ext cx="8208912" cy="6032421"/>
          </a:xfrm>
          <a:prstGeom prst="rect">
            <a:avLst/>
          </a:prstGeom>
        </p:spPr>
        <p:txBody>
          <a:bodyPr wrap="square" numCol="2">
            <a:spAutoFit/>
          </a:bodyPr>
          <a:lstStyle/>
          <a:p>
            <a:pPr algn="ctr"/>
            <a:r>
              <a:rPr lang="uk-UA" b="1" dirty="0"/>
              <a:t>ПЕРЕЛІК ВАКАНСІЙ ДЛЯ ТРЕНІНГУ</a:t>
            </a:r>
          </a:p>
          <a:p>
            <a:pPr marL="342900" indent="-342900">
              <a:spcBef>
                <a:spcPts val="600"/>
              </a:spcBef>
              <a:buFont typeface="+mj-lt"/>
              <a:buAutoNum type="arabicPeriod"/>
            </a:pPr>
            <a:r>
              <a:rPr lang="en-US" dirty="0"/>
              <a:t>Web-</a:t>
            </a:r>
            <a:r>
              <a:rPr lang="uk-UA" dirty="0"/>
              <a:t>аналітик</a:t>
            </a:r>
          </a:p>
          <a:p>
            <a:pPr marL="342900" indent="-342900">
              <a:spcBef>
                <a:spcPts val="600"/>
              </a:spcBef>
              <a:buFont typeface="+mj-lt"/>
              <a:buAutoNum type="arabicPeriod"/>
            </a:pPr>
            <a:r>
              <a:rPr lang="uk-UA" dirty="0"/>
              <a:t>Гейм-дизайнер</a:t>
            </a:r>
          </a:p>
          <a:p>
            <a:pPr marL="342900" indent="-342900">
              <a:spcBef>
                <a:spcPts val="600"/>
              </a:spcBef>
              <a:buFont typeface="+mj-lt"/>
              <a:buAutoNum type="arabicPeriod"/>
            </a:pPr>
            <a:r>
              <a:rPr lang="uk-UA" dirty="0"/>
              <a:t>Фінансовий директор</a:t>
            </a:r>
          </a:p>
          <a:p>
            <a:pPr marL="342900" indent="-342900">
              <a:spcBef>
                <a:spcPts val="600"/>
              </a:spcBef>
              <a:buFont typeface="+mj-lt"/>
              <a:buAutoNum type="arabicPeriod"/>
            </a:pPr>
            <a:r>
              <a:rPr lang="uk-UA" dirty="0"/>
              <a:t>Тор-менеджер</a:t>
            </a:r>
          </a:p>
          <a:p>
            <a:pPr marL="342900" indent="-342900">
              <a:spcBef>
                <a:spcPts val="600"/>
              </a:spcBef>
              <a:buFont typeface="+mj-lt"/>
              <a:buAutoNum type="arabicPeriod"/>
            </a:pPr>
            <a:r>
              <a:rPr lang="uk-UA" dirty="0"/>
              <a:t>Директор з маркетингу</a:t>
            </a:r>
          </a:p>
          <a:p>
            <a:pPr marL="342900" indent="-342900">
              <a:spcBef>
                <a:spcPts val="600"/>
              </a:spcBef>
              <a:buFont typeface="+mj-lt"/>
              <a:buAutoNum type="arabicPeriod"/>
            </a:pPr>
            <a:r>
              <a:rPr lang="uk-UA" dirty="0"/>
              <a:t>Керівник ІТ-відділу</a:t>
            </a:r>
          </a:p>
          <a:p>
            <a:pPr marL="342900" indent="-342900">
              <a:spcBef>
                <a:spcPts val="600"/>
              </a:spcBef>
              <a:buFont typeface="+mj-lt"/>
              <a:buAutoNum type="arabicPeriod"/>
            </a:pPr>
            <a:r>
              <a:rPr lang="uk-UA" dirty="0"/>
              <a:t>Головний лікар</a:t>
            </a:r>
          </a:p>
          <a:p>
            <a:pPr marL="342900" indent="-342900">
              <a:spcBef>
                <a:spcPts val="600"/>
              </a:spcBef>
              <a:buFont typeface="+mj-lt"/>
              <a:buAutoNum type="arabicPeriod"/>
            </a:pPr>
            <a:r>
              <a:rPr lang="uk-UA" dirty="0"/>
              <a:t>Керівник будівельного проекту</a:t>
            </a:r>
          </a:p>
          <a:p>
            <a:pPr marL="342900" indent="-342900">
              <a:spcBef>
                <a:spcPts val="600"/>
              </a:spcBef>
              <a:buFont typeface="+mj-lt"/>
              <a:buAutoNum type="arabicPeriod"/>
            </a:pPr>
            <a:endParaRPr lang="uk-UA" dirty="0"/>
          </a:p>
          <a:p>
            <a:pPr marL="342900" indent="-342900">
              <a:spcBef>
                <a:spcPts val="600"/>
              </a:spcBef>
              <a:buFont typeface="+mj-lt"/>
              <a:buAutoNum type="arabicPeriod"/>
            </a:pPr>
            <a:endParaRPr lang="uk-UA" dirty="0"/>
          </a:p>
          <a:p>
            <a:pPr marL="342900" indent="-342900">
              <a:spcBef>
                <a:spcPts val="600"/>
              </a:spcBef>
              <a:buFont typeface="+mj-lt"/>
              <a:buAutoNum type="arabicPeriod"/>
            </a:pPr>
            <a:endParaRPr lang="uk-UA" dirty="0"/>
          </a:p>
          <a:p>
            <a:pPr marL="342900" indent="-342900">
              <a:spcBef>
                <a:spcPts val="600"/>
              </a:spcBef>
              <a:buFont typeface="+mj-lt"/>
              <a:buAutoNum type="arabicPeriod"/>
            </a:pPr>
            <a:endParaRPr lang="uk-UA" dirty="0"/>
          </a:p>
          <a:p>
            <a:pPr marL="342900" indent="-342900">
              <a:spcBef>
                <a:spcPts val="600"/>
              </a:spcBef>
              <a:buFont typeface="+mj-lt"/>
              <a:buAutoNum type="arabicPeriod"/>
            </a:pPr>
            <a:endParaRPr lang="uk-UA" dirty="0"/>
          </a:p>
          <a:p>
            <a:pPr marL="342900" indent="-342900">
              <a:spcBef>
                <a:spcPts val="600"/>
              </a:spcBef>
              <a:buFont typeface="+mj-lt"/>
              <a:buAutoNum type="arabicPeriod"/>
            </a:pPr>
            <a:endParaRPr lang="uk-UA" dirty="0"/>
          </a:p>
          <a:p>
            <a:pPr marL="342900" indent="-342900">
              <a:spcBef>
                <a:spcPts val="600"/>
              </a:spcBef>
              <a:buFont typeface="+mj-lt"/>
              <a:buAutoNum type="arabicPeriod"/>
            </a:pPr>
            <a:endParaRPr lang="uk-UA" dirty="0"/>
          </a:p>
          <a:p>
            <a:pPr marL="342900" indent="-342900">
              <a:spcBef>
                <a:spcPts val="600"/>
              </a:spcBef>
              <a:buFont typeface="+mj-lt"/>
              <a:buAutoNum type="arabicPeriod"/>
            </a:pPr>
            <a:endParaRPr lang="uk-UA" dirty="0"/>
          </a:p>
          <a:p>
            <a:pPr marL="342900" indent="-342900">
              <a:spcBef>
                <a:spcPts val="600"/>
              </a:spcBef>
              <a:buFont typeface="+mj-lt"/>
              <a:buAutoNum type="arabicPeriod"/>
            </a:pPr>
            <a:endParaRPr lang="uk-UA" dirty="0"/>
          </a:p>
          <a:p>
            <a:pPr marL="342900" indent="-342900">
              <a:spcBef>
                <a:spcPts val="600"/>
              </a:spcBef>
              <a:buFont typeface="+mj-lt"/>
              <a:buAutoNum type="arabicPeriod"/>
            </a:pPr>
            <a:r>
              <a:rPr lang="uk-UA" dirty="0"/>
              <a:t>Керівник логістичного відділу</a:t>
            </a:r>
          </a:p>
          <a:p>
            <a:pPr marL="342900" indent="-342900">
              <a:spcBef>
                <a:spcPts val="600"/>
              </a:spcBef>
              <a:buFont typeface="+mj-lt"/>
              <a:buAutoNum type="arabicPeriod"/>
            </a:pPr>
            <a:r>
              <a:rPr lang="uk-UA" dirty="0"/>
              <a:t>Брокер</a:t>
            </a:r>
          </a:p>
          <a:p>
            <a:pPr marL="342900" indent="-342900">
              <a:spcBef>
                <a:spcPts val="600"/>
              </a:spcBef>
              <a:buFont typeface="+mj-lt"/>
              <a:buAutoNum type="arabicPeriod"/>
            </a:pPr>
            <a:r>
              <a:rPr lang="uk-UA" dirty="0" err="1"/>
              <a:t>Трейдер</a:t>
            </a:r>
            <a:r>
              <a:rPr lang="uk-UA" dirty="0"/>
              <a:t> </a:t>
            </a:r>
          </a:p>
          <a:p>
            <a:pPr marL="342900" indent="-342900">
              <a:spcBef>
                <a:spcPts val="600"/>
              </a:spcBef>
              <a:buFont typeface="+mj-lt"/>
              <a:buAutoNum type="arabicPeriod"/>
            </a:pPr>
            <a:r>
              <a:rPr lang="uk-UA" dirty="0"/>
              <a:t>Нарколог</a:t>
            </a:r>
          </a:p>
          <a:p>
            <a:pPr marL="342900" indent="-342900">
              <a:spcBef>
                <a:spcPts val="600"/>
              </a:spcBef>
              <a:buFont typeface="+mj-lt"/>
              <a:buAutoNum type="arabicPeriod"/>
            </a:pPr>
            <a:r>
              <a:rPr lang="uk-UA" dirty="0"/>
              <a:t>Продюсер</a:t>
            </a:r>
          </a:p>
          <a:p>
            <a:pPr marL="342900" indent="-342900">
              <a:spcBef>
                <a:spcPts val="600"/>
              </a:spcBef>
              <a:buFont typeface="+mj-lt"/>
              <a:buAutoNum type="arabicPeriod"/>
            </a:pPr>
            <a:r>
              <a:rPr lang="uk-UA" dirty="0" err="1"/>
              <a:t>Супервайзер</a:t>
            </a:r>
            <a:endParaRPr lang="uk-UA" dirty="0"/>
          </a:p>
          <a:p>
            <a:pPr marL="342900" indent="-342900">
              <a:spcBef>
                <a:spcPts val="600"/>
              </a:spcBef>
              <a:buFont typeface="+mj-lt"/>
              <a:buAutoNum type="arabicPeriod"/>
            </a:pPr>
            <a:r>
              <a:rPr lang="uk-UA" dirty="0"/>
              <a:t>Модель</a:t>
            </a:r>
          </a:p>
          <a:p>
            <a:pPr marL="342900" indent="-342900">
              <a:spcBef>
                <a:spcPts val="600"/>
              </a:spcBef>
              <a:buFont typeface="+mj-lt"/>
              <a:buAutoNum type="arabicPeriod"/>
            </a:pPr>
            <a:r>
              <a:rPr lang="uk-UA" dirty="0"/>
              <a:t>Арт-директор</a:t>
            </a:r>
          </a:p>
        </p:txBody>
      </p:sp>
    </p:spTree>
    <p:extLst>
      <p:ext uri="{BB962C8B-B14F-4D97-AF65-F5344CB8AC3E}">
        <p14:creationId xmlns:p14="http://schemas.microsoft.com/office/powerpoint/2010/main" val="4263574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20040"/>
            <a:ext cx="7239000" cy="51667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uk-UA" altLang="uk-UA" b="1" dirty="0"/>
              <a:t>КОРИСНІ АДРЕСИ:</a:t>
            </a:r>
            <a:endParaRPr lang="pl-PL" altLang="uk-UA" b="1" dirty="0"/>
          </a:p>
        </p:txBody>
      </p:sp>
      <p:sp>
        <p:nvSpPr>
          <p:cNvPr id="31747" name="Rectangle 3"/>
          <p:cNvSpPr>
            <a:spLocks noGrp="1" noChangeArrowheads="1"/>
          </p:cNvSpPr>
          <p:nvPr>
            <p:ph type="body" idx="1"/>
          </p:nvPr>
        </p:nvSpPr>
        <p:spPr>
          <a:xfrm>
            <a:off x="457200" y="1203919"/>
            <a:ext cx="7239000" cy="4846320"/>
          </a:xfrm>
        </p:spPr>
        <p:style>
          <a:lnRef idx="1">
            <a:schemeClr val="dk1"/>
          </a:lnRef>
          <a:fillRef idx="3">
            <a:schemeClr val="dk1"/>
          </a:fillRef>
          <a:effectRef idx="2">
            <a:schemeClr val="dk1"/>
          </a:effectRef>
          <a:fontRef idx="minor">
            <a:schemeClr val="lt1"/>
          </a:fontRef>
        </p:style>
        <p:txBody>
          <a:bodyPr/>
          <a:lstStyle/>
          <a:p>
            <a:pPr>
              <a:lnSpc>
                <a:spcPct val="80000"/>
              </a:lnSpc>
            </a:pPr>
            <a:r>
              <a:rPr lang="uk-UA" altLang="uk-UA" sz="1400" b="1" dirty="0">
                <a:hlinkClick r:id="rId2"/>
              </a:rPr>
              <a:t>http://www.rabota.com.ua</a:t>
            </a:r>
            <a:r>
              <a:rPr lang="uk-UA" altLang="uk-UA" sz="1400" b="1" dirty="0"/>
              <a:t> Український сервер роботи 	</a:t>
            </a:r>
            <a:endParaRPr lang="uk-UA" altLang="uk-UA" sz="1400" b="1" dirty="0">
              <a:hlinkClick r:id="" action="ppaction://noaction"/>
            </a:endParaRPr>
          </a:p>
          <a:p>
            <a:pPr>
              <a:lnSpc>
                <a:spcPct val="80000"/>
              </a:lnSpc>
            </a:pPr>
            <a:r>
              <a:rPr lang="uk-UA" altLang="uk-UA" sz="1400" b="1" dirty="0">
                <a:hlinkClick r:id="" action="ppaction://noaction"/>
              </a:rPr>
              <a:t>www.ukrjob.net</a:t>
            </a:r>
            <a:r>
              <a:rPr lang="uk-UA" altLang="uk-UA" sz="1400" b="1" dirty="0"/>
              <a:t> Український сервер роботи 	</a:t>
            </a:r>
            <a:endParaRPr lang="uk-UA" altLang="uk-UA" sz="1400" b="1" dirty="0">
              <a:hlinkClick r:id="" action="ppaction://noaction"/>
            </a:endParaRPr>
          </a:p>
          <a:p>
            <a:pPr>
              <a:lnSpc>
                <a:spcPct val="80000"/>
              </a:lnSpc>
            </a:pPr>
            <a:r>
              <a:rPr lang="uk-UA" altLang="uk-UA" sz="1400" b="1" dirty="0">
                <a:hlinkClick r:id="" action="ppaction://noaction"/>
              </a:rPr>
              <a:t>http://job.avanport.com/</a:t>
            </a:r>
            <a:r>
              <a:rPr lang="uk-UA" altLang="uk-UA" sz="1400" b="1" dirty="0"/>
              <a:t> Український сервер працевлаштування </a:t>
            </a:r>
            <a:r>
              <a:rPr lang="uk-UA" altLang="uk-UA" sz="1400" b="1" dirty="0">
                <a:hlinkClick r:id="rId3"/>
              </a:rPr>
              <a:t>http://www.vakansii.com.ua/</a:t>
            </a:r>
            <a:r>
              <a:rPr lang="uk-UA" altLang="uk-UA" sz="1400" b="1" dirty="0"/>
              <a:t> Сайт українських вакансій 	</a:t>
            </a:r>
            <a:endParaRPr lang="uk-UA" altLang="uk-UA" sz="1400" b="1" dirty="0">
              <a:hlinkClick r:id="" action="ppaction://noaction"/>
            </a:endParaRPr>
          </a:p>
          <a:p>
            <a:pPr>
              <a:lnSpc>
                <a:spcPct val="80000"/>
              </a:lnSpc>
            </a:pPr>
            <a:r>
              <a:rPr lang="uk-UA" altLang="uk-UA" sz="1400" b="1" dirty="0">
                <a:hlinkClick r:id="" action="ppaction://noaction"/>
              </a:rPr>
              <a:t>http://www.ykpaina.com/job/</a:t>
            </a:r>
            <a:r>
              <a:rPr lang="uk-UA" altLang="uk-UA" sz="1400" b="1" dirty="0"/>
              <a:t>  Працевлаштування в Україні. 	</a:t>
            </a:r>
            <a:endParaRPr lang="uk-UA" altLang="uk-UA" sz="1400" b="1" dirty="0">
              <a:hlinkClick r:id="" action="ppaction://noaction"/>
            </a:endParaRPr>
          </a:p>
          <a:p>
            <a:pPr>
              <a:lnSpc>
                <a:spcPct val="80000"/>
              </a:lnSpc>
            </a:pPr>
            <a:r>
              <a:rPr lang="uk-UA" altLang="uk-UA" sz="1400" b="1" dirty="0">
                <a:hlinkClick r:id="" action="ppaction://noaction"/>
              </a:rPr>
              <a:t>http://www.jobs.com.ua</a:t>
            </a:r>
            <a:r>
              <a:rPr lang="uk-UA" altLang="uk-UA" sz="1400" b="1" dirty="0"/>
              <a:t>  Український сервер працевлаштування </a:t>
            </a:r>
            <a:endParaRPr lang="uk-UA" altLang="uk-UA" sz="1400" b="1" dirty="0">
              <a:hlinkClick r:id="" action="ppaction://noaction"/>
            </a:endParaRPr>
          </a:p>
          <a:p>
            <a:pPr>
              <a:lnSpc>
                <a:spcPct val="80000"/>
              </a:lnSpc>
            </a:pPr>
            <a:r>
              <a:rPr lang="uk-UA" altLang="uk-UA" sz="1400" b="1" dirty="0">
                <a:hlinkClick r:id="" action="ppaction://noaction"/>
              </a:rPr>
              <a:t>http://www.legionworks.com.ua</a:t>
            </a:r>
            <a:r>
              <a:rPr lang="uk-UA" altLang="uk-UA" sz="1400" b="1" dirty="0"/>
              <a:t>  Вакансії та резюме з усього світу </a:t>
            </a:r>
          </a:p>
          <a:p>
            <a:pPr>
              <a:lnSpc>
                <a:spcPct val="80000"/>
              </a:lnSpc>
            </a:pPr>
            <a:r>
              <a:rPr lang="en-US" altLang="uk-UA" sz="1400" b="1" dirty="0">
                <a:hlinkClick r:id="rId4"/>
              </a:rPr>
              <a:t>http</a:t>
            </a:r>
            <a:r>
              <a:rPr lang="ru-RU" altLang="uk-UA" sz="1400" b="1" dirty="0">
                <a:hlinkClick r:id="rId4"/>
              </a:rPr>
              <a:t>://</a:t>
            </a:r>
            <a:r>
              <a:rPr lang="uk-UA" altLang="uk-UA" sz="1400" b="1" dirty="0">
                <a:hlinkClick r:id="rId4"/>
              </a:rPr>
              <a:t>newjob.com.ua</a:t>
            </a:r>
            <a:r>
              <a:rPr lang="uk-UA" altLang="uk-UA" sz="1400" b="1" dirty="0"/>
              <a:t>  - резюме для кожного </a:t>
            </a:r>
            <a:endParaRPr lang="uk-UA" altLang="uk-UA" sz="1400" b="1" u="sng" dirty="0">
              <a:hlinkClick r:id="" action="ppaction://noaction"/>
            </a:endParaRPr>
          </a:p>
          <a:p>
            <a:pPr>
              <a:lnSpc>
                <a:spcPct val="80000"/>
              </a:lnSpc>
            </a:pPr>
            <a:r>
              <a:rPr lang="uk-UA" altLang="uk-UA" sz="1400" b="1" u="sng" dirty="0">
                <a:hlinkClick r:id="" action="ppaction://noaction"/>
              </a:rPr>
              <a:t>http://www.in-job.com.ua/</a:t>
            </a:r>
            <a:r>
              <a:rPr lang="uk-UA" altLang="uk-UA" sz="1400" b="1" dirty="0"/>
              <a:t> База вакансій та резюме </a:t>
            </a:r>
            <a:endParaRPr lang="uk-UA" altLang="uk-UA" sz="1400" b="1" dirty="0">
              <a:hlinkClick r:id="" action="ppaction://noaction"/>
            </a:endParaRPr>
          </a:p>
          <a:p>
            <a:pPr>
              <a:lnSpc>
                <a:spcPct val="80000"/>
              </a:lnSpc>
            </a:pPr>
            <a:r>
              <a:rPr lang="uk-UA" altLang="uk-UA" sz="1400" b="1" dirty="0">
                <a:hlinkClick r:id="" action="ppaction://noaction"/>
              </a:rPr>
              <a:t>http://www.ukrjob.hut.ru/</a:t>
            </a:r>
            <a:r>
              <a:rPr lang="ru-RU" altLang="uk-UA" sz="1400" b="1" dirty="0"/>
              <a:t>   </a:t>
            </a:r>
            <a:r>
              <a:rPr lang="uk-UA" altLang="uk-UA" sz="1400" b="1" dirty="0"/>
              <a:t>Вакансії та резюме 	</a:t>
            </a:r>
            <a:endParaRPr lang="uk-UA" altLang="uk-UA" sz="1400" b="1" dirty="0">
              <a:hlinkClick r:id="" action="ppaction://noaction"/>
            </a:endParaRPr>
          </a:p>
          <a:p>
            <a:pPr>
              <a:lnSpc>
                <a:spcPct val="80000"/>
              </a:lnSpc>
            </a:pPr>
            <a:r>
              <a:rPr lang="uk-UA" altLang="uk-UA" sz="1400" b="1" dirty="0">
                <a:hlinkClick r:id="" action="ppaction://noaction"/>
              </a:rPr>
              <a:t>http://ua.superjob.ru/</a:t>
            </a:r>
            <a:r>
              <a:rPr lang="uk-UA" altLang="uk-UA" sz="1400" b="1" dirty="0"/>
              <a:t>  Робота в Києві та Україні 	</a:t>
            </a:r>
            <a:endParaRPr lang="uk-UA" altLang="uk-UA" sz="1400" b="1" dirty="0">
              <a:hlinkClick r:id="" action="ppaction://noaction"/>
            </a:endParaRPr>
          </a:p>
          <a:p>
            <a:pPr>
              <a:lnSpc>
                <a:spcPct val="80000"/>
              </a:lnSpc>
            </a:pPr>
            <a:r>
              <a:rPr lang="uk-UA" altLang="uk-UA" sz="1400" b="1" dirty="0">
                <a:hlinkClick r:id="" action="ppaction://noaction"/>
              </a:rPr>
              <a:t>http://www.works.com.ua/</a:t>
            </a:r>
            <a:r>
              <a:rPr lang="uk-UA" altLang="uk-UA" sz="1400" b="1" dirty="0"/>
              <a:t>  	Робота в Україні </a:t>
            </a:r>
            <a:endParaRPr lang="uk-UA" altLang="uk-UA" sz="1400" b="1" dirty="0">
              <a:hlinkClick r:id="" action="ppaction://noaction"/>
            </a:endParaRPr>
          </a:p>
          <a:p>
            <a:pPr>
              <a:lnSpc>
                <a:spcPct val="80000"/>
              </a:lnSpc>
            </a:pPr>
            <a:r>
              <a:rPr lang="uk-UA" altLang="uk-UA" sz="1400" b="1" dirty="0">
                <a:hlinkClick r:id="" action="ppaction://noaction"/>
              </a:rPr>
              <a:t>http://www.raboty.net</a:t>
            </a:r>
            <a:r>
              <a:rPr lang="uk-UA" altLang="uk-UA" sz="1400" b="1" dirty="0"/>
              <a:t> /Сервер з працевлаштування 	</a:t>
            </a:r>
            <a:endParaRPr lang="uk-UA" altLang="uk-UA" sz="1400" b="1" dirty="0">
              <a:hlinkClick r:id="" action="ppaction://noaction"/>
            </a:endParaRPr>
          </a:p>
          <a:p>
            <a:pPr>
              <a:lnSpc>
                <a:spcPct val="80000"/>
              </a:lnSpc>
            </a:pPr>
            <a:r>
              <a:rPr lang="uk-UA" altLang="uk-UA" sz="1400" b="1" dirty="0">
                <a:hlinkClick r:id="" action="ppaction://noaction"/>
              </a:rPr>
              <a:t>http://www.job-center.com.ua/</a:t>
            </a:r>
            <a:r>
              <a:rPr lang="uk-UA" altLang="uk-UA" sz="1400" b="1" dirty="0"/>
              <a:t>  Електронна біржа праці 	</a:t>
            </a:r>
            <a:endParaRPr lang="en-US" altLang="uk-UA" sz="1400" b="1" dirty="0">
              <a:hlinkClick r:id="" action="ppaction://noaction"/>
            </a:endParaRPr>
          </a:p>
          <a:p>
            <a:pPr>
              <a:lnSpc>
                <a:spcPct val="80000"/>
              </a:lnSpc>
            </a:pPr>
            <a:r>
              <a:rPr lang="en-US" altLang="uk-UA" sz="1400" b="1" dirty="0">
                <a:hlinkClick r:id="" action="ppaction://noaction"/>
              </a:rPr>
              <a:t>http</a:t>
            </a:r>
            <a:r>
              <a:rPr lang="uk-UA" altLang="uk-UA" sz="1400" b="1" dirty="0">
                <a:hlinkClick r:id="rId5"/>
              </a:rPr>
              <a:t>://</a:t>
            </a:r>
            <a:r>
              <a:rPr lang="en-US" altLang="uk-UA" sz="1400" b="1" dirty="0">
                <a:hlinkClick r:id="rId5"/>
              </a:rPr>
              <a:t>www</a:t>
            </a:r>
            <a:r>
              <a:rPr lang="uk-UA" altLang="uk-UA" sz="1400" b="1" dirty="0">
                <a:hlinkClick r:id="rId5"/>
              </a:rPr>
              <a:t>.Uajob.org.ua</a:t>
            </a:r>
            <a:endParaRPr lang="uk-UA" altLang="uk-UA" sz="1400" dirty="0"/>
          </a:p>
          <a:p>
            <a:pPr>
              <a:lnSpc>
                <a:spcPct val="80000"/>
              </a:lnSpc>
            </a:pPr>
            <a:r>
              <a:rPr lang="en-US" altLang="uk-UA" sz="1400" b="1" dirty="0">
                <a:hlinkClick r:id="rId6"/>
              </a:rPr>
              <a:t>http</a:t>
            </a:r>
            <a:r>
              <a:rPr lang="uk-UA" altLang="uk-UA" sz="1400" b="1" dirty="0">
                <a:hlinkClick r:id="rId6"/>
              </a:rPr>
              <a:t>://</a:t>
            </a:r>
            <a:r>
              <a:rPr lang="en-US" altLang="uk-UA" sz="1400" b="1" dirty="0">
                <a:hlinkClick r:id="rId6"/>
              </a:rPr>
              <a:t>www</a:t>
            </a:r>
            <a:r>
              <a:rPr lang="uk-UA" altLang="uk-UA" sz="1400" b="1" dirty="0">
                <a:hlinkClick r:id="rId6"/>
              </a:rPr>
              <a:t>.Jobua.com</a:t>
            </a:r>
            <a:endParaRPr lang="en-US" altLang="uk-UA" sz="1400" b="1" dirty="0">
              <a:hlinkClick r:id="" action="ppaction://noaction"/>
            </a:endParaRPr>
          </a:p>
          <a:p>
            <a:pPr>
              <a:lnSpc>
                <a:spcPct val="80000"/>
              </a:lnSpc>
            </a:pPr>
            <a:r>
              <a:rPr lang="en-US" altLang="uk-UA" sz="1400" b="1" dirty="0">
                <a:hlinkClick r:id="" action="ppaction://noaction"/>
              </a:rPr>
              <a:t>http</a:t>
            </a:r>
            <a:r>
              <a:rPr lang="uk-UA" altLang="uk-UA" sz="1400" b="1" dirty="0">
                <a:hlinkClick r:id="rId7"/>
              </a:rPr>
              <a:t>://</a:t>
            </a:r>
            <a:r>
              <a:rPr lang="en-US" altLang="uk-UA" sz="1400" b="1" dirty="0">
                <a:hlinkClick r:id="rId7"/>
              </a:rPr>
              <a:t>www</a:t>
            </a:r>
            <a:r>
              <a:rPr lang="uk-UA" altLang="uk-UA" sz="1400" b="1" dirty="0">
                <a:hlinkClick r:id="rId7"/>
              </a:rPr>
              <a:t>.Job.silver.kiev.ua</a:t>
            </a:r>
            <a:endParaRPr lang="uk-UA" altLang="uk-UA" sz="1400" dirty="0"/>
          </a:p>
          <a:p>
            <a:pPr>
              <a:lnSpc>
                <a:spcPct val="80000"/>
              </a:lnSpc>
            </a:pPr>
            <a:r>
              <a:rPr lang="en-US" altLang="uk-UA" sz="1400" b="1" dirty="0">
                <a:hlinkClick r:id="rId8"/>
              </a:rPr>
              <a:t>http</a:t>
            </a:r>
            <a:r>
              <a:rPr lang="uk-UA" altLang="uk-UA" sz="1400" b="1" dirty="0">
                <a:hlinkClick r:id="rId8"/>
              </a:rPr>
              <a:t>://</a:t>
            </a:r>
            <a:r>
              <a:rPr lang="en-US" altLang="uk-UA" sz="1400" b="1" dirty="0">
                <a:hlinkClick r:id="rId8"/>
              </a:rPr>
              <a:t>www</a:t>
            </a:r>
            <a:r>
              <a:rPr lang="uk-UA" altLang="uk-UA" sz="1400" b="1" dirty="0">
                <a:hlinkClick r:id="rId8"/>
              </a:rPr>
              <a:t>.1job.ru/</a:t>
            </a:r>
            <a:r>
              <a:rPr lang="uk-UA" altLang="uk-UA" sz="1400" b="1" dirty="0" err="1">
                <a:hlinkClick r:id="rId8"/>
              </a:rPr>
              <a:t>lvov</a:t>
            </a:r>
            <a:endParaRPr lang="en-US" altLang="uk-UA" sz="1400" b="1" dirty="0"/>
          </a:p>
          <a:p>
            <a:pPr>
              <a:lnSpc>
                <a:spcPct val="80000"/>
              </a:lnSpc>
            </a:pPr>
            <a:r>
              <a:rPr lang="en-US" altLang="uk-UA" sz="1400" b="1" dirty="0">
                <a:hlinkClick r:id="rId9"/>
              </a:rPr>
              <a:t>http</a:t>
            </a:r>
            <a:r>
              <a:rPr lang="uk-UA" altLang="uk-UA" sz="1400" b="1" dirty="0">
                <a:hlinkClick r:id="rId9"/>
              </a:rPr>
              <a:t>://www.careers.com.ua</a:t>
            </a:r>
            <a:endParaRPr lang="en-US" altLang="uk-UA" sz="1400" b="1" dirty="0"/>
          </a:p>
          <a:p>
            <a:pPr>
              <a:lnSpc>
                <a:spcPct val="80000"/>
              </a:lnSpc>
            </a:pPr>
            <a:endParaRPr lang="pl-PL" altLang="uk-UA" sz="1400" b="1" dirty="0"/>
          </a:p>
        </p:txBody>
      </p:sp>
      <p:sp>
        <p:nvSpPr>
          <p:cNvPr id="4" name="Прямоугольник 3"/>
          <p:cNvSpPr/>
          <p:nvPr/>
        </p:nvSpPr>
        <p:spPr>
          <a:xfrm>
            <a:off x="75084" y="6232780"/>
            <a:ext cx="8003232"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600" dirty="0">
                <a:hlinkClick r:id="rId10"/>
              </a:rPr>
              <a:t>http://lohotron.in.ua/2018/10/aferi_z_pratcevlashtuvannyam2018/</a:t>
            </a:r>
            <a:r>
              <a:rPr lang="uk-UA" sz="1600" dirty="0"/>
              <a:t> - Афери</a:t>
            </a:r>
          </a:p>
        </p:txBody>
      </p:sp>
      <p:sp>
        <p:nvSpPr>
          <p:cNvPr id="2" name="Номер слайда 1"/>
          <p:cNvSpPr>
            <a:spLocks noGrp="1"/>
          </p:cNvSpPr>
          <p:nvPr>
            <p:ph type="sldNum" sz="quarter" idx="12"/>
          </p:nvPr>
        </p:nvSpPr>
        <p:spPr/>
        <p:txBody>
          <a:bodyPr/>
          <a:lstStyle/>
          <a:p>
            <a:fld id="{725C68B6-61C2-468F-89AB-4B9F7531AA68}" type="slidenum">
              <a:rPr lang="ru-RU" smtClean="0"/>
              <a:pPr/>
              <a:t>55</a:t>
            </a:fld>
            <a:endParaRPr lang="ru-RU"/>
          </a:p>
        </p:txBody>
      </p:sp>
    </p:spTree>
    <p:extLst>
      <p:ext uri="{BB962C8B-B14F-4D97-AF65-F5344CB8AC3E}">
        <p14:creationId xmlns:p14="http://schemas.microsoft.com/office/powerpoint/2010/main" val="2779912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0"/>
            <a:ext cx="5328592" cy="4308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indent="450850" fontAlgn="base">
              <a:spcBef>
                <a:spcPct val="0"/>
              </a:spcBef>
              <a:spcAft>
                <a:spcPct val="0"/>
              </a:spcAft>
              <a:tabLst>
                <a:tab pos="228600" algn="l"/>
                <a:tab pos="457200" algn="l"/>
                <a:tab pos="800100" algn="l"/>
              </a:tabLst>
            </a:pPr>
            <a:r>
              <a:rPr lang="uk-UA" sz="2200" b="1" dirty="0">
                <a:solidFill>
                  <a:schemeClr val="tx1"/>
                </a:solidFill>
                <a:latin typeface="+mj-lt"/>
                <a:ea typeface="Times New Roman" pitchFamily="18" charset="0"/>
                <a:cs typeface="Arial" pitchFamily="34" charset="0"/>
              </a:rPr>
              <a:t>РЕКОМЕНДОВАНА ЛІТЕРАТУРА</a:t>
            </a:r>
            <a:endParaRPr lang="ru-RU" sz="2200" dirty="0">
              <a:solidFill>
                <a:schemeClr val="tx1"/>
              </a:solidFill>
              <a:latin typeface="+mj-lt"/>
              <a:cs typeface="Arial" pitchFamily="34" charset="0"/>
            </a:endParaRPr>
          </a:p>
        </p:txBody>
      </p:sp>
      <p:sp>
        <p:nvSpPr>
          <p:cNvPr id="3" name="Rectangle 1"/>
          <p:cNvSpPr>
            <a:spLocks noChangeArrowheads="1"/>
          </p:cNvSpPr>
          <p:nvPr/>
        </p:nvSpPr>
        <p:spPr bwMode="auto">
          <a:xfrm>
            <a:off x="359532" y="511727"/>
            <a:ext cx="7560840" cy="6278642"/>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8900000" scaled="1"/>
            <a:tileRect/>
          </a:gradFill>
          <a:ln w="9525">
            <a:solidFill>
              <a:schemeClr val="tx1">
                <a:lumMod val="95000"/>
                <a:lumOff val="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200" b="1" dirty="0"/>
              <a:t>Основна:</a:t>
            </a:r>
            <a:endParaRPr lang="uk-UA" sz="1200" dirty="0"/>
          </a:p>
          <a:p>
            <a:pPr marL="171450" indent="-171450" algn="just">
              <a:buFont typeface="Wingdings" panose="05000000000000000000" pitchFamily="2" charset="2"/>
              <a:buChar char="ü"/>
            </a:pPr>
            <a:r>
              <a:rPr lang="uk-UA" sz="1200" b="1" dirty="0"/>
              <a:t> </a:t>
            </a:r>
            <a:r>
              <a:rPr lang="uk-UA" sz="1200" dirty="0"/>
              <a:t>Конституція України. – К.: Преса України, 1996 р. – 52 с.</a:t>
            </a:r>
          </a:p>
          <a:p>
            <a:pPr marL="171450" lvl="0" indent="-171450" algn="just">
              <a:buFont typeface="Wingdings" panose="05000000000000000000" pitchFamily="2" charset="2"/>
              <a:buChar char="ü"/>
            </a:pPr>
            <a:r>
              <a:rPr lang="uk-UA" sz="1200" dirty="0"/>
              <a:t>Закон України «Про зайнятість населення» // Відомості Верховної Ради (ВВР), 2013. – № 24. –243 с.</a:t>
            </a:r>
          </a:p>
          <a:p>
            <a:pPr marL="171450" lvl="0" indent="-171450" algn="just">
              <a:buFont typeface="Wingdings" panose="05000000000000000000" pitchFamily="2" charset="2"/>
              <a:buChar char="ü"/>
            </a:pPr>
            <a:r>
              <a:rPr lang="uk-UA" sz="1200" dirty="0"/>
              <a:t>Закон України «Про організації роботодавців, їх об'єднання, права і гарантії їх діяльності» // Відомості Верховної Ради (ВВР), 2013. – № 22. –216 с.</a:t>
            </a:r>
          </a:p>
          <a:p>
            <a:pPr marL="171450" lvl="0" indent="-171450" algn="just">
              <a:buFont typeface="Wingdings" panose="05000000000000000000" pitchFamily="2" charset="2"/>
              <a:buChar char="ü"/>
            </a:pPr>
            <a:r>
              <a:rPr lang="uk-UA" sz="1200" dirty="0"/>
              <a:t>Васильченко В.С.</a:t>
            </a:r>
            <a:r>
              <a:rPr lang="uk-UA" sz="1200" i="1" dirty="0"/>
              <a:t> </a:t>
            </a:r>
            <a:r>
              <a:rPr lang="uk-UA" sz="1200" dirty="0"/>
              <a:t>Державне регулювання зайнятості: </a:t>
            </a:r>
            <a:r>
              <a:rPr lang="uk-UA" sz="1200" dirty="0" err="1"/>
              <a:t>Навчальн</a:t>
            </a:r>
            <a:r>
              <a:rPr lang="uk-UA" sz="1200" dirty="0"/>
              <a:t>. </a:t>
            </a:r>
            <a:r>
              <a:rPr lang="uk-UA" sz="1200" dirty="0" err="1"/>
              <a:t>посіб</a:t>
            </a:r>
            <a:r>
              <a:rPr lang="uk-UA" sz="1200" dirty="0"/>
              <a:t>. / В.С. Васильченко. – К.: КНЕУ, 2005. – 252 с.</a:t>
            </a:r>
          </a:p>
          <a:p>
            <a:pPr marL="171450" lvl="0" indent="-171450" algn="just">
              <a:buFont typeface="Wingdings" panose="05000000000000000000" pitchFamily="2" charset="2"/>
              <a:buChar char="ü"/>
            </a:pPr>
            <a:r>
              <a:rPr lang="uk-UA" sz="1200" dirty="0"/>
              <a:t> Волкова О.В. Ринок праці: </a:t>
            </a:r>
            <a:r>
              <a:rPr lang="uk-UA" sz="1200" dirty="0" err="1"/>
              <a:t>Навчальн</a:t>
            </a:r>
            <a:r>
              <a:rPr lang="uk-UA" sz="1200" dirty="0"/>
              <a:t>. посібник – К.: Центр учбової літератури, 2007. – 642 с.</a:t>
            </a:r>
          </a:p>
          <a:p>
            <a:pPr algn="just"/>
            <a:r>
              <a:rPr lang="uk-UA" sz="1200" b="1" dirty="0"/>
              <a:t>Додаткова:</a:t>
            </a:r>
            <a:endParaRPr lang="uk-UA" sz="1200" dirty="0"/>
          </a:p>
          <a:p>
            <a:pPr marL="171450" lvl="0" indent="-171450" algn="just">
              <a:buFont typeface="Wingdings" panose="05000000000000000000" pitchFamily="2" charset="2"/>
              <a:buChar char="ü"/>
            </a:pPr>
            <a:r>
              <a:rPr lang="uk-UA" sz="1200" dirty="0"/>
              <a:t>Гуменюк О. Особливості ситуативного та вікового розвитку Я-концепції / О. Гуменюк // Психологія і суспільство. – 2005. – № 1. – С. 46 – 62.</a:t>
            </a:r>
          </a:p>
          <a:p>
            <a:pPr marL="171450" lvl="0" indent="-171450" algn="just">
              <a:buFont typeface="Wingdings" panose="05000000000000000000" pitchFamily="2" charset="2"/>
              <a:buChar char="ü"/>
            </a:pPr>
            <a:r>
              <a:rPr lang="uk-UA" sz="1200" dirty="0" err="1"/>
              <a:t>Занюк</a:t>
            </a:r>
            <a:r>
              <a:rPr lang="uk-UA" sz="1200" dirty="0"/>
              <a:t> С. С. Психологія мотивації / С. С. </a:t>
            </a:r>
            <a:r>
              <a:rPr lang="uk-UA" sz="1200" dirty="0" err="1"/>
              <a:t>Занюк</a:t>
            </a:r>
            <a:r>
              <a:rPr lang="uk-UA" sz="1200" dirty="0"/>
              <a:t>. – К.: Либідь, 2002. – 304 с.</a:t>
            </a:r>
          </a:p>
          <a:p>
            <a:pPr marL="171450" lvl="0" indent="-171450" algn="just">
              <a:buFont typeface="Wingdings" panose="05000000000000000000" pitchFamily="2" charset="2"/>
              <a:buChar char="ü"/>
            </a:pPr>
            <a:r>
              <a:rPr lang="uk-UA" sz="1200" dirty="0"/>
              <a:t>Молодь на порозі самосійного життя / </a:t>
            </a:r>
            <a:r>
              <a:rPr lang="uk-UA" sz="1200" dirty="0" err="1"/>
              <a:t>Дмитрук</a:t>
            </a:r>
            <a:r>
              <a:rPr lang="uk-UA" sz="1200" dirty="0"/>
              <a:t> Д.А., Яременко О.О., Балакірєва О.М. та ін. – Державний ін-т проблем сім’ї та молоді, 2014. –   166 с.</a:t>
            </a:r>
          </a:p>
          <a:p>
            <a:pPr marL="171450" lvl="0" indent="-171450" algn="just">
              <a:buFont typeface="Wingdings" panose="05000000000000000000" pitchFamily="2" charset="2"/>
              <a:buChar char="ü"/>
            </a:pPr>
            <a:r>
              <a:rPr lang="uk-UA" sz="1200" dirty="0" err="1"/>
              <a:t>Осовська</a:t>
            </a:r>
            <a:r>
              <a:rPr lang="uk-UA" sz="1200" dirty="0"/>
              <a:t> Г.В. Управління трудовими ресурсами: </a:t>
            </a:r>
            <a:r>
              <a:rPr lang="uk-UA" sz="1200" dirty="0" err="1"/>
              <a:t>Навчальн</a:t>
            </a:r>
            <a:r>
              <a:rPr lang="uk-UA" sz="1200" dirty="0"/>
              <a:t>. </a:t>
            </a:r>
            <a:r>
              <a:rPr lang="uk-UA" sz="1200" dirty="0" err="1"/>
              <a:t>посібн</a:t>
            </a:r>
            <a:r>
              <a:rPr lang="uk-UA" sz="1200" dirty="0"/>
              <a:t>. / Г.В. </a:t>
            </a:r>
            <a:r>
              <a:rPr lang="uk-UA" sz="1200" dirty="0" err="1"/>
              <a:t>Осовська</a:t>
            </a:r>
            <a:r>
              <a:rPr lang="uk-UA" sz="1200" dirty="0"/>
              <a:t>. – К.: ЦУЛ, 2015 – 224 с.</a:t>
            </a:r>
          </a:p>
          <a:p>
            <a:pPr marL="171450" lvl="0" indent="-171450" algn="just">
              <a:buFont typeface="Wingdings" panose="05000000000000000000" pitchFamily="2" charset="2"/>
              <a:buChar char="ü"/>
            </a:pPr>
            <a:r>
              <a:rPr lang="uk-UA" sz="1200" dirty="0"/>
              <a:t>Пухлій</a:t>
            </a:r>
            <a:r>
              <a:rPr lang="uk-UA" sz="1200" i="1" dirty="0"/>
              <a:t> </a:t>
            </a:r>
            <a:r>
              <a:rPr lang="uk-UA" sz="1200" dirty="0"/>
              <a:t>В.Г.</a:t>
            </a:r>
            <a:r>
              <a:rPr lang="uk-UA" sz="1200" i="1" dirty="0"/>
              <a:t> </a:t>
            </a:r>
            <a:r>
              <a:rPr lang="uk-UA" sz="1200" dirty="0"/>
              <a:t>Соціальні наслідки глобалізації в Україні / В.Г. Пухлій.</a:t>
            </a:r>
            <a:r>
              <a:rPr lang="uk-UA" sz="1200" i="1" dirty="0"/>
              <a:t> </a:t>
            </a:r>
            <a:r>
              <a:rPr lang="uk-UA" sz="1200" dirty="0"/>
              <a:t>– К.: Служба інформаційно-аналітичного забезпечення органів державної влади, 2004. – С. 22.</a:t>
            </a:r>
          </a:p>
          <a:p>
            <a:pPr marL="171450" lvl="0" indent="-171450" algn="just">
              <a:buFont typeface="Wingdings" panose="05000000000000000000" pitchFamily="2" charset="2"/>
              <a:buChar char="ü"/>
            </a:pPr>
            <a:r>
              <a:rPr lang="uk-UA" sz="1200" dirty="0"/>
              <a:t>Соціальні проблеми працевлаштування молоді / О.М. Балакірєва,  О.О. Яременко, О.В. Валькована, та ін. – К.: Державний ін-т проблем сім’ї та молоді, 2004. – 132с.</a:t>
            </a:r>
          </a:p>
          <a:p>
            <a:pPr marL="171450" lvl="0" indent="-171450" algn="just">
              <a:buFont typeface="Wingdings" panose="05000000000000000000" pitchFamily="2" charset="2"/>
              <a:buChar char="ü"/>
            </a:pPr>
            <a:r>
              <a:rPr lang="uk-UA" sz="1200" dirty="0"/>
              <a:t> Фан Туй, </a:t>
            </a:r>
            <a:r>
              <a:rPr lang="uk-UA" sz="1200" dirty="0" err="1"/>
              <a:t>Еллен</a:t>
            </a:r>
            <a:r>
              <a:rPr lang="uk-UA" sz="1200" dirty="0"/>
              <a:t> </a:t>
            </a:r>
            <a:r>
              <a:rPr lang="uk-UA" sz="1200" dirty="0" err="1"/>
              <a:t>Хансен</a:t>
            </a:r>
            <a:r>
              <a:rPr lang="uk-UA" sz="1200" dirty="0"/>
              <a:t>, Девід </a:t>
            </a:r>
            <a:r>
              <a:rPr lang="uk-UA" sz="1200" dirty="0" err="1"/>
              <a:t>Прайс</a:t>
            </a:r>
            <a:r>
              <a:rPr lang="uk-UA" sz="1200" dirty="0"/>
              <a:t>. Державна служба зайнятості на ринку праці, що змінюється - Міжнародне бюро праці, Женева, 2001. / Фан Туй, </a:t>
            </a:r>
            <a:r>
              <a:rPr lang="uk-UA" sz="1200" dirty="0" err="1"/>
              <a:t>Еллен</a:t>
            </a:r>
            <a:r>
              <a:rPr lang="uk-UA" sz="1200" dirty="0"/>
              <a:t> </a:t>
            </a:r>
            <a:r>
              <a:rPr lang="uk-UA" sz="1200" dirty="0" err="1"/>
              <a:t>Хансен</a:t>
            </a:r>
            <a:r>
              <a:rPr lang="uk-UA" sz="1200" dirty="0"/>
              <a:t>, Девід </a:t>
            </a:r>
            <a:r>
              <a:rPr lang="uk-UA" sz="1200" dirty="0" err="1"/>
              <a:t>Прайс</a:t>
            </a:r>
            <a:r>
              <a:rPr lang="uk-UA" sz="1200" dirty="0"/>
              <a:t>. // Профспілки України. – 2005. – № 6. –  С. 14 - 21.</a:t>
            </a:r>
          </a:p>
          <a:p>
            <a:pPr marL="171450" lvl="0" indent="-171450" algn="just">
              <a:buFont typeface="Wingdings" panose="05000000000000000000" pitchFamily="2" charset="2"/>
              <a:buChar char="ü"/>
            </a:pPr>
            <a:r>
              <a:rPr lang="uk-UA" sz="1200" dirty="0"/>
              <a:t>Форд Г. Моя </a:t>
            </a:r>
            <a:r>
              <a:rPr lang="uk-UA" sz="1200" dirty="0" err="1"/>
              <a:t>жизнь</a:t>
            </a:r>
            <a:r>
              <a:rPr lang="uk-UA" sz="1200" dirty="0"/>
              <a:t>, </a:t>
            </a:r>
            <a:r>
              <a:rPr lang="uk-UA" sz="1200" dirty="0" err="1"/>
              <a:t>мои</a:t>
            </a:r>
            <a:r>
              <a:rPr lang="uk-UA" sz="1200" dirty="0"/>
              <a:t> </a:t>
            </a:r>
            <a:r>
              <a:rPr lang="uk-UA" sz="1200" dirty="0" err="1"/>
              <a:t>достижения</a:t>
            </a:r>
            <a:r>
              <a:rPr lang="uk-UA" sz="1200" dirty="0"/>
              <a:t> / Г. Форд. – Пер. с </a:t>
            </a:r>
            <a:r>
              <a:rPr lang="uk-UA" sz="1200" dirty="0" err="1"/>
              <a:t>англ</a:t>
            </a:r>
            <a:r>
              <a:rPr lang="uk-UA" sz="1200" dirty="0"/>
              <a:t>. К.:  </a:t>
            </a:r>
            <a:r>
              <a:rPr lang="uk-UA" sz="1200" dirty="0" err="1"/>
              <a:t>Грайлык</a:t>
            </a:r>
            <a:r>
              <a:rPr lang="uk-UA" sz="1200" dirty="0"/>
              <a:t>, 1993. – 204с.</a:t>
            </a:r>
          </a:p>
          <a:p>
            <a:pPr marL="171450" lvl="0" indent="-171450" algn="just">
              <a:buFont typeface="Wingdings" panose="05000000000000000000" pitchFamily="2" charset="2"/>
              <a:buChar char="ü"/>
            </a:pPr>
            <a:r>
              <a:rPr lang="uk-UA" sz="1200" dirty="0"/>
              <a:t>Яценко А.Б. Міжнародні ринки ресурсів: </a:t>
            </a:r>
            <a:r>
              <a:rPr lang="uk-UA" sz="1200" dirty="0" err="1"/>
              <a:t>навч.посіб</a:t>
            </a:r>
            <a:r>
              <a:rPr lang="uk-UA" sz="1200" dirty="0"/>
              <a:t>. / А.Б. Яценко. – К.: ЦУЛ, 2005. – 194с.</a:t>
            </a:r>
          </a:p>
          <a:p>
            <a:pPr algn="just"/>
            <a:r>
              <a:rPr lang="uk-UA" sz="1200" b="1" dirty="0"/>
              <a:t>Інформаційні ресурси:</a:t>
            </a:r>
          </a:p>
          <a:p>
            <a:pPr marL="171450" indent="-171450" algn="just">
              <a:buFont typeface="Wingdings" panose="05000000000000000000" pitchFamily="2" charset="2"/>
              <a:buChar char="ü"/>
            </a:pPr>
            <a:r>
              <a:rPr lang="uk-UA" sz="1200" dirty="0"/>
              <a:t> 1. Кодекс законів про працю України, Затверджено Законом № 322-VIII (322а-08) від 10.12.71 (Редакція від 02.12.2017)  // Відомості Верховної Ради (ВВР), 1971. – № 50. – 375 с. </a:t>
            </a:r>
            <a:r>
              <a:rPr lang="uk-UA" sz="1200" dirty="0">
                <a:hlinkClick r:id="rId2"/>
              </a:rPr>
              <a:t>http://zakon0.rada.gov.ua/laws/show/322-08</a:t>
            </a:r>
            <a:r>
              <a:rPr lang="uk-UA" sz="1200" dirty="0"/>
              <a:t> </a:t>
            </a:r>
          </a:p>
          <a:p>
            <a:pPr marL="171450" indent="-171450" algn="just">
              <a:buFont typeface="Wingdings" panose="05000000000000000000" pitchFamily="2" charset="2"/>
              <a:buChar char="ü"/>
            </a:pPr>
            <a:r>
              <a:rPr lang="uk-UA" sz="1200" dirty="0"/>
              <a:t>2. </a:t>
            </a:r>
            <a:r>
              <a:rPr lang="en-US" sz="1200" dirty="0">
                <a:hlinkClick r:id="rId3"/>
              </a:rPr>
              <a:t>https://europass.cedefop.europa.eu/documents/curriculum-vitae</a:t>
            </a:r>
            <a:r>
              <a:rPr lang="uk-UA" sz="1200"/>
              <a:t>  </a:t>
            </a:r>
            <a:endParaRPr lang="uk-UA" sz="1200" dirty="0"/>
          </a:p>
          <a:p>
            <a:pPr marL="171450" indent="-171450" algn="just">
              <a:buFont typeface="Wingdings" panose="05000000000000000000" pitchFamily="2" charset="2"/>
              <a:buChar char="ü"/>
            </a:pPr>
            <a:r>
              <a:rPr lang="uk-UA" sz="1200" dirty="0"/>
              <a:t>3. Конвенція про сприяння зайнятості й захист від безробіття № 168 (1988 р.); Конвенції та рекомендації, ухвалені  Міжнародною організацією праці  1965 – 1999, Том II,  Міжнародне бюро праці, Женева. Режим доступу: http:// zakon.rada.gov.ua/</a:t>
            </a:r>
            <a:r>
              <a:rPr lang="uk-UA" sz="1200" dirty="0" err="1"/>
              <a:t>cgi-bin</a:t>
            </a:r>
            <a:r>
              <a:rPr lang="uk-UA" sz="1200" dirty="0"/>
              <a:t>/</a:t>
            </a:r>
            <a:r>
              <a:rPr lang="uk-UA" sz="1200" dirty="0" err="1"/>
              <a:t>laws</a:t>
            </a:r>
            <a:r>
              <a:rPr lang="uk-UA" sz="1200" dirty="0"/>
              <a:t>/</a:t>
            </a:r>
            <a:r>
              <a:rPr lang="uk-UA" sz="1200" dirty="0" err="1"/>
              <a:t>main.cgi</a:t>
            </a:r>
            <a:endParaRPr kumimoji="0" lang="ru-RU" sz="1200" b="0" i="0" u="none" strike="noStrike" cap="none" normalizeH="0" baseline="0" dirty="0">
              <a:ln>
                <a:noFill/>
              </a:ln>
              <a:solidFill>
                <a:schemeClr val="tx1"/>
              </a:solidFill>
              <a:effectLst/>
              <a:ea typeface="Times New Roman" pitchFamily="18" charset="0"/>
              <a:cs typeface="Arial" pitchFamily="34" charset="0"/>
            </a:endParaRPr>
          </a:p>
        </p:txBody>
      </p:sp>
      <p:sp>
        <p:nvSpPr>
          <p:cNvPr id="4" name="Номер слайда 4"/>
          <p:cNvSpPr>
            <a:spLocks noGrp="1"/>
          </p:cNvSpPr>
          <p:nvPr>
            <p:ph type="sldNum" sz="quarter" idx="12"/>
          </p:nvPr>
        </p:nvSpPr>
        <p:spPr>
          <a:xfrm>
            <a:off x="6251448" y="6556248"/>
            <a:ext cx="588336" cy="228600"/>
          </a:xfrm>
        </p:spPr>
        <p:txBody>
          <a:bodyPr/>
          <a:lstStyle/>
          <a:p>
            <a:fld id="{725C68B6-61C2-468F-89AB-4B9F7531AA68}" type="slidenum">
              <a:rPr lang="ru-RU" smtClean="0"/>
              <a:pPr/>
              <a:t>56</a:t>
            </a:fld>
            <a:endParaRPr lang="ru-RU"/>
          </a:p>
        </p:txBody>
      </p:sp>
    </p:spTree>
    <p:extLst>
      <p:ext uri="{BB962C8B-B14F-4D97-AF65-F5344CB8AC3E}">
        <p14:creationId xmlns:p14="http://schemas.microsoft.com/office/powerpoint/2010/main" val="156257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110"/>
            <a:ext cx="7920880" cy="6247864"/>
          </a:xfrm>
          <a:prstGeom prst="rect">
            <a:avLst/>
          </a:prstGeom>
        </p:spPr>
        <p:txBody>
          <a:bodyPr wrap="square">
            <a:spAutoFit/>
          </a:bodyPr>
          <a:lstStyle/>
          <a:p>
            <a:pPr indent="450215" algn="just">
              <a:lnSpc>
                <a:spcPct val="150000"/>
              </a:lnSpc>
              <a:spcAft>
                <a:spcPts val="0"/>
              </a:spcAft>
            </a:pPr>
            <a:r>
              <a:rPr lang="uk-UA" sz="2400" b="1" dirty="0">
                <a:solidFill>
                  <a:srgbClr val="000000"/>
                </a:solidFill>
                <a:ea typeface="Times New Roman" panose="02020603050405020304" pitchFamily="18" charset="0"/>
              </a:rPr>
              <a:t>ІІ варіант про практики шахрайства:</a:t>
            </a:r>
            <a:endParaRPr lang="uk-UA" sz="2400" dirty="0">
              <a:ea typeface="Times New Roman" panose="02020603050405020304" pitchFamily="18" charset="0"/>
            </a:endParaRPr>
          </a:p>
          <a:p>
            <a:pPr marL="457200" indent="-457200" algn="just">
              <a:lnSpc>
                <a:spcPct val="130000"/>
              </a:lnSpc>
              <a:buFontTx/>
              <a:buAutoNum type="arabicPeriod"/>
            </a:pPr>
            <a:r>
              <a:rPr lang="uk-UA" sz="2000" b="1" dirty="0">
                <a:solidFill>
                  <a:srgbClr val="0070C0"/>
                </a:solidFill>
                <a:ea typeface="Times New Roman" panose="02020603050405020304" pitchFamily="18" charset="0"/>
              </a:rPr>
              <a:t>Різні піраміди</a:t>
            </a:r>
            <a:r>
              <a:rPr lang="uk-UA" sz="2000" dirty="0">
                <a:solidFill>
                  <a:srgbClr val="0070C0"/>
                </a:solidFill>
                <a:ea typeface="Times New Roman" panose="02020603050405020304" pitchFamily="18" charset="0"/>
              </a:rPr>
              <a:t>. </a:t>
            </a:r>
            <a:r>
              <a:rPr lang="uk-UA" sz="2000" dirty="0">
                <a:ea typeface="Times New Roman" panose="02020603050405020304" pitchFamily="18" charset="0"/>
              </a:rPr>
              <a:t>Вас заманили на  співбесіду. Там Ви купили якийсь рекламний буклет, здали на щось гроші, придбали чудодійний порошок і т. д. і т. п. в кінцевому результаті Ви приводитимете сюди таких самих ошуканих, як самі і матимете з цього жалюгідний відсоток з прибутку. </a:t>
            </a:r>
          </a:p>
          <a:p>
            <a:pPr marL="457200" indent="-457200" algn="just">
              <a:lnSpc>
                <a:spcPct val="130000"/>
              </a:lnSpc>
              <a:buFontTx/>
              <a:buAutoNum type="arabicPeriod"/>
            </a:pPr>
            <a:r>
              <a:rPr lang="uk-UA" sz="2000" b="1" dirty="0">
                <a:solidFill>
                  <a:srgbClr val="0070C0"/>
                </a:solidFill>
                <a:ea typeface="Times New Roman" panose="02020603050405020304" pitchFamily="18" charset="0"/>
              </a:rPr>
              <a:t>Вам телефонують із кадрового агентства</a:t>
            </a:r>
            <a:r>
              <a:rPr lang="uk-UA" sz="2000" dirty="0">
                <a:solidFill>
                  <a:srgbClr val="0070C0"/>
                </a:solidFill>
                <a:ea typeface="Times New Roman" panose="02020603050405020304" pitchFamily="18" charset="0"/>
              </a:rPr>
              <a:t>.</a:t>
            </a:r>
            <a:r>
              <a:rPr lang="uk-UA" sz="2000" dirty="0">
                <a:ea typeface="Times New Roman" panose="02020603050405020304" pitchFamily="18" charset="0"/>
              </a:rPr>
              <a:t> Терміново треба прибути туди, є вакансія. Саме для Вас. Ви мчите, заповнюєте договір, платите 50 грн., приходите за </a:t>
            </a:r>
            <a:r>
              <a:rPr lang="uk-UA" sz="2000" dirty="0" err="1">
                <a:ea typeface="Times New Roman" panose="02020603050405020304" pitchFamily="18" charset="0"/>
              </a:rPr>
              <a:t>адресою</a:t>
            </a:r>
            <a:r>
              <a:rPr lang="uk-UA" sz="2000" dirty="0">
                <a:ea typeface="Times New Roman" panose="02020603050405020304" pitchFamily="18" charset="0"/>
              </a:rPr>
              <a:t>. Там таких, як Ви – три десятки. Довга справа – співбесіда, хоча й формальна. З нічим усі повертаються назад до агентства.  А там… Там усім, хто не «пройшов» на посаду, повертають гроші. Правда, не 50, а тільки 35 грн. 15 за «проведену роботу» – дзвінки, друкування договору, поновлення в базі даних… </a:t>
            </a:r>
            <a:endParaRPr lang="uk-UA" sz="2000" dirty="0">
              <a:effectLst/>
              <a:ea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57</a:t>
            </a:fld>
            <a:endParaRPr lang="ru-RU"/>
          </a:p>
        </p:txBody>
      </p:sp>
    </p:spTree>
    <p:extLst>
      <p:ext uri="{BB962C8B-B14F-4D97-AF65-F5344CB8AC3E}">
        <p14:creationId xmlns:p14="http://schemas.microsoft.com/office/powerpoint/2010/main" val="2909969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7488832" cy="6093976"/>
          </a:xfrm>
          <a:prstGeom prst="rect">
            <a:avLst/>
          </a:prstGeom>
        </p:spPr>
        <p:txBody>
          <a:bodyPr wrap="square">
            <a:spAutoFit/>
          </a:bodyPr>
          <a:lstStyle/>
          <a:p>
            <a:pPr algn="just">
              <a:lnSpc>
                <a:spcPct val="150000"/>
              </a:lnSpc>
            </a:pPr>
            <a:r>
              <a:rPr lang="uk-UA" sz="2000" dirty="0">
                <a:ea typeface="Times New Roman" panose="02020603050405020304" pitchFamily="18" charset="0"/>
              </a:rPr>
              <a:t>3. </a:t>
            </a:r>
            <a:r>
              <a:rPr lang="uk-UA" sz="2000" b="1" dirty="0">
                <a:solidFill>
                  <a:srgbClr val="0070C0"/>
                </a:solidFill>
                <a:ea typeface="Times New Roman" panose="02020603050405020304" pitchFamily="18" charset="0"/>
              </a:rPr>
              <a:t>Вас уже ніби взяли на роботу, але на три вакансії є четверо рівноцінних претендентів, і треба ще когось відсіяти</a:t>
            </a:r>
            <a:r>
              <a:rPr lang="uk-UA" sz="2000" dirty="0">
                <a:solidFill>
                  <a:srgbClr val="0070C0"/>
                </a:solidFill>
                <a:ea typeface="Times New Roman" panose="02020603050405020304" pitchFamily="18" charset="0"/>
              </a:rPr>
              <a:t>. </a:t>
            </a:r>
            <a:r>
              <a:rPr lang="uk-UA" sz="2000" dirty="0">
                <a:ea typeface="Times New Roman" panose="02020603050405020304" pitchFamily="18" charset="0"/>
              </a:rPr>
              <a:t>Але шанси у вас порівняно високі. Вас хочуть побачити в ділі. Вам призначають день, а то й два-три, коли Ви попрацюєте на умовах випробувального терміну. </a:t>
            </a:r>
          </a:p>
          <a:p>
            <a:pPr algn="just">
              <a:lnSpc>
                <a:spcPct val="150000"/>
              </a:lnSpc>
            </a:pPr>
            <a:r>
              <a:rPr lang="uk-UA" sz="2000" dirty="0">
                <a:ea typeface="Times New Roman" panose="02020603050405020304" pitchFamily="18" charset="0"/>
              </a:rPr>
              <a:t>Ви всі, а Вас було не четверо, а тридцять четверо, відпрацювали по два-три дні, а потім ми сказали Вам: «Даруйте, Ви нам не підійшли». А знаєте, чому? Тому що роботу за ці дні Ви вже виконали. Більше не треба. І виконали ви її безплатно. Особливо стережіться таких пропозицій, вантажники, будівельники, друкарки, перекладачі. </a:t>
            </a:r>
          </a:p>
          <a:p>
            <a:pPr algn="just">
              <a:lnSpc>
                <a:spcPct val="150000"/>
              </a:lnSpc>
            </a:pPr>
            <a:endParaRPr lang="uk-UA" sz="2000"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58</a:t>
            </a:fld>
            <a:endParaRPr lang="ru-RU"/>
          </a:p>
        </p:txBody>
      </p:sp>
    </p:spTree>
    <p:extLst>
      <p:ext uri="{BB962C8B-B14F-4D97-AF65-F5344CB8AC3E}">
        <p14:creationId xmlns:p14="http://schemas.microsoft.com/office/powerpoint/2010/main" val="2045922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7776864" cy="2805833"/>
          </a:xfrm>
          <a:prstGeom prst="rect">
            <a:avLst/>
          </a:prstGeom>
        </p:spPr>
        <p:txBody>
          <a:bodyPr wrap="square">
            <a:spAutoFit/>
          </a:bodyPr>
          <a:lstStyle/>
          <a:p>
            <a:pPr indent="450215" algn="just">
              <a:lnSpc>
                <a:spcPct val="150000"/>
              </a:lnSpc>
              <a:spcAft>
                <a:spcPts val="0"/>
              </a:spcAft>
            </a:pPr>
            <a:r>
              <a:rPr lang="uk-UA" sz="2000" dirty="0">
                <a:ea typeface="Times New Roman" panose="02020603050405020304" pitchFamily="18" charset="0"/>
              </a:rPr>
              <a:t>4. </a:t>
            </a:r>
            <a:r>
              <a:rPr lang="uk-UA" sz="2000" b="1" dirty="0">
                <a:solidFill>
                  <a:srgbClr val="0070C0"/>
                </a:solidFill>
                <a:ea typeface="Times New Roman" panose="02020603050405020304" pitchFamily="18" charset="0"/>
              </a:rPr>
              <a:t>Випробувальний термін</a:t>
            </a:r>
            <a:r>
              <a:rPr lang="uk-UA" sz="2000" dirty="0">
                <a:solidFill>
                  <a:srgbClr val="0070C0"/>
                </a:solidFill>
                <a:ea typeface="Times New Roman" panose="02020603050405020304" pitchFamily="18" charset="0"/>
              </a:rPr>
              <a:t>. </a:t>
            </a:r>
            <a:r>
              <a:rPr lang="uk-UA" sz="2000" dirty="0">
                <a:ea typeface="Times New Roman" panose="02020603050405020304" pitchFamily="18" charset="0"/>
              </a:rPr>
              <a:t>Бігає бідолашний торговий представник по магазинах, шукає страховий агент клієнтів, показує до вечора </a:t>
            </a:r>
            <a:r>
              <a:rPr lang="uk-UA" sz="2000" dirty="0" err="1">
                <a:ea typeface="Times New Roman" panose="02020603050405020304" pitchFamily="18" charset="0"/>
              </a:rPr>
              <a:t>рієлтор</a:t>
            </a:r>
            <a:r>
              <a:rPr lang="uk-UA" sz="2000" dirty="0">
                <a:ea typeface="Times New Roman" panose="02020603050405020304" pitchFamily="18" charset="0"/>
              </a:rPr>
              <a:t> квартири… а на роботу не взяли з них нікого. З одного боку, не виконав норму. З іншого,  заздалегідь відомо, що таку норму не можна виконати. Так і заплановано. А фірма завжди у виграші.</a:t>
            </a:r>
            <a:endParaRPr lang="uk-UA" sz="2000" dirty="0">
              <a:effectLst/>
              <a:ea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59</a:t>
            </a:fld>
            <a:endParaRPr lang="ru-RU"/>
          </a:p>
        </p:txBody>
      </p:sp>
    </p:spTree>
    <p:extLst>
      <p:ext uri="{BB962C8B-B14F-4D97-AF65-F5344CB8AC3E}">
        <p14:creationId xmlns:p14="http://schemas.microsoft.com/office/powerpoint/2010/main" val="16261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a:t>
            </a:fld>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613"/>
            <a:ext cx="9286875"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585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7776864" cy="6499151"/>
          </a:xfrm>
          <a:prstGeom prst="rect">
            <a:avLst/>
          </a:prstGeom>
        </p:spPr>
        <p:txBody>
          <a:bodyPr wrap="square">
            <a:spAutoFit/>
          </a:bodyPr>
          <a:lstStyle/>
          <a:p>
            <a:pPr algn="just">
              <a:lnSpc>
                <a:spcPct val="150000"/>
              </a:lnSpc>
            </a:pPr>
            <a:r>
              <a:rPr lang="uk-UA" sz="2000" dirty="0">
                <a:ea typeface="Times New Roman" panose="02020603050405020304" pitchFamily="18" charset="0"/>
              </a:rPr>
              <a:t>5. </a:t>
            </a:r>
            <a:r>
              <a:rPr lang="uk-UA" sz="2000" b="1" dirty="0">
                <a:solidFill>
                  <a:srgbClr val="0070C0"/>
                </a:solidFill>
                <a:ea typeface="Times New Roman" panose="02020603050405020304" pitchFamily="18" charset="0"/>
              </a:rPr>
              <a:t>Працівника беруть на роботу, але на мізерну зарплату</a:t>
            </a:r>
            <a:r>
              <a:rPr lang="uk-UA" sz="2000" dirty="0">
                <a:ea typeface="Times New Roman" panose="02020603050405020304" pitchFamily="18" charset="0"/>
              </a:rPr>
              <a:t>.</a:t>
            </a:r>
            <a:r>
              <a:rPr lang="uk-UA" sz="2000" dirty="0">
                <a:solidFill>
                  <a:srgbClr val="0070C0"/>
                </a:solidFill>
                <a:ea typeface="Times New Roman" panose="02020603050405020304" pitchFamily="18" charset="0"/>
              </a:rPr>
              <a:t> </a:t>
            </a:r>
            <a:r>
              <a:rPr lang="uk-UA" sz="2000" dirty="0">
                <a:ea typeface="Times New Roman" panose="02020603050405020304" pitchFamily="18" charset="0"/>
              </a:rPr>
              <a:t>Аргументи щодо цього. Звітність, перевірки, але через місяць зарплату офіційно підвищать у кілька разів. Якщо Ви клюнули – така ваша доля. Місяць мине, вже два, але от ще одна перевірка, вже остання – з  центрального офісу… І триває вона чомусь уже другий місяць… І не спаде Вам у голову «Що може регіональний офіс приховувати від центрального? Невже тут щось нечисто?». </a:t>
            </a:r>
          </a:p>
          <a:p>
            <a:pPr algn="just">
              <a:lnSpc>
                <a:spcPct val="150000"/>
              </a:lnSpc>
            </a:pPr>
            <a:r>
              <a:rPr lang="uk-UA" sz="2000" dirty="0">
                <a:ea typeface="Times New Roman" panose="02020603050405020304" pitchFamily="18" charset="0"/>
              </a:rPr>
              <a:t>А перевірки просто нема. Але Вам набридло, і Ви звільняєтесь. А Вам раптом кажуть: «Ой, а все вже минуло, ми хотіли Вам завтра запропонувати </a:t>
            </a:r>
            <a:r>
              <a:rPr lang="uk-UA" sz="2000" dirty="0" err="1">
                <a:ea typeface="Times New Roman" panose="02020603050405020304" pitchFamily="18" charset="0"/>
              </a:rPr>
              <a:t>переукласти</a:t>
            </a:r>
            <a:r>
              <a:rPr lang="uk-UA" sz="2000" dirty="0">
                <a:ea typeface="Times New Roman" panose="02020603050405020304" pitchFamily="18" charset="0"/>
              </a:rPr>
              <a:t> договір, Ваша зарплата збільшується у вісім разів. Ось уже й наказ директор підписав. Жаль, що Ви звільняєтеся». </a:t>
            </a:r>
            <a:endParaRPr lang="uk-UA" sz="2000" dirty="0"/>
          </a:p>
          <a:p>
            <a:pPr algn="just">
              <a:lnSpc>
                <a:spcPct val="150000"/>
              </a:lnSpc>
            </a:pPr>
            <a:endParaRPr lang="uk-UA" sz="2000"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60</a:t>
            </a:fld>
            <a:endParaRPr lang="ru-RU"/>
          </a:p>
        </p:txBody>
      </p:sp>
    </p:spTree>
    <p:extLst>
      <p:ext uri="{BB962C8B-B14F-4D97-AF65-F5344CB8AC3E}">
        <p14:creationId xmlns:p14="http://schemas.microsoft.com/office/powerpoint/2010/main" val="4084168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7416824" cy="5632311"/>
          </a:xfrm>
          <a:prstGeom prst="rect">
            <a:avLst/>
          </a:prstGeom>
        </p:spPr>
        <p:txBody>
          <a:bodyPr wrap="square">
            <a:spAutoFit/>
          </a:bodyPr>
          <a:lstStyle/>
          <a:p>
            <a:pPr indent="450215" algn="just">
              <a:lnSpc>
                <a:spcPct val="150000"/>
              </a:lnSpc>
              <a:spcAft>
                <a:spcPts val="0"/>
              </a:spcAft>
            </a:pPr>
            <a:r>
              <a:rPr lang="uk-UA" sz="2000" dirty="0">
                <a:ea typeface="Times New Roman" panose="02020603050405020304" pitchFamily="18" charset="0"/>
              </a:rPr>
              <a:t>6. </a:t>
            </a:r>
            <a:r>
              <a:rPr lang="uk-UA" sz="2000" b="1" dirty="0">
                <a:solidFill>
                  <a:srgbClr val="0070C0"/>
                </a:solidFill>
                <a:ea typeface="Times New Roman" panose="02020603050405020304" pitchFamily="18" charset="0"/>
              </a:rPr>
              <a:t>Уважно читайте оголошення</a:t>
            </a:r>
            <a:r>
              <a:rPr lang="uk-UA" sz="2000" dirty="0">
                <a:ea typeface="Times New Roman" panose="02020603050405020304" pitchFamily="18" charset="0"/>
              </a:rPr>
              <a:t>. </a:t>
            </a:r>
            <a:br>
              <a:rPr lang="uk-UA" sz="2000" dirty="0">
                <a:ea typeface="Times New Roman" panose="02020603050405020304" pitchFamily="18" charset="0"/>
              </a:rPr>
            </a:br>
            <a:r>
              <a:rPr lang="uk-UA" sz="2000" dirty="0">
                <a:ea typeface="Times New Roman" panose="02020603050405020304" pitchFamily="18" charset="0"/>
              </a:rPr>
              <a:t>За справжньою вакансією стоять вимоги.  Втікайте від вакансій на зразок: “Потрібний менеджер по туризму, освіта і вік значення не мають, зарплата 1000 доларів, гнучкий графік". 8-333-ХХХ-ІІ-ОО, запитати Вікторію Іванівну”. Це – обман.</a:t>
            </a:r>
          </a:p>
          <a:p>
            <a:pPr indent="450215" algn="just">
              <a:lnSpc>
                <a:spcPct val="150000"/>
              </a:lnSpc>
            </a:pPr>
            <a:r>
              <a:rPr lang="uk-UA" sz="2000" dirty="0">
                <a:ea typeface="Times New Roman" panose="02020603050405020304" pitchFamily="18" charset="0"/>
              </a:rPr>
              <a:t>7. </a:t>
            </a:r>
            <a:r>
              <a:rPr lang="uk-UA" sz="2000" b="1" dirty="0">
                <a:solidFill>
                  <a:srgbClr val="0070C0"/>
                </a:solidFill>
                <a:ea typeface="Times New Roman" panose="02020603050405020304" pitchFamily="18" charset="0"/>
              </a:rPr>
              <a:t>Прошу чергу не займати</a:t>
            </a:r>
            <a:r>
              <a:rPr lang="uk-UA" sz="2000" dirty="0">
                <a:ea typeface="Times New Roman" panose="02020603050405020304" pitchFamily="18" charset="0"/>
              </a:rPr>
              <a:t>. І так на всіх не вистачить. Фразу добре знає значна частина наших громадян. Для того, щоб диктувати умови, і Ви опинились у становищі прохачів, роботодавець заздалегідь награє ситуацію штучного конкурсу. </a:t>
            </a:r>
          </a:p>
          <a:p>
            <a:pPr indent="450215" algn="just">
              <a:lnSpc>
                <a:spcPct val="150000"/>
              </a:lnSpc>
              <a:spcAft>
                <a:spcPts val="0"/>
              </a:spcAft>
            </a:pPr>
            <a:endParaRPr lang="uk-UA" sz="2000" dirty="0">
              <a:effectLst/>
              <a:ea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61</a:t>
            </a:fld>
            <a:endParaRPr lang="ru-RU"/>
          </a:p>
        </p:txBody>
      </p:sp>
    </p:spTree>
    <p:extLst>
      <p:ext uri="{BB962C8B-B14F-4D97-AF65-F5344CB8AC3E}">
        <p14:creationId xmlns:p14="http://schemas.microsoft.com/office/powerpoint/2010/main" val="3596759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7384"/>
            <a:ext cx="7416824" cy="7017306"/>
          </a:xfrm>
          <a:prstGeom prst="rect">
            <a:avLst/>
          </a:prstGeom>
        </p:spPr>
        <p:txBody>
          <a:bodyPr wrap="square">
            <a:spAutoFit/>
          </a:bodyPr>
          <a:lstStyle/>
          <a:p>
            <a:pPr indent="450215" algn="just">
              <a:lnSpc>
                <a:spcPct val="150000"/>
              </a:lnSpc>
              <a:spcAft>
                <a:spcPts val="0"/>
              </a:spcAft>
            </a:pPr>
            <a:r>
              <a:rPr lang="uk-UA" sz="2000" dirty="0">
                <a:ea typeface="Times New Roman" panose="02020603050405020304" pitchFamily="18" charset="0"/>
              </a:rPr>
              <a:t>8. </a:t>
            </a:r>
            <a:r>
              <a:rPr lang="uk-UA" sz="2000" b="1" dirty="0">
                <a:solidFill>
                  <a:srgbClr val="0070C0"/>
                </a:solidFill>
                <a:ea typeface="Times New Roman" panose="02020603050405020304" pitchFamily="18" charset="0"/>
              </a:rPr>
              <a:t>При масових заходах планують здійснювати їх в аудиторії меншій, ніж потрібно</a:t>
            </a:r>
            <a:r>
              <a:rPr lang="uk-UA" sz="2000" dirty="0">
                <a:solidFill>
                  <a:srgbClr val="0070C0"/>
                </a:solidFill>
                <a:ea typeface="Times New Roman" panose="02020603050405020304" pitchFamily="18" charset="0"/>
              </a:rPr>
              <a:t>. </a:t>
            </a:r>
            <a:r>
              <a:rPr lang="uk-UA" sz="2000" dirty="0">
                <a:ea typeface="Times New Roman" panose="02020603050405020304" pitchFamily="18" charset="0"/>
              </a:rPr>
              <a:t>Потім в авральному порядку доставляються стільці. Ага, бачите скільки Вас прийшло, на всіх місця не вистачає. Знайте: у солідних фірмах такого не станеться. Там усе буде продумано, бо від знайомства багато чого залежить. Отже, якщо стикнетеся з чимось подібним – можете спокійнісінько йти геть.</a:t>
            </a:r>
          </a:p>
          <a:p>
            <a:pPr indent="450215" algn="just">
              <a:lnSpc>
                <a:spcPct val="150000"/>
              </a:lnSpc>
            </a:pPr>
            <a:r>
              <a:rPr lang="uk-UA" sz="2000" dirty="0">
                <a:ea typeface="Times New Roman" panose="02020603050405020304" pitchFamily="18" charset="0"/>
              </a:rPr>
              <a:t>9. </a:t>
            </a:r>
            <a:r>
              <a:rPr lang="uk-UA" sz="2000" b="1" dirty="0">
                <a:solidFill>
                  <a:srgbClr val="0070C0"/>
                </a:solidFill>
                <a:ea typeface="Times New Roman" panose="02020603050405020304" pitchFamily="18" charset="0"/>
              </a:rPr>
              <a:t>Навчіться витримувати давку на співбесіді</a:t>
            </a:r>
            <a:r>
              <a:rPr lang="uk-UA" sz="2000" dirty="0">
                <a:ea typeface="Times New Roman" panose="02020603050405020304" pitchFamily="18" charset="0"/>
              </a:rPr>
              <a:t>. Ваші </a:t>
            </a:r>
            <a:r>
              <a:rPr lang="uk-UA" sz="2000" dirty="0" err="1">
                <a:ea typeface="Times New Roman" panose="02020603050405020304" pitchFamily="18" charset="0"/>
              </a:rPr>
              <a:t>мізки</a:t>
            </a:r>
            <a:r>
              <a:rPr lang="uk-UA" sz="2000" dirty="0">
                <a:ea typeface="Times New Roman" panose="02020603050405020304" pitchFamily="18" charset="0"/>
              </a:rPr>
              <a:t> можуть стати об’єктом атаки. Вас завантажать інформацією, такою її кількістю, що Ви перестанете адекватно сприймати світ. Вас просто можуть запрограмувати, зомбувати і робити з Вами майже що завгодно. І все це під спокійну музику, а психоз може бути й масовим. Технології для цього розроблені, й менеджери з персоналу часто вміють ними користатися.</a:t>
            </a:r>
            <a:endParaRPr lang="uk-UA" sz="2000" dirty="0">
              <a:effectLst/>
              <a:ea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62</a:t>
            </a:fld>
            <a:endParaRPr lang="ru-RU"/>
          </a:p>
        </p:txBody>
      </p:sp>
    </p:spTree>
    <p:extLst>
      <p:ext uri="{BB962C8B-B14F-4D97-AF65-F5344CB8AC3E}">
        <p14:creationId xmlns:p14="http://schemas.microsoft.com/office/powerpoint/2010/main" val="20085125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7488832" cy="6186309"/>
          </a:xfrm>
          <a:prstGeom prst="rect">
            <a:avLst/>
          </a:prstGeom>
        </p:spPr>
        <p:txBody>
          <a:bodyPr wrap="square">
            <a:spAutoFit/>
          </a:bodyPr>
          <a:lstStyle/>
          <a:p>
            <a:pPr indent="450215" algn="just">
              <a:lnSpc>
                <a:spcPct val="150000"/>
              </a:lnSpc>
              <a:spcAft>
                <a:spcPts val="0"/>
              </a:spcAft>
            </a:pPr>
            <a:r>
              <a:rPr lang="uk-UA" sz="2400" dirty="0">
                <a:ea typeface="Times New Roman" panose="02020603050405020304" pitchFamily="18" charset="0"/>
              </a:rPr>
              <a:t>10. </a:t>
            </a:r>
            <a:r>
              <a:rPr lang="uk-UA" sz="2400" b="1" dirty="0">
                <a:solidFill>
                  <a:srgbClr val="0070C0"/>
                </a:solidFill>
                <a:ea typeface="Times New Roman" panose="02020603050405020304" pitchFamily="18" charset="0"/>
              </a:rPr>
              <a:t>Задумайтесь</a:t>
            </a:r>
            <a:r>
              <a:rPr lang="uk-UA" sz="2400" b="1" dirty="0">
                <a:ea typeface="Times New Roman" panose="02020603050405020304" pitchFamily="18" charset="0"/>
              </a:rPr>
              <a:t>.</a:t>
            </a:r>
            <a:r>
              <a:rPr lang="uk-UA" sz="2400" b="1" dirty="0">
                <a:solidFill>
                  <a:srgbClr val="0070C0"/>
                </a:solidFill>
                <a:ea typeface="Times New Roman" panose="02020603050405020304" pitchFamily="18" charset="0"/>
              </a:rPr>
              <a:t> Остерігайтесь</a:t>
            </a:r>
            <a:r>
              <a:rPr lang="uk-UA" sz="2400" b="1" dirty="0">
                <a:ea typeface="Times New Roman" panose="02020603050405020304" pitchFamily="18" charset="0"/>
              </a:rPr>
              <a:t>.</a:t>
            </a:r>
            <a:r>
              <a:rPr lang="uk-UA" sz="2400" b="1" dirty="0">
                <a:solidFill>
                  <a:srgbClr val="0070C0"/>
                </a:solidFill>
                <a:ea typeface="Times New Roman" panose="02020603050405020304" pitchFamily="18" charset="0"/>
              </a:rPr>
              <a:t> Втікайте</a:t>
            </a:r>
            <a:r>
              <a:rPr lang="uk-UA" sz="2400" b="1" dirty="0">
                <a:ea typeface="Times New Roman" panose="02020603050405020304" pitchFamily="18" charset="0"/>
              </a:rPr>
              <a:t>.</a:t>
            </a:r>
            <a:r>
              <a:rPr lang="uk-UA" sz="2400" dirty="0">
                <a:ea typeface="Times New Roman" panose="02020603050405020304" pitchFamily="18" charset="0"/>
              </a:rPr>
              <a:t> </a:t>
            </a:r>
            <a:br>
              <a:rPr lang="uk-UA" sz="2400" dirty="0">
                <a:ea typeface="Times New Roman" panose="02020603050405020304" pitchFamily="18" charset="0"/>
              </a:rPr>
            </a:br>
            <a:r>
              <a:rPr lang="uk-UA" sz="2400" dirty="0">
                <a:ea typeface="Times New Roman" panose="02020603050405020304" pitchFamily="18" charset="0"/>
              </a:rPr>
              <a:t>о Ваш потенційний роботодавець із першої зустрічі проявляє таку надмірну фамільярність, що викликає недовіру. У солідній фірмі Вам все розкажуть і розкажуть на належному етичному рівні, приховувати нічого не будуть. І не будуть напускати пилюки в очі. І не буде нічого приблизного. Вам скажуть, скільки платитимуть, на яких умовах, за яких обставин.  Тож розпитуйте, читайте, що підписуєте. Будьте уважними.</a:t>
            </a:r>
            <a:endParaRPr lang="uk-UA" sz="2400" dirty="0">
              <a:effectLst/>
              <a:ea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63</a:t>
            </a:fld>
            <a:endParaRPr lang="ru-RU"/>
          </a:p>
        </p:txBody>
      </p:sp>
    </p:spTree>
    <p:extLst>
      <p:ext uri="{BB962C8B-B14F-4D97-AF65-F5344CB8AC3E}">
        <p14:creationId xmlns:p14="http://schemas.microsoft.com/office/powerpoint/2010/main" val="3363720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7384"/>
            <a:ext cx="8100392" cy="6178743"/>
          </a:xfrm>
          <a:prstGeom prst="rect">
            <a:avLst/>
          </a:prstGeom>
        </p:spPr>
        <p:txBody>
          <a:bodyPr wrap="square">
            <a:spAutoFit/>
          </a:bodyPr>
          <a:lstStyle/>
          <a:p>
            <a:pPr indent="450215" algn="just">
              <a:lnSpc>
                <a:spcPct val="150000"/>
              </a:lnSpc>
              <a:spcAft>
                <a:spcPts val="0"/>
              </a:spcAft>
            </a:pPr>
            <a:r>
              <a:rPr lang="uk-UA" sz="1900" b="1" dirty="0">
                <a:ea typeface="Times New Roman" panose="02020603050405020304" pitchFamily="18" charset="0"/>
              </a:rPr>
              <a:t>11. </a:t>
            </a:r>
            <a:r>
              <a:rPr lang="uk-UA" sz="1900" b="1" dirty="0">
                <a:solidFill>
                  <a:srgbClr val="0070C0"/>
                </a:solidFill>
                <a:ea typeface="Times New Roman" panose="02020603050405020304" pitchFamily="18" charset="0"/>
              </a:rPr>
              <a:t>Не соромтеся видатися нетямущим і занудою</a:t>
            </a:r>
            <a:r>
              <a:rPr lang="uk-UA" sz="1900" dirty="0">
                <a:ea typeface="Times New Roman" panose="02020603050405020304" pitchFamily="18" charset="0"/>
              </a:rPr>
              <a:t>. На фірмі, де все налагоджено і все відкрито, Ваші питання сприйматимуть нормально, як само собою зрозуміле, оскільки тут нічого не приховують і не раз було </a:t>
            </a:r>
            <a:r>
              <a:rPr lang="uk-UA" sz="1900" dirty="0" err="1">
                <a:ea typeface="Times New Roman" panose="02020603050405020304" pitchFamily="18" charset="0"/>
              </a:rPr>
              <a:t>пояснено</a:t>
            </a:r>
            <a:r>
              <a:rPr lang="uk-UA" sz="1900" dirty="0">
                <a:ea typeface="Times New Roman" panose="02020603050405020304" pitchFamily="18" charset="0"/>
              </a:rPr>
              <a:t> іншим кандидатам. Ваша наполегливість може піти Вам на користь, оскільки свідчитиме про таку важливу рису Вас як фахівця. За обов’язками, передбаченими посадою, на яку ви претендуєте, треба буде когось “доставати”. </a:t>
            </a:r>
          </a:p>
          <a:p>
            <a:pPr indent="450215" algn="just">
              <a:lnSpc>
                <a:spcPct val="150000"/>
              </a:lnSpc>
            </a:pPr>
            <a:r>
              <a:rPr lang="uk-UA" sz="1900" dirty="0">
                <a:ea typeface="Times New Roman" panose="02020603050405020304" pitchFamily="18" charset="0"/>
              </a:rPr>
              <a:t>В хорошому розумінні цього слова, проявляючи настирливість, наполегливість, уміння випитувати в клієнта, шукати інформацію, аналізувати її тощо. Показуйте свою активність. Роботодавці не люблять безініціативних. І </a:t>
            </a:r>
            <a:r>
              <a:rPr lang="uk-UA" sz="1900" dirty="0" err="1">
                <a:ea typeface="Times New Roman" panose="02020603050405020304" pitchFamily="18" charset="0"/>
              </a:rPr>
              <a:t>задавайте</a:t>
            </a:r>
            <a:r>
              <a:rPr lang="uk-UA" sz="1900" dirty="0">
                <a:ea typeface="Times New Roman" panose="02020603050405020304" pitchFamily="18" charset="0"/>
              </a:rPr>
              <a:t> такі стресові питання, особливо в умовах масових заходів. Уточнюйте, уточнюйте ще і ще раз … Не бійтеся видатися нетямущим перед іншими, не лякайтеся чиїхось осудних поглядів.</a:t>
            </a:r>
            <a:endParaRPr lang="uk-UA" sz="1900" dirty="0">
              <a:effectLst/>
              <a:ea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64</a:t>
            </a:fld>
            <a:endParaRPr lang="ru-RU"/>
          </a:p>
        </p:txBody>
      </p:sp>
    </p:spTree>
    <p:extLst>
      <p:ext uri="{BB962C8B-B14F-4D97-AF65-F5344CB8AC3E}">
        <p14:creationId xmlns:p14="http://schemas.microsoft.com/office/powerpoint/2010/main" val="1422290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8064896" cy="6555641"/>
          </a:xfrm>
          <a:prstGeom prst="rect">
            <a:avLst/>
          </a:prstGeom>
        </p:spPr>
        <p:txBody>
          <a:bodyPr wrap="square">
            <a:spAutoFit/>
          </a:bodyPr>
          <a:lstStyle/>
          <a:p>
            <a:pPr indent="450215" algn="just">
              <a:lnSpc>
                <a:spcPct val="150000"/>
              </a:lnSpc>
              <a:spcAft>
                <a:spcPts val="0"/>
              </a:spcAft>
            </a:pPr>
            <a:r>
              <a:rPr lang="uk-UA" sz="2000" dirty="0">
                <a:ea typeface="Times New Roman" panose="02020603050405020304" pitchFamily="18" charset="0"/>
              </a:rPr>
              <a:t>12. </a:t>
            </a:r>
            <a:r>
              <a:rPr lang="uk-UA" sz="2000" b="1" dirty="0">
                <a:solidFill>
                  <a:srgbClr val="0070C0"/>
                </a:solidFill>
                <a:ea typeface="Times New Roman" panose="02020603050405020304" pitchFamily="18" charset="0"/>
              </a:rPr>
              <a:t>Ура, Вас взяли на роботу</a:t>
            </a:r>
            <a:r>
              <a:rPr lang="uk-UA" sz="2000" dirty="0">
                <a:ea typeface="Times New Roman" panose="02020603050405020304" pitchFamily="18" charset="0"/>
              </a:rPr>
              <a:t>! Не поспішайте радіти, а тихенько плакати можна. Минув місяць, ревізія. У Вас – недостача. Як Ви так могли! Одним словом, у борги влізли. Самі не розумієте як. Значить, Ви йдете від нас геть без зарплати… Розходимося полюбовно. Отже, обережно з матеріальною відповідальністю.</a:t>
            </a:r>
          </a:p>
          <a:p>
            <a:pPr indent="450215" algn="just">
              <a:lnSpc>
                <a:spcPct val="150000"/>
              </a:lnSpc>
            </a:pPr>
            <a:r>
              <a:rPr lang="uk-UA" sz="2000" dirty="0">
                <a:ea typeface="Times New Roman" panose="02020603050405020304" pitchFamily="18" charset="0"/>
              </a:rPr>
              <a:t>13. </a:t>
            </a:r>
            <a:r>
              <a:rPr lang="uk-UA" sz="2000" b="1" dirty="0">
                <a:solidFill>
                  <a:srgbClr val="0070C0"/>
                </a:solidFill>
                <a:ea typeface="Times New Roman" panose="02020603050405020304" pitchFamily="18" charset="0"/>
              </a:rPr>
              <a:t>Читайте спеціалізовані видання і сайти, розпитуйте про роботу в знайомих</a:t>
            </a:r>
            <a:r>
              <a:rPr lang="uk-UA" sz="2000" dirty="0">
                <a:ea typeface="Times New Roman" panose="02020603050405020304" pitchFamily="18" charset="0"/>
              </a:rPr>
              <a:t>. Розсилайте резюме, чекайте. Аналізуйте. Особливо добре аналізуйте те, що написано на паркані. Солідні фірми  інформацію тут про себе не залишають. І їхні менеджери на парканах не пишуть. Тож коли Ви натрапили на оголошення про вакансії приклеєне на стовпі, то навряд чи за ними є щось аж варте уваги. Як правило, робота для студентів і мережений маркетинг. Хоч і в тому, і в іншому чогось поганого немає. </a:t>
            </a:r>
          </a:p>
        </p:txBody>
      </p:sp>
      <p:sp>
        <p:nvSpPr>
          <p:cNvPr id="3" name="Номер слайда 2"/>
          <p:cNvSpPr>
            <a:spLocks noGrp="1"/>
          </p:cNvSpPr>
          <p:nvPr>
            <p:ph type="sldNum" sz="quarter" idx="12"/>
          </p:nvPr>
        </p:nvSpPr>
        <p:spPr/>
        <p:txBody>
          <a:bodyPr/>
          <a:lstStyle/>
          <a:p>
            <a:fld id="{725C68B6-61C2-468F-89AB-4B9F7531AA68}" type="slidenum">
              <a:rPr lang="ru-RU" smtClean="0"/>
              <a:pPr/>
              <a:t>65</a:t>
            </a:fld>
            <a:endParaRPr lang="ru-RU"/>
          </a:p>
        </p:txBody>
      </p:sp>
    </p:spTree>
    <p:extLst>
      <p:ext uri="{BB962C8B-B14F-4D97-AF65-F5344CB8AC3E}">
        <p14:creationId xmlns:p14="http://schemas.microsoft.com/office/powerpoint/2010/main" val="1347725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Ð¾ÑÑ ÑÐº Ð¿Ð°Ð½Ð°ÑÐµ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3875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25C68B6-61C2-468F-89AB-4B9F7531AA68}" type="slidenum">
              <a:rPr lang="ru-RU" smtClean="0"/>
              <a:pPr/>
              <a:t>66</a:t>
            </a:fld>
            <a:endParaRPr lang="ru-RU"/>
          </a:p>
        </p:txBody>
      </p:sp>
      <p:sp>
        <p:nvSpPr>
          <p:cNvPr id="3" name="Прямоугольник 2"/>
          <p:cNvSpPr/>
          <p:nvPr/>
        </p:nvSpPr>
        <p:spPr>
          <a:xfrm>
            <a:off x="1331640" y="0"/>
            <a:ext cx="6851556" cy="584775"/>
          </a:xfrm>
          <a:prstGeom prst="rect">
            <a:avLst/>
          </a:prstGeom>
        </p:spPr>
        <p:txBody>
          <a:bodyPr wrap="none">
            <a:spAutoFit/>
          </a:bodyPr>
          <a:lstStyle/>
          <a:p>
            <a:r>
              <a:rPr lang="en-US" sz="3200" b="1" dirty="0">
                <a:solidFill>
                  <a:srgbClr val="FF0000"/>
                </a:solidFill>
                <a:latin typeface="Arial" panose="020B0604020202020204" pitchFamily="34" charset="0"/>
                <a:cs typeface="Arial" panose="020B0604020202020204" pitchFamily="34" charset="0"/>
              </a:rPr>
              <a:t>My dear students, I believe in you!</a:t>
            </a:r>
          </a:p>
        </p:txBody>
      </p:sp>
    </p:spTree>
    <p:extLst>
      <p:ext uri="{BB962C8B-B14F-4D97-AF65-F5344CB8AC3E}">
        <p14:creationId xmlns:p14="http://schemas.microsoft.com/office/powerpoint/2010/main" val="127092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36712"/>
            <a:ext cx="7632848" cy="4652492"/>
          </a:xfrm>
          <a:prstGeom prst="rect">
            <a:avLst/>
          </a:prstGeom>
        </p:spPr>
        <p:txBody>
          <a:bodyPr wrap="square">
            <a:spAutoFit/>
          </a:bodyPr>
          <a:lstStyle/>
          <a:p>
            <a:pPr indent="457200" algn="just">
              <a:lnSpc>
                <a:spcPct val="150000"/>
              </a:lnSpc>
              <a:spcAft>
                <a:spcPts val="600"/>
              </a:spcAft>
            </a:pPr>
            <a:r>
              <a:rPr lang="uk-UA" sz="2000" dirty="0"/>
              <a:t>Сьогодні знайти хорошу високооплачувану роботу – завдання непросте. Коли починаєш вивчати вакансії і читати вимоги, мимоволі пригадується анекдот: ‘Усім потрібні 18-річні дівчата з 30-річним досвідом роботи, двома дипломами і вже дорослими дітьми’. Погіршують ситуацію недобросовісні роботодавці та шахраї, які ошукують здобувачів. </a:t>
            </a:r>
            <a:br>
              <a:rPr lang="en-US" sz="2000" dirty="0"/>
            </a:br>
            <a:r>
              <a:rPr lang="uk-UA" sz="2000" dirty="0"/>
              <a:t>Одні вимагають оплату за навчання, інші пропонують виконати велике тестове завдання, треті практикують неоплачувані випробувальні терміни …  </a:t>
            </a:r>
            <a:r>
              <a:rPr lang="uk-UA" sz="2000" dirty="0">
                <a:solidFill>
                  <a:schemeClr val="bg2">
                    <a:lumMod val="50000"/>
                  </a:schemeClr>
                </a:solidFill>
              </a:rPr>
              <a:t>Як же не бути обманутим при працевлаштуванні?</a:t>
            </a:r>
            <a:endParaRPr lang="uk-UA" sz="2000" dirty="0">
              <a:solidFill>
                <a:schemeClr val="bg2">
                  <a:lumMod val="50000"/>
                </a:schemeClr>
              </a:solidFill>
              <a:effectLst/>
              <a:ea typeface="Times New Roman" panose="02020603050405020304" pitchFamily="18" charset="0"/>
            </a:endParaRPr>
          </a:p>
        </p:txBody>
      </p:sp>
      <p:sp>
        <p:nvSpPr>
          <p:cNvPr id="3" name="Прямоугольник 2"/>
          <p:cNvSpPr/>
          <p:nvPr/>
        </p:nvSpPr>
        <p:spPr>
          <a:xfrm>
            <a:off x="251520" y="188640"/>
            <a:ext cx="763284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spcAft>
                <a:spcPts val="0"/>
              </a:spcAft>
            </a:pPr>
            <a:r>
              <a:rPr lang="uk-UA" sz="2800" b="1" cap="small" dirty="0">
                <a:ea typeface="Times New Roman" panose="02020603050405020304" pitchFamily="18" charset="0"/>
              </a:rPr>
              <a:t>1. </a:t>
            </a:r>
            <a:r>
              <a:rPr lang="uk-UA" sz="2800" cap="small" dirty="0">
                <a:effectLst>
                  <a:outerShdw blurRad="38100" dist="38100" dir="2700000" algn="tl">
                    <a:srgbClr val="000000">
                      <a:alpha val="43137"/>
                    </a:srgbClr>
                  </a:outerShdw>
                </a:effectLst>
                <a:ea typeface="Times New Roman" panose="02020603050405020304" pitchFamily="18" charset="0"/>
              </a:rPr>
              <a:t>Як уникнути шахрайства з боку роботодавців</a:t>
            </a:r>
            <a:endParaRPr lang="uk-UA" sz="2800" dirty="0">
              <a:effectLst>
                <a:outerShdw blurRad="38100" dist="38100" dir="2700000" algn="tl">
                  <a:srgbClr val="000000">
                    <a:alpha val="43137"/>
                  </a:srgbClr>
                </a:outerShdw>
              </a:effectLst>
              <a:ea typeface="Times New Roman" panose="02020603050405020304" pitchFamily="18" charset="0"/>
            </a:endParaRPr>
          </a:p>
        </p:txBody>
      </p:sp>
      <p:pic>
        <p:nvPicPr>
          <p:cNvPr id="1026" name="Picture 2" descr="Результат пошуку зображень за запитом &quot;шахрайство з боку роботодавців&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918907"/>
            <a:ext cx="4139952" cy="19664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a:p>
        </p:txBody>
      </p:sp>
    </p:spTree>
    <p:extLst>
      <p:ext uri="{BB962C8B-B14F-4D97-AF65-F5344CB8AC3E}">
        <p14:creationId xmlns:p14="http://schemas.microsoft.com/office/powerpoint/2010/main" val="189966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ов’язане зображенн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361" y="5805264"/>
            <a:ext cx="1874639" cy="105604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75656" y="116632"/>
            <a:ext cx="5256247"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fontAlgn="base"/>
            <a:r>
              <a:rPr lang="uk-UA" sz="2400" b="1" dirty="0">
                <a:solidFill>
                  <a:srgbClr val="111111"/>
                </a:solidFill>
                <a:latin typeface="Playfair Display"/>
              </a:rPr>
              <a:t>СХЕМА № 1: ДИСТАНЦІЙНА МРІЯ</a:t>
            </a:r>
            <a:endParaRPr lang="uk-UA" sz="2400" b="1" dirty="0">
              <a:solidFill>
                <a:srgbClr val="111111"/>
              </a:solidFill>
              <a:effectLst/>
              <a:latin typeface="Playfair Display"/>
            </a:endParaRPr>
          </a:p>
        </p:txBody>
      </p:sp>
      <p:sp>
        <p:nvSpPr>
          <p:cNvPr id="3" name="Прямоугольник 2"/>
          <p:cNvSpPr/>
          <p:nvPr/>
        </p:nvSpPr>
        <p:spPr>
          <a:xfrm>
            <a:off x="179512" y="692696"/>
            <a:ext cx="7920880" cy="5693866"/>
          </a:xfrm>
          <a:prstGeom prst="rect">
            <a:avLst/>
          </a:prstGeom>
        </p:spPr>
        <p:txBody>
          <a:bodyPr wrap="square">
            <a:spAutoFit/>
          </a:bodyPr>
          <a:lstStyle/>
          <a:p>
            <a:pPr indent="457200" algn="just"/>
            <a:r>
              <a:rPr lang="uk-UA" dirty="0">
                <a:solidFill>
                  <a:schemeClr val="bg2">
                    <a:lumMod val="50000"/>
                  </a:schemeClr>
                </a:solidFill>
              </a:rPr>
              <a:t>Найбільше шахрайських схем при влаштуванні на віддалену роботу.</a:t>
            </a:r>
            <a:r>
              <a:rPr lang="uk-UA" dirty="0">
                <a:solidFill>
                  <a:srgbClr val="555555"/>
                </a:solidFill>
              </a:rPr>
              <a:t> Така особливо користується популярністю, адже працювати з дому дуже зручно. До всього “роботодавець” обіцяє високу зарплату. Просто робота мрії! Що ж доведеться робити? Варіантів безліч – набирати тексти, збирати ручки, сортувати деталі, упаковувати цукерки, клеїти марки на конверти…</a:t>
            </a:r>
          </a:p>
          <a:p>
            <a:pPr indent="457200" algn="just" fontAlgn="base"/>
            <a:r>
              <a:rPr lang="uk-UA" dirty="0">
                <a:solidFill>
                  <a:srgbClr val="555555"/>
                </a:solidFill>
                <a:cs typeface="Arial" panose="020B0604020202020204" pitchFamily="34" charset="0"/>
              </a:rPr>
              <a:t>Схем обману тут кілька: Перша і найпопулярніша – </a:t>
            </a:r>
            <a:r>
              <a:rPr lang="uk-UA" dirty="0">
                <a:solidFill>
                  <a:schemeClr val="bg2">
                    <a:lumMod val="50000"/>
                  </a:schemeClr>
                </a:solidFill>
                <a:cs typeface="Arial" panose="020B0604020202020204" pitchFamily="34" charset="0"/>
              </a:rPr>
              <a:t>оплата наперед</a:t>
            </a:r>
            <a:r>
              <a:rPr lang="uk-UA" dirty="0">
                <a:solidFill>
                  <a:srgbClr val="555555"/>
                </a:solidFill>
                <a:cs typeface="Arial" panose="020B0604020202020204" pitchFamily="34" charset="0"/>
              </a:rPr>
              <a:t>. </a:t>
            </a:r>
          </a:p>
          <a:p>
            <a:pPr indent="457200" algn="just" fontAlgn="base"/>
            <a:r>
              <a:rPr lang="uk-UA" dirty="0">
                <a:solidFill>
                  <a:srgbClr val="555555"/>
                </a:solidFill>
                <a:cs typeface="Arial" panose="020B0604020202020204" pitchFamily="34" charset="0"/>
              </a:rPr>
              <a:t>Наприклад, у вакансії вказано, що потрібний складач текстів. </a:t>
            </a:r>
            <a:br>
              <a:rPr lang="uk-UA" dirty="0">
                <a:solidFill>
                  <a:srgbClr val="555555"/>
                </a:solidFill>
                <a:cs typeface="Arial" panose="020B0604020202020204" pitchFamily="34" charset="0"/>
              </a:rPr>
            </a:br>
            <a:r>
              <a:rPr lang="uk-UA" dirty="0">
                <a:solidFill>
                  <a:srgbClr val="555555"/>
                </a:solidFill>
                <a:cs typeface="Arial" panose="020B0604020202020204" pitchFamily="34" charset="0"/>
              </a:rPr>
              <a:t>Суть роботи в тому, щоб набирати на комп’ютері рукописи, написи з картинок або розшифровувати диктофонні записи, які вам </a:t>
            </a:r>
            <a:r>
              <a:rPr lang="uk-UA" dirty="0" err="1">
                <a:solidFill>
                  <a:srgbClr val="555555"/>
                </a:solidFill>
                <a:cs typeface="Arial" panose="020B0604020202020204" pitchFamily="34" charset="0"/>
              </a:rPr>
              <a:t>вишлють</a:t>
            </a:r>
            <a:r>
              <a:rPr lang="uk-UA" dirty="0">
                <a:solidFill>
                  <a:srgbClr val="555555"/>
                </a:solidFill>
                <a:cs typeface="Arial" panose="020B0604020202020204" pitchFamily="34" charset="0"/>
              </a:rPr>
              <a:t>. Але перш попросять заплатити – як правило, трішки (50-100 грн). </a:t>
            </a:r>
            <a:br>
              <a:rPr lang="uk-UA" dirty="0">
                <a:solidFill>
                  <a:srgbClr val="555555"/>
                </a:solidFill>
                <a:cs typeface="Arial" panose="020B0604020202020204" pitchFamily="34" charset="0"/>
              </a:rPr>
            </a:br>
            <a:r>
              <a:rPr lang="uk-UA" dirty="0">
                <a:solidFill>
                  <a:srgbClr val="555555"/>
                </a:solidFill>
                <a:cs typeface="Arial" panose="020B0604020202020204" pitchFamily="34" charset="0"/>
              </a:rPr>
              <a:t>Ця сума повинна підтвердити серйозність намірів і буде гарантією за неустойку, якщо раптом ви не зробите роботу в строк і тим самим “підставите” компанію. У разі збору ручок на дому, </a:t>
            </a:r>
            <a:r>
              <a:rPr lang="uk-UA" dirty="0" err="1">
                <a:solidFill>
                  <a:srgbClr val="555555"/>
                </a:solidFill>
                <a:cs typeface="Arial" panose="020B0604020202020204" pitchFamily="34" charset="0"/>
              </a:rPr>
              <a:t>поклейки</a:t>
            </a:r>
            <a:r>
              <a:rPr lang="uk-UA" dirty="0">
                <a:solidFill>
                  <a:srgbClr val="555555"/>
                </a:solidFill>
                <a:cs typeface="Arial" panose="020B0604020202020204" pitchFamily="34" charset="0"/>
              </a:rPr>
              <a:t> марок на конверти і подібних робіт, то тут найчастіше просять заплатити гроші за пересилку товарів і заставу на випадок, якщо вкрадете або зіпсуєте. Якщо впораєтеся – передоплату повернуть з першою зарплатою. Насправді, як тільки ви перерахуєте гроші, </a:t>
            </a:r>
            <a:r>
              <a:rPr lang="uk-UA" dirty="0" err="1">
                <a:solidFill>
                  <a:srgbClr val="555555"/>
                </a:solidFill>
                <a:cs typeface="Arial" panose="020B0604020202020204" pitchFamily="34" charset="0"/>
              </a:rPr>
              <a:t>псевдороботодавець</a:t>
            </a:r>
            <a:r>
              <a:rPr lang="uk-UA" dirty="0">
                <a:solidFill>
                  <a:srgbClr val="555555"/>
                </a:solidFill>
                <a:cs typeface="Arial" panose="020B0604020202020204" pitchFamily="34" charset="0"/>
              </a:rPr>
              <a:t> відразу пропаде. Або ж замовники дійсно висилають рукопис </a:t>
            </a:r>
            <a:r>
              <a:rPr lang="uk-UA" sz="2000" dirty="0">
                <a:solidFill>
                  <a:srgbClr val="555555"/>
                </a:solidFill>
                <a:latin typeface="Arial" panose="020B0604020202020204" pitchFamily="34" charset="0"/>
                <a:cs typeface="Arial" panose="020B0604020202020204" pitchFamily="34" charset="0"/>
              </a:rPr>
              <a:t>без передоплати, але за виконану роботу не платять.</a:t>
            </a:r>
          </a:p>
        </p:txBody>
      </p:sp>
      <p:sp>
        <p:nvSpPr>
          <p:cNvPr id="4" name="Номер слайда 3"/>
          <p:cNvSpPr>
            <a:spLocks noGrp="1"/>
          </p:cNvSpPr>
          <p:nvPr>
            <p:ph type="sldNum" sz="quarter" idx="12"/>
          </p:nvPr>
        </p:nvSpPr>
        <p:spPr/>
        <p:txBody>
          <a:bodyPr/>
          <a:lstStyle/>
          <a:p>
            <a:fld id="{725C68B6-61C2-468F-89AB-4B9F7531AA68}" type="slidenum">
              <a:rPr lang="ru-RU" smtClean="0"/>
              <a:pPr/>
              <a:t>8</a:t>
            </a:fld>
            <a:endParaRPr lang="ru-RU"/>
          </a:p>
        </p:txBody>
      </p:sp>
    </p:spTree>
    <p:extLst>
      <p:ext uri="{BB962C8B-B14F-4D97-AF65-F5344CB8AC3E}">
        <p14:creationId xmlns:p14="http://schemas.microsoft.com/office/powerpoint/2010/main" val="180564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7848872" cy="3752246"/>
          </a:xfrm>
          <a:prstGeom prst="rect">
            <a:avLst/>
          </a:prstGeom>
        </p:spPr>
        <p:txBody>
          <a:bodyPr wrap="square">
            <a:spAutoFit/>
          </a:bodyPr>
          <a:lstStyle/>
          <a:p>
            <a:pPr algn="just" fontAlgn="base">
              <a:lnSpc>
                <a:spcPct val="120000"/>
              </a:lnSpc>
            </a:pPr>
            <a:r>
              <a:rPr lang="uk-UA" sz="2000" dirty="0">
                <a:solidFill>
                  <a:srgbClr val="555555"/>
                </a:solidFill>
                <a:cs typeface="Arial" panose="020B0604020202020204" pitchFamily="34" charset="0"/>
              </a:rPr>
              <a:t>Іноді шахраї знімають офіс й навіть запрошують потенційних працівників на співбесіду. Тут для усипляння пильності з вами спочатку нібито укладуть договір і лише потім візьмуть гроші за доставку товару, який привезуть зі складу вам додому. </a:t>
            </a:r>
            <a:br>
              <a:rPr lang="uk-UA" sz="2000" dirty="0">
                <a:solidFill>
                  <a:srgbClr val="555555"/>
                </a:solidFill>
                <a:cs typeface="Arial" panose="020B0604020202020204" pitchFamily="34" charset="0"/>
              </a:rPr>
            </a:br>
            <a:r>
              <a:rPr lang="uk-UA" sz="2000" dirty="0">
                <a:solidFill>
                  <a:srgbClr val="555555"/>
                </a:solidFill>
                <a:cs typeface="Arial" panose="020B0604020202020204" pitchFamily="34" charset="0"/>
              </a:rPr>
              <a:t>Але в обумовлений день ніхто не приїде, а по телефону заспокоять, – мовляв, водій сьогодні не встиг за всіма адресами. Ця тимчасова відстрочка потрібна аферистам, щоб обдурити якомога більше довірливих людей. </a:t>
            </a:r>
            <a:br>
              <a:rPr lang="uk-UA" sz="2000" dirty="0">
                <a:solidFill>
                  <a:srgbClr val="555555"/>
                </a:solidFill>
                <a:cs typeface="Arial" panose="020B0604020202020204" pitchFamily="34" charset="0"/>
              </a:rPr>
            </a:br>
            <a:r>
              <a:rPr lang="uk-UA" sz="2000" dirty="0">
                <a:solidFill>
                  <a:srgbClr val="555555"/>
                </a:solidFill>
                <a:cs typeface="Arial" panose="020B0604020202020204" pitchFamily="34" charset="0"/>
              </a:rPr>
              <a:t>Потім вони безслідно зникнуть, з’їхавши з офісу й відключивши телефони. </a:t>
            </a:r>
          </a:p>
        </p:txBody>
      </p:sp>
      <p:sp>
        <p:nvSpPr>
          <p:cNvPr id="3" name="Прямоугольник 2"/>
          <p:cNvSpPr/>
          <p:nvPr/>
        </p:nvSpPr>
        <p:spPr>
          <a:xfrm>
            <a:off x="179512" y="3933056"/>
            <a:ext cx="7848872" cy="27515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lnSpc>
                <a:spcPct val="120000"/>
              </a:lnSpc>
            </a:pPr>
            <a:r>
              <a:rPr lang="uk-UA" b="1" dirty="0">
                <a:solidFill>
                  <a:schemeClr val="accent1">
                    <a:lumMod val="75000"/>
                  </a:schemeClr>
                </a:solidFill>
              </a:rPr>
              <a:t>Що робити?</a:t>
            </a:r>
            <a:endParaRPr lang="uk-UA" dirty="0">
              <a:solidFill>
                <a:schemeClr val="accent1">
                  <a:lumMod val="75000"/>
                </a:schemeClr>
              </a:solidFill>
            </a:endParaRPr>
          </a:p>
          <a:p>
            <a:pPr algn="just" fontAlgn="base">
              <a:lnSpc>
                <a:spcPct val="120000"/>
              </a:lnSpc>
            </a:pPr>
            <a:r>
              <a:rPr lang="uk-UA" dirty="0"/>
              <a:t>Фахівці радять обходити подібну “роботу мрії” стороною, особливо якщо пропонують високу оплату: більшість таких пропозицій шахрайські. Якщо все ж хочете ризикнути, постарайтеся знайти людей, які вже отримали гроші за збір ручок або набір тексту. Знайдіть компанію, яка дійсно платить за подібну роботу, і звертайтеся лише до них. </a:t>
            </a:r>
            <a:r>
              <a:rPr lang="ru-RU" i="1" dirty="0"/>
              <a:t> </a:t>
            </a:r>
            <a:r>
              <a:rPr lang="uk-UA" i="1" dirty="0"/>
              <a:t>Не дозволяйте шахраям обманювати людей! І якщо ви попалися на вудку, не полінуйтеся звернутися в поліцію.</a:t>
            </a:r>
            <a:endParaRPr lang="uk-UA" b="0" i="0" dirty="0">
              <a:effectLst/>
            </a:endParaRPr>
          </a:p>
        </p:txBody>
      </p:sp>
      <p:pic>
        <p:nvPicPr>
          <p:cNvPr id="3074"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179504" y="2893502"/>
            <a:ext cx="6957391" cy="971600"/>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a:p>
        </p:txBody>
      </p:sp>
    </p:spTree>
    <p:extLst>
      <p:ext uri="{BB962C8B-B14F-4D97-AF65-F5344CB8AC3E}">
        <p14:creationId xmlns:p14="http://schemas.microsoft.com/office/powerpoint/2010/main" val="2166906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7929</Words>
  <Application>Microsoft Office PowerPoint</Application>
  <PresentationFormat>Екран (4:3)</PresentationFormat>
  <Paragraphs>378</Paragraphs>
  <Slides>66</Slides>
  <Notes>3</Notes>
  <HiddenSlides>0</HiddenSlides>
  <MMClips>0</MMClips>
  <ScaleCrop>false</ScaleCrop>
  <HeadingPairs>
    <vt:vector size="6" baseType="variant">
      <vt:variant>
        <vt:lpstr>Використані шрифти</vt:lpstr>
      </vt:variant>
      <vt:variant>
        <vt:i4>11</vt:i4>
      </vt:variant>
      <vt:variant>
        <vt:lpstr>Тема</vt:lpstr>
      </vt:variant>
      <vt:variant>
        <vt:i4>1</vt:i4>
      </vt:variant>
      <vt:variant>
        <vt:lpstr>Заголовки слайдів</vt:lpstr>
      </vt:variant>
      <vt:variant>
        <vt:i4>66</vt:i4>
      </vt:variant>
    </vt:vector>
  </HeadingPairs>
  <TitlesOfParts>
    <vt:vector size="78" baseType="lpstr">
      <vt:lpstr>Arial</vt:lpstr>
      <vt:lpstr>Calibri</vt:lpstr>
      <vt:lpstr>Domine</vt:lpstr>
      <vt:lpstr>inherit</vt:lpstr>
      <vt:lpstr>Open Sans</vt:lpstr>
      <vt:lpstr>Playfair Display</vt:lpstr>
      <vt:lpstr>Symbol</vt:lpstr>
      <vt:lpstr>Times New Roman</vt:lpstr>
      <vt:lpstr>Trebuchet MS</vt:lpstr>
      <vt:lpstr>Wingdings</vt:lpstr>
      <vt:lpstr>Wingdings 2</vt:lpstr>
      <vt:lpstr>Изящная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Мова тіла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КОРИСНІ АДРЕСИ: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Marina</dc:creator>
  <cp:lastModifiedBy>Maryna</cp:lastModifiedBy>
  <cp:revision>230</cp:revision>
  <dcterms:created xsi:type="dcterms:W3CDTF">2015-11-18T17:54:03Z</dcterms:created>
  <dcterms:modified xsi:type="dcterms:W3CDTF">2023-10-16T14:40:19Z</dcterms:modified>
</cp:coreProperties>
</file>