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12/11/2020</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12/11/2020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12/11/2020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12/11/2020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12/11/2020</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ru-RU" smtClean="0"/>
              <a:t>Образец заголовка</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12/11/2020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12/11/2020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12/11/2020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12/11/2020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12/11/2020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12/11/2020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12/11/2020</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915128" y="2180339"/>
            <a:ext cx="8361229" cy="2098226"/>
          </a:xfrm>
        </p:spPr>
        <p:txBody>
          <a:bodyPr/>
          <a:lstStyle/>
          <a:p>
            <a:r>
              <a:rPr lang="uk-UA" dirty="0"/>
              <a:t>Соціологія як наука</a:t>
            </a:r>
          </a:p>
        </p:txBody>
      </p:sp>
    </p:spTree>
    <p:extLst>
      <p:ext uri="{BB962C8B-B14F-4D97-AF65-F5344CB8AC3E}">
        <p14:creationId xmlns:p14="http://schemas.microsoft.com/office/powerpoint/2010/main" val="41823890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88720" y="107768"/>
            <a:ext cx="9601200" cy="1485900"/>
          </a:xfrm>
        </p:spPr>
        <p:txBody>
          <a:bodyPr anchor="ctr"/>
          <a:lstStyle/>
          <a:p>
            <a:r>
              <a:rPr lang="uk-UA" b="1" dirty="0"/>
              <a:t>Структура сучасної </a:t>
            </a:r>
            <a:r>
              <a:rPr lang="uk-UA" b="1" dirty="0" smtClean="0"/>
              <a:t>соціології</a:t>
            </a:r>
            <a:endParaRPr lang="uk-UA" b="1" dirty="0"/>
          </a:p>
        </p:txBody>
      </p:sp>
      <p:sp>
        <p:nvSpPr>
          <p:cNvPr id="3" name="Объект 2"/>
          <p:cNvSpPr>
            <a:spLocks noGrp="1"/>
          </p:cNvSpPr>
          <p:nvPr>
            <p:ph idx="1"/>
          </p:nvPr>
        </p:nvSpPr>
        <p:spPr>
          <a:xfrm>
            <a:off x="5368834" y="1410789"/>
            <a:ext cx="6701246" cy="5042262"/>
          </a:xfrm>
        </p:spPr>
        <p:txBody>
          <a:bodyPr anchor="ctr">
            <a:noAutofit/>
          </a:bodyPr>
          <a:lstStyle/>
          <a:p>
            <a:pPr marL="0" indent="0">
              <a:lnSpc>
                <a:spcPct val="100000"/>
              </a:lnSpc>
              <a:buNone/>
            </a:pPr>
            <a:r>
              <a:rPr lang="uk-UA" sz="1800" dirty="0"/>
              <a:t> У третьому питанні необхідно звернути увагу на те, що сучасна соціологія уявляє собою доволі розгалужену систему. По-перше, вивчення визначеного кола проблем здійснюється в межах певної методології, теорії, за допомогою низки конкретних методів. </a:t>
            </a:r>
            <a:endParaRPr lang="uk-UA" sz="1800" dirty="0" smtClean="0"/>
          </a:p>
          <a:p>
            <a:pPr marL="0" indent="0">
              <a:lnSpc>
                <a:spcPct val="100000"/>
              </a:lnSpc>
              <a:buNone/>
            </a:pPr>
            <a:r>
              <a:rPr lang="uk-UA" sz="1800" b="1" dirty="0" smtClean="0"/>
              <a:t>Одні </a:t>
            </a:r>
            <a:r>
              <a:rPr lang="uk-UA" sz="1800" b="1" dirty="0"/>
              <a:t>з них носять більш загальний характер, інші - частковий. </a:t>
            </a:r>
            <a:endParaRPr lang="uk-UA" sz="1800" b="1" dirty="0" smtClean="0"/>
          </a:p>
          <a:p>
            <a:pPr marL="0" indent="0">
              <a:lnSpc>
                <a:spcPct val="100000"/>
              </a:lnSpc>
              <a:buNone/>
            </a:pPr>
            <a:r>
              <a:rPr lang="uk-UA" sz="1800" dirty="0" smtClean="0"/>
              <a:t>Так</a:t>
            </a:r>
            <a:r>
              <a:rPr lang="uk-UA" sz="1800" dirty="0"/>
              <a:t>, дослідження, які орієнтуються на вивчення суспільства, як цілісного соціального організму, на аналіз соціальних структур, спільнот, великих соціальних груп, систем і процесів, які в них відбуваються, не вимагають детального вивчення конкретних проблем і ситуацій, належать до </a:t>
            </a:r>
            <a:r>
              <a:rPr lang="uk-UA" sz="1800" dirty="0" err="1"/>
              <a:t>макросоціологічних</a:t>
            </a:r>
            <a:r>
              <a:rPr lang="uk-UA" sz="1800" dirty="0"/>
              <a:t>. </a:t>
            </a:r>
            <a:endParaRPr lang="uk-UA" sz="1800" dirty="0" smtClean="0"/>
          </a:p>
          <a:p>
            <a:pPr marL="0" indent="0">
              <a:lnSpc>
                <a:spcPct val="100000"/>
              </a:lnSpc>
              <a:buNone/>
            </a:pPr>
            <a:r>
              <a:rPr lang="uk-UA" sz="1800" dirty="0" smtClean="0"/>
              <a:t>На </a:t>
            </a:r>
            <a:r>
              <a:rPr lang="uk-UA" sz="1800" dirty="0"/>
              <a:t>відміну від </a:t>
            </a:r>
            <a:r>
              <a:rPr lang="uk-UA" sz="1800" dirty="0" err="1"/>
              <a:t>макросоціології</a:t>
            </a:r>
            <a:r>
              <a:rPr lang="uk-UA" sz="1800" dirty="0"/>
              <a:t>, мікросоціологія спрямована на вивчення соціальної поведінки індивідів, мотивації їх дій, </a:t>
            </a:r>
            <a:r>
              <a:rPr lang="uk-UA" sz="1800" dirty="0" err="1"/>
              <a:t>міжособистого</a:t>
            </a:r>
            <a:r>
              <a:rPr lang="uk-UA" sz="1800" dirty="0"/>
              <a:t> спілкування і т. п. </a:t>
            </a:r>
            <a:endParaRPr lang="uk-UA" sz="1800" dirty="0" smtClean="0"/>
          </a:p>
        </p:txBody>
      </p:sp>
      <p:pic>
        <p:nvPicPr>
          <p:cNvPr id="4" name="Рисунок 3"/>
          <p:cNvPicPr>
            <a:picLocks noChangeAspect="1"/>
          </p:cNvPicPr>
          <p:nvPr/>
        </p:nvPicPr>
        <p:blipFill>
          <a:blip r:embed="rId2">
            <a:extLst>
              <a:ext uri="{BEBA8EAE-BF5A-486C-A8C5-ECC9F3942E4B}">
                <a14:imgProps xmlns:a14="http://schemas.microsoft.com/office/drawing/2010/main">
                  <a14:imgLayer r:embed="rId3">
                    <a14:imgEffect>
                      <a14:backgroundRemoval t="2963" b="97037" l="10000" r="90000">
                        <a14:foregroundMark x1="54667" y1="5185" x2="48556" y2="7407"/>
                        <a14:foregroundMark x1="49556" y1="6667" x2="49556" y2="6667"/>
                        <a14:foregroundMark x1="50556" y1="6481" x2="50556" y2="6481"/>
                      </a14:backgroundRemoval>
                    </a14:imgEffect>
                  </a14:imgLayer>
                </a14:imgProps>
              </a:ext>
              <a:ext uri="{28A0092B-C50C-407E-A947-70E740481C1C}">
                <a14:useLocalDpi xmlns:a14="http://schemas.microsoft.com/office/drawing/2010/main" val="0"/>
              </a:ext>
            </a:extLst>
          </a:blip>
          <a:stretch>
            <a:fillRect/>
          </a:stretch>
        </p:blipFill>
        <p:spPr>
          <a:xfrm>
            <a:off x="-195942" y="2091689"/>
            <a:ext cx="6743702" cy="4046221"/>
          </a:xfrm>
          <a:prstGeom prst="rect">
            <a:avLst/>
          </a:prstGeom>
        </p:spPr>
      </p:pic>
    </p:spTree>
    <p:extLst>
      <p:ext uri="{BB962C8B-B14F-4D97-AF65-F5344CB8AC3E}">
        <p14:creationId xmlns:p14="http://schemas.microsoft.com/office/powerpoint/2010/main" val="33617128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23405" y="169817"/>
            <a:ext cx="10802983" cy="6531429"/>
          </a:xfrm>
        </p:spPr>
        <p:txBody>
          <a:bodyPr>
            <a:normAutofit fontScale="92500" lnSpcReduction="10000"/>
          </a:bodyPr>
          <a:lstStyle/>
          <a:p>
            <a:pPr marL="0" indent="0">
              <a:lnSpc>
                <a:spcPct val="110000"/>
              </a:lnSpc>
              <a:buNone/>
            </a:pPr>
            <a:r>
              <a:rPr lang="uk-UA" dirty="0"/>
              <a:t>Соціологічне знання, так само як і будь-яке інше наукове знання, являє собою єдність теорії та емпірії. Теоретичні дослідження пояснюють соціальну реальність, на рівні загальних і специфічних тенденцій її функціонування та розвитку, орієнтують на виявлення механізмів дії законів, форм їх прояву, тенденцій. Емпіричні соціологічні дослідження пов’язані з отриманням конкретної, розгорнутої інформації про ті чи інші явища і процеси. Якщо теоретичні дослідження проводяться за допомогою загальнонаукових методів, то емпіричні спираються на статистичний аналіз, на методи конкретного соціологічного дослідження (опитування, соціологічні спостереження, експерименти тощо</a:t>
            </a:r>
            <a:r>
              <a:rPr lang="uk-UA" dirty="0" smtClean="0"/>
              <a:t>).</a:t>
            </a:r>
            <a:endParaRPr lang="uk-UA" dirty="0"/>
          </a:p>
          <a:p>
            <a:pPr marL="0" indent="0">
              <a:lnSpc>
                <a:spcPct val="110000"/>
              </a:lnSpc>
              <a:buNone/>
            </a:pPr>
            <a:r>
              <a:rPr lang="uk-UA" dirty="0"/>
              <a:t>В залежності від того, чи вирішує соціологія власно наукові або практичні задачі, вона розподіляється на фундаментальний і прикладний рівні. Якщо метою дослідження є розвиток теорії - воно належить до розряду фундаментальних, якщо ж - отримання практичних рекомендацій – до прикладних</a:t>
            </a:r>
            <a:r>
              <a:rPr lang="uk-UA" dirty="0" smtClean="0"/>
              <a:t>.</a:t>
            </a:r>
          </a:p>
          <a:p>
            <a:pPr marL="0" indent="0">
              <a:lnSpc>
                <a:spcPct val="110000"/>
              </a:lnSpc>
              <a:buNone/>
            </a:pPr>
            <a:r>
              <a:rPr lang="uk-UA" dirty="0"/>
              <a:t>Згідно з концепцією американського соціолога </a:t>
            </a:r>
            <a:r>
              <a:rPr lang="uk-UA" dirty="0" err="1"/>
              <a:t>Р.Мертона</a:t>
            </a:r>
            <a:r>
              <a:rPr lang="uk-UA" dirty="0"/>
              <a:t> існує три рівні соціологічного </a:t>
            </a:r>
            <a:r>
              <a:rPr lang="uk-UA" dirty="0" err="1"/>
              <a:t>знання:рівень</a:t>
            </a:r>
            <a:r>
              <a:rPr lang="uk-UA" dirty="0"/>
              <a:t> широких соціологічних теорій, рівень теорій середнього рангу, малих робочих гіпотез. </a:t>
            </a:r>
            <a:endParaRPr lang="uk-UA" dirty="0" smtClean="0"/>
          </a:p>
          <a:p>
            <a:pPr marL="0" indent="0">
              <a:lnSpc>
                <a:spcPct val="110000"/>
              </a:lnSpc>
              <a:buNone/>
            </a:pPr>
            <a:r>
              <a:rPr lang="uk-UA" dirty="0" smtClean="0"/>
              <a:t>Теорії </a:t>
            </a:r>
            <a:r>
              <a:rPr lang="uk-UA" dirty="0"/>
              <a:t>середнього рангу виступають містком між першим і третім рівнями. </a:t>
            </a:r>
            <a:r>
              <a:rPr lang="uk-UA" dirty="0" err="1"/>
              <a:t>Загальносоціологічні</a:t>
            </a:r>
            <a:r>
              <a:rPr lang="uk-UA" dirty="0"/>
              <a:t> теорії - це фундаментальні, теоретичні дослідження та ідеї, спрямовані на вивчення та інтерпретацію соціальних засад суспільного життя. Вони дають уявлення про суспільство як цілісний організм, систему соціальних механізмів, формулюють принципи соціального пізнання, основні методологічні підходи до соціологічного аналізу.</a:t>
            </a:r>
          </a:p>
        </p:txBody>
      </p:sp>
    </p:spTree>
    <p:extLst>
      <p:ext uri="{BB962C8B-B14F-4D97-AF65-F5344CB8AC3E}">
        <p14:creationId xmlns:p14="http://schemas.microsoft.com/office/powerpoint/2010/main" val="39741610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71600" y="169817"/>
            <a:ext cx="9601200" cy="1485900"/>
          </a:xfrm>
        </p:spPr>
        <p:txBody>
          <a:bodyPr anchor="ctr"/>
          <a:lstStyle/>
          <a:p>
            <a:r>
              <a:rPr lang="uk-UA" b="1" dirty="0"/>
              <a:t>Функції </a:t>
            </a:r>
            <a:r>
              <a:rPr lang="uk-UA" b="1" dirty="0" smtClean="0"/>
              <a:t>соціології</a:t>
            </a:r>
            <a:endParaRPr lang="uk-UA" b="1" dirty="0"/>
          </a:p>
        </p:txBody>
      </p:sp>
      <p:sp>
        <p:nvSpPr>
          <p:cNvPr id="3" name="Объект 2"/>
          <p:cNvSpPr>
            <a:spLocks noGrp="1"/>
          </p:cNvSpPr>
          <p:nvPr>
            <p:ph idx="1"/>
          </p:nvPr>
        </p:nvSpPr>
        <p:spPr>
          <a:xfrm>
            <a:off x="4911635" y="1655717"/>
            <a:ext cx="7001691" cy="4781005"/>
          </a:xfrm>
        </p:spPr>
        <p:txBody>
          <a:bodyPr>
            <a:normAutofit/>
          </a:bodyPr>
          <a:lstStyle/>
          <a:p>
            <a:pPr marL="0" indent="0">
              <a:lnSpc>
                <a:spcPct val="100000"/>
              </a:lnSpc>
              <a:buNone/>
            </a:pPr>
            <a:r>
              <a:rPr lang="uk-UA" dirty="0"/>
              <a:t>На завершення теми необхідно розглянути функції соціології, які забезпечують безпосереднє її включення в життя </a:t>
            </a:r>
            <a:r>
              <a:rPr lang="uk-UA" dirty="0" smtClean="0"/>
              <a:t>суспільства</a:t>
            </a:r>
            <a:endParaRPr lang="uk-UA" dirty="0"/>
          </a:p>
          <a:p>
            <a:pPr marL="0" indent="0">
              <a:lnSpc>
                <a:spcPct val="100000"/>
              </a:lnSpc>
              <a:buNone/>
            </a:pPr>
            <a:r>
              <a:rPr lang="uk-UA" dirty="0"/>
              <a:t> Теоретико-пізнавальна функція властива будь-якій науці. Кінцева мета наукового пошуку - нові знання, відкриття законів і закономірностей. Соціологія на всіх своїх рівнях забезпечує приріст нового знання про суспільство і його соціальні засади, розкриває перспективи соціального розвитку, виявляє у суспільстві те, що вимагає радикальних змін, тощо</a:t>
            </a:r>
            <a:r>
              <a:rPr lang="uk-UA" dirty="0" smtClean="0"/>
              <a:t>.</a:t>
            </a:r>
            <a:endParaRPr lang="uk-UA" dirty="0"/>
          </a:p>
          <a:p>
            <a:pPr marL="0" indent="0">
              <a:lnSpc>
                <a:spcPct val="100000"/>
              </a:lnSpc>
              <a:buNone/>
            </a:pPr>
            <a:r>
              <a:rPr lang="uk-UA" dirty="0"/>
              <a:t>Практична функція соціології витікає з першої. Отриманий і систематизований соціологами матеріал у подальшому може бути використаним у практичній діяльності.</a:t>
            </a:r>
          </a:p>
        </p:txBody>
      </p:sp>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71600" y="1655717"/>
            <a:ext cx="3335601" cy="4312184"/>
          </a:xfrm>
          <a:prstGeom prst="rect">
            <a:avLst/>
          </a:prstGeom>
        </p:spPr>
      </p:pic>
    </p:spTree>
    <p:extLst>
      <p:ext uri="{BB962C8B-B14F-4D97-AF65-F5344CB8AC3E}">
        <p14:creationId xmlns:p14="http://schemas.microsoft.com/office/powerpoint/2010/main" val="3046565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09898" y="391885"/>
            <a:ext cx="11234056" cy="6244045"/>
          </a:xfrm>
        </p:spPr>
        <p:txBody>
          <a:bodyPr>
            <a:normAutofit fontScale="92500" lnSpcReduction="20000"/>
          </a:bodyPr>
          <a:lstStyle/>
          <a:p>
            <a:pPr marL="0" indent="0">
              <a:lnSpc>
                <a:spcPct val="110000"/>
              </a:lnSpc>
              <a:buNone/>
            </a:pPr>
            <a:r>
              <a:rPr lang="uk-UA" dirty="0"/>
              <a:t>Зокрема, на основі соціологічних досліджень приймаються управлінські рішення, законодавчі акти, здійснюється соціальний контроль над соціальними процесами. Соціологічна інформація допомагає проаналізувати стан соціально-психологічної напруженості в трудових колективах, навчальних групах, організаціях, що гальмує виникнення і подальший розвиток соціальних конфліктів. Слід відзначити, що з розвитком демократичних процесів у суспільстві потреба в таких знаннях у сфері політики, економіки, </a:t>
            </a:r>
            <a:r>
              <a:rPr lang="uk-UA" dirty="0" err="1"/>
              <a:t>управління,соціального</a:t>
            </a:r>
            <a:r>
              <a:rPr lang="uk-UA" dirty="0"/>
              <a:t> розвитку невпинно зростає</a:t>
            </a:r>
            <a:r>
              <a:rPr lang="uk-UA" dirty="0" smtClean="0"/>
              <a:t>.</a:t>
            </a:r>
            <a:endParaRPr lang="uk-UA" dirty="0"/>
          </a:p>
          <a:p>
            <a:pPr marL="0" indent="0">
              <a:lnSpc>
                <a:spcPct val="110000"/>
              </a:lnSpc>
              <a:buNone/>
            </a:pPr>
            <a:r>
              <a:rPr lang="uk-UA" dirty="0"/>
              <a:t>Прогностична функція соціології полягає у здатності розробляти науково </a:t>
            </a:r>
            <a:r>
              <a:rPr lang="uk-UA" dirty="0" err="1"/>
              <a:t>обгрунтовані</a:t>
            </a:r>
            <a:r>
              <a:rPr lang="uk-UA" dirty="0"/>
              <a:t> прогнози стосовно тенденцій розвитку соціальних процесів і спільнот у майбутньому. В цьому плані соціологія може визначити діапазон можливостей і ймовірностей, розробити і представити декілька сценаріїв розвитку тих чи інших процесів. Розрахувати можливі втрати по кожному з вибраних варіантів, визначити небажані ефекти, а також довгострокові наслідки. Великою популярністю сьогодні користуються прогнози соціологів стосовно результатів виборів, референдумів, плебісцитів</a:t>
            </a:r>
            <a:r>
              <a:rPr lang="uk-UA" dirty="0" smtClean="0"/>
              <a:t>.</a:t>
            </a:r>
            <a:endParaRPr lang="uk-UA" dirty="0"/>
          </a:p>
          <a:p>
            <a:pPr marL="0" indent="0">
              <a:lnSpc>
                <a:spcPct val="110000"/>
              </a:lnSpc>
              <a:buNone/>
            </a:pPr>
            <a:r>
              <a:rPr lang="uk-UA" dirty="0"/>
              <a:t>Найбільш перспективною функцією соціології стає сьогодні </a:t>
            </a:r>
            <a:r>
              <a:rPr lang="uk-UA" dirty="0" err="1"/>
              <a:t>соціоінженерна</a:t>
            </a:r>
            <a:r>
              <a:rPr lang="uk-UA" dirty="0"/>
              <a:t> функція. Вона означає конструювання соціальних процесів, розробку соціальних технологій. Традиційні функції соціології пов’язані з реєстрацією соціальних процесів і явищ. </a:t>
            </a:r>
            <a:r>
              <a:rPr lang="uk-UA" dirty="0" err="1"/>
              <a:t>Соціоінженерна</a:t>
            </a:r>
            <a:r>
              <a:rPr lang="uk-UA" dirty="0"/>
              <a:t> функція якісно відрізняється від традиційних. Тут соціологи виступають як конструктори соціуму. Це необхідно, зокрема, при проектуванні нових закладів, організацій, для коректування роботи управлінських структур, при розробці і здійсненні різноманітних соціальних програм. Наприклад, </a:t>
            </a:r>
            <a:r>
              <a:rPr lang="uk-UA" dirty="0" err="1"/>
              <a:t>соціоінженерний</a:t>
            </a:r>
            <a:r>
              <a:rPr lang="uk-UA" dirty="0"/>
              <a:t> підхід передбачає розробку надійної технології соціальної роботи з безробітними або малозабезпеченими громадянами на основі соціологічних знань.</a:t>
            </a:r>
          </a:p>
        </p:txBody>
      </p:sp>
    </p:spTree>
    <p:extLst>
      <p:ext uri="{BB962C8B-B14F-4D97-AF65-F5344CB8AC3E}">
        <p14:creationId xmlns:p14="http://schemas.microsoft.com/office/powerpoint/2010/main" val="21053025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345473" y="431076"/>
            <a:ext cx="9601200" cy="2168434"/>
          </a:xfrm>
        </p:spPr>
        <p:txBody>
          <a:bodyPr anchor="ctr"/>
          <a:lstStyle/>
          <a:p>
            <a:pPr marL="0" indent="0">
              <a:lnSpc>
                <a:spcPct val="100000"/>
              </a:lnSpc>
              <a:buNone/>
            </a:pPr>
            <a:r>
              <a:rPr lang="uk-UA" dirty="0"/>
              <a:t>За умови виконання соціологією цих функцій вона здатна зайняти важливе місце в житті суспільства і кожної людини. </a:t>
            </a:r>
            <a:endParaRPr lang="uk-UA" dirty="0" smtClean="0"/>
          </a:p>
          <a:p>
            <a:pPr marL="0" indent="0">
              <a:lnSpc>
                <a:spcPct val="100000"/>
              </a:lnSpc>
              <a:buNone/>
            </a:pPr>
            <a:r>
              <a:rPr lang="uk-UA" dirty="0" smtClean="0"/>
              <a:t>Соціологія </a:t>
            </a:r>
            <a:r>
              <a:rPr lang="uk-UA" dirty="0"/>
              <a:t>сприяє формуванню знань про соціальну дійсність і зміни, які відбуваються в ній, пояснює логіку процесів соціального розвитку, допомагає людині визначити своє місце у суспільстві, визначити життєвий шлях, сконцентрувати власні зусилля на вирішенні соціальних протирічь.</a:t>
            </a:r>
          </a:p>
        </p:txBody>
      </p:sp>
      <p:pic>
        <p:nvPicPr>
          <p:cNvPr id="4" name="Рисунок 3"/>
          <p:cNvPicPr>
            <a:picLocks noChangeAspect="1"/>
          </p:cNvPicPr>
          <p:nvPr/>
        </p:nvPicPr>
        <p:blipFill rotWithShape="1">
          <a:blip r:embed="rId2">
            <a:extLst>
              <a:ext uri="{28A0092B-C50C-407E-A947-70E740481C1C}">
                <a14:useLocalDpi xmlns:a14="http://schemas.microsoft.com/office/drawing/2010/main" val="0"/>
              </a:ext>
            </a:extLst>
          </a:blip>
          <a:srcRect t="17852" b="17535"/>
          <a:stretch/>
        </p:blipFill>
        <p:spPr>
          <a:xfrm>
            <a:off x="2122168" y="2599510"/>
            <a:ext cx="8047809" cy="3752578"/>
          </a:xfrm>
          <a:prstGeom prst="rect">
            <a:avLst/>
          </a:prstGeom>
        </p:spPr>
      </p:pic>
    </p:spTree>
    <p:extLst>
      <p:ext uri="{BB962C8B-B14F-4D97-AF65-F5344CB8AC3E}">
        <p14:creationId xmlns:p14="http://schemas.microsoft.com/office/powerpoint/2010/main" val="39506392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1515290" y="2671355"/>
            <a:ext cx="9601200" cy="1485900"/>
          </a:xfrm>
        </p:spPr>
        <p:txBody>
          <a:bodyPr anchor="ctr">
            <a:normAutofit/>
          </a:bodyPr>
          <a:lstStyle/>
          <a:p>
            <a:pPr algn="ctr"/>
            <a:r>
              <a:rPr lang="uk-UA" sz="6600" b="1" dirty="0" smtClean="0"/>
              <a:t>ДЯКУЮ ЗА УВАГУ!</a:t>
            </a:r>
            <a:endParaRPr lang="uk-UA" sz="6600" b="1" dirty="0"/>
          </a:p>
        </p:txBody>
      </p:sp>
    </p:spTree>
    <p:extLst>
      <p:ext uri="{BB962C8B-B14F-4D97-AF65-F5344CB8AC3E}">
        <p14:creationId xmlns:p14="http://schemas.microsoft.com/office/powerpoint/2010/main" val="3542534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214846" y="574766"/>
            <a:ext cx="10842171" cy="5551714"/>
          </a:xfrm>
        </p:spPr>
        <p:txBody>
          <a:bodyPr anchor="ctr">
            <a:normAutofit/>
          </a:bodyPr>
          <a:lstStyle/>
          <a:p>
            <a:pPr marL="0" indent="0">
              <a:lnSpc>
                <a:spcPct val="100000"/>
              </a:lnSpc>
              <a:buNone/>
            </a:pPr>
            <a:r>
              <a:rPr lang="uk-UA" sz="3200" b="1" dirty="0"/>
              <a:t>Соціологія – наука, що вивчає суспільство. </a:t>
            </a:r>
            <a:endParaRPr lang="uk-UA" sz="3200" b="1" dirty="0" smtClean="0"/>
          </a:p>
          <a:p>
            <a:pPr marL="0" indent="0">
              <a:lnSpc>
                <a:spcPct val="100000"/>
              </a:lnSpc>
              <a:buNone/>
            </a:pPr>
            <a:r>
              <a:rPr lang="uk-UA" sz="3200" dirty="0" smtClean="0"/>
              <a:t>Деякі </a:t>
            </a:r>
            <a:r>
              <a:rPr lang="uk-UA" sz="3200" dirty="0"/>
              <a:t>науковці вважають, що поняття суспільства формується зі здатністю людей відокремлювати себе від природи. </a:t>
            </a:r>
            <a:endParaRPr lang="uk-UA" sz="3200" dirty="0" smtClean="0"/>
          </a:p>
          <a:p>
            <a:pPr marL="0" indent="0">
              <a:lnSpc>
                <a:spcPct val="100000"/>
              </a:lnSpc>
              <a:buNone/>
            </a:pPr>
            <a:r>
              <a:rPr lang="uk-UA" sz="3200" dirty="0" smtClean="0"/>
              <a:t>По </a:t>
            </a:r>
            <a:r>
              <a:rPr lang="uk-UA" sz="3200" dirty="0"/>
              <a:t>мірі дорослішання людина стає індивідом, а взаємодія індивідів – це </a:t>
            </a:r>
            <a:r>
              <a:rPr lang="uk-UA" sz="3200" dirty="0" smtClean="0"/>
              <a:t>соціум.</a:t>
            </a:r>
          </a:p>
        </p:txBody>
      </p:sp>
    </p:spTree>
    <p:extLst>
      <p:ext uri="{BB962C8B-B14F-4D97-AF65-F5344CB8AC3E}">
        <p14:creationId xmlns:p14="http://schemas.microsoft.com/office/powerpoint/2010/main" val="15379843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01783" y="264523"/>
            <a:ext cx="9601200" cy="1485900"/>
          </a:xfrm>
        </p:spPr>
        <p:txBody>
          <a:bodyPr anchor="ctr"/>
          <a:lstStyle/>
          <a:p>
            <a:r>
              <a:rPr lang="uk-UA" b="1" dirty="0"/>
              <a:t>Сутність </a:t>
            </a:r>
            <a:r>
              <a:rPr lang="uk-UA" b="1" dirty="0" smtClean="0"/>
              <a:t>соціології</a:t>
            </a:r>
            <a:endParaRPr lang="uk-UA" b="1" dirty="0"/>
          </a:p>
        </p:txBody>
      </p:sp>
      <p:sp>
        <p:nvSpPr>
          <p:cNvPr id="3" name="Объект 2"/>
          <p:cNvSpPr>
            <a:spLocks noGrp="1"/>
          </p:cNvSpPr>
          <p:nvPr>
            <p:ph idx="1"/>
          </p:nvPr>
        </p:nvSpPr>
        <p:spPr>
          <a:xfrm>
            <a:off x="1201783" y="1750423"/>
            <a:ext cx="10384971" cy="4781006"/>
          </a:xfrm>
        </p:spPr>
        <p:txBody>
          <a:bodyPr>
            <a:normAutofit lnSpcReduction="10000"/>
          </a:bodyPr>
          <a:lstStyle/>
          <a:p>
            <a:pPr marL="0" indent="0">
              <a:buNone/>
            </a:pPr>
            <a:r>
              <a:rPr lang="uk-UA" dirty="0"/>
              <a:t>Починати вивчення соціології необхідно з розкриття сутності і змісту соціології як сфери наукового знання . </a:t>
            </a:r>
            <a:endParaRPr lang="uk-UA" dirty="0" smtClean="0"/>
          </a:p>
          <a:p>
            <a:pPr marL="0" indent="0">
              <a:buNone/>
            </a:pPr>
            <a:r>
              <a:rPr lang="uk-UA" dirty="0" smtClean="0"/>
              <a:t>Термін </a:t>
            </a:r>
            <a:r>
              <a:rPr lang="uk-UA" dirty="0"/>
              <a:t>“соціологія” походить від латинського слова </a:t>
            </a:r>
            <a:r>
              <a:rPr lang="uk-UA" b="1" dirty="0"/>
              <a:t>“</a:t>
            </a:r>
            <a:r>
              <a:rPr lang="en-US" b="1" dirty="0" err="1"/>
              <a:t>societas</a:t>
            </a:r>
            <a:r>
              <a:rPr lang="en-US" b="1" dirty="0"/>
              <a:t>” </a:t>
            </a:r>
            <a:r>
              <a:rPr lang="en-US" dirty="0"/>
              <a:t>(</a:t>
            </a:r>
            <a:r>
              <a:rPr lang="uk-UA" dirty="0"/>
              <a:t>суспільство) та грецького  </a:t>
            </a:r>
            <a:r>
              <a:rPr lang="uk-UA" b="1" dirty="0"/>
              <a:t>“</a:t>
            </a:r>
            <a:r>
              <a:rPr lang="en-US" b="1" dirty="0"/>
              <a:t>logos” </a:t>
            </a:r>
            <a:r>
              <a:rPr lang="en-US" dirty="0"/>
              <a:t>(</a:t>
            </a:r>
            <a:r>
              <a:rPr lang="uk-UA" dirty="0"/>
              <a:t>слово, вчення). Таким чином, </a:t>
            </a:r>
            <a:r>
              <a:rPr lang="uk-UA" dirty="0" err="1"/>
              <a:t>соцологія</a:t>
            </a:r>
            <a:r>
              <a:rPr lang="uk-UA" dirty="0"/>
              <a:t> є в буквальному розумінні наукою про суспільство. </a:t>
            </a:r>
            <a:endParaRPr lang="uk-UA" dirty="0" smtClean="0"/>
          </a:p>
          <a:p>
            <a:pPr marL="0" indent="0">
              <a:buNone/>
            </a:pPr>
            <a:r>
              <a:rPr lang="uk-UA" dirty="0" smtClean="0"/>
              <a:t>Саме </a:t>
            </a:r>
            <a:r>
              <a:rPr lang="uk-UA" dirty="0"/>
              <a:t>ж поняття “соціологія”, як визначення галузі наукового знання, було введене в науковий обіг французьким філософом </a:t>
            </a:r>
            <a:r>
              <a:rPr lang="uk-UA" dirty="0" err="1"/>
              <a:t>О.Контом</a:t>
            </a:r>
            <a:r>
              <a:rPr lang="uk-UA" dirty="0"/>
              <a:t> в його праці </a:t>
            </a:r>
            <a:r>
              <a:rPr lang="uk-UA" b="1" dirty="0">
                <a:solidFill>
                  <a:srgbClr val="002060"/>
                </a:solidFill>
              </a:rPr>
              <a:t>“Курс позитивної філософії”</a:t>
            </a:r>
            <a:r>
              <a:rPr lang="uk-UA" dirty="0"/>
              <a:t> (1842 р.). </a:t>
            </a:r>
            <a:endParaRPr lang="uk-UA" dirty="0" smtClean="0"/>
          </a:p>
          <a:p>
            <a:pPr marL="0" indent="0">
              <a:buNone/>
            </a:pPr>
            <a:r>
              <a:rPr lang="uk-UA" dirty="0" smtClean="0"/>
              <a:t>Він </a:t>
            </a:r>
            <a:r>
              <a:rPr lang="uk-UA" dirty="0"/>
              <a:t>вважав, що соціологія при дослідженні суспільства повинна </a:t>
            </a:r>
            <a:r>
              <a:rPr lang="uk-UA" dirty="0" err="1"/>
              <a:t>грунтуватися</a:t>
            </a:r>
            <a:r>
              <a:rPr lang="uk-UA" dirty="0"/>
              <a:t> на позитивних соціальних фактах, а не на абстрактних міркуваннях, тобто будуватися на зразок природничих наук. </a:t>
            </a:r>
            <a:endParaRPr lang="uk-UA" dirty="0" smtClean="0"/>
          </a:p>
          <a:p>
            <a:pPr marL="0" indent="0">
              <a:buNone/>
            </a:pPr>
            <a:r>
              <a:rPr lang="uk-UA" dirty="0" smtClean="0"/>
              <a:t>Соціолог </a:t>
            </a:r>
            <a:r>
              <a:rPr lang="uk-UA" dirty="0"/>
              <a:t>не просто стверджує, а доводить, спираючись на факти, зібрані з використанням спеціальних методів. </a:t>
            </a:r>
            <a:endParaRPr lang="uk-UA" dirty="0" smtClean="0"/>
          </a:p>
          <a:p>
            <a:pPr marL="0" indent="0">
              <a:buNone/>
            </a:pPr>
            <a:r>
              <a:rPr lang="uk-UA" dirty="0" smtClean="0"/>
              <a:t>Причому </a:t>
            </a:r>
            <a:r>
              <a:rPr lang="uk-UA" dirty="0"/>
              <a:t>доводить, застосовуючи не окремі, довільно взяті із соціальної дійсності факти, а аналізуючи всеосяжний, об’єктивний, емпіричний </a:t>
            </a:r>
            <a:r>
              <a:rPr lang="uk-UA" dirty="0" smtClean="0"/>
              <a:t>матеріал.</a:t>
            </a:r>
            <a:endParaRPr lang="uk-UA" dirty="0"/>
          </a:p>
        </p:txBody>
      </p:sp>
    </p:spTree>
    <p:extLst>
      <p:ext uri="{BB962C8B-B14F-4D97-AF65-F5344CB8AC3E}">
        <p14:creationId xmlns:p14="http://schemas.microsoft.com/office/powerpoint/2010/main" val="28553998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458789" y="326569"/>
            <a:ext cx="7733211" cy="6361611"/>
          </a:xfrm>
        </p:spPr>
        <p:txBody>
          <a:bodyPr>
            <a:normAutofit/>
          </a:bodyPr>
          <a:lstStyle/>
          <a:p>
            <a:pPr marL="0" indent="0">
              <a:lnSpc>
                <a:spcPct val="100000"/>
              </a:lnSpc>
              <a:buNone/>
            </a:pPr>
            <a:r>
              <a:rPr lang="uk-UA" dirty="0"/>
              <a:t>Концентруючи увагу на вивченні соціальних фактів і явищ, соціальних відносин та процесів, які відображаються в суспільстві, соціологія, тим самим, визначила своє місце серед інших суспільних наук – філософії, політології, історії тощо. </a:t>
            </a:r>
            <a:endParaRPr lang="uk-UA" dirty="0" smtClean="0"/>
          </a:p>
          <a:p>
            <a:pPr marL="0" indent="0">
              <a:lnSpc>
                <a:spcPct val="100000"/>
              </a:lnSpc>
              <a:buNone/>
            </a:pPr>
            <a:r>
              <a:rPr lang="uk-UA" dirty="0" smtClean="0"/>
              <a:t>Перевага </a:t>
            </a:r>
            <a:r>
              <a:rPr lang="uk-UA" dirty="0"/>
              <a:t>соціології полягає в тому, що вона дає системний аналіз соціальних фактів і намагається отримати вірогідне, вільне від оцінок та упередженості знання. </a:t>
            </a:r>
            <a:endParaRPr lang="uk-UA" dirty="0" smtClean="0"/>
          </a:p>
          <a:p>
            <a:pPr marL="0" indent="0">
              <a:lnSpc>
                <a:spcPct val="100000"/>
              </a:lnSpc>
              <a:buNone/>
            </a:pPr>
            <a:r>
              <a:rPr lang="uk-UA" dirty="0" err="1" smtClean="0"/>
              <a:t>Специфічно</a:t>
            </a:r>
            <a:r>
              <a:rPr lang="uk-UA" dirty="0" smtClean="0"/>
              <a:t> </a:t>
            </a:r>
            <a:r>
              <a:rPr lang="uk-UA" dirty="0"/>
              <a:t>соціологічним кутом зору, який відрізняє соціологію від інших суспільних наук, є те, що соціолог співвідносить досліджувані суспільні явища зі станом суспільства загалом, розглядає місце конкретного явища в системі суспільних відносин і людських взаємодій. </a:t>
            </a:r>
            <a:endParaRPr lang="uk-UA" dirty="0" smtClean="0"/>
          </a:p>
          <a:p>
            <a:pPr marL="0" indent="0">
              <a:lnSpc>
                <a:spcPct val="100000"/>
              </a:lnSpc>
              <a:buNone/>
            </a:pPr>
            <a:r>
              <a:rPr lang="uk-UA" dirty="0" smtClean="0"/>
              <a:t>Ця </a:t>
            </a:r>
            <a:r>
              <a:rPr lang="uk-UA" dirty="0"/>
              <a:t>особливість соціології є відносно постійною її характеристикою. Саме соціологічний аналіз приводить досліджувані суспільні явища до “спільного знаменника”, оскільки соціологічне знання має справу із спільними для всіх суспільних явищ “родовими ознаками”.</a:t>
            </a:r>
          </a:p>
        </p:txBody>
      </p:sp>
      <p:pic>
        <p:nvPicPr>
          <p:cNvPr id="4" name="Рисунок 3"/>
          <p:cNvPicPr>
            <a:picLocks noChangeAspect="1"/>
          </p:cNvPicPr>
          <p:nvPr/>
        </p:nvPicPr>
        <p:blipFill rotWithShape="1">
          <a:blip r:embed="rId2">
            <a:extLst>
              <a:ext uri="{28A0092B-C50C-407E-A947-70E740481C1C}">
                <a14:useLocalDpi xmlns:a14="http://schemas.microsoft.com/office/drawing/2010/main" val="0"/>
              </a:ext>
            </a:extLst>
          </a:blip>
          <a:srcRect l="26533" r="32095"/>
          <a:stretch/>
        </p:blipFill>
        <p:spPr>
          <a:xfrm>
            <a:off x="757646" y="525331"/>
            <a:ext cx="3701143" cy="5964089"/>
          </a:xfrm>
          <a:prstGeom prst="rect">
            <a:avLst/>
          </a:prstGeom>
          <a:ln>
            <a:noFill/>
          </a:ln>
          <a:effectLst>
            <a:softEdge rad="112500"/>
          </a:effectLst>
        </p:spPr>
      </p:pic>
    </p:spTree>
    <p:extLst>
      <p:ext uri="{BB962C8B-B14F-4D97-AF65-F5344CB8AC3E}">
        <p14:creationId xmlns:p14="http://schemas.microsoft.com/office/powerpoint/2010/main" val="16206732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71599" y="241663"/>
            <a:ext cx="9601200" cy="1485900"/>
          </a:xfrm>
        </p:spPr>
        <p:txBody>
          <a:bodyPr anchor="ctr"/>
          <a:lstStyle/>
          <a:p>
            <a:r>
              <a:rPr lang="ru-RU" b="1" dirty="0" err="1"/>
              <a:t>Визначення</a:t>
            </a:r>
            <a:r>
              <a:rPr lang="ru-RU" b="1" dirty="0"/>
              <a:t> </a:t>
            </a:r>
            <a:r>
              <a:rPr lang="ru-RU" b="1" dirty="0" err="1"/>
              <a:t>об’єкта</a:t>
            </a:r>
            <a:r>
              <a:rPr lang="ru-RU" b="1" dirty="0"/>
              <a:t> і предмета </a:t>
            </a:r>
            <a:r>
              <a:rPr lang="ru-RU" b="1" dirty="0" err="1" smtClean="0"/>
              <a:t>соціології</a:t>
            </a:r>
            <a:endParaRPr lang="uk-UA" b="1" dirty="0"/>
          </a:p>
        </p:txBody>
      </p:sp>
      <p:sp>
        <p:nvSpPr>
          <p:cNvPr id="3" name="Объект 2"/>
          <p:cNvSpPr>
            <a:spLocks noGrp="1"/>
          </p:cNvSpPr>
          <p:nvPr>
            <p:ph idx="1"/>
          </p:nvPr>
        </p:nvSpPr>
        <p:spPr>
          <a:xfrm>
            <a:off x="1371599" y="1727563"/>
            <a:ext cx="10345783" cy="5130437"/>
          </a:xfrm>
        </p:spPr>
        <p:txBody>
          <a:bodyPr>
            <a:normAutofit/>
          </a:bodyPr>
          <a:lstStyle/>
          <a:p>
            <a:pPr marL="0" indent="0">
              <a:buNone/>
            </a:pPr>
            <a:r>
              <a:rPr lang="uk-UA" b="1" dirty="0"/>
              <a:t>У другому питанні важливо визначити об’єкт і предмет соціології. Той факт, що відбулось пізнє становлення її як самостійної науки, можна пояснити  ототожненням саме об’ </a:t>
            </a:r>
            <a:r>
              <a:rPr lang="uk-UA" b="1" dirty="0" err="1"/>
              <a:t>єкта</a:t>
            </a:r>
            <a:r>
              <a:rPr lang="uk-UA" b="1" dirty="0"/>
              <a:t> і предмета соціологічного пізнання</a:t>
            </a:r>
            <a:r>
              <a:rPr lang="uk-UA" b="1" dirty="0" smtClean="0"/>
              <a:t>.</a:t>
            </a:r>
            <a:endParaRPr lang="uk-UA" b="1" dirty="0"/>
          </a:p>
          <a:p>
            <a:pPr marL="0" indent="0">
              <a:buNone/>
            </a:pPr>
            <a:r>
              <a:rPr lang="uk-UA" dirty="0"/>
              <a:t>Об’єктом соціологічного пізнання є суспільство. Але виділення даного поняття як вихідного для з’ясування предмету соціології є недостатньо. Суспільство може бути об’єктом усіх гуманітарних наук. Коли ж йдеться про предмет дослідження конкретної науки, то та чи інша частина об’єктивної реальності беруться не в цілому, а лише тією її стороною, яка визначається специфікою даної </a:t>
            </a:r>
            <a:r>
              <a:rPr lang="uk-UA" dirty="0" err="1" smtClean="0"/>
              <a:t>нуки</a:t>
            </a:r>
            <a:r>
              <a:rPr lang="uk-UA" dirty="0"/>
              <a:t>. </a:t>
            </a:r>
            <a:endParaRPr lang="uk-UA" dirty="0" smtClean="0"/>
          </a:p>
          <a:p>
            <a:pPr marL="0" indent="0">
              <a:buNone/>
            </a:pPr>
            <a:r>
              <a:rPr lang="uk-UA" dirty="0"/>
              <a:t>У сучасній соціології найчастіше при визначенні предмету соціологічного пізнання виділяють як ключове те чи інше соціальне явище або процес. До таких явищ чи процесів різні автори відносять і групову взаємодію та її результати, людські соціальні відносини, соціальні інститути, систему соціальної дії, людську поведінку, соціальні спільноти тощо. Незважаючи на різноманітність визначень соціології, усім їм властива спільна змістовна основа, яка полягає в обмеженні предметної галузі соціології дослідженням соціального. При цьому слід пам’ятати, що саме поняття “соціальне” трактується неоднозначно і вимагає уточнення.</a:t>
            </a:r>
          </a:p>
        </p:txBody>
      </p:sp>
    </p:spTree>
    <p:extLst>
      <p:ext uri="{BB962C8B-B14F-4D97-AF65-F5344CB8AC3E}">
        <p14:creationId xmlns:p14="http://schemas.microsoft.com/office/powerpoint/2010/main" val="7852369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97279" y="378822"/>
            <a:ext cx="10750731" cy="6100355"/>
          </a:xfrm>
        </p:spPr>
        <p:txBody>
          <a:bodyPr anchor="ctr">
            <a:noAutofit/>
          </a:bodyPr>
          <a:lstStyle/>
          <a:p>
            <a:pPr marL="0" indent="0">
              <a:buNone/>
            </a:pPr>
            <a:r>
              <a:rPr lang="uk-UA" sz="2400" dirty="0"/>
              <a:t>Часто цей термін вживається у широкому розумінні, тобто як синонім </a:t>
            </a:r>
            <a:r>
              <a:rPr lang="uk-UA" sz="2400" b="1" dirty="0"/>
              <a:t>“суспільного”</a:t>
            </a:r>
            <a:r>
              <a:rPr lang="uk-UA" sz="2400" dirty="0"/>
              <a:t>.</a:t>
            </a:r>
            <a:r>
              <a:rPr lang="uk-UA" sz="2400" b="1" dirty="0"/>
              <a:t> </a:t>
            </a:r>
            <a:r>
              <a:rPr lang="uk-UA" sz="2400" dirty="0"/>
              <a:t>В такій інтерпретації неможливо відокремити і визначити предмет соціології. </a:t>
            </a:r>
            <a:endParaRPr lang="uk-UA" sz="2400" dirty="0" smtClean="0"/>
          </a:p>
          <a:p>
            <a:pPr marL="0" indent="0">
              <a:buNone/>
            </a:pPr>
            <a:r>
              <a:rPr lang="uk-UA" sz="2400" dirty="0" smtClean="0"/>
              <a:t>Інколи </a:t>
            </a:r>
            <a:r>
              <a:rPr lang="uk-UA" sz="2400" b="1" dirty="0"/>
              <a:t>“соціальне” </a:t>
            </a:r>
            <a:r>
              <a:rPr lang="uk-UA" sz="2400" dirty="0"/>
              <a:t>використовується для визначення однієї з основних суспільних сфер. Суспільство розподіляється на економічну, політичну, соціальну і духовну сфери. </a:t>
            </a:r>
            <a:endParaRPr lang="uk-UA" sz="2400" dirty="0" smtClean="0"/>
          </a:p>
          <a:p>
            <a:pPr marL="0" indent="0">
              <a:buNone/>
            </a:pPr>
            <a:r>
              <a:rPr lang="uk-UA" sz="2400" dirty="0" smtClean="0"/>
              <a:t>Соціальна </a:t>
            </a:r>
            <a:r>
              <a:rPr lang="uk-UA" sz="2400" dirty="0"/>
              <a:t>сфера охоплює специфічні форми діяльності людей, пов’язані із споживанням матеріальних і духовних благ, відтворенням способів життєдіяльності і робочої сили. </a:t>
            </a:r>
            <a:endParaRPr lang="uk-UA" sz="2400" dirty="0" smtClean="0"/>
          </a:p>
          <a:p>
            <a:pPr marL="0" indent="0">
              <a:buNone/>
            </a:pPr>
            <a:r>
              <a:rPr lang="uk-UA" sz="2400" dirty="0" smtClean="0"/>
              <a:t>Це </a:t>
            </a:r>
            <a:r>
              <a:rPr lang="uk-UA" sz="2400" dirty="0"/>
              <a:t>сфера побуту і сімейних стосунків, до неї належать також соціальна інфраструктура- транспорт, охорона здоров’я, торгівля, сфера послуг тощо. </a:t>
            </a:r>
            <a:endParaRPr lang="uk-UA" sz="2400" dirty="0" smtClean="0"/>
          </a:p>
          <a:p>
            <a:pPr marL="0" indent="0">
              <a:buNone/>
            </a:pPr>
            <a:r>
              <a:rPr lang="uk-UA" sz="2400" b="1" dirty="0" smtClean="0"/>
              <a:t>“</a:t>
            </a:r>
            <a:r>
              <a:rPr lang="uk-UA" sz="2400" b="1" dirty="0"/>
              <a:t>Соціальне” у значенні соціальної сфери - це вузьке поняття, яке не охоплює весь предмет соціології, тому що соціологія вивчає процеси, які відносяться до економіки, політики, духовної сфери.</a:t>
            </a:r>
          </a:p>
        </p:txBody>
      </p:sp>
    </p:spTree>
    <p:extLst>
      <p:ext uri="{BB962C8B-B14F-4D97-AF65-F5344CB8AC3E}">
        <p14:creationId xmlns:p14="http://schemas.microsoft.com/office/powerpoint/2010/main" val="4984080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75211" y="117566"/>
            <a:ext cx="11129555" cy="5303520"/>
          </a:xfrm>
        </p:spPr>
        <p:txBody>
          <a:bodyPr anchor="ctr">
            <a:normAutofit/>
          </a:bodyPr>
          <a:lstStyle/>
          <a:p>
            <a:pPr marL="0" indent="0">
              <a:lnSpc>
                <a:spcPct val="100000"/>
              </a:lnSpc>
              <a:buNone/>
            </a:pPr>
            <a:r>
              <a:rPr lang="uk-UA" sz="2400" dirty="0"/>
              <a:t>І лише соціальне, яке розглядається через взаємодію, через функціонування упорядкованих структур, тобто соціальне як упорядкування основ суспільного життя є предметом соціології. </a:t>
            </a:r>
            <a:endParaRPr lang="uk-UA" sz="2400" dirty="0" smtClean="0"/>
          </a:p>
          <a:p>
            <a:pPr marL="0" indent="0">
              <a:lnSpc>
                <a:spcPct val="100000"/>
              </a:lnSpc>
              <a:buNone/>
            </a:pPr>
            <a:r>
              <a:rPr lang="uk-UA" sz="2400" dirty="0" smtClean="0"/>
              <a:t>Основні </a:t>
            </a:r>
            <a:r>
              <a:rPr lang="uk-UA" sz="2400" dirty="0"/>
              <a:t>поняття соціології - “соціальні спільноти”, “соціальні інститути”, “соціальні зв’язки”, “соціальні організації” та інші - відображають універсальні засади життєдіяльності людини, які проявляються в усіх сферах суспільного життя. </a:t>
            </a:r>
            <a:endParaRPr lang="uk-UA" sz="2400" dirty="0" smtClean="0"/>
          </a:p>
          <a:p>
            <a:pPr marL="0" indent="0">
              <a:lnSpc>
                <a:spcPct val="100000"/>
              </a:lnSpc>
              <a:buNone/>
            </a:pPr>
            <a:r>
              <a:rPr lang="uk-UA" sz="2400" dirty="0" smtClean="0"/>
              <a:t>Саме </a:t>
            </a:r>
            <a:r>
              <a:rPr lang="uk-UA" sz="2400" dirty="0"/>
              <a:t>тому соціологія має універсальний характер, тобто “займається” усіма аспектами і сферами людського життя, ознак під кутом зору їх соціальних основ.</a:t>
            </a:r>
          </a:p>
        </p:txBody>
      </p:sp>
      <p:pic>
        <p:nvPicPr>
          <p:cNvPr id="4" name="Рисунок 3"/>
          <p:cNvPicPr>
            <a:picLocks noChangeAspect="1"/>
          </p:cNvPicPr>
          <p:nvPr/>
        </p:nvPicPr>
        <p:blipFill>
          <a:blip r:embed="rId2">
            <a:extLst>
              <a:ext uri="{BEBA8EAE-BF5A-486C-A8C5-ECC9F3942E4B}">
                <a14:imgProps xmlns:a14="http://schemas.microsoft.com/office/drawing/2010/main">
                  <a14:imgLayer r:embed="rId3">
                    <a14:imgEffect>
                      <a14:backgroundRemoval t="7000" b="93750" l="2667" r="97111">
                        <a14:foregroundMark x1="26889" y1="66500" x2="26889" y2="66500"/>
                        <a14:foregroundMark x1="24889" y1="40500" x2="24889" y2="40500"/>
                        <a14:foregroundMark x1="22889" y1="48750" x2="22889" y2="48750"/>
                        <a14:foregroundMark x1="25778" y1="48500" x2="25778" y2="48500"/>
                        <a14:foregroundMark x1="34111" y1="66500" x2="34111" y2="66500"/>
                        <a14:foregroundMark x1="35333" y1="47250" x2="35333" y2="47250"/>
                        <a14:foregroundMark x1="41778" y1="47000" x2="41778" y2="47000"/>
                        <a14:foregroundMark x1="44222" y1="40500" x2="44222" y2="40500"/>
                        <a14:foregroundMark x1="40444" y1="40250" x2="40444" y2="40250"/>
                        <a14:foregroundMark x1="50778" y1="47000" x2="52111" y2="72750"/>
                        <a14:foregroundMark x1="50444" y1="41500" x2="50444" y2="41500"/>
                        <a14:foregroundMark x1="49333" y1="41750" x2="49333" y2="41750"/>
                        <a14:foregroundMark x1="51667" y1="42000" x2="51667" y2="42000"/>
                        <a14:foregroundMark x1="59556" y1="17000" x2="58667" y2="70500"/>
                        <a14:foregroundMark x1="68333" y1="54000" x2="63444" y2="59500"/>
                        <a14:foregroundMark x1="67556" y1="46250" x2="67556" y2="46250"/>
                        <a14:foregroundMark x1="73889" y1="56750" x2="78556" y2="75750"/>
                        <a14:foregroundMark x1="74444" y1="46250" x2="74444" y2="46250"/>
                        <a14:foregroundMark x1="76778" y1="47500" x2="76778" y2="47500"/>
                        <a14:foregroundMark x1="71222" y1="47500" x2="71222" y2="47500"/>
                        <a14:foregroundMark x1="87222" y1="60750" x2="87667" y2="83750"/>
                        <a14:foregroundMark x1="87333" y1="48250" x2="87333" y2="48250"/>
                        <a14:foregroundMark x1="87333" y1="55250" x2="87333" y2="55250"/>
                      </a14:backgroundRemoval>
                    </a14:imgEffect>
                  </a14:imgLayer>
                </a14:imgProps>
              </a:ext>
              <a:ext uri="{28A0092B-C50C-407E-A947-70E740481C1C}">
                <a14:useLocalDpi xmlns:a14="http://schemas.microsoft.com/office/drawing/2010/main" val="0"/>
              </a:ext>
            </a:extLst>
          </a:blip>
          <a:stretch>
            <a:fillRect/>
          </a:stretch>
        </p:blipFill>
        <p:spPr>
          <a:xfrm>
            <a:off x="3049631" y="4140926"/>
            <a:ext cx="6780714" cy="3013650"/>
          </a:xfrm>
          <a:prstGeom prst="rect">
            <a:avLst/>
          </a:prstGeom>
        </p:spPr>
      </p:pic>
    </p:spTree>
    <p:extLst>
      <p:ext uri="{BB962C8B-B14F-4D97-AF65-F5344CB8AC3E}">
        <p14:creationId xmlns:p14="http://schemas.microsoft.com/office/powerpoint/2010/main" val="31860100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53589" y="248194"/>
            <a:ext cx="7929153" cy="6400800"/>
          </a:xfrm>
        </p:spPr>
        <p:txBody>
          <a:bodyPr anchor="ctr">
            <a:normAutofit fontScale="92500" lnSpcReduction="10000"/>
          </a:bodyPr>
          <a:lstStyle/>
          <a:p>
            <a:pPr marL="0" indent="0">
              <a:lnSpc>
                <a:spcPct val="110000"/>
              </a:lnSpc>
              <a:buNone/>
            </a:pPr>
            <a:r>
              <a:rPr lang="uk-UA" dirty="0"/>
              <a:t>Досліджуючи суспільні процеси і явища, соціологія в центр своєї уваги ставить людину, її думку, ставлення і реакцію на суспільні зміни не тільки як індивіда, але і як члена певної суспільної групи, соціального прошарку тощо. </a:t>
            </a:r>
            <a:endParaRPr lang="uk-UA" dirty="0" smtClean="0"/>
          </a:p>
          <a:p>
            <a:pPr marL="0" indent="0">
              <a:lnSpc>
                <a:spcPct val="110000"/>
              </a:lnSpc>
              <a:buNone/>
            </a:pPr>
            <a:r>
              <a:rPr lang="uk-UA" dirty="0" smtClean="0"/>
              <a:t>Людина</a:t>
            </a:r>
            <a:r>
              <a:rPr lang="uk-UA" dirty="0"/>
              <a:t>, мисляча і діюча згідно з цим, упорядковані зв’язки і взаємодії між індивідами, спільнотами і групами утворюють цілісну соціальну систему з якостями, яких немає у жодного з цих елементів окремо</a:t>
            </a:r>
            <a:r>
              <a:rPr lang="uk-UA" dirty="0" smtClean="0"/>
              <a:t>.</a:t>
            </a:r>
            <a:endParaRPr lang="uk-UA" dirty="0"/>
          </a:p>
          <a:p>
            <a:pPr marL="0" indent="0">
              <a:lnSpc>
                <a:spcPct val="110000"/>
              </a:lnSpc>
              <a:buNone/>
            </a:pPr>
            <a:r>
              <a:rPr lang="uk-UA" dirty="0"/>
              <a:t>Таким чином, предметом соціології виступає суспільство як цілісна соціальна система, механізм її функціонування та розвитку. </a:t>
            </a:r>
            <a:endParaRPr lang="uk-UA" dirty="0" smtClean="0"/>
          </a:p>
          <a:p>
            <a:pPr marL="0" indent="0">
              <a:lnSpc>
                <a:spcPct val="110000"/>
              </a:lnSpc>
              <a:buNone/>
            </a:pPr>
            <a:r>
              <a:rPr lang="uk-UA" dirty="0" smtClean="0"/>
              <a:t>Цілісний </a:t>
            </a:r>
            <a:r>
              <a:rPr lang="uk-UA" dirty="0"/>
              <a:t>підхід до вивчення суспільства соціологією проявляється у тому, що всі соціальні явища аналізуються під кутом зору їх місця і ролі в інтеграції суспільного цілого в структурі єдиного функціонуючого соціального організму</a:t>
            </a:r>
            <a:r>
              <a:rPr lang="uk-UA" dirty="0" smtClean="0"/>
              <a:t>.</a:t>
            </a:r>
          </a:p>
          <a:p>
            <a:pPr marL="0" indent="0">
              <a:lnSpc>
                <a:spcPct val="110000"/>
              </a:lnSpc>
              <a:buNone/>
            </a:pPr>
            <a:r>
              <a:rPr lang="uk-UA" b="1" dirty="0"/>
              <a:t>Знаючи особливості предметної галузі соціології, можна побачити її відмінності від інших суспільних наук. Соціологія, на відміну від них, вивчає не окремі підструктури суспільства, окремі сторони суспільних явищ, а аналізує найбільш спільні родові їх властивості і закономірності.</a:t>
            </a:r>
          </a:p>
        </p:txBody>
      </p:sp>
      <p:pic>
        <p:nvPicPr>
          <p:cNvPr id="4" name="Рисунок 3"/>
          <p:cNvPicPr>
            <a:picLocks noChangeAspect="1"/>
          </p:cNvPicPr>
          <p:nvPr/>
        </p:nvPicPr>
        <p:blipFill>
          <a:blip r:embed="rId2">
            <a:extLst>
              <a:ext uri="{BEBA8EAE-BF5A-486C-A8C5-ECC9F3942E4B}">
                <a14:imgProps xmlns:a14="http://schemas.microsoft.com/office/drawing/2010/main">
                  <a14:imgLayer r:embed="rId3">
                    <a14:imgEffect>
                      <a14:backgroundRemoval t="385" b="100000" l="1154" r="99615">
                        <a14:foregroundMark x1="50769" y1="13462" x2="50769" y2="13462"/>
                        <a14:foregroundMark x1="49231" y1="6154" x2="49231" y2="6154"/>
                        <a14:foregroundMark x1="79615" y1="32692" x2="79615" y2="32692"/>
                        <a14:foregroundMark x1="85769" y1="32308" x2="85769" y2="32308"/>
                        <a14:foregroundMark x1="79615" y1="64615" x2="79615" y2="64615"/>
                        <a14:foregroundMark x1="89615" y1="70769" x2="89615" y2="70769"/>
                        <a14:foregroundMark x1="47308" y1="83846" x2="47308" y2="83846"/>
                        <a14:foregroundMark x1="50385" y1="90000" x2="50385" y2="90000"/>
                        <a14:foregroundMark x1="25000" y1="71923" x2="25000" y2="71923"/>
                        <a14:foregroundMark x1="13077" y1="70769" x2="13077" y2="70769"/>
                        <a14:foregroundMark x1="23077" y1="36923" x2="23077" y2="36923"/>
                        <a14:foregroundMark x1="13462" y1="30385" x2="13462" y2="30385"/>
                      </a14:backgroundRemoval>
                    </a14:imgEffect>
                  </a14:imgLayer>
                </a14:imgProps>
              </a:ext>
              <a:ext uri="{28A0092B-C50C-407E-A947-70E740481C1C}">
                <a14:useLocalDpi xmlns:a14="http://schemas.microsoft.com/office/drawing/2010/main" val="0"/>
              </a:ext>
            </a:extLst>
          </a:blip>
          <a:stretch>
            <a:fillRect/>
          </a:stretch>
        </p:blipFill>
        <p:spPr>
          <a:xfrm>
            <a:off x="8882742" y="1797594"/>
            <a:ext cx="3302000" cy="3302000"/>
          </a:xfrm>
          <a:prstGeom prst="rect">
            <a:avLst/>
          </a:prstGeom>
        </p:spPr>
      </p:pic>
    </p:spTree>
    <p:extLst>
      <p:ext uri="{BB962C8B-B14F-4D97-AF65-F5344CB8AC3E}">
        <p14:creationId xmlns:p14="http://schemas.microsoft.com/office/powerpoint/2010/main" val="1589669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371599" y="339634"/>
            <a:ext cx="9980023" cy="6309360"/>
          </a:xfrm>
        </p:spPr>
        <p:txBody>
          <a:bodyPr anchor="ctr">
            <a:normAutofit/>
          </a:bodyPr>
          <a:lstStyle/>
          <a:p>
            <a:pPr marL="0" indent="0">
              <a:lnSpc>
                <a:spcPct val="100000"/>
              </a:lnSpc>
              <a:buNone/>
            </a:pPr>
            <a:r>
              <a:rPr lang="uk-UA" dirty="0"/>
              <a:t>Різниця соціології від інших наук про суспільство полягає не тільки в тому, що кожна з них вивчає, але і в тому, як це відбувається. Соціологія розглядає суспільство через призму людської діяльності. А оскільки цій діяльності передують певні потреби, інтереси, ціннісні орієнтації, то, природньо, що соціологію цікавлять і ці моменти, а також механізми </a:t>
            </a:r>
            <a:r>
              <a:rPr lang="uk-UA" dirty="0" err="1"/>
              <a:t>іх</a:t>
            </a:r>
            <a:r>
              <a:rPr lang="uk-UA" dirty="0"/>
              <a:t> формування і реалізації</a:t>
            </a:r>
            <a:r>
              <a:rPr lang="uk-UA" dirty="0" smtClean="0"/>
              <a:t>.</a:t>
            </a:r>
            <a:endParaRPr lang="uk-UA" dirty="0"/>
          </a:p>
          <a:p>
            <a:pPr marL="0" indent="0">
              <a:lnSpc>
                <a:spcPct val="100000"/>
              </a:lnSpc>
              <a:buNone/>
            </a:pPr>
            <a:r>
              <a:rPr lang="uk-UA" dirty="0"/>
              <a:t>Всі викладені вище особливості соціології дозволяють визначити її як науку про соціальні закономірності розвитку і функціонування соціальних систем, про механізми їх прояву в діяльності особистості і соціальних спільнот. Говорячи інакше, соціологія вивчає суспільні явища “зсередини”, під кутом зору їх людського вимірювання. Соціологія – це наука, яка допомагає суспільству глибше і конкретніше пізнати себе, основи соціальної взаємодії людей, щоб ефективніше розпоряджатися своєю свободою.</a:t>
            </a:r>
          </a:p>
        </p:txBody>
      </p:sp>
    </p:spTree>
    <p:extLst>
      <p:ext uri="{BB962C8B-B14F-4D97-AF65-F5344CB8AC3E}">
        <p14:creationId xmlns:p14="http://schemas.microsoft.com/office/powerpoint/2010/main" val="3899969661"/>
      </p:ext>
    </p:extLst>
  </p:cSld>
  <p:clrMapOvr>
    <a:masterClrMapping/>
  </p:clrMapOvr>
  <p:timing>
    <p:tnLst>
      <p:par>
        <p:cTn id="1" dur="indefinite" restart="never" nodeType="tmRoot"/>
      </p:par>
    </p:tnLst>
  </p:timing>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Уголки</Template>
  <TotalTime>62</TotalTime>
  <Words>1792</Words>
  <Application>Microsoft Office PowerPoint</Application>
  <PresentationFormat>Широкоэкранный</PresentationFormat>
  <Paragraphs>53</Paragraphs>
  <Slides>15</Slides>
  <Notes>0</Notes>
  <HiddenSlides>0</HiddenSlides>
  <MMClips>0</MMClips>
  <ScaleCrop>false</ScaleCrop>
  <HeadingPairs>
    <vt:vector size="6" baseType="variant">
      <vt:variant>
        <vt:lpstr>Использованные шрифты</vt:lpstr>
      </vt:variant>
      <vt:variant>
        <vt:i4>1</vt:i4>
      </vt:variant>
      <vt:variant>
        <vt:lpstr>Тема</vt:lpstr>
      </vt:variant>
      <vt:variant>
        <vt:i4>1</vt:i4>
      </vt:variant>
      <vt:variant>
        <vt:lpstr>Заголовки слайдов</vt:lpstr>
      </vt:variant>
      <vt:variant>
        <vt:i4>15</vt:i4>
      </vt:variant>
    </vt:vector>
  </HeadingPairs>
  <TitlesOfParts>
    <vt:vector size="17" baseType="lpstr">
      <vt:lpstr>Franklin Gothic Book</vt:lpstr>
      <vt:lpstr>Crop</vt:lpstr>
      <vt:lpstr>Соціологія як наука</vt:lpstr>
      <vt:lpstr>Презентация PowerPoint</vt:lpstr>
      <vt:lpstr>Сутність соціології</vt:lpstr>
      <vt:lpstr>Презентация PowerPoint</vt:lpstr>
      <vt:lpstr>Визначення об’єкта і предмета соціології</vt:lpstr>
      <vt:lpstr>Презентация PowerPoint</vt:lpstr>
      <vt:lpstr>Презентация PowerPoint</vt:lpstr>
      <vt:lpstr>Презентация PowerPoint</vt:lpstr>
      <vt:lpstr>Презентация PowerPoint</vt:lpstr>
      <vt:lpstr>Структура сучасної соціології</vt:lpstr>
      <vt:lpstr>Презентация PowerPoint</vt:lpstr>
      <vt:lpstr>Функції соціології</vt:lpstr>
      <vt:lpstr>Презентация PowerPoint</vt:lpstr>
      <vt:lpstr>Презентация PowerPoint</vt:lpstr>
      <vt:lpstr>ДЯКУЮ ЗА УВАГУ!</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Соціологія як наука</dc:title>
  <dc:creator>Карина Матевосян</dc:creator>
  <cp:lastModifiedBy>Карина Матевосян</cp:lastModifiedBy>
  <cp:revision>9</cp:revision>
  <dcterms:created xsi:type="dcterms:W3CDTF">2020-12-11T18:25:25Z</dcterms:created>
  <dcterms:modified xsi:type="dcterms:W3CDTF">2020-12-11T19:42:04Z</dcterms:modified>
</cp:coreProperties>
</file>