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79" r:id="rId5"/>
    <p:sldId id="258" r:id="rId6"/>
    <p:sldId id="259" r:id="rId7"/>
    <p:sldId id="260" r:id="rId8"/>
    <p:sldId id="264" r:id="rId9"/>
    <p:sldId id="265" r:id="rId10"/>
    <p:sldId id="261" r:id="rId11"/>
    <p:sldId id="266" r:id="rId12"/>
    <p:sldId id="267" r:id="rId13"/>
    <p:sldId id="268" r:id="rId14"/>
    <p:sldId id="269" r:id="rId15"/>
    <p:sldId id="262" r:id="rId16"/>
    <p:sldId id="271" r:id="rId17"/>
    <p:sldId id="270" r:id="rId18"/>
    <p:sldId id="263" r:id="rId19"/>
    <p:sldId id="278" r:id="rId20"/>
    <p:sldId id="273" r:id="rId21"/>
    <p:sldId id="274" r:id="rId22"/>
    <p:sldId id="275" r:id="rId23"/>
    <p:sldId id="276" r:id="rId24"/>
    <p:sldId id="277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1910" y="409575"/>
            <a:ext cx="9356090" cy="3100705"/>
          </a:xfrm>
        </p:spPr>
        <p:txBody>
          <a:bodyPr>
            <a:normAutofit/>
          </a:bodyPr>
          <a:lstStyle/>
          <a:p>
            <a:r>
              <a:rPr lang="uk-UA" altLang="en-US" sz="4445" b="1" dirty="0"/>
              <a:t>Лекція 12.Європейський кінемаграф: досягнення, представники, національні школи</a:t>
            </a:r>
            <a:endParaRPr lang="uk-UA" altLang="en-US" sz="4445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0000"/>
          </a:bodyPr>
          <a:lstStyle/>
          <a:p>
            <a:r>
              <a:rPr lang="uk-UA" altLang="en-US"/>
              <a:t>план</a:t>
            </a:r>
            <a:endParaRPr lang="uk-UA" altLang="en-US"/>
          </a:p>
          <a:p>
            <a:r>
              <a:rPr lang="uk-UA" altLang="en-US"/>
              <a:t>1. Виникнення європейського кінематографу</a:t>
            </a:r>
            <a:endParaRPr lang="uk-UA" altLang="en-US"/>
          </a:p>
          <a:p>
            <a:r>
              <a:rPr lang="uk-UA" altLang="en-US"/>
              <a:t>2. Особливості  кіно як виду мистецтва</a:t>
            </a:r>
            <a:endParaRPr lang="uk-UA" altLang="en-US"/>
          </a:p>
          <a:p>
            <a:r>
              <a:rPr lang="uk-UA" altLang="en-US"/>
              <a:t>3. Національні школи європейського кінематографу.</a:t>
            </a:r>
            <a:endParaRPr lang="uk-UA" altLang="en-US"/>
          </a:p>
          <a:p>
            <a:r>
              <a:rPr lang="uk-UA" altLang="en-US"/>
              <a:t>4. Досягнення  європейського кінематографу</a:t>
            </a:r>
            <a:endParaRPr lang="uk-UA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 sz="3110" b="1" u="sng"/>
              <a:t>Жан-Люк Годар (1930–2022) — французький режисер, теоретик кіно, один із засновників французької нової хвилі, який радикально змінив мову кінематографа.</a:t>
            </a:r>
            <a:endParaRPr lang="en-US" altLang="en-US" sz="3110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0000"/>
          </a:bodyPr>
          <a:p>
            <a:r>
              <a:rPr lang="en-US" altLang="en-US" sz="4000">
                <a:latin typeface="Times New Roman" panose="02020603050405020304" charset="0"/>
                <a:cs typeface="Times New Roman" panose="02020603050405020304" charset="0"/>
              </a:rPr>
              <a:t>- Народився: 3 грудня 1930, Париж; помер: 13 вересня 2022, Швейцарія.</a:t>
            </a:r>
            <a:endParaRPr lang="en-US" altLang="en-US" sz="40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4000">
                <a:latin typeface="Times New Roman" panose="02020603050405020304" charset="0"/>
                <a:cs typeface="Times New Roman" panose="02020603050405020304" charset="0"/>
              </a:rPr>
              <a:t>- Освіта: </a:t>
            </a:r>
            <a:r>
              <a:rPr lang="en-US" altLang="en-US" sz="4000" b="1">
                <a:latin typeface="Times New Roman" panose="02020603050405020304" charset="0"/>
                <a:cs typeface="Times New Roman" panose="02020603050405020304" charset="0"/>
              </a:rPr>
              <a:t>Сорбонна, філософський факультет;</a:t>
            </a:r>
            <a:r>
              <a:rPr lang="en-US" altLang="en-US" sz="4000">
                <a:latin typeface="Times New Roman" panose="02020603050405020304" charset="0"/>
                <a:cs typeface="Times New Roman" panose="02020603050405020304" charset="0"/>
              </a:rPr>
              <a:t> починав як кінокритик у журналі Cahiers du cinéma.</a:t>
            </a:r>
            <a:endParaRPr lang="en-US" altLang="en-US" sz="40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4000">
                <a:latin typeface="Times New Roman" panose="02020603050405020304" charset="0"/>
                <a:cs typeface="Times New Roman" panose="02020603050405020304" charset="0"/>
              </a:rPr>
              <a:t>- Дебют: </a:t>
            </a:r>
            <a:r>
              <a:rPr lang="en-US" altLang="en-US" sz="4000" b="1" u="sng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4000" b="1" u="sng">
                <a:latin typeface="Times New Roman" panose="02020603050405020304" charset="0"/>
                <a:cs typeface="Times New Roman" panose="02020603050405020304" charset="0"/>
              </a:rPr>
              <a:t>На останньому подиху</a:t>
            </a:r>
            <a:r>
              <a:rPr lang="en-US" altLang="en-US" sz="4000" b="1" u="sng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4000" b="1" u="sng">
                <a:latin typeface="Times New Roman" panose="02020603050405020304" charset="0"/>
                <a:cs typeface="Times New Roman" panose="02020603050405020304" charset="0"/>
              </a:rPr>
              <a:t> (1960)</a:t>
            </a:r>
            <a:r>
              <a:rPr lang="en-US" altLang="en-US" sz="4000">
                <a:latin typeface="Times New Roman" panose="02020603050405020304" charset="0"/>
                <a:cs typeface="Times New Roman" panose="02020603050405020304" charset="0"/>
              </a:rPr>
              <a:t> — культовий фільм, що порушив класичні правила монтажу та наративу.</a:t>
            </a:r>
            <a:endParaRPr lang="en-US" altLang="en-US" sz="40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4000">
                <a:latin typeface="Times New Roman" panose="02020603050405020304" charset="0"/>
                <a:cs typeface="Times New Roman" panose="02020603050405020304" charset="0"/>
              </a:rPr>
              <a:t>- Стиль: Експериментальний, політизований, філософський. Часто використовував цитати, монтажні колажі, порушення четвертої стіни.</a:t>
            </a:r>
            <a:endParaRPr lang="en-US" altLang="en-US" sz="40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4000">
                <a:latin typeface="Times New Roman" panose="02020603050405020304" charset="0"/>
                <a:cs typeface="Times New Roman" panose="02020603050405020304" charset="0"/>
              </a:rPr>
              <a:t>- Знакові фільми: </a:t>
            </a:r>
            <a:r>
              <a:rPr lang="en-US" altLang="en-US" sz="4000" b="1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4000" b="1">
                <a:latin typeface="Times New Roman" panose="02020603050405020304" charset="0"/>
                <a:cs typeface="Times New Roman" panose="02020603050405020304" charset="0"/>
              </a:rPr>
              <a:t>Безтямний П’єро</a:t>
            </a:r>
            <a:r>
              <a:rPr lang="en-US" altLang="en-US" sz="4000" b="1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4000" b="1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4000" b="1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4000" b="1">
                <a:latin typeface="Times New Roman" panose="02020603050405020304" charset="0"/>
                <a:cs typeface="Times New Roman" panose="02020603050405020304" charset="0"/>
              </a:rPr>
              <a:t>Зневага</a:t>
            </a:r>
            <a:r>
              <a:rPr lang="en-US" altLang="en-US" sz="4000" b="1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4000" b="1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4000" b="1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4000" b="1">
                <a:latin typeface="Times New Roman" panose="02020603050405020304" charset="0"/>
                <a:cs typeface="Times New Roman" panose="02020603050405020304" charset="0"/>
              </a:rPr>
              <a:t>Альфавіль</a:t>
            </a:r>
            <a:r>
              <a:rPr lang="en-US" altLang="en-US" sz="4000" b="1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4000" b="1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4000" b="1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4000" b="1">
                <a:latin typeface="Times New Roman" panose="02020603050405020304" charset="0"/>
                <a:cs typeface="Times New Roman" panose="02020603050405020304" charset="0"/>
              </a:rPr>
              <a:t>Рятуй, хто може (своє життя)</a:t>
            </a:r>
            <a:r>
              <a:rPr lang="en-US" altLang="en-US" sz="4000" b="1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4000" b="1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en-US" sz="40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4000">
                <a:latin typeface="Times New Roman" panose="02020603050405020304" charset="0"/>
                <a:cs typeface="Times New Roman" panose="02020603050405020304" charset="0"/>
              </a:rPr>
              <a:t>- Вплив: Надихнув режисерів по всьому світу — від Тарантіно до Кіслевського. </a:t>
            </a:r>
            <a:r>
              <a:rPr lang="en-US" altLang="en-US" sz="4000" b="1">
                <a:latin typeface="Times New Roman" panose="02020603050405020304" charset="0"/>
                <a:cs typeface="Times New Roman" panose="02020603050405020304" charset="0"/>
              </a:rPr>
              <a:t>Вважавс</a:t>
            </a:r>
            <a:r>
              <a:rPr lang="en-US" altLang="en-US" sz="4000">
                <a:latin typeface="Times New Roman" panose="02020603050405020304" charset="0"/>
                <a:cs typeface="Times New Roman" panose="02020603050405020304" charset="0"/>
              </a:rPr>
              <a:t>я </a:t>
            </a:r>
            <a:r>
              <a:rPr lang="en-US" altLang="en-US" sz="4000" b="1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4000" b="1">
                <a:latin typeface="Times New Roman" panose="02020603050405020304" charset="0"/>
                <a:cs typeface="Times New Roman" panose="02020603050405020304" charset="0"/>
              </a:rPr>
              <a:t>філософом кіно</a:t>
            </a:r>
            <a:r>
              <a:rPr lang="en-US" altLang="en-US" sz="4000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4000">
                <a:latin typeface="Times New Roman" panose="02020603050405020304" charset="0"/>
                <a:cs typeface="Times New Roman" panose="02020603050405020304" charset="0"/>
              </a:rPr>
              <a:t> і </a:t>
            </a:r>
            <a:r>
              <a:rPr lang="en-US" altLang="en-US" sz="4000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4000">
                <a:latin typeface="Times New Roman" panose="02020603050405020304" charset="0"/>
                <a:cs typeface="Times New Roman" panose="02020603050405020304" charset="0"/>
              </a:rPr>
              <a:t>кінематографічним анархістом</a:t>
            </a:r>
            <a:r>
              <a:rPr lang="en-US" altLang="en-US" sz="4000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40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en-US" sz="40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4000">
                <a:latin typeface="Times New Roman" panose="02020603050405020304" charset="0"/>
                <a:cs typeface="Times New Roman" panose="02020603050405020304" charset="0"/>
              </a:rPr>
              <a:t>- Нагороди: Срібний ведмідь, Золотий лев, почесний </a:t>
            </a:r>
            <a:r>
              <a:rPr lang="en-US" altLang="en-US" sz="4000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4000">
                <a:latin typeface="Times New Roman" panose="02020603050405020304" charset="0"/>
                <a:cs typeface="Times New Roman" panose="02020603050405020304" charset="0"/>
              </a:rPr>
              <a:t>Оскар</a:t>
            </a:r>
            <a:r>
              <a:rPr lang="en-US" altLang="en-US" sz="4000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4000">
                <a:latin typeface="Times New Roman" panose="02020603050405020304" charset="0"/>
                <a:cs typeface="Times New Roman" panose="02020603050405020304" charset="0"/>
              </a:rPr>
              <a:t> за внесок у кіно (2011).</a:t>
            </a:r>
            <a:endParaRPr lang="en-US" altLang="en-US" sz="400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 sz="3555" b="1" u="sng"/>
              <a:t>Франсуа Трюффо (1932–1984) — французький режисер, сценарист, актор і критик, один із провідних представників французької нової хвилі.</a:t>
            </a:r>
            <a:endParaRPr lang="en-US" altLang="en-US" sz="3555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p>
            <a:r>
              <a:rPr lang="en-US" altLang="en-US"/>
              <a:t>Народився: 6 лютого 1932, Париж. Помер: 21 жовтня 1984.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Початок кар’єри: Починав як кінокритик у журналі Cahiers du cinéma, де виступав проти </a:t>
            </a:r>
            <a:r>
              <a:rPr lang="en-US" altLang="en-US"/>
              <a:t>«</a:t>
            </a:r>
            <a:r>
              <a:rPr lang="en-US" altLang="en-US"/>
              <a:t>традиційного</a:t>
            </a:r>
            <a:r>
              <a:rPr lang="en-US" altLang="en-US"/>
              <a:t>»</a:t>
            </a:r>
            <a:r>
              <a:rPr lang="en-US" altLang="en-US"/>
              <a:t> французького кіно.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Дебют: </a:t>
            </a:r>
            <a:r>
              <a:rPr lang="en-US" altLang="en-US" b="1"/>
              <a:t>«</a:t>
            </a:r>
            <a:r>
              <a:rPr lang="en-US" altLang="en-US" b="1"/>
              <a:t>400 ударів</a:t>
            </a:r>
            <a:r>
              <a:rPr lang="en-US" altLang="en-US" b="1"/>
              <a:t>»</a:t>
            </a:r>
            <a:r>
              <a:rPr lang="en-US" altLang="en-US"/>
              <a:t> (1959) — автобіографічна драма про підлітка Антуана Дуане́ля, стала класикою світового кіно.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Стиль: Поєднував ліризм, психологічну глибину, любов до літератури й кіно. Часто знімав фільми про дитинство, кохання, творчість.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Знакові фільми: </a:t>
            </a:r>
            <a:r>
              <a:rPr lang="en-US" altLang="en-US" b="1"/>
              <a:t>«</a:t>
            </a:r>
            <a:r>
              <a:rPr lang="en-US" altLang="en-US" b="1"/>
              <a:t>Жюль і Джим</a:t>
            </a:r>
            <a:r>
              <a:rPr lang="en-US" altLang="en-US" b="1"/>
              <a:t>»</a:t>
            </a:r>
            <a:r>
              <a:rPr lang="en-US" altLang="en-US" b="1"/>
              <a:t>, </a:t>
            </a:r>
            <a:r>
              <a:rPr lang="en-US" altLang="en-US" b="1"/>
              <a:t>«</a:t>
            </a:r>
            <a:r>
              <a:rPr lang="en-US" altLang="en-US" b="1"/>
              <a:t>Американська ніч</a:t>
            </a:r>
            <a:r>
              <a:rPr lang="en-US" altLang="en-US" b="1"/>
              <a:t>»</a:t>
            </a:r>
            <a:r>
              <a:rPr lang="en-US" altLang="en-US" b="1"/>
              <a:t>, </a:t>
            </a:r>
            <a:r>
              <a:rPr lang="en-US" altLang="en-US" b="1"/>
              <a:t>«</a:t>
            </a:r>
            <a:r>
              <a:rPr lang="en-US" altLang="en-US" b="1"/>
              <a:t>Поцілунок, що зриває дах</a:t>
            </a:r>
            <a:r>
              <a:rPr lang="en-US" altLang="en-US" b="1"/>
              <a:t>»</a:t>
            </a:r>
            <a:r>
              <a:rPr lang="en-US" altLang="en-US" b="1"/>
              <a:t>, цикл про Антуана Дуане́ля.</a:t>
            </a:r>
            <a:endParaRPr lang="en-US" altLang="en-US" b="1"/>
          </a:p>
          <a:p>
            <a:pPr marL="0" indent="0">
              <a:buNone/>
            </a:pPr>
            <a:r>
              <a:rPr lang="en-US" altLang="en-US"/>
              <a:t>• 	Нагороди: Каннський приз за режисуру, </a:t>
            </a:r>
            <a:r>
              <a:rPr lang="en-US" altLang="en-US"/>
              <a:t>«</a:t>
            </a:r>
            <a:r>
              <a:rPr lang="en-US" altLang="en-US"/>
              <a:t>Оскар</a:t>
            </a:r>
            <a:r>
              <a:rPr lang="en-US" altLang="en-US"/>
              <a:t>»</a:t>
            </a:r>
            <a:r>
              <a:rPr lang="en-US" altLang="en-US"/>
              <a:t> за найкращий іноземний фільм (</a:t>
            </a:r>
            <a:r>
              <a:rPr lang="en-US" altLang="en-US"/>
              <a:t>«</a:t>
            </a:r>
            <a:r>
              <a:rPr lang="en-US" altLang="en-US"/>
              <a:t>Американська ніч</a:t>
            </a:r>
            <a:r>
              <a:rPr lang="en-US" altLang="en-US"/>
              <a:t>»</a:t>
            </a:r>
            <a:r>
              <a:rPr lang="en-US" altLang="en-US"/>
              <a:t>), BAFTA, Сезар.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Вплив: Вплинув на розвиток авторського кіно в Європі та США. Виступав за свободу творчості й експеримент у кіно.</a:t>
            </a:r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 sz="3110" b="1" u="sng"/>
              <a:t>Фассбіндер (1945–1982) — німецький режисер, сценарист і актор, один із лідерів </a:t>
            </a:r>
            <a:r>
              <a:rPr lang="en-US" altLang="en-US" sz="3110" b="1" u="sng"/>
              <a:t>«</a:t>
            </a:r>
            <a:r>
              <a:rPr lang="en-US" altLang="en-US" sz="3110" b="1" u="sng"/>
              <a:t>нового німецького кіно</a:t>
            </a:r>
            <a:r>
              <a:rPr lang="en-US" altLang="en-US" sz="3110" b="1" u="sng"/>
              <a:t>»</a:t>
            </a:r>
            <a:r>
              <a:rPr lang="en-US" altLang="en-US" sz="3110" b="1" u="sng"/>
              <a:t>, відомий продуктивністю, радикальністю та глибоким аналізом суспільства.</a:t>
            </a:r>
            <a:endParaRPr lang="en-US" altLang="en-US" sz="3110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/>
          </a:bodyPr>
          <a:p>
            <a:r>
              <a:rPr lang="en-US" altLang="en-US" sz="4500" b="1"/>
              <a:t>Повне ім’я: Райнер Вернер Фассбіндер (Rainer Werner Fassbinder).</a:t>
            </a:r>
            <a:endParaRPr lang="en-US" altLang="en-US" sz="4500" b="1"/>
          </a:p>
          <a:p>
            <a:pPr marL="0" indent="0">
              <a:buNone/>
            </a:pPr>
            <a:r>
              <a:rPr lang="en-US" altLang="en-US" sz="4000"/>
              <a:t>• 	Народився: 31 травня 1945, Бад-Верісгофен, Баварія.</a:t>
            </a:r>
            <a:endParaRPr lang="en-US" altLang="en-US" sz="4000"/>
          </a:p>
          <a:p>
            <a:pPr marL="0" indent="0">
              <a:buNone/>
            </a:pPr>
            <a:r>
              <a:rPr lang="en-US" altLang="en-US" sz="4000"/>
              <a:t>• 	Помер: 10 червня 1982, Мюнхен, у віці 37 років.</a:t>
            </a:r>
            <a:endParaRPr lang="en-US" altLang="en-US" sz="4000"/>
          </a:p>
          <a:p>
            <a:pPr marL="0" indent="0">
              <a:buNone/>
            </a:pPr>
            <a:r>
              <a:rPr lang="en-US" altLang="en-US" sz="4000"/>
              <a:t>• 	Кар’єра: 1966–1982; створив понад 40 повнометражних фільмів, 2 серіали, 24 театральні п’єси.</a:t>
            </a:r>
            <a:endParaRPr lang="en-US" altLang="en-US" sz="4000"/>
          </a:p>
          <a:p>
            <a:pPr marL="0" indent="0">
              <a:buNone/>
            </a:pPr>
            <a:r>
              <a:rPr lang="en-US" altLang="en-US" sz="4000"/>
              <a:t>• 	Напрям: Нове німецьке кіно — рух, що прагнув оновити кіно Німеччини після війни.</a:t>
            </a:r>
            <a:endParaRPr lang="en-US" altLang="en-US" sz="4000"/>
          </a:p>
          <a:p>
            <a:pPr marL="0" indent="0">
              <a:buNone/>
            </a:pPr>
            <a:r>
              <a:rPr lang="en-US" altLang="en-US" sz="4000"/>
              <a:t>• 	Стиль: Поєднував мелодраму, соціальну критику, естетику театру Брехта. Часто досліджував теми влади, сексуальності, ізоляції.</a:t>
            </a:r>
            <a:endParaRPr lang="en-US" altLang="en-US" sz="4000"/>
          </a:p>
          <a:p>
            <a:pPr marL="0" indent="0">
              <a:buNone/>
            </a:pPr>
            <a:r>
              <a:rPr lang="en-US" altLang="en-US" sz="4000"/>
              <a:t>• 	</a:t>
            </a:r>
            <a:r>
              <a:rPr lang="en-US" altLang="en-US" sz="4000" b="1"/>
              <a:t>Знакові фільми:</a:t>
            </a:r>
            <a:endParaRPr lang="en-US" altLang="en-US" sz="4000" b="1"/>
          </a:p>
          <a:p>
            <a:pPr marL="0" indent="0">
              <a:buNone/>
            </a:pPr>
            <a:r>
              <a:rPr lang="en-US" altLang="en-US" sz="4000"/>
              <a:t>• 	</a:t>
            </a:r>
            <a:r>
              <a:rPr lang="en-US" altLang="en-US" sz="4000"/>
              <a:t>«</a:t>
            </a:r>
            <a:r>
              <a:rPr lang="en-US" altLang="en-US" sz="4000"/>
              <a:t>Страх з’їдає душу</a:t>
            </a:r>
            <a:r>
              <a:rPr lang="en-US" altLang="en-US" sz="4000"/>
              <a:t>»</a:t>
            </a:r>
            <a:r>
              <a:rPr lang="en-US" altLang="en-US" sz="4000"/>
              <a:t> (1974) — історія кохання між літньою німкенею та молодим мігрантом.</a:t>
            </a:r>
            <a:endParaRPr lang="en-US" altLang="en-US" sz="4000"/>
          </a:p>
          <a:p>
            <a:pPr marL="0" indent="0">
              <a:buNone/>
            </a:pPr>
            <a:r>
              <a:rPr lang="en-US" altLang="en-US" sz="4000"/>
              <a:t>• 	</a:t>
            </a:r>
            <a:r>
              <a:rPr lang="en-US" altLang="en-US" sz="4000"/>
              <a:t>«</a:t>
            </a:r>
            <a:r>
              <a:rPr lang="en-US" altLang="en-US" sz="4000"/>
              <a:t>Берлін-Александерплац</a:t>
            </a:r>
            <a:r>
              <a:rPr lang="en-US" altLang="en-US" sz="4000"/>
              <a:t>»</a:t>
            </a:r>
            <a:r>
              <a:rPr lang="en-US" altLang="en-US" sz="4000"/>
              <a:t> (1980) — екранізація роману Дебліна, 15-годинний серіал.</a:t>
            </a:r>
            <a:endParaRPr lang="en-US" altLang="en-US" sz="4000"/>
          </a:p>
          <a:p>
            <a:pPr marL="0" indent="0">
              <a:buNone/>
            </a:pPr>
            <a:r>
              <a:rPr lang="en-US" altLang="en-US" sz="4000"/>
              <a:t>• 	</a:t>
            </a:r>
            <a:r>
              <a:rPr lang="en-US" altLang="en-US" sz="4000"/>
              <a:t>«</a:t>
            </a:r>
            <a:r>
              <a:rPr lang="en-US" altLang="en-US" sz="4000"/>
              <a:t>Марія Браун</a:t>
            </a:r>
            <a:r>
              <a:rPr lang="en-US" altLang="en-US" sz="4000"/>
              <a:t>»</a:t>
            </a:r>
            <a:r>
              <a:rPr lang="en-US" altLang="en-US" sz="4000"/>
              <a:t> (1979) — про жінку в повоєнній Німеччині.</a:t>
            </a:r>
            <a:endParaRPr lang="en-US" altLang="en-US" sz="4000"/>
          </a:p>
          <a:p>
            <a:pPr marL="0" indent="0">
              <a:buNone/>
            </a:pPr>
            <a:r>
              <a:rPr lang="en-US" altLang="en-US" sz="4000"/>
              <a:t>• 	Вплив: Його роботи стали символом політичного та естетичного протесту. Вплинув на незалежне кіно в Європі та США.</a:t>
            </a:r>
            <a:endParaRPr lang="en-US" altLang="en-US" sz="4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 sz="3200" b="1"/>
              <a:t>Вернер Герцог (нар. 1942) — німецький режисер, сценарист, актор і документаліст, один із найвпливовіших представників нового німецького кіно, відомий радикальним стилем і філософською глибиною.</a:t>
            </a:r>
            <a:endParaRPr lang="en-US" altLang="en-US" sz="32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p>
            <a:r>
              <a:rPr lang="en-US" altLang="en-US"/>
              <a:t>Народився: 5 вересня 1942, Мюнхен, Німеччина.</a:t>
            </a:r>
            <a:endParaRPr lang="en-US" altLang="en-US"/>
          </a:p>
          <a:p>
            <a:r>
              <a:rPr lang="en-US" altLang="en-US"/>
              <a:t>• 	Стиль: Поєднує міфологічне, екзистенційне, документальне. Часто досліджує межі людської волі, природи, ізоляції.</a:t>
            </a:r>
            <a:endParaRPr lang="en-US" altLang="en-US"/>
          </a:p>
          <a:p>
            <a:r>
              <a:rPr lang="en-US" altLang="en-US"/>
              <a:t>• 	Знакові ігрові фільми:</a:t>
            </a:r>
            <a:endParaRPr lang="en-US" altLang="en-US"/>
          </a:p>
          <a:p>
            <a:r>
              <a:rPr lang="en-US" altLang="en-US"/>
              <a:t>• 	</a:t>
            </a:r>
            <a:r>
              <a:rPr lang="en-US" altLang="en-US"/>
              <a:t>«</a:t>
            </a:r>
            <a:r>
              <a:rPr lang="en-US" altLang="en-US"/>
              <a:t>Агірре, гнів Божий</a:t>
            </a:r>
            <a:r>
              <a:rPr lang="en-US" altLang="en-US"/>
              <a:t>»</a:t>
            </a:r>
            <a:r>
              <a:rPr lang="en-US" altLang="en-US"/>
              <a:t> (1972) — про одержимість і владу.</a:t>
            </a:r>
            <a:endParaRPr lang="en-US" altLang="en-US"/>
          </a:p>
          <a:p>
            <a:r>
              <a:rPr lang="en-US" altLang="en-US"/>
              <a:t>• 	</a:t>
            </a:r>
            <a:r>
              <a:rPr lang="en-US" altLang="en-US"/>
              <a:t>«</a:t>
            </a:r>
            <a:r>
              <a:rPr lang="en-US" altLang="en-US"/>
              <a:t>Фіцкарральдо</a:t>
            </a:r>
            <a:r>
              <a:rPr lang="en-US" altLang="en-US"/>
              <a:t>»</a:t>
            </a:r>
            <a:r>
              <a:rPr lang="en-US" altLang="en-US"/>
              <a:t> (1982) — епічна історія про мрію побудувати оперний театр у джунглях.</a:t>
            </a:r>
            <a:endParaRPr lang="en-US" altLang="en-US"/>
          </a:p>
          <a:p>
            <a:r>
              <a:rPr lang="en-US" altLang="en-US"/>
              <a:t>• 	</a:t>
            </a:r>
            <a:r>
              <a:rPr lang="en-US" altLang="en-US"/>
              <a:t>«</a:t>
            </a:r>
            <a:r>
              <a:rPr lang="en-US" altLang="en-US"/>
              <a:t>Носферату — симфонія жаху</a:t>
            </a:r>
            <a:r>
              <a:rPr lang="en-US" altLang="en-US"/>
              <a:t>»</a:t>
            </a:r>
            <a:r>
              <a:rPr lang="en-US" altLang="en-US"/>
              <a:t> (1979) — римейк класичного фільму жахів.</a:t>
            </a:r>
            <a:endParaRPr lang="en-US" altLang="en-US"/>
          </a:p>
          <a:p>
            <a:r>
              <a:rPr lang="en-US" altLang="en-US"/>
              <a:t>• 	Документалістика:</a:t>
            </a:r>
            <a:endParaRPr lang="en-US" altLang="en-US"/>
          </a:p>
          <a:p>
            <a:r>
              <a:rPr lang="en-US" altLang="en-US"/>
              <a:t>• 	</a:t>
            </a:r>
            <a:r>
              <a:rPr lang="en-US" altLang="en-US"/>
              <a:t>«</a:t>
            </a:r>
            <a:r>
              <a:rPr lang="en-US" altLang="en-US"/>
              <a:t>Грізлі Мен</a:t>
            </a:r>
            <a:r>
              <a:rPr lang="en-US" altLang="en-US"/>
              <a:t>»</a:t>
            </a:r>
            <a:r>
              <a:rPr lang="en-US" altLang="en-US"/>
              <a:t> (2005) — про людину, яка жила серед ведмедів.</a:t>
            </a:r>
            <a:endParaRPr lang="en-US" altLang="en-US"/>
          </a:p>
          <a:p>
            <a:r>
              <a:rPr lang="en-US" altLang="en-US"/>
              <a:t>• 	</a:t>
            </a:r>
            <a:r>
              <a:rPr lang="en-US" altLang="en-US"/>
              <a:t>«</a:t>
            </a:r>
            <a:r>
              <a:rPr lang="en-US" altLang="en-US"/>
              <a:t>Кавальєр темряви</a:t>
            </a:r>
            <a:r>
              <a:rPr lang="en-US" altLang="en-US"/>
              <a:t>»</a:t>
            </a:r>
            <a:r>
              <a:rPr lang="en-US" altLang="en-US"/>
              <a:t>, </a:t>
            </a:r>
            <a:r>
              <a:rPr lang="en-US" altLang="en-US"/>
              <a:t>«</a:t>
            </a:r>
            <a:r>
              <a:rPr lang="en-US" altLang="en-US"/>
              <a:t>У печері забутих снів</a:t>
            </a:r>
            <a:r>
              <a:rPr lang="en-US" altLang="en-US"/>
              <a:t>»</a:t>
            </a:r>
            <a:r>
              <a:rPr lang="en-US" altLang="en-US"/>
              <a:t> — дослідження природи, часу, свідомості.</a:t>
            </a:r>
            <a:endParaRPr lang="en-US" altLang="en-US"/>
          </a:p>
          <a:p>
            <a:r>
              <a:rPr lang="en-US" altLang="en-US"/>
              <a:t>• 	Вплив: Вважається </a:t>
            </a:r>
            <a:r>
              <a:rPr lang="en-US" altLang="en-US"/>
              <a:t>«</a:t>
            </a:r>
            <a:r>
              <a:rPr lang="en-US" altLang="en-US"/>
              <a:t>поетом екстремального</a:t>
            </a:r>
            <a:r>
              <a:rPr lang="en-US" altLang="en-US"/>
              <a:t>»</a:t>
            </a:r>
            <a:r>
              <a:rPr lang="en-US" altLang="en-US"/>
              <a:t> кіно. Його роботи надихають режисерів у Європі, США та Азії.</a:t>
            </a:r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>
                <a:sym typeface="+mn-ea"/>
              </a:rPr>
              <a:t> </a:t>
            </a:r>
            <a:r>
              <a:rPr lang="en-US" altLang="en-US" b="1" u="sng">
                <a:sym typeface="+mn-ea"/>
              </a:rPr>
              <a:t>6. Сучасний період </a:t>
            </a:r>
            <a:r>
              <a:rPr lang="uk-UA" altLang="en-US" b="1" u="sng">
                <a:sym typeface="+mn-ea"/>
              </a:rPr>
              <a:t>розвитку європейського кіноматографу </a:t>
            </a:r>
            <a:r>
              <a:rPr lang="en-US" altLang="en-US" b="1" u="sng">
                <a:sym typeface="+mn-ea"/>
              </a:rPr>
              <a:t>(1980–дотепер)</a:t>
            </a:r>
            <a:endParaRPr lang="en-US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p>
            <a:r>
              <a:rPr lang="en-US" altLang="en-US"/>
              <a:t>• </a:t>
            </a:r>
            <a:r>
              <a:rPr lang="en-US" altLang="en-US" sz="4400"/>
              <a:t>	</a:t>
            </a:r>
            <a:r>
              <a:rPr lang="en-US" altLang="en-US" sz="4400" b="1" i="1" u="sng"/>
              <a:t>Поява Dogma 95</a:t>
            </a:r>
            <a:r>
              <a:rPr lang="en-US" altLang="en-US" sz="4400"/>
              <a:t> (Данія, Ларс фон Трієр) — маніфест повернення до </a:t>
            </a:r>
            <a:r>
              <a:rPr lang="en-US" altLang="en-US" sz="4400"/>
              <a:t>«</a:t>
            </a:r>
            <a:r>
              <a:rPr lang="en-US" altLang="en-US" sz="4400"/>
              <a:t>чистого</a:t>
            </a:r>
            <a:r>
              <a:rPr lang="en-US" altLang="en-US" sz="4400"/>
              <a:t>»</a:t>
            </a:r>
            <a:r>
              <a:rPr lang="en-US" altLang="en-US" sz="4400"/>
              <a:t> кіно.</a:t>
            </a:r>
            <a:endParaRPr lang="en-US" altLang="en-US" sz="4400"/>
          </a:p>
          <a:p>
            <a:r>
              <a:rPr lang="en-US" altLang="en-US" sz="4400"/>
              <a:t>• 	</a:t>
            </a:r>
            <a:r>
              <a:rPr lang="en-US" altLang="en-US" sz="4400" b="1" i="1" u="sng"/>
              <a:t>Розвиток копродукцій, підтримка державою, фестивальний рух </a:t>
            </a:r>
            <a:r>
              <a:rPr lang="en-US" altLang="en-US" sz="4400"/>
              <a:t>(Канни, Берлінале, Венеція).</a:t>
            </a:r>
            <a:endParaRPr lang="en-US" altLang="en-US" sz="4400"/>
          </a:p>
          <a:p>
            <a:r>
              <a:rPr lang="en-US" altLang="en-US" sz="4400"/>
              <a:t>• 	</a:t>
            </a:r>
            <a:r>
              <a:rPr lang="en-US" altLang="en-US" sz="4400" b="1" i="1" u="sng"/>
              <a:t>Європейське кіно як альтернатива Голлівуду:</a:t>
            </a:r>
            <a:r>
              <a:rPr lang="en-US" altLang="en-US" sz="4400"/>
              <a:t> акцент на авторське бачення, соціальні теми, естетичний експеримент.</a:t>
            </a:r>
            <a:endParaRPr lang="en-US" altLang="en-US" sz="4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780" y="85725"/>
            <a:ext cx="10574020" cy="1605280"/>
          </a:xfrm>
        </p:spPr>
        <p:txBody>
          <a:bodyPr/>
          <a:p>
            <a:pPr algn="ctr"/>
            <a:r>
              <a:rPr lang="uk-UA" altLang="en-US" u="sng"/>
              <a:t>Європейські  кіноконкурси</a:t>
            </a:r>
            <a:endParaRPr lang="uk-UA" altLang="en-US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380" y="986155"/>
            <a:ext cx="10726420" cy="5191125"/>
          </a:xfrm>
        </p:spPr>
        <p:txBody>
          <a:bodyPr>
            <a:normAutofit lnSpcReduction="10000"/>
          </a:bodyPr>
          <a:p>
            <a:r>
              <a:rPr lang="en-US" altLang="en-US"/>
              <a:t>Основні європейські кіноконкурси — це престижні фестивалі та премії, що визначають тенденції авторського кіно, підтримують незалежних режисерів і формують культурну політику континенту.</a:t>
            </a:r>
            <a:endParaRPr lang="en-US" altLang="en-US"/>
          </a:p>
          <a:p>
            <a:pPr marL="0" indent="0">
              <a:buNone/>
            </a:pPr>
            <a:r>
              <a:rPr lang="uk-UA" altLang="en-US"/>
              <a:t>1.</a:t>
            </a:r>
            <a:r>
              <a:rPr lang="en-US" altLang="en-US" b="1" i="1" u="sng"/>
              <a:t>Каннський кінофестиваль</a:t>
            </a:r>
            <a:r>
              <a:rPr lang="uk-UA" altLang="en-US" b="1" i="1" u="sng"/>
              <a:t> </a:t>
            </a:r>
            <a:r>
              <a:rPr lang="uk-UA" altLang="en-US"/>
              <a:t>(Франція), засновано в 1946 році. </a:t>
            </a:r>
            <a:r>
              <a:rPr lang="en-US" altLang="en-US"/>
              <a:t>Найпрестижніший фестиваль у світі; головна нагорода — Золота пальмова гілка.</a:t>
            </a:r>
            <a:endParaRPr lang="en-US" altLang="en-US"/>
          </a:p>
          <a:p>
            <a:pPr marL="0" indent="0">
              <a:buNone/>
            </a:pPr>
            <a:r>
              <a:rPr lang="uk-UA" altLang="en-US"/>
              <a:t>2. </a:t>
            </a:r>
            <a:r>
              <a:rPr lang="en-US" altLang="en-US" b="1" i="1" u="sng"/>
              <a:t>Берлінале</a:t>
            </a:r>
            <a:r>
              <a:rPr lang="uk-UA" altLang="en-US" b="1" i="1" u="sng"/>
              <a:t> </a:t>
            </a:r>
            <a:r>
              <a:rPr lang="uk-UA" altLang="en-US"/>
              <a:t>(Німеччина). Засновано в 1951 році.</a:t>
            </a:r>
            <a:r>
              <a:rPr lang="en-US" altLang="en-US"/>
              <a:t>Орієнтований на політичне та соціальне кіно; нагорода — Золотий ведмідь.</a:t>
            </a:r>
            <a:endParaRPr lang="en-US" altLang="en-US"/>
          </a:p>
          <a:p>
            <a:pPr marL="0" indent="0">
              <a:buNone/>
            </a:pPr>
            <a:r>
              <a:rPr lang="uk-UA" altLang="en-US"/>
              <a:t>3. </a:t>
            </a:r>
            <a:r>
              <a:rPr lang="en-US" altLang="en-US" b="1" u="sng"/>
              <a:t>Венеційський кінофестиваль</a:t>
            </a:r>
            <a:r>
              <a:rPr lang="uk-UA" altLang="en-US" b="1" u="sng"/>
              <a:t> </a:t>
            </a:r>
            <a:r>
              <a:rPr lang="uk-UA" altLang="en-US"/>
              <a:t>(Італія). Заснований в 1932 році. </a:t>
            </a:r>
            <a:r>
              <a:rPr lang="en-US" altLang="en-US"/>
              <a:t>Найстаріший у світі; акцент на естетику та експеримент; нагорода — Золотий лев.</a:t>
            </a:r>
            <a:endParaRPr lang="en-US" altLang="en-US"/>
          </a:p>
          <a:p>
            <a:pPr marL="0" indent="0">
              <a:buNone/>
            </a:pPr>
            <a:r>
              <a:rPr lang="uk-UA" altLang="en-US"/>
              <a:t>4. </a:t>
            </a:r>
            <a:r>
              <a:rPr lang="en-US" altLang="en-US" b="1" u="sng"/>
              <a:t>Європейський кіноприз (EFA)</a:t>
            </a:r>
            <a:r>
              <a:rPr lang="uk-UA" altLang="en-US"/>
              <a:t>(1988). </a:t>
            </a:r>
            <a:r>
              <a:rPr lang="en-US" altLang="en-US"/>
              <a:t>Вручається Європейською кіноакадемією; вважається </a:t>
            </a:r>
            <a:r>
              <a:rPr lang="en-US" altLang="en-US"/>
              <a:t>«</a:t>
            </a:r>
            <a:r>
              <a:rPr lang="en-US" altLang="en-US"/>
              <a:t>Європейським Оскаром</a:t>
            </a:r>
            <a:r>
              <a:rPr lang="en-US" altLang="en-US"/>
              <a:t>»</a:t>
            </a:r>
            <a:r>
              <a:rPr lang="en-US" altLang="en-US"/>
              <a:t>.</a:t>
            </a:r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r>
              <a:rPr lang="en-US" altLang="en-US"/>
              <a:t>Мета</a:t>
            </a:r>
            <a:r>
              <a:rPr lang="uk-UA" altLang="en-US"/>
              <a:t> </a:t>
            </a:r>
            <a:r>
              <a:rPr lang="en-US" altLang="en-US" b="1" u="sng">
                <a:sym typeface="+mn-ea"/>
              </a:rPr>
              <a:t>Dogma 95 </a:t>
            </a:r>
            <a:br>
              <a:rPr lang="en-US" altLang="en-US" b="1" u="sng">
                <a:sym typeface="+mn-ea"/>
              </a:rPr>
            </a:br>
            <a:br>
              <a:rPr lang="en-US" altLang="en-US" b="1" u="sng">
                <a:sym typeface="+mn-ea"/>
              </a:rPr>
            </a:br>
            <a:br>
              <a:rPr lang="en-US" altLang="en-US" b="1" u="sng">
                <a:sym typeface="+mn-ea"/>
              </a:rPr>
            </a:br>
            <a:br>
              <a:rPr lang="en-US" altLang="en-US"/>
            </a:br>
            <a:r>
              <a:rPr lang="en-US" altLang="en-US"/>
              <a:t>• 	Повернути фокус на людину, емоції, правду.</a:t>
            </a:r>
            <a:br>
              <a:rPr lang="en-US" altLang="en-US"/>
            </a:br>
            <a:r>
              <a:rPr lang="en-US" altLang="en-US"/>
              <a:t>• 	Зруйнувати ілюзію кіно як </a:t>
            </a:r>
            <a:r>
              <a:rPr lang="en-US" altLang="en-US"/>
              <a:t>«</a:t>
            </a:r>
            <a:r>
              <a:rPr lang="en-US" altLang="en-US"/>
              <a:t>великого видовища</a:t>
            </a:r>
            <a:r>
              <a:rPr lang="en-US" altLang="en-US"/>
              <a:t>»</a:t>
            </a:r>
            <a:r>
              <a:rPr lang="en-US" altLang="en-US"/>
              <a:t>.</a:t>
            </a:r>
            <a:br>
              <a:rPr lang="en-US" altLang="en-US"/>
            </a:br>
            <a:r>
              <a:rPr lang="en-US" altLang="en-US"/>
              <a:t>• 	Зробити кіно доступним — навіть без великих бюджетів.</a:t>
            </a:r>
            <a:br>
              <a:rPr lang="en-US" altLang="en-US"/>
            </a:br>
            <a:br>
              <a:rPr lang="en-US" altLang="en-US"/>
            </a:b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810" y="1295400"/>
            <a:ext cx="10968990" cy="4881880"/>
          </a:xfrm>
        </p:spPr>
        <p:txBody>
          <a:bodyPr/>
          <a:p>
            <a:pPr marL="3200400" lvl="7" indent="0">
              <a:buNone/>
            </a:pPr>
            <a:endParaRPr lang="en-US"/>
          </a:p>
          <a:p>
            <a:pPr marL="3200400" lvl="7" indent="0">
              <a:buNone/>
            </a:pPr>
            <a:r>
              <a:rPr lang="en-US" altLang="en-US" sz="2400"/>
              <a:t>Приклад: </a:t>
            </a:r>
            <a:r>
              <a:rPr lang="en-US" altLang="en-US" sz="2400"/>
              <a:t>«</a:t>
            </a:r>
            <a:r>
              <a:rPr lang="en-US" altLang="en-US" sz="2400"/>
              <a:t>Ідіоти</a:t>
            </a:r>
            <a:r>
              <a:rPr lang="en-US" altLang="en-US" sz="2400"/>
              <a:t>»</a:t>
            </a:r>
            <a:r>
              <a:rPr lang="en-US" altLang="en-US" sz="2400"/>
              <a:t> (1998) Ларса фон Трієра — один із перших фільмів, знятих за правилами Dogma 95.</a:t>
            </a:r>
            <a:endParaRPr lang="en-US" altLang="en-US"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 sz="3110" b="1" u="sng"/>
              <a:t>«</a:t>
            </a:r>
            <a:r>
              <a:rPr lang="en-US" altLang="en-US" sz="3110" b="1" u="sng"/>
              <a:t>Чисте кіно</a:t>
            </a:r>
            <a:r>
              <a:rPr lang="en-US" altLang="en-US" sz="3110" b="1" u="sng"/>
              <a:t>»</a:t>
            </a:r>
            <a:r>
              <a:rPr lang="en-US" altLang="en-US" sz="3110" b="1" u="sng"/>
              <a:t> в контексті Dogma 95 — це кінематограф, очищений від технічних ефектів, штучних декорацій і авторської </a:t>
            </a:r>
            <a:r>
              <a:rPr lang="en-US" altLang="en-US" sz="3110" b="1" u="sng"/>
              <a:t>«</a:t>
            </a:r>
            <a:r>
              <a:rPr lang="en-US" altLang="en-US" sz="3110" b="1" u="sng"/>
              <a:t>маніпуляції</a:t>
            </a:r>
            <a:r>
              <a:rPr lang="en-US" altLang="en-US" sz="3110" b="1" u="sng"/>
              <a:t>»</a:t>
            </a:r>
            <a:r>
              <a:rPr lang="en-US" altLang="en-US" sz="3110" b="1" u="sng"/>
              <a:t>, який зосереджується на реальності, акторській грі та сюжеті</a:t>
            </a:r>
            <a:r>
              <a:rPr lang="en-US" altLang="en-US" sz="3110"/>
              <a:t>.</a:t>
            </a:r>
            <a:endParaRPr lang="en-US" altLang="en-US" sz="311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/>
          </a:bodyPr>
          <a:p>
            <a:r>
              <a:rPr lang="en-US" altLang="en-US" sz="7200">
                <a:latin typeface="Times New Roman" panose="02020603050405020304" charset="0"/>
                <a:cs typeface="Times New Roman" panose="02020603050405020304" charset="0"/>
              </a:rPr>
              <a:t>Що таке </a:t>
            </a:r>
            <a:r>
              <a:rPr lang="en-US" altLang="en-US" sz="7200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7200">
                <a:latin typeface="Times New Roman" panose="02020603050405020304" charset="0"/>
                <a:cs typeface="Times New Roman" panose="02020603050405020304" charset="0"/>
              </a:rPr>
              <a:t>чисте кіно</a:t>
            </a:r>
            <a:r>
              <a:rPr lang="en-US" altLang="en-US" sz="7200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7200">
                <a:latin typeface="Times New Roman" panose="02020603050405020304" charset="0"/>
                <a:cs typeface="Times New Roman" panose="02020603050405020304" charset="0"/>
              </a:rPr>
              <a:t> у Dogma 95</a:t>
            </a:r>
            <a:endParaRPr lang="en-US" altLang="en-US" sz="7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7200">
                <a:latin typeface="Times New Roman" panose="02020603050405020304" charset="0"/>
                <a:cs typeface="Times New Roman" panose="02020603050405020304" charset="0"/>
              </a:rPr>
              <a:t>У 1995 році данські режисери Ларс фон Трієр і Томас Вінтерберг оприлюднили </a:t>
            </a:r>
            <a:r>
              <a:rPr lang="en-US" altLang="en-US" sz="7200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7200">
                <a:latin typeface="Times New Roman" panose="02020603050405020304" charset="0"/>
                <a:cs typeface="Times New Roman" panose="02020603050405020304" charset="0"/>
              </a:rPr>
              <a:t>Маніфест Догма 95</a:t>
            </a:r>
            <a:r>
              <a:rPr lang="en-US" altLang="en-US" sz="7200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7200">
                <a:latin typeface="Times New Roman" panose="02020603050405020304" charset="0"/>
                <a:cs typeface="Times New Roman" panose="02020603050405020304" charset="0"/>
              </a:rPr>
              <a:t> — авангардистську ініціативу, що закликала повернутися до </a:t>
            </a:r>
            <a:r>
              <a:rPr lang="en-US" altLang="en-US" sz="7200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7200">
                <a:latin typeface="Times New Roman" panose="02020603050405020304" charset="0"/>
                <a:cs typeface="Times New Roman" panose="02020603050405020304" charset="0"/>
              </a:rPr>
              <a:t>цнотливого</a:t>
            </a:r>
            <a:r>
              <a:rPr lang="en-US" altLang="en-US" sz="7200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7200">
                <a:latin typeface="Times New Roman" panose="02020603050405020304" charset="0"/>
                <a:cs typeface="Times New Roman" panose="02020603050405020304" charset="0"/>
              </a:rPr>
              <a:t> кінематографа. Вони вважали, що сучасне кіно стало надто залежним від спецефектів, технічних трюків і глянцевої естетики, втрачаючи щирість і правду.</a:t>
            </a:r>
            <a:endParaRPr lang="en-US" altLang="en-US" sz="72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zh-CN" altLang="en-US" sz="6400">
                <a:latin typeface="Times New Roman" panose="02020603050405020304" charset="0"/>
                <a:cs typeface="Times New Roman" panose="02020603050405020304" charset="0"/>
              </a:rPr>
              <a:t>📜</a:t>
            </a:r>
            <a:r>
              <a:rPr lang="en-US" altLang="en-US" sz="6400">
                <a:latin typeface="Times New Roman" panose="02020603050405020304" charset="0"/>
                <a:cs typeface="Times New Roman" panose="02020603050405020304" charset="0"/>
              </a:rPr>
              <a:t> Основні принципи </a:t>
            </a:r>
            <a:r>
              <a:rPr lang="en-US" altLang="en-US" sz="6400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6400">
                <a:latin typeface="Times New Roman" panose="02020603050405020304" charset="0"/>
                <a:cs typeface="Times New Roman" panose="02020603050405020304" charset="0"/>
              </a:rPr>
              <a:t>чистого кіно</a:t>
            </a:r>
            <a:r>
              <a:rPr lang="en-US" altLang="en-US" sz="6400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6400">
                <a:latin typeface="Times New Roman" panose="02020603050405020304" charset="0"/>
                <a:cs typeface="Times New Roman" panose="02020603050405020304" charset="0"/>
              </a:rPr>
              <a:t> (так званий </a:t>
            </a:r>
            <a:r>
              <a:rPr lang="en-US" altLang="en-US" sz="6400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6400">
                <a:latin typeface="Times New Roman" panose="02020603050405020304" charset="0"/>
                <a:cs typeface="Times New Roman" panose="02020603050405020304" charset="0"/>
              </a:rPr>
              <a:t>Обіт цноти</a:t>
            </a:r>
            <a:r>
              <a:rPr lang="en-US" altLang="en-US" sz="6400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6400">
                <a:latin typeface="Times New Roman" panose="02020603050405020304" charset="0"/>
                <a:cs typeface="Times New Roman" panose="02020603050405020304" charset="0"/>
              </a:rPr>
              <a:t>)</a:t>
            </a:r>
            <a:endParaRPr lang="en-US" altLang="en-US" sz="6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6400">
                <a:latin typeface="Times New Roman" panose="02020603050405020304" charset="0"/>
                <a:cs typeface="Times New Roman" panose="02020603050405020304" charset="0"/>
              </a:rPr>
              <a:t>1. 	Зйомка лише на натурі — без штучних декорацій.</a:t>
            </a:r>
            <a:r>
              <a:rPr lang="uk-UA" altLang="en-US" sz="6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400">
                <a:latin typeface="Times New Roman" panose="02020603050405020304" charset="0"/>
                <a:cs typeface="Times New Roman" panose="02020603050405020304" charset="0"/>
              </a:rPr>
              <a:t>2. 	Тільки натуральне світло — заборона на додаткове освітлення.</a:t>
            </a:r>
            <a:r>
              <a:rPr lang="uk-UA" altLang="en-US" sz="6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400">
                <a:latin typeface="Times New Roman" panose="02020603050405020304" charset="0"/>
                <a:cs typeface="Times New Roman" panose="02020603050405020304" charset="0"/>
              </a:rPr>
              <a:t>3. 	Звук — лише з місця подій — не можна додавати музику, якщо вона не звучить у кадрі.</a:t>
            </a:r>
            <a:endParaRPr lang="en-US" altLang="en-US" sz="6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6400">
                <a:latin typeface="Times New Roman" panose="02020603050405020304" charset="0"/>
                <a:cs typeface="Times New Roman" panose="02020603050405020304" charset="0"/>
              </a:rPr>
              <a:t>4. 	Ручна камера — без штативів і стабілізаторів.</a:t>
            </a:r>
            <a:r>
              <a:rPr lang="uk-UA" altLang="en-US" sz="6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400">
                <a:latin typeface="Times New Roman" panose="02020603050405020304" charset="0"/>
                <a:cs typeface="Times New Roman" panose="02020603050405020304" charset="0"/>
              </a:rPr>
              <a:t>5. Ніяких спецефектів чи фільтрів.</a:t>
            </a:r>
            <a:endParaRPr lang="en-US" altLang="en-US" sz="6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6400">
                <a:latin typeface="Times New Roman" panose="02020603050405020304" charset="0"/>
                <a:cs typeface="Times New Roman" panose="02020603050405020304" charset="0"/>
              </a:rPr>
              <a:t>6. 	Заборона жанрового кіно — лише реалістичні історії.</a:t>
            </a:r>
            <a:endParaRPr lang="en-US" altLang="en-US" sz="6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6400">
                <a:latin typeface="Times New Roman" panose="02020603050405020304" charset="0"/>
                <a:cs typeface="Times New Roman" panose="02020603050405020304" charset="0"/>
              </a:rPr>
              <a:t>7. 	Хронологічна послідовність подій.</a:t>
            </a:r>
            <a:endParaRPr lang="en-US" altLang="en-US" sz="6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6400">
                <a:latin typeface="Times New Roman" panose="02020603050405020304" charset="0"/>
                <a:cs typeface="Times New Roman" panose="02020603050405020304" charset="0"/>
              </a:rPr>
              <a:t>8. 	Заборона на авторське его — режисер не вказується в титрах.</a:t>
            </a:r>
            <a:endParaRPr lang="en-US" altLang="en-US" sz="6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6400">
                <a:latin typeface="Times New Roman" panose="02020603050405020304" charset="0"/>
                <a:cs typeface="Times New Roman" panose="02020603050405020304" charset="0"/>
              </a:rPr>
              <a:t>9. 	Фільм має бути кольоровим, без штучного освітлення.</a:t>
            </a:r>
            <a:r>
              <a:rPr lang="uk-UA" altLang="en-US" sz="6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6400">
                <a:latin typeface="Times New Roman" panose="02020603050405020304" charset="0"/>
                <a:cs typeface="Times New Roman" panose="02020603050405020304" charset="0"/>
              </a:rPr>
              <a:t>10. Формат — 35 мм плівка.</a:t>
            </a:r>
            <a:endParaRPr lang="en-US" altLang="en-US" sz="640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en-US"/>
          </a:p>
          <a:p>
            <a:pPr marL="0" indent="0"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/>
              <a:t> Найкращі фільми українських режисерів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uk-UA" altLang="en-US"/>
              <a:t>- </a:t>
            </a:r>
            <a:r>
              <a:rPr lang="en-US" altLang="en-US" b="1" u="sng"/>
              <a:t>Олександр Довженко</a:t>
            </a:r>
            <a:r>
              <a:rPr lang="uk-UA" altLang="en-US" b="1" u="sng"/>
              <a:t> </a:t>
            </a:r>
            <a:r>
              <a:rPr lang="uk-UA" altLang="en-US"/>
              <a:t>“Земля” (1930) , </a:t>
            </a:r>
            <a:r>
              <a:rPr lang="en-US" altLang="en-US"/>
              <a:t>оетичне кіно, сільська утопія</a:t>
            </a:r>
            <a:r>
              <a:rPr lang="uk-UA" altLang="en-US"/>
              <a:t>, </a:t>
            </a:r>
            <a:r>
              <a:rPr lang="en-US" altLang="en-US"/>
              <a:t>Класика світового кіно, візуальна поезія</a:t>
            </a:r>
            <a:r>
              <a:rPr lang="uk-UA" altLang="en-US"/>
              <a:t>.</a:t>
            </a:r>
            <a:endParaRPr lang="uk-UA" altLang="en-US"/>
          </a:p>
          <a:p>
            <a:r>
              <a:rPr lang="en-US" altLang="en-US" b="1" u="sng"/>
              <a:t>Сергій Параджанов</a:t>
            </a:r>
            <a:r>
              <a:rPr lang="uk-UA" altLang="en-US" b="1" u="sng"/>
              <a:t> </a:t>
            </a:r>
            <a:r>
              <a:rPr lang="uk-UA" altLang="en-US"/>
              <a:t>“Тіні забутих предків”(1965), е</a:t>
            </a:r>
            <a:r>
              <a:rPr lang="en-US" altLang="en-US"/>
              <a:t>тнографічна драма, гуцульський фольклор</a:t>
            </a:r>
            <a:r>
              <a:rPr lang="uk-UA" altLang="en-US"/>
              <a:t>.</a:t>
            </a:r>
            <a:endParaRPr lang="uk-UA" altLang="en-US"/>
          </a:p>
          <a:p>
            <a:r>
              <a:rPr lang="en-US" altLang="en-US" b="1" u="sng"/>
              <a:t>Михайло Іллєнко</a:t>
            </a:r>
            <a:r>
              <a:rPr lang="uk-UA" altLang="en-US" b="1" u="sng"/>
              <a:t> “</a:t>
            </a:r>
            <a:r>
              <a:rPr lang="en-US" altLang="en-US"/>
              <a:t>Той, хто пройшов крізь вогонь (2011)</a:t>
            </a:r>
            <a:r>
              <a:rPr lang="uk-UA" altLang="en-US"/>
              <a:t>, </a:t>
            </a:r>
            <a:r>
              <a:rPr lang="en-US" altLang="en-US"/>
              <a:t>Історична драма, еміграція</a:t>
            </a:r>
            <a:r>
              <a:rPr lang="uk-UA" altLang="en-US"/>
              <a:t>, н</a:t>
            </a:r>
            <a:r>
              <a:rPr lang="en-US" altLang="en-US"/>
              <a:t>аціональний хіт, патріотична тематика</a:t>
            </a:r>
            <a:r>
              <a:rPr lang="uk-UA" altLang="en-US"/>
              <a:t>.</a:t>
            </a:r>
            <a:endParaRPr lang="uk-UA" altLang="en-US"/>
          </a:p>
          <a:p>
            <a:r>
              <a:rPr lang="en-US" altLang="en-US" b="1" u="sng"/>
              <a:t>Кіра Муратова</a:t>
            </a:r>
            <a:r>
              <a:rPr lang="uk-UA" altLang="en-US" b="1" u="sng"/>
              <a:t> </a:t>
            </a:r>
            <a:r>
              <a:rPr lang="uk-UA" altLang="en-US"/>
              <a:t>“</a:t>
            </a:r>
            <a:r>
              <a:rPr lang="en-US" altLang="en-US"/>
              <a:t>Астенічний синдром (1989)</a:t>
            </a:r>
            <a:r>
              <a:rPr lang="uk-UA" altLang="en-US"/>
              <a:t>”, </a:t>
            </a:r>
            <a:r>
              <a:rPr lang="en-US" altLang="en-US"/>
              <a:t>Екзистенційна драма, абсурд</a:t>
            </a:r>
            <a:r>
              <a:rPr lang="uk-UA" altLang="en-US"/>
              <a:t>, г</a:t>
            </a:r>
            <a:r>
              <a:rPr lang="en-US" altLang="en-US"/>
              <a:t>оловний приз у Локарно, культовий статус</a:t>
            </a:r>
            <a:r>
              <a:rPr lang="uk-UA" altLang="en-US"/>
              <a:t>.</a:t>
            </a:r>
            <a:endParaRPr lang="uk-UA" altLang="en-US"/>
          </a:p>
          <a:p>
            <a:r>
              <a:rPr lang="en-US" altLang="en-US" b="1" u="sng"/>
              <a:t>Катерина Горностай</a:t>
            </a:r>
            <a:r>
              <a:rPr lang="uk-UA" altLang="en-US"/>
              <a:t> “</a:t>
            </a:r>
            <a:r>
              <a:rPr lang="en-US" altLang="en-US"/>
              <a:t>Стоп-Земля (2021)</a:t>
            </a:r>
            <a:r>
              <a:rPr lang="uk-UA" altLang="en-US"/>
              <a:t>”, </a:t>
            </a:r>
            <a:r>
              <a:rPr lang="en-US" altLang="en-US"/>
              <a:t>Підліткова драма, психологія</a:t>
            </a:r>
            <a:r>
              <a:rPr lang="uk-UA" altLang="en-US"/>
              <a:t>, </a:t>
            </a:r>
            <a:r>
              <a:rPr lang="en-US" altLang="en-US"/>
              <a:t>Кришталевий ведмідь на Berlinale</a:t>
            </a:r>
            <a:r>
              <a:rPr lang="uk-UA" altLang="en-US"/>
              <a:t>.</a:t>
            </a:r>
            <a:endParaRPr lang="uk-UA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en-US"/>
              <a:t>Відомі європейські актори та акторки</a:t>
            </a:r>
            <a:endParaRPr lang="uk-UA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pPr marL="0" indent="0">
              <a:buNone/>
            </a:pPr>
            <a:r>
              <a:rPr lang="en-US" altLang="en-US"/>
              <a:t>Серед найвідоміших європейських акторів і акторок 20 століття — Ален Делон, Софі Лорен, Інгрід Бергман, Марчелло Мастроянні, Катрін Денев, Жан Габен, Макс фон Сюдов, Лів Ульман, Бруно Ганц, Жульєт Бінош. Вони сформували естетику європейського кіно та здобули міжнародне визнання.</a:t>
            </a:r>
            <a:endParaRPr lang="en-US" altLang="en-US"/>
          </a:p>
          <a:p>
            <a:pPr marL="0" indent="0">
              <a:buNone/>
            </a:pPr>
            <a:r>
              <a:rPr lang="en-US" altLang="en-US" b="1" u="sng"/>
              <a:t>Франція</a:t>
            </a:r>
            <a:endParaRPr lang="en-US" altLang="en-US" b="1" u="sng"/>
          </a:p>
          <a:p>
            <a:pPr marL="0" indent="0">
              <a:buNone/>
            </a:pPr>
            <a:r>
              <a:rPr lang="en-US" altLang="en-US"/>
              <a:t>• 	Ален Делон — символ елегантності (</a:t>
            </a:r>
            <a:r>
              <a:rPr lang="en-US" altLang="en-US"/>
              <a:t>«</a:t>
            </a:r>
            <a:r>
              <a:rPr lang="en-US" altLang="en-US"/>
              <a:t>Самурай</a:t>
            </a:r>
            <a:r>
              <a:rPr lang="en-US" altLang="en-US"/>
              <a:t>»</a:t>
            </a:r>
            <a:r>
              <a:rPr lang="en-US" altLang="en-US"/>
              <a:t>).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Катрін Денев — ікона стилю (</a:t>
            </a:r>
            <a:r>
              <a:rPr lang="en-US" altLang="en-US"/>
              <a:t>«</a:t>
            </a:r>
            <a:r>
              <a:rPr lang="en-US" altLang="en-US"/>
              <a:t>Шербурзькі парасольки</a:t>
            </a:r>
            <a:r>
              <a:rPr lang="en-US" altLang="en-US"/>
              <a:t>»</a:t>
            </a:r>
            <a:r>
              <a:rPr lang="en-US" altLang="en-US"/>
              <a:t>).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Жан Габен — класик французького реалізму.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Жан-Поль Бельмондо — зірка нової хвилі (</a:t>
            </a:r>
            <a:r>
              <a:rPr lang="en-US" altLang="en-US"/>
              <a:t>«</a:t>
            </a:r>
            <a:r>
              <a:rPr lang="en-US" altLang="en-US"/>
              <a:t>На останньому подиху</a:t>
            </a:r>
            <a:r>
              <a:rPr lang="en-US" altLang="en-US"/>
              <a:t>»</a:t>
            </a:r>
            <a:r>
              <a:rPr lang="en-US" altLang="en-US"/>
              <a:t>).</a:t>
            </a:r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 sz="2800"/>
              <a:t>Основні етапи становлення європейського кінематографу включають винахід кінематографа братами Люм’єр у 1895 році, розвиток національних шкіл у Франції, Німеччині, Італії, а також появу новаторських течій, таких як німецький експресіонізм, італійський неореалізм і французька нова хвиля.</a:t>
            </a:r>
            <a:endParaRPr lang="en-US" altLang="en-US" sz="2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 </a:t>
            </a:r>
            <a:r>
              <a:rPr lang="en-US" altLang="en-US" b="1"/>
              <a:t>1. Витоки кінематографа (кінець XIX ст.)</a:t>
            </a:r>
            <a:endParaRPr lang="en-US" altLang="en-US" b="1"/>
          </a:p>
          <a:p>
            <a:r>
              <a:rPr lang="en-US" altLang="en-US"/>
              <a:t>• 	1895 рік — .</a:t>
            </a:r>
            <a:r>
              <a:rPr lang="en-US" altLang="en-US">
                <a:sym typeface="+mn-ea"/>
              </a:rPr>
              <a:t>перший публічний кінопоказ братів Люм’єр у Парижі (фільм «Прибуття потяга на вокзал Ла-Сьота») вважається народженням кінематографа</a:t>
            </a:r>
            <a:endParaRPr lang="en-US" altLang="en-US"/>
          </a:p>
          <a:p>
            <a:r>
              <a:rPr lang="en-US" altLang="en-US"/>
              <a:t>• 	Франція стає центром раннього кіновиробництва (компанії </a:t>
            </a:r>
            <a:r>
              <a:rPr lang="en-US" altLang="en-US"/>
              <a:t>«</a:t>
            </a:r>
            <a:r>
              <a:rPr lang="en-US" altLang="en-US"/>
              <a:t>Пате</a:t>
            </a:r>
            <a:r>
              <a:rPr lang="en-US" altLang="en-US"/>
              <a:t>»</a:t>
            </a:r>
            <a:r>
              <a:rPr lang="en-US" altLang="en-US"/>
              <a:t>, </a:t>
            </a:r>
            <a:r>
              <a:rPr lang="en-US" altLang="en-US"/>
              <a:t>«</a:t>
            </a:r>
            <a:r>
              <a:rPr lang="en-US" altLang="en-US"/>
              <a:t>Гомон</a:t>
            </a:r>
            <a:r>
              <a:rPr lang="en-US" altLang="en-US"/>
              <a:t>»</a:t>
            </a:r>
            <a:r>
              <a:rPr lang="en-US" altLang="en-US"/>
              <a:t>).</a:t>
            </a:r>
            <a:endParaRPr lang="en-US" altLang="en-US"/>
          </a:p>
          <a:p>
            <a:r>
              <a:rPr lang="en-US" altLang="en-US"/>
              <a:t>• 	Поширення технологій по Європі: кінескопи, біоскопи, вітаскопи.</a:t>
            </a:r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en-US" b="1" u="sng"/>
              <a:t>Відоми європейські актори та акторки</a:t>
            </a:r>
            <a:endParaRPr lang="uk-UA" altLang="en-US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>
              <a:buNone/>
            </a:pPr>
            <a:r>
              <a:rPr lang="en-US" altLang="en-US" b="1"/>
              <a:t>Італія</a:t>
            </a:r>
            <a:endParaRPr lang="en-US" altLang="en-US" b="1"/>
          </a:p>
          <a:p>
            <a:pPr marL="0" indent="0">
              <a:buNone/>
            </a:pPr>
            <a:r>
              <a:rPr lang="en-US" altLang="en-US"/>
              <a:t>• 	Софі Лорен — лауреатка </a:t>
            </a:r>
            <a:r>
              <a:rPr lang="en-US" altLang="en-US"/>
              <a:t>«</a:t>
            </a:r>
            <a:r>
              <a:rPr lang="en-US" altLang="en-US"/>
              <a:t>Оскара</a:t>
            </a:r>
            <a:r>
              <a:rPr lang="en-US" altLang="en-US"/>
              <a:t>»</a:t>
            </a:r>
            <a:r>
              <a:rPr lang="en-US" altLang="en-US"/>
              <a:t> (</a:t>
            </a:r>
            <a:r>
              <a:rPr lang="en-US" altLang="en-US"/>
              <a:t>«</a:t>
            </a:r>
            <a:r>
              <a:rPr lang="en-US" altLang="en-US"/>
              <a:t>Чочара</a:t>
            </a:r>
            <a:r>
              <a:rPr lang="en-US" altLang="en-US"/>
              <a:t>»</a:t>
            </a:r>
            <a:r>
              <a:rPr lang="en-US" altLang="en-US"/>
              <a:t>).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Марчелло Мастроянні — улюблений актор Фелліні (</a:t>
            </a:r>
            <a:r>
              <a:rPr lang="en-US" altLang="en-US"/>
              <a:t>«</a:t>
            </a:r>
            <a:r>
              <a:rPr lang="en-US" altLang="en-US"/>
              <a:t>8½</a:t>
            </a:r>
            <a:r>
              <a:rPr lang="en-US" altLang="en-US"/>
              <a:t>»</a:t>
            </a:r>
            <a:r>
              <a:rPr lang="en-US" altLang="en-US"/>
              <a:t>).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Анна Маньяні — емоційна глибина (</a:t>
            </a:r>
            <a:r>
              <a:rPr lang="en-US" altLang="en-US"/>
              <a:t>«</a:t>
            </a:r>
            <a:r>
              <a:rPr lang="en-US" altLang="en-US"/>
              <a:t>Рим, відкрите місто</a:t>
            </a:r>
            <a:r>
              <a:rPr lang="en-US" altLang="en-US"/>
              <a:t>»</a:t>
            </a:r>
            <a:r>
              <a:rPr lang="en-US" altLang="en-US"/>
              <a:t>).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Джина Лоллобриджида — зірка 1950–60-х.</a:t>
            </a:r>
            <a:endParaRPr lang="en-US" altLang="en-US"/>
          </a:p>
          <a:p>
            <a:pPr marL="0" indent="0">
              <a:buNone/>
            </a:pPr>
            <a:r>
              <a:rPr lang="en-US" altLang="en-US" b="1" u="sng"/>
              <a:t>Швеція</a:t>
            </a:r>
            <a:endParaRPr lang="en-US" altLang="en-US" b="1" u="sng"/>
          </a:p>
          <a:p>
            <a:pPr marL="0" indent="0">
              <a:buNone/>
            </a:pPr>
            <a:r>
              <a:rPr lang="en-US" altLang="en-US"/>
              <a:t>• 	Інгрід Бергман — працювала з Росселліні та в Голлівуді.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Макс фон Сюдов — актор Берґмана (</a:t>
            </a:r>
            <a:r>
              <a:rPr lang="en-US" altLang="en-US"/>
              <a:t>«</a:t>
            </a:r>
            <a:r>
              <a:rPr lang="en-US" altLang="en-US"/>
              <a:t>Сьома печатка</a:t>
            </a:r>
            <a:r>
              <a:rPr lang="en-US" altLang="en-US"/>
              <a:t>»</a:t>
            </a:r>
            <a:r>
              <a:rPr lang="en-US" altLang="en-US"/>
              <a:t>).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Лів Ульман — муза Берґмана (</a:t>
            </a:r>
            <a:r>
              <a:rPr lang="en-US" altLang="en-US"/>
              <a:t>«</a:t>
            </a:r>
            <a:r>
              <a:rPr lang="en-US" altLang="en-US"/>
              <a:t>Персона</a:t>
            </a:r>
            <a:r>
              <a:rPr lang="en-US" altLang="en-US"/>
              <a:t>»</a:t>
            </a:r>
            <a:r>
              <a:rPr lang="en-US" altLang="en-US"/>
              <a:t>).</a:t>
            </a:r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en-US" b="1" u="sng"/>
              <a:t>Відомі європейські актори та акторки</a:t>
            </a:r>
            <a:endParaRPr lang="uk-UA" altLang="en-US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955" y="1362075"/>
            <a:ext cx="10697845" cy="4815205"/>
          </a:xfrm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en-US" altLang="en-US" b="1"/>
              <a:t>Німеччина</a:t>
            </a:r>
            <a:endParaRPr lang="en-US" altLang="en-US" b="1"/>
          </a:p>
          <a:p>
            <a:pPr marL="0" indent="0">
              <a:buNone/>
            </a:pPr>
            <a:r>
              <a:rPr lang="en-US" altLang="en-US"/>
              <a:t>• 	Ханна Шигулла — акторка Фассбіндера (</a:t>
            </a:r>
            <a:r>
              <a:rPr lang="en-US" altLang="en-US"/>
              <a:t>«</a:t>
            </a:r>
            <a:r>
              <a:rPr lang="en-US" altLang="en-US"/>
              <a:t>Марія Браун</a:t>
            </a:r>
            <a:r>
              <a:rPr lang="en-US" altLang="en-US"/>
              <a:t>»</a:t>
            </a:r>
            <a:r>
              <a:rPr lang="en-US" altLang="en-US"/>
              <a:t>).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Бруно Ганц — грав Гітлера (</a:t>
            </a:r>
            <a:r>
              <a:rPr lang="en-US" altLang="en-US"/>
              <a:t>«</a:t>
            </a:r>
            <a:r>
              <a:rPr lang="en-US" altLang="en-US"/>
              <a:t>Падіння</a:t>
            </a:r>
            <a:r>
              <a:rPr lang="en-US" altLang="en-US"/>
              <a:t>»</a:t>
            </a:r>
            <a:r>
              <a:rPr lang="en-US" altLang="en-US"/>
              <a:t>), також у </a:t>
            </a:r>
            <a:r>
              <a:rPr lang="en-US" altLang="en-US"/>
              <a:t>«</a:t>
            </a:r>
            <a:r>
              <a:rPr lang="en-US" altLang="en-US"/>
              <a:t>Небо над Берліном</a:t>
            </a:r>
            <a:r>
              <a:rPr lang="en-US" altLang="en-US"/>
              <a:t>»</a:t>
            </a:r>
            <a:r>
              <a:rPr lang="en-US" altLang="en-US"/>
              <a:t>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</a:t>
            </a:r>
            <a:r>
              <a:rPr lang="en-US" altLang="en-US" b="1"/>
              <a:t>Іспанія</a:t>
            </a:r>
            <a:endParaRPr lang="en-US" altLang="en-US" b="1"/>
          </a:p>
          <a:p>
            <a:pPr marL="0" indent="0">
              <a:buNone/>
            </a:pPr>
            <a:r>
              <a:rPr lang="en-US" altLang="en-US"/>
              <a:t>• 	Фернандо Рей — актор Бунюеля (</a:t>
            </a:r>
            <a:r>
              <a:rPr lang="en-US" altLang="en-US"/>
              <a:t>«</a:t>
            </a:r>
            <a:r>
              <a:rPr lang="en-US" altLang="en-US"/>
              <a:t>Скромна чарівність буржуазії</a:t>
            </a:r>
            <a:r>
              <a:rPr lang="en-US" altLang="en-US"/>
              <a:t>»</a:t>
            </a:r>
            <a:r>
              <a:rPr lang="en-US" altLang="en-US"/>
              <a:t>).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Пенелопа Крус — почала кар’єру наприкінці 20 ст.</a:t>
            </a:r>
            <a:endParaRPr lang="en-US" altLang="en-US"/>
          </a:p>
          <a:p>
            <a:pPr marL="0" indent="0">
              <a:buNone/>
            </a:pPr>
            <a:r>
              <a:rPr lang="en-US" altLang="en-US" b="1"/>
              <a:t>Велика Британія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Лоуренс Олів’є — класик театру і кіно.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Майкл Кейн, Меггі Сміт, Ванесса Редґрейв — актори з потужною театральною школою.</a:t>
            </a:r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en-US"/>
              <a:t>Видатні актори та акторки 21 століття</a:t>
            </a:r>
            <a:endParaRPr lang="uk-UA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/>
              <a:t>Серед найвидатніших акторів і акторок 21 століття — </a:t>
            </a:r>
            <a:r>
              <a:rPr lang="en-US" altLang="en-US" b="1"/>
              <a:t>Кейт Бланшетт</a:t>
            </a:r>
            <a:r>
              <a:rPr lang="en-US" altLang="en-US"/>
              <a:t>, Деніел Дей-Льюїс, Тільда Свінтон, Маріон Котіяр, Мадс Міккельсен, </a:t>
            </a:r>
            <a:r>
              <a:rPr lang="en-US" altLang="en-US" b="1"/>
              <a:t>Пенелопа Крус</a:t>
            </a:r>
            <a:r>
              <a:rPr lang="en-US" altLang="en-US"/>
              <a:t>, Хав'єр Бардем, Міхаель Фассбендер. Вони визначають сучасне європейське та світове кіно, поєднуючи авторське мистецтво з міжнародним визнанням.</a:t>
            </a:r>
            <a:endParaRPr lang="en-US" altLang="en-US"/>
          </a:p>
          <a:p>
            <a:pPr marL="0" indent="0">
              <a:buNone/>
            </a:pPr>
            <a:r>
              <a:rPr lang="en-US" altLang="en-US" b="1"/>
              <a:t>Серед найкращих акторів України</a:t>
            </a:r>
            <a:r>
              <a:rPr lang="en-US" altLang="en-US"/>
              <a:t> — Богдан Ступка, Ада Роговцева, Ірма Вітовська, </a:t>
            </a:r>
            <a:r>
              <a:rPr lang="uk-UA" altLang="en-US"/>
              <a:t>Валерія Заклунная, </a:t>
            </a:r>
            <a:r>
              <a:rPr lang="en-US" altLang="en-US"/>
              <a:t>Олексій Горбунов, Віталіна Біблів, Ахтем Сеітаблаєв, Римма Зюбіна, Дмитро Лінартович. Вони формують обличчя сучасного українського театру та кіно, здобуваючи визнання як в Україні, так і за кордоном.</a:t>
            </a:r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uk-UA" altLang="en-US" b="1"/>
              <a:t>Канський конофестиваль,  Берлінаре 2025 року</a:t>
            </a:r>
            <a:endParaRPr lang="uk-UA" alt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en-US" altLang="en-US"/>
              <a:t> Головну нагороду Каннського кінофестивалю 2025 — </a:t>
            </a:r>
            <a:r>
              <a:rPr lang="" altLang="en-US"/>
              <a:t>«</a:t>
            </a:r>
            <a:r>
              <a:rPr lang="en-US" altLang="en-US"/>
              <a:t>Золоту пальмову гілку</a:t>
            </a:r>
            <a:r>
              <a:rPr lang="" altLang="en-US"/>
              <a:t>»</a:t>
            </a:r>
            <a:r>
              <a:rPr lang="en-US" altLang="en-US"/>
              <a:t> — здобув фільм </a:t>
            </a:r>
            <a:r>
              <a:rPr lang="" altLang="en-US"/>
              <a:t>«</a:t>
            </a:r>
            <a:r>
              <a:rPr lang="en-US" altLang="en-US"/>
              <a:t>Це була лише випадковість</a:t>
            </a:r>
            <a:r>
              <a:rPr lang="" altLang="en-US"/>
              <a:t>»</a:t>
            </a:r>
            <a:r>
              <a:rPr lang="en-US" altLang="en-US"/>
              <a:t> іранського режисера Джафара Панахі. Гран-прі отримала норвезька трагікомедія </a:t>
            </a:r>
            <a:r>
              <a:rPr lang="" altLang="en-US"/>
              <a:t>«</a:t>
            </a:r>
            <a:r>
              <a:rPr lang="en-US" altLang="en-US"/>
              <a:t>Сентиментальна цінність</a:t>
            </a:r>
            <a:r>
              <a:rPr lang="" altLang="en-US"/>
              <a:t>»</a:t>
            </a:r>
            <a:r>
              <a:rPr lang="en-US" altLang="en-US"/>
              <a:t> Йоакима Трієра.</a:t>
            </a:r>
            <a:endParaRPr lang="en-US" altLang="en-US"/>
          </a:p>
          <a:p>
            <a:r>
              <a:rPr lang="en-US" altLang="en-US"/>
              <a:t>Джафар Панахі</a:t>
            </a:r>
            <a:r>
              <a:rPr lang="uk-UA" altLang="en-US"/>
              <a:t> зняв свій фільм </a:t>
            </a:r>
            <a:r>
              <a:rPr lang="en-US" altLang="en-US"/>
              <a:t> під час перебування режисера у в’язниці</a:t>
            </a:r>
            <a:endParaRPr lang="en-US" altLang="en-US"/>
          </a:p>
          <a:p>
            <a:r>
              <a:rPr lang="en-US" altLang="en-US" b="1"/>
              <a:t>Головну нагороду Берлінале 2025 </a:t>
            </a:r>
            <a:r>
              <a:rPr lang="en-US" altLang="en-US"/>
              <a:t>— </a:t>
            </a:r>
            <a:r>
              <a:rPr lang="" altLang="en-US"/>
              <a:t>«</a:t>
            </a:r>
            <a:r>
              <a:rPr lang="en-US" altLang="en-US"/>
              <a:t>Золотого ведмедя</a:t>
            </a:r>
            <a:r>
              <a:rPr lang="" altLang="en-US"/>
              <a:t>»</a:t>
            </a:r>
            <a:r>
              <a:rPr lang="en-US" altLang="en-US"/>
              <a:t> — отримав норвезький фільм </a:t>
            </a:r>
            <a:r>
              <a:rPr lang="" altLang="en-US"/>
              <a:t>«</a:t>
            </a:r>
            <a:r>
              <a:rPr lang="en-US" altLang="en-US"/>
              <a:t>Мрії</a:t>
            </a:r>
            <a:r>
              <a:rPr lang="" altLang="en-US"/>
              <a:t>»</a:t>
            </a:r>
            <a:r>
              <a:rPr lang="en-US" altLang="en-US"/>
              <a:t> режисера Дага Йохана Хайгеруда. Гран-прі здобула бразильська стрічка </a:t>
            </a:r>
            <a:r>
              <a:rPr lang="" altLang="en-US"/>
              <a:t>«</a:t>
            </a:r>
            <a:r>
              <a:rPr lang="en-US" altLang="en-US"/>
              <a:t>Блакитна стежка</a:t>
            </a:r>
            <a:r>
              <a:rPr lang="" altLang="en-US"/>
              <a:t>»</a:t>
            </a:r>
            <a:r>
              <a:rPr lang="en-US" altLang="en-US"/>
              <a:t>.</a:t>
            </a: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en-US"/>
              <a:t>ОСОБЛИВОСТІ КІНО ЯК ВИДУ МИСТЕЦТВА</a:t>
            </a:r>
            <a:endParaRPr lang="uk-UA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/>
          </a:bodyPr>
          <a:p>
            <a:pPr marL="0" indent="0">
              <a:buNone/>
            </a:pPr>
            <a:r>
              <a:rPr lang="en-US" altLang="en-US"/>
              <a:t>• 	Синтетичність — поєднує літературу, театр, музику, живопис, фотографію.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Візуальність і аудіальність — впливає через образ і звук.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Темпоральність — розгортається в часі, має монтажну структуру.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Масовість — доступне широкій аудиторії, формує культурні коди.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Емоційність — здатне викликати сильні переживання.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Ілюзія реальності — створює ефект присутності, занурення.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Авторський стиль — режисер як художник зі своєю естетикою.</a:t>
            </a:r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/>
              <a:t> </a:t>
            </a:r>
            <a:r>
              <a:rPr lang="en-US" altLang="en-US" b="1" u="sng"/>
              <a:t>2. Ранній розвиток</a:t>
            </a:r>
            <a:r>
              <a:rPr lang="uk-UA" altLang="en-US" b="1" u="sng"/>
              <a:t> кінематографу</a:t>
            </a:r>
            <a:r>
              <a:rPr lang="en-US" altLang="en-US" b="1" u="sng"/>
              <a:t> (1900–1914)</a:t>
            </a:r>
            <a:br>
              <a:rPr lang="en-US" altLang="en-US" b="1" u="sng"/>
            </a:br>
            <a:endParaRPr lang="en-US" altLang="en-US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• 	</a:t>
            </a:r>
            <a:r>
              <a:rPr lang="en-US" altLang="en-US" sz="4400"/>
              <a:t>Формування національних кіностудій у Франції, Німеччині, Італії, Великій Британії.</a:t>
            </a:r>
            <a:endParaRPr lang="en-US" altLang="en-US" sz="4400"/>
          </a:p>
          <a:p>
            <a:r>
              <a:rPr lang="en-US" altLang="en-US" sz="4400"/>
              <a:t>• 	Франція до Першої світової війни виробляє до 90% світової кінопродукції.</a:t>
            </a:r>
            <a:endParaRPr lang="en-US" altLang="en-US" sz="4400"/>
          </a:p>
          <a:p>
            <a:r>
              <a:rPr lang="en-US" altLang="en-US" sz="4400"/>
              <a:t>• 	Поява перших жанрів: мелодрама, історичне кіно, комедія.</a:t>
            </a:r>
            <a:endParaRPr lang="en-US" altLang="en-US" sz="4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/>
              <a:t> </a:t>
            </a:r>
            <a:r>
              <a:rPr lang="en-US" altLang="en-US" b="1" u="sng"/>
              <a:t>3. Період міжвоєння </a:t>
            </a:r>
            <a:r>
              <a:rPr lang="uk-UA" altLang="en-US" b="1" u="sng"/>
              <a:t> в розвитку кіноматографу </a:t>
            </a:r>
            <a:r>
              <a:rPr lang="en-US" altLang="en-US" b="1" u="sng"/>
              <a:t>(1918–1939)</a:t>
            </a:r>
            <a:br>
              <a:rPr lang="en-US" altLang="en-US" b="1" u="sng"/>
            </a:br>
            <a:endParaRPr lang="en-US" altLang="en-US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/>
          </a:bodyPr>
          <a:p>
            <a:r>
              <a:rPr lang="en-US" altLang="en-US"/>
              <a:t>• 	</a:t>
            </a:r>
            <a:r>
              <a:rPr lang="en-US" altLang="en-US" sz="4400" b="1" i="1" u="sng"/>
              <a:t>Німецький експресіонізм</a:t>
            </a:r>
            <a:r>
              <a:rPr lang="en-US" altLang="en-US" sz="4400"/>
              <a:t> (наприклад, </a:t>
            </a:r>
            <a:r>
              <a:rPr lang="en-US" altLang="en-US" sz="4400"/>
              <a:t>«</a:t>
            </a:r>
            <a:r>
              <a:rPr lang="en-US" altLang="en-US" sz="4400"/>
              <a:t>Кабінет доктора Калігарі</a:t>
            </a:r>
            <a:r>
              <a:rPr lang="en-US" altLang="en-US" sz="4400"/>
              <a:t>»</a:t>
            </a:r>
            <a:r>
              <a:rPr lang="en-US" altLang="en-US" sz="4400"/>
              <a:t>, 1920) — візуальна стилізація, психологічна глибина.</a:t>
            </a:r>
            <a:endParaRPr lang="en-US" altLang="en-US" sz="4400"/>
          </a:p>
          <a:p>
            <a:r>
              <a:rPr lang="en-US" altLang="en-US" sz="4400"/>
              <a:t>• 	</a:t>
            </a:r>
            <a:r>
              <a:rPr lang="en-US" altLang="en-US" sz="4400" b="1" u="sng"/>
              <a:t>Французький імпресіонізм і сюрреалізм </a:t>
            </a:r>
            <a:r>
              <a:rPr lang="en-US" altLang="en-US" sz="4400"/>
              <a:t>— експерименти з монтажем, світлом, суб’єктивною камерою.</a:t>
            </a:r>
            <a:endParaRPr lang="en-US" altLang="en-US" sz="4400"/>
          </a:p>
          <a:p>
            <a:r>
              <a:rPr lang="en-US" altLang="en-US" sz="4400"/>
              <a:t>• 	</a:t>
            </a:r>
            <a:r>
              <a:rPr lang="en-US" altLang="en-US" sz="4400" b="1" i="1" u="sng"/>
              <a:t>Розвиток звукового кіно</a:t>
            </a:r>
            <a:r>
              <a:rPr lang="en-US" altLang="en-US" sz="4400"/>
              <a:t> (кінець 1920-х).</a:t>
            </a:r>
            <a:endParaRPr lang="en-US" altLang="en-US" sz="4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 sz="4890" b="1" u="sng"/>
              <a:t>4. Післявоєнний період </a:t>
            </a:r>
            <a:r>
              <a:rPr lang="uk-UA" altLang="en-US" sz="4890" b="1" u="sng"/>
              <a:t>розвитку європейського кіноматографу </a:t>
            </a:r>
            <a:r>
              <a:rPr lang="en-US" altLang="en-US" sz="4890" b="1" u="sng"/>
              <a:t>(1945–1960)</a:t>
            </a:r>
            <a:br>
              <a:rPr lang="en-US" altLang="en-US" sz="4890" b="1" u="sng"/>
            </a:br>
            <a:endParaRPr lang="en-US" altLang="en-US" sz="4890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	</a:t>
            </a:r>
            <a:r>
              <a:rPr lang="en-US" altLang="en-US" b="1" i="1" u="sng"/>
              <a:t>Італійський неореалізм</a:t>
            </a:r>
            <a:r>
              <a:rPr lang="en-US" altLang="en-US"/>
              <a:t> (Р. Росселліні, В. Де Сіка) — зйомки на вулицях, непрофесійні актори, соціальні теми.</a:t>
            </a:r>
            <a:endParaRPr lang="en-US" altLang="en-US"/>
          </a:p>
          <a:p>
            <a:r>
              <a:rPr lang="en-US" altLang="en-US"/>
              <a:t>• 	</a:t>
            </a:r>
            <a:r>
              <a:rPr lang="en-US" altLang="en-US" b="1" i="1" u="sng"/>
              <a:t>Відновлення кіноіндустрії </a:t>
            </a:r>
            <a:r>
              <a:rPr lang="en-US" altLang="en-US"/>
              <a:t>у Франції, Великій Британії, Німеччині.</a:t>
            </a:r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 sz="2665" b="1" u="sng"/>
              <a:t>Роберто Росселліні та Вітторіо Де Сіка — ключові постаті італійського неореалізму, які змінили європейське кіно після Другої світової війни. Росселліні започаткував стиль, а Де Сіка довів його до емоційної досконалості</a:t>
            </a:r>
            <a:r>
              <a:rPr lang="en-US" altLang="en-US" sz="3200"/>
              <a:t>.</a:t>
            </a:r>
            <a:endParaRPr lang="en-US" alt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 b="1"/>
              <a:t>Роберто Росселліні (1906–1977)</a:t>
            </a:r>
            <a:endParaRPr lang="en-US" altLang="en-US"/>
          </a:p>
          <a:p>
            <a:r>
              <a:rPr lang="en-US" altLang="en-US"/>
              <a:t>• 	Італійський режисер, сценарист, продюсер.</a:t>
            </a:r>
            <a:endParaRPr lang="en-US" altLang="en-US"/>
          </a:p>
          <a:p>
            <a:r>
              <a:rPr lang="en-US" altLang="en-US"/>
              <a:t>• 	Вважається засновником італійського неореалізму — напрямку, що прагнув показати реальне життя без прикрас.</a:t>
            </a:r>
            <a:endParaRPr lang="en-US" altLang="en-US"/>
          </a:p>
          <a:p>
            <a:r>
              <a:rPr lang="en-US" altLang="en-US"/>
              <a:t>• 	Його фільм </a:t>
            </a:r>
            <a:r>
              <a:rPr lang="en-US" altLang="en-US"/>
              <a:t>«</a:t>
            </a:r>
            <a:r>
              <a:rPr lang="en-US" altLang="en-US"/>
              <a:t>Рим, відкрите місто</a:t>
            </a:r>
            <a:r>
              <a:rPr lang="en-US" altLang="en-US"/>
              <a:t>»</a:t>
            </a:r>
            <a:r>
              <a:rPr lang="en-US" altLang="en-US"/>
              <a:t> (1945) став маніфестом неореалізму: зйомки на вулицях, непрофесійні актори, теми війни та людської гідності.</a:t>
            </a:r>
            <a:endParaRPr lang="en-US" altLang="en-US"/>
          </a:p>
          <a:p>
            <a:r>
              <a:rPr lang="en-US" altLang="en-US"/>
              <a:t>• 	Був чоловіком акторки </a:t>
            </a:r>
            <a:r>
              <a:rPr lang="en-US" altLang="en-US" b="1" u="sng"/>
              <a:t>Інгрід Бергман,</a:t>
            </a:r>
            <a:r>
              <a:rPr lang="en-US" altLang="en-US"/>
              <a:t> з якою створив кілька фільмів на межі психологічної драми та філософського кіно</a:t>
            </a:r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 b="1" u="sng">
                <a:sym typeface="+mn-ea"/>
              </a:rPr>
              <a:t>Вітторіо Де Сіка (1901–1974)</a:t>
            </a:r>
            <a:endParaRPr lang="en-US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p>
            <a:r>
              <a:rPr lang="en-US" altLang="en-US"/>
              <a:t>• 	Походження: Народився в Сора, Італія. Починав як театральний актор, згодом став зіркою італійського кіно 1930-х.</a:t>
            </a:r>
            <a:endParaRPr lang="en-US" altLang="en-US"/>
          </a:p>
          <a:p>
            <a:r>
              <a:rPr lang="en-US" altLang="en-US"/>
              <a:t>• 	Режисерський дебют: У 1940-х перейшов до режисури, став одним із засновників італійського неореалізму — напрямку, що показував життя простих людей після війни.</a:t>
            </a:r>
            <a:endParaRPr lang="en-US" altLang="en-US"/>
          </a:p>
          <a:p>
            <a:pPr marL="0" indent="0">
              <a:buNone/>
            </a:pPr>
            <a:r>
              <a:rPr lang="en-US" altLang="en-US" b="1" u="sng"/>
              <a:t>Знакові фільми:</a:t>
            </a:r>
            <a:endParaRPr lang="en-US" altLang="en-US" b="1" u="sng"/>
          </a:p>
          <a:p>
            <a:pPr marL="0" indent="0">
              <a:buNone/>
            </a:pPr>
            <a:r>
              <a:rPr lang="en-US" altLang="en-US"/>
              <a:t>• 	</a:t>
            </a:r>
            <a:r>
              <a:rPr lang="en-US" altLang="en-US"/>
              <a:t>«</a:t>
            </a:r>
            <a:r>
              <a:rPr lang="en-US" altLang="en-US"/>
              <a:t>Викрадачі велосипедів</a:t>
            </a:r>
            <a:r>
              <a:rPr lang="en-US" altLang="en-US"/>
              <a:t>»</a:t>
            </a:r>
            <a:r>
              <a:rPr lang="en-US" altLang="en-US"/>
              <a:t> (1948) — шедевр неореалізму, історія про батька і сина в повоєнному Римі.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</a:t>
            </a:r>
            <a:r>
              <a:rPr lang="en-US" altLang="en-US"/>
              <a:t>«</a:t>
            </a:r>
            <a:r>
              <a:rPr lang="en-US" altLang="en-US"/>
              <a:t>Умберто Д.</a:t>
            </a:r>
            <a:r>
              <a:rPr lang="en-US" altLang="en-US"/>
              <a:t>»</a:t>
            </a:r>
            <a:r>
              <a:rPr lang="en-US" altLang="en-US"/>
              <a:t> (1952) — глибока соціальна драма про самотність літньої людини.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</a:t>
            </a:r>
            <a:r>
              <a:rPr lang="en-US" altLang="en-US"/>
              <a:t>«</a:t>
            </a:r>
            <a:r>
              <a:rPr lang="en-US" altLang="en-US"/>
              <a:t>Чочара</a:t>
            </a:r>
            <a:r>
              <a:rPr lang="en-US" altLang="en-US"/>
              <a:t>»</a:t>
            </a:r>
            <a:r>
              <a:rPr lang="en-US" altLang="en-US"/>
              <a:t> (1960) — з Софі Лорен, яка отримала </a:t>
            </a:r>
            <a:r>
              <a:rPr lang="en-US" altLang="en-US"/>
              <a:t>«</a:t>
            </a:r>
            <a:r>
              <a:rPr lang="en-US" altLang="en-US"/>
              <a:t>Оскар</a:t>
            </a:r>
            <a:r>
              <a:rPr lang="en-US" altLang="en-US"/>
              <a:t>»</a:t>
            </a:r>
            <a:r>
              <a:rPr lang="en-US" altLang="en-US"/>
              <a:t> за роль.</a:t>
            </a:r>
            <a:endParaRPr lang="en-US" altLang="en-US"/>
          </a:p>
          <a:p>
            <a:pPr marL="0" indent="0">
              <a:buNone/>
            </a:pPr>
            <a:r>
              <a:rPr lang="en-US" altLang="en-US" b="1" u="sng"/>
              <a:t>Стиль:</a:t>
            </a:r>
            <a:r>
              <a:rPr lang="en-US" altLang="en-US"/>
              <a:t> </a:t>
            </a:r>
            <a:r>
              <a:rPr lang="uk-UA" altLang="en-US"/>
              <a:t> </a:t>
            </a:r>
            <a:r>
              <a:rPr lang="en-US" altLang="en-US"/>
              <a:t>Поєднував гуманізм, соціальну критику, емоційну глибину. Часто працював з сценаристом Чезаре Дзаваттіні.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Нагороди: Чотири </a:t>
            </a:r>
            <a:r>
              <a:rPr lang="en-US" altLang="en-US"/>
              <a:t>«</a:t>
            </a:r>
            <a:r>
              <a:rPr lang="en-US" altLang="en-US"/>
              <a:t>Оскари</a:t>
            </a:r>
            <a:r>
              <a:rPr lang="en-US" altLang="en-US"/>
              <a:t>»</a:t>
            </a:r>
            <a:r>
              <a:rPr lang="en-US" altLang="en-US"/>
              <a:t> за найкращий іноземний фільм, численні європейські премії.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Вплив: Його роботи надихнули режисерів по всьому світу — від Франсуа Трюффо до Стенлі Кубрика.</a:t>
            </a:r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🌊</a:t>
            </a:r>
            <a:r>
              <a:rPr lang="en-US" altLang="en-US"/>
              <a:t> 5. </a:t>
            </a:r>
            <a:r>
              <a:rPr lang="en-US" altLang="en-US" sz="4890" b="1" u="sng"/>
              <a:t>Новаторські течії </a:t>
            </a:r>
            <a:r>
              <a:rPr lang="uk-UA" altLang="en-US" sz="4890" b="1" u="sng"/>
              <a:t> в європейському кіноматографі </a:t>
            </a:r>
            <a:r>
              <a:rPr lang="en-US" altLang="en-US" sz="4890" b="1" u="sng"/>
              <a:t>(1960–1980)</a:t>
            </a:r>
            <a:br>
              <a:rPr lang="en-US" altLang="en-US" sz="4890" b="1" u="sng"/>
            </a:br>
            <a:endParaRPr lang="en-US" altLang="en-US" sz="4890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 b="1" i="1" u="sng"/>
              <a:t>Французька нова хвиля</a:t>
            </a:r>
            <a:r>
              <a:rPr lang="en-US" altLang="en-US"/>
              <a:t> (Ж.-Л. Годар, Ф. Трюффо) — імпровізація, ручна камера, порушення класичних наративів.</a:t>
            </a:r>
            <a:endParaRPr lang="en-US" altLang="en-US"/>
          </a:p>
          <a:p>
            <a:r>
              <a:rPr lang="en-US" altLang="en-US"/>
              <a:t>• 	</a:t>
            </a:r>
            <a:r>
              <a:rPr lang="en-US" altLang="en-US" b="1" i="1" u="sng"/>
              <a:t>Чеська нова хвиля, британське соціальне кіно, німецьке нове кін</a:t>
            </a:r>
            <a:r>
              <a:rPr lang="en-US" altLang="en-US"/>
              <a:t>о (Ф. В. Фассбіндер, В. Герцог).</a:t>
            </a:r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13179</Words>
  <Application>WPS Presentation</Application>
  <PresentationFormat>Widescreen</PresentationFormat>
  <Paragraphs>201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2" baseType="lpstr">
      <vt:lpstr>Arial</vt:lpstr>
      <vt:lpstr>SimSun</vt:lpstr>
      <vt:lpstr>Wingdings</vt:lpstr>
      <vt:lpstr>Times New Roman</vt:lpstr>
      <vt:lpstr>Calibri Light</vt:lpstr>
      <vt:lpstr>Calibri</vt:lpstr>
      <vt:lpstr>Microsoft YaHei</vt:lpstr>
      <vt:lpstr>Arial Unicode MS</vt:lpstr>
      <vt:lpstr>Office Theme</vt:lpstr>
      <vt:lpstr>Лекція 12.Європейський кінемаграф: досягнення, представники, національні школи</vt:lpstr>
      <vt:lpstr>Основні етапи становлення європейського кінематографу включають винахід кінематографа братами Люм’єр у 1895 році, розвиток національних шкіл у Франції, Німеччині, Італії, а також появу новаторських течій, таких як німецький експресіонізм, італійський неореалізм і французька нова хвиля.</vt:lpstr>
      <vt:lpstr>PowerPoint 演示文稿</vt:lpstr>
      <vt:lpstr> 2. Ранній розвиток кінематографу (1900–1914) </vt:lpstr>
      <vt:lpstr> 3. Період міжвоєння  в розвитку кіноматографу (1918–1939) </vt:lpstr>
      <vt:lpstr>4. Післявоєнний період розвитку європейського кіноматографу (1945–1960) </vt:lpstr>
      <vt:lpstr>Роберто Росселліні та Вітторіо Де Сіка — ключові постаті італійського неореалізму, які змінили європейське кіно після Другої світової війни. Росселліні започаткував стиль, а Де Сіка довів його до емоційної досконалості.</vt:lpstr>
      <vt:lpstr>Вітторіо Де Сіка (1901–1974)</vt:lpstr>
      <vt:lpstr>🌊 5. Новаторські течії  в європейському кіноматографі (1960–1980) </vt:lpstr>
      <vt:lpstr>Жан-Люк Годар (1930–2022) — французький режисер, теоретик кіно, один із засновників французької нової хвилі, який радикально змінив мову кінематографа.</vt:lpstr>
      <vt:lpstr>Франсуа Трюффо (1932–1984) — французький режисер, сценарист, актор і критик, один із провідних представників французької нової хвилі.</vt:lpstr>
      <vt:lpstr>Фассбіндер (1945–1982) — німецький режисер, сценарист і актор, один із лідерів «нового німецького кіно», відомий продуктивністю, радикальністю та глибоким аналізом суспільства.</vt:lpstr>
      <vt:lpstr>Вернер Герцог (нар. 1942) — німецький режисер, сценарист, актор і документаліст, один із найвпливовіших представників нового німецького кіно, відомий радикальним стилем і філософською глибиною.</vt:lpstr>
      <vt:lpstr> 6. Сучасний період розвитку європейського кіноматографу (1980–дотепер)</vt:lpstr>
      <vt:lpstr>Європейські  кіноконкурси</vt:lpstr>
      <vt:lpstr>          Мета Dogma 95     • 	Повернути фокус на людину, емоції, правду. • 	Зруйнувати ілюзію кіно як «великого видовища». • 	Зробити кіно доступним — навіть без великих бюджетів.  </vt:lpstr>
      <vt:lpstr>«Чисте кіно» в контексті Dogma 95 — це кінематограф, очищений від технічних ефектів, штучних декорацій і авторської «маніпуляції», який зосереджується на реальності, акторській грі та сюжеті.</vt:lpstr>
      <vt:lpstr>PowerPoint 演示文稿</vt:lpstr>
      <vt:lpstr>Відомі європейські актори та акторки</vt:lpstr>
      <vt:lpstr>Відоми європейські актори та акторки</vt:lpstr>
      <vt:lpstr>Відомі європейські актори та акторки</vt:lpstr>
      <vt:lpstr>Видатні актори та акторки 21 століття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Mila</cp:lastModifiedBy>
  <cp:revision>10</cp:revision>
  <dcterms:created xsi:type="dcterms:W3CDTF">2025-07-23T00:59:00Z</dcterms:created>
  <dcterms:modified xsi:type="dcterms:W3CDTF">2025-11-13T08:13:58Z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71B61009D66D4E9088CB40ECBB52A66E_13</vt:lpwstr>
  </property>
  <property fmtid="{D5CDD505-2E9C-101B-9397-08002B2CF9AE}" pid="3" name="KSOProductBuildVer">
    <vt:lpwstr>1033-12.2.0.23131</vt:lpwstr>
  </property>
</Properties>
</file>