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4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90049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7190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1788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796471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9306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99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7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0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2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2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4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0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6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8/29/2021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4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0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38" y="4429277"/>
            <a:ext cx="7766936" cy="164630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002060"/>
                </a:solidFill>
              </a:rPr>
              <a:t>Якісні і кількісні методи </a:t>
            </a:r>
            <a:r>
              <a:rPr lang="uk-UA" sz="4800" b="1" dirty="0" err="1" smtClean="0">
                <a:solidFill>
                  <a:srgbClr val="002060"/>
                </a:solidFill>
              </a:rPr>
              <a:t>медіадосліджень</a:t>
            </a:r>
            <a:endParaRPr lang="en-US" sz="48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738" y="3506547"/>
            <a:ext cx="7766936" cy="1096899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Презентація курсу 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399328"/>
            <a:ext cx="2133600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703" y="39932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4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859" y="1641006"/>
            <a:ext cx="5280456" cy="3307512"/>
          </a:xfrm>
        </p:spPr>
        <p:txBody>
          <a:bodyPr>
            <a:noAutofit/>
          </a:bodyPr>
          <a:lstStyle/>
          <a:p>
            <a:r>
              <a:rPr lang="ru-RU" sz="2400" dirty="0" err="1">
                <a:solidFill>
                  <a:srgbClr val="002060"/>
                </a:solidFill>
              </a:rPr>
              <a:t>Дослідження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преси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телебачення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радіо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інтернету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новітніх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медіа</a:t>
            </a:r>
            <a:r>
              <a:rPr lang="ru-RU" sz="2400" dirty="0">
                <a:solidFill>
                  <a:srgbClr val="002060"/>
                </a:solidFill>
              </a:rPr>
              <a:t> (</a:t>
            </a:r>
            <a:r>
              <a:rPr lang="ru-RU" sz="2400" dirty="0" err="1">
                <a:solidFill>
                  <a:srgbClr val="002060"/>
                </a:solidFill>
              </a:rPr>
              <a:t>мобільних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пристроїв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смартфонів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планшетних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комп’ютерів</a:t>
            </a:r>
            <a:r>
              <a:rPr lang="ru-RU" sz="2400" dirty="0">
                <a:solidFill>
                  <a:srgbClr val="002060"/>
                </a:solidFill>
              </a:rPr>
              <a:t>), </a:t>
            </a:r>
            <a:r>
              <a:rPr lang="ru-RU" sz="2400" dirty="0" err="1">
                <a:solidFill>
                  <a:srgbClr val="002060"/>
                </a:solidFill>
              </a:rPr>
              <a:t>рекламних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продуктів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зв’язків</a:t>
            </a:r>
            <a:r>
              <a:rPr lang="ru-RU" sz="2400" dirty="0">
                <a:solidFill>
                  <a:srgbClr val="002060"/>
                </a:solidFill>
              </a:rPr>
              <a:t> з </a:t>
            </a:r>
            <a:r>
              <a:rPr lang="ru-RU" sz="2400" dirty="0" err="1">
                <a:solidFill>
                  <a:srgbClr val="002060"/>
                </a:solidFill>
              </a:rPr>
              <a:t>громадськістю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займають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одне</a:t>
            </a:r>
            <a:r>
              <a:rPr lang="ru-RU" sz="2400" dirty="0">
                <a:solidFill>
                  <a:srgbClr val="002060"/>
                </a:solidFill>
              </a:rPr>
              <a:t> з </a:t>
            </a:r>
            <a:r>
              <a:rPr lang="ru-RU" sz="2400" dirty="0" err="1">
                <a:solidFill>
                  <a:srgbClr val="002060"/>
                </a:solidFill>
              </a:rPr>
              <a:t>провідних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напрямків</a:t>
            </a:r>
            <a:r>
              <a:rPr lang="ru-RU" sz="2400" dirty="0">
                <a:solidFill>
                  <a:srgbClr val="002060"/>
                </a:solidFill>
              </a:rPr>
              <a:t> у </a:t>
            </a:r>
            <a:r>
              <a:rPr lang="ru-RU" sz="2400" dirty="0" err="1">
                <a:solidFill>
                  <a:srgbClr val="002060"/>
                </a:solidFill>
              </a:rPr>
              <a:t>процесі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розвитку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медіаіндустрії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України</a:t>
            </a:r>
            <a:r>
              <a:rPr lang="ru-RU" sz="2400" dirty="0">
                <a:solidFill>
                  <a:srgbClr val="002060"/>
                </a:solidFill>
              </a:rPr>
              <a:t> і </a:t>
            </a:r>
            <a:r>
              <a:rPr lang="ru-RU" sz="2400" dirty="0" err="1">
                <a:solidFill>
                  <a:srgbClr val="002060"/>
                </a:solidFill>
              </a:rPr>
              <a:t>світу</a:t>
            </a:r>
            <a:r>
              <a:rPr lang="ru-RU" sz="2400" dirty="0">
                <a:solidFill>
                  <a:srgbClr val="002060"/>
                </a:solidFill>
              </a:rPr>
              <a:t>. Тому для </a:t>
            </a:r>
            <a:r>
              <a:rPr lang="ru-RU" sz="2400" dirty="0" err="1">
                <a:solidFill>
                  <a:srgbClr val="002060"/>
                </a:solidFill>
              </a:rPr>
              <a:t>студентів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стає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ключовим</a:t>
            </a:r>
            <a:r>
              <a:rPr lang="ru-RU" sz="2400" dirty="0">
                <a:solidFill>
                  <a:srgbClr val="002060"/>
                </a:solidFill>
              </a:rPr>
              <a:t> фактором </a:t>
            </a:r>
            <a:r>
              <a:rPr lang="ru-RU" sz="2400" dirty="0" err="1">
                <a:solidFill>
                  <a:srgbClr val="002060"/>
                </a:solidFill>
              </a:rPr>
              <a:t>професійного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успіху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оволодіння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методологією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медіадосліджень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 smtClean="0">
                <a:solidFill>
                  <a:srgbClr val="002060"/>
                </a:solidFill>
              </a:rPr>
              <a:t>Опис курсу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 descr="A GLIMPSE OF MEDIA RESEA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809" y="1930400"/>
            <a:ext cx="6447685" cy="358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9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Під час вивчення курсу ви </a:t>
            </a:r>
            <a:r>
              <a:rPr lang="uk-UA" b="1" dirty="0" smtClean="0">
                <a:solidFill>
                  <a:srgbClr val="002060"/>
                </a:solidFill>
              </a:rPr>
              <a:t>навчитеся</a:t>
            </a:r>
            <a:r>
              <a:rPr lang="uk-UA" dirty="0" smtClean="0">
                <a:solidFill>
                  <a:srgbClr val="002060"/>
                </a:solidFill>
              </a:rPr>
              <a:t>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як </a:t>
            </a:r>
            <a:r>
              <a:rPr lang="ru-RU" sz="2800" dirty="0" err="1">
                <a:solidFill>
                  <a:srgbClr val="002060"/>
                </a:solidFill>
              </a:rPr>
              <a:t>проводити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наукові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дослідження</a:t>
            </a:r>
            <a:r>
              <a:rPr lang="ru-RU" sz="2800" dirty="0">
                <a:solidFill>
                  <a:srgbClr val="002060"/>
                </a:solidFill>
              </a:rPr>
              <a:t> за </a:t>
            </a:r>
            <a:r>
              <a:rPr lang="ru-RU" sz="2800" dirty="0" err="1">
                <a:solidFill>
                  <a:srgbClr val="002060"/>
                </a:solidFill>
              </a:rPr>
              <a:t>вибраною</a:t>
            </a:r>
            <a:r>
              <a:rPr lang="ru-RU" sz="2800" dirty="0">
                <a:solidFill>
                  <a:srgbClr val="002060"/>
                </a:solidFill>
              </a:rPr>
              <a:t> темою, 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як </a:t>
            </a:r>
            <a:r>
              <a:rPr lang="ru-RU" sz="2800" dirty="0" err="1">
                <a:solidFill>
                  <a:srgbClr val="002060"/>
                </a:solidFill>
              </a:rPr>
              <a:t>проводити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якісні</a:t>
            </a:r>
            <a:r>
              <a:rPr lang="ru-RU" sz="2800" dirty="0">
                <a:solidFill>
                  <a:srgbClr val="002060"/>
                </a:solidFill>
              </a:rPr>
              <a:t> і </a:t>
            </a:r>
            <a:r>
              <a:rPr lang="ru-RU" sz="2800" dirty="0" err="1">
                <a:solidFill>
                  <a:srgbClr val="002060"/>
                </a:solidFill>
              </a:rPr>
              <a:t>кількісні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дослідження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>
                <a:solidFill>
                  <a:srgbClr val="002060"/>
                </a:solidFill>
              </a:rPr>
              <a:t>я</a:t>
            </a:r>
            <a:r>
              <a:rPr lang="ru-RU" sz="2800" dirty="0" smtClean="0">
                <a:solidFill>
                  <a:srgbClr val="002060"/>
                </a:solidFill>
              </a:rPr>
              <a:t>к </a:t>
            </a:r>
            <a:r>
              <a:rPr lang="ru-RU" sz="2800" dirty="0" err="1" smtClean="0">
                <a:solidFill>
                  <a:srgbClr val="002060"/>
                </a:solidFill>
              </a:rPr>
              <a:t>перевіряти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висунуті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гіпотези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як </a:t>
            </a:r>
            <a:r>
              <a:rPr lang="ru-RU" sz="2800" dirty="0" err="1">
                <a:solidFill>
                  <a:srgbClr val="002060"/>
                </a:solidFill>
              </a:rPr>
              <a:t>обробляти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отримані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дані</a:t>
            </a:r>
            <a:r>
              <a:rPr lang="ru-RU" sz="2800" dirty="0">
                <a:solidFill>
                  <a:srgbClr val="002060"/>
                </a:solidFill>
              </a:rPr>
              <a:t> та </a:t>
            </a:r>
            <a:r>
              <a:rPr lang="ru-RU" sz="2800" dirty="0" err="1">
                <a:solidFill>
                  <a:srgbClr val="002060"/>
                </a:solidFill>
              </a:rPr>
              <a:t>використовувати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їх</a:t>
            </a:r>
            <a:r>
              <a:rPr lang="ru-RU" sz="2800" dirty="0">
                <a:solidFill>
                  <a:srgbClr val="002060"/>
                </a:solidFill>
              </a:rPr>
              <a:t> при </a:t>
            </a:r>
            <a:r>
              <a:rPr lang="ru-RU" sz="2800" dirty="0" err="1">
                <a:solidFill>
                  <a:srgbClr val="002060"/>
                </a:solidFill>
              </a:rPr>
              <a:t>аналізі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об’єктів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дослідження</a:t>
            </a:r>
            <a:r>
              <a:rPr lang="ru-RU" sz="2800" dirty="0">
                <a:solidFill>
                  <a:srgbClr val="002060"/>
                </a:solidFill>
              </a:rPr>
              <a:t> та </a:t>
            </a:r>
            <a:r>
              <a:rPr lang="ru-RU" sz="2800" dirty="0" err="1">
                <a:solidFill>
                  <a:srgbClr val="002060"/>
                </a:solidFill>
              </a:rPr>
              <a:t>процесів</a:t>
            </a:r>
            <a:r>
              <a:rPr lang="ru-RU" sz="2800" dirty="0">
                <a:solidFill>
                  <a:srgbClr val="002060"/>
                </a:solidFill>
              </a:rPr>
              <a:t> у них.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8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Чому присвячено курс?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3" y="2160589"/>
            <a:ext cx="6354837" cy="4229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rgbClr val="002060"/>
                </a:solidFill>
              </a:rPr>
              <a:t>Курс </a:t>
            </a:r>
            <a:r>
              <a:rPr lang="ru-RU" sz="2200" dirty="0" err="1">
                <a:solidFill>
                  <a:srgbClr val="002060"/>
                </a:solidFill>
              </a:rPr>
              <a:t>розраховано</a:t>
            </a:r>
            <a:r>
              <a:rPr lang="ru-RU" sz="2200" dirty="0">
                <a:solidFill>
                  <a:srgbClr val="002060"/>
                </a:solidFill>
              </a:rPr>
              <a:t> на два </a:t>
            </a:r>
            <a:r>
              <a:rPr lang="ru-RU" sz="2200" dirty="0" err="1">
                <a:solidFill>
                  <a:srgbClr val="002060"/>
                </a:solidFill>
              </a:rPr>
              <a:t>семестри</a:t>
            </a:r>
            <a:r>
              <a:rPr lang="ru-RU" sz="2200" dirty="0">
                <a:solidFill>
                  <a:srgbClr val="002060"/>
                </a:solidFill>
              </a:rPr>
              <a:t>. </a:t>
            </a:r>
            <a:endParaRPr lang="ru-RU" sz="2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200" b="1" i="1" dirty="0" err="1" smtClean="0">
                <a:solidFill>
                  <a:srgbClr val="002060"/>
                </a:solidFill>
              </a:rPr>
              <a:t>Осінній</a:t>
            </a:r>
            <a:r>
              <a:rPr lang="ru-RU" sz="2200" b="1" i="1" dirty="0" smtClean="0">
                <a:solidFill>
                  <a:srgbClr val="002060"/>
                </a:solidFill>
              </a:rPr>
              <a:t> </a:t>
            </a:r>
            <a:r>
              <a:rPr lang="ru-RU" sz="2200" b="1" i="1" dirty="0">
                <a:solidFill>
                  <a:srgbClr val="002060"/>
                </a:solidFill>
              </a:rPr>
              <a:t>семестр</a:t>
            </a:r>
            <a:r>
              <a:rPr lang="ru-RU" sz="2200" i="1" dirty="0">
                <a:solidFill>
                  <a:srgbClr val="002060"/>
                </a:solidFill>
              </a:rPr>
              <a:t> </a:t>
            </a:r>
            <a:r>
              <a:rPr lang="ru-RU" sz="2200" dirty="0" err="1">
                <a:solidFill>
                  <a:srgbClr val="002060"/>
                </a:solidFill>
              </a:rPr>
              <a:t>присвячено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опануванню</a:t>
            </a:r>
            <a:r>
              <a:rPr lang="ru-RU" sz="2200" dirty="0">
                <a:solidFill>
                  <a:srgbClr val="002060"/>
                </a:solidFill>
              </a:rPr>
              <a:t> основ </a:t>
            </a:r>
            <a:r>
              <a:rPr lang="ru-RU" sz="2200" dirty="0" err="1">
                <a:solidFill>
                  <a:srgbClr val="002060"/>
                </a:solidFill>
              </a:rPr>
              <a:t>методології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досліджень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мас-медіа</a:t>
            </a:r>
            <a:r>
              <a:rPr lang="ru-RU" sz="2200" dirty="0">
                <a:solidFill>
                  <a:srgbClr val="002060"/>
                </a:solidFill>
              </a:rPr>
              <a:t> (</a:t>
            </a:r>
            <a:r>
              <a:rPr lang="ru-RU" sz="2200" dirty="0" err="1">
                <a:solidFill>
                  <a:srgbClr val="002060"/>
                </a:solidFill>
              </a:rPr>
              <a:t>розробка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програми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дослідження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висування</a:t>
            </a:r>
            <a:r>
              <a:rPr lang="ru-RU" sz="2200" dirty="0">
                <a:solidFill>
                  <a:srgbClr val="002060"/>
                </a:solidFill>
              </a:rPr>
              <a:t> і </a:t>
            </a:r>
            <a:r>
              <a:rPr lang="ru-RU" sz="2200" dirty="0" err="1">
                <a:solidFill>
                  <a:srgbClr val="002060"/>
                </a:solidFill>
              </a:rPr>
              <a:t>перевірка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гіпотез</a:t>
            </a:r>
            <a:r>
              <a:rPr lang="ru-RU" sz="2200" dirty="0">
                <a:solidFill>
                  <a:srgbClr val="002060"/>
                </a:solidFill>
              </a:rPr>
              <a:t> і </a:t>
            </a:r>
            <a:r>
              <a:rPr lang="ru-RU" sz="2200" dirty="0" err="1">
                <a:solidFill>
                  <a:srgbClr val="002060"/>
                </a:solidFill>
              </a:rPr>
              <a:t>дослідницьких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питань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поняття</a:t>
            </a:r>
            <a:r>
              <a:rPr lang="ru-RU" sz="2200" dirty="0">
                <a:solidFill>
                  <a:srgbClr val="002060"/>
                </a:solidFill>
              </a:rPr>
              <a:t> про </a:t>
            </a:r>
            <a:r>
              <a:rPr lang="ru-RU" sz="2200" dirty="0" err="1">
                <a:solidFill>
                  <a:srgbClr val="002060"/>
                </a:solidFill>
              </a:rPr>
              <a:t>вибірку</a:t>
            </a:r>
            <a:r>
              <a:rPr lang="ru-RU" sz="2200" dirty="0">
                <a:solidFill>
                  <a:srgbClr val="002060"/>
                </a:solidFill>
              </a:rPr>
              <a:t> та </a:t>
            </a:r>
            <a:r>
              <a:rPr lang="ru-RU" sz="2200" dirty="0" err="1">
                <a:solidFill>
                  <a:srgbClr val="002060"/>
                </a:solidFill>
              </a:rPr>
              <a:t>змінні</a:t>
            </a:r>
            <a:r>
              <a:rPr lang="ru-RU" sz="2200" dirty="0">
                <a:solidFill>
                  <a:srgbClr val="002060"/>
                </a:solidFill>
              </a:rPr>
              <a:t>). </a:t>
            </a:r>
            <a:endParaRPr lang="ru-RU" sz="2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200" dirty="0" err="1" smtClean="0">
                <a:solidFill>
                  <a:srgbClr val="002060"/>
                </a:solidFill>
              </a:rPr>
              <a:t>Розділ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який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викладається</a:t>
            </a:r>
            <a:r>
              <a:rPr lang="ru-RU" sz="2200" dirty="0">
                <a:solidFill>
                  <a:srgbClr val="002060"/>
                </a:solidFill>
              </a:rPr>
              <a:t> у </a:t>
            </a:r>
            <a:r>
              <a:rPr lang="ru-RU" sz="2200" b="1" i="1" dirty="0" err="1">
                <a:solidFill>
                  <a:srgbClr val="002060"/>
                </a:solidFill>
              </a:rPr>
              <a:t>весняному</a:t>
            </a:r>
            <a:r>
              <a:rPr lang="ru-RU" sz="2200" b="1" i="1" dirty="0">
                <a:solidFill>
                  <a:srgbClr val="002060"/>
                </a:solidFill>
              </a:rPr>
              <a:t> </a:t>
            </a:r>
            <a:r>
              <a:rPr lang="ru-RU" sz="2200" b="1" i="1" dirty="0" err="1">
                <a:solidFill>
                  <a:srgbClr val="002060"/>
                </a:solidFill>
              </a:rPr>
              <a:t>семестрі</a:t>
            </a:r>
            <a:r>
              <a:rPr lang="ru-RU" sz="2200" b="1" dirty="0">
                <a:solidFill>
                  <a:srgbClr val="002060"/>
                </a:solidFill>
              </a:rPr>
              <a:t> </a:t>
            </a:r>
            <a:r>
              <a:rPr lang="ru-RU" sz="2200" dirty="0" err="1">
                <a:solidFill>
                  <a:srgbClr val="002060"/>
                </a:solidFill>
              </a:rPr>
              <a:t>присвячено</a:t>
            </a:r>
            <a:r>
              <a:rPr lang="ru-RU" sz="2200" dirty="0">
                <a:solidFill>
                  <a:srgbClr val="002060"/>
                </a:solidFill>
              </a:rPr>
              <a:t> детальному </a:t>
            </a:r>
            <a:r>
              <a:rPr lang="ru-RU" sz="2200" dirty="0" err="1">
                <a:solidFill>
                  <a:srgbClr val="002060"/>
                </a:solidFill>
              </a:rPr>
              <a:t>розглядові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конкретних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якісних</a:t>
            </a:r>
            <a:r>
              <a:rPr lang="ru-RU" sz="2200" dirty="0">
                <a:solidFill>
                  <a:srgbClr val="002060"/>
                </a:solidFill>
              </a:rPr>
              <a:t> і </a:t>
            </a:r>
            <a:r>
              <a:rPr lang="ru-RU" sz="2200" dirty="0" err="1">
                <a:solidFill>
                  <a:srgbClr val="002060"/>
                </a:solidFill>
              </a:rPr>
              <a:t>кількісних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методів</a:t>
            </a:r>
            <a:r>
              <a:rPr lang="ru-RU" sz="2200" dirty="0">
                <a:solidFill>
                  <a:srgbClr val="002060"/>
                </a:solidFill>
              </a:rPr>
              <a:t>: контент-</a:t>
            </a:r>
            <a:r>
              <a:rPr lang="ru-RU" sz="2200" dirty="0" err="1">
                <a:solidFill>
                  <a:srgbClr val="002060"/>
                </a:solidFill>
              </a:rPr>
              <a:t>аналізу</a:t>
            </a:r>
            <a:r>
              <a:rPr lang="ru-RU" sz="2200" dirty="0">
                <a:solidFill>
                  <a:srgbClr val="002060"/>
                </a:solidFill>
              </a:rPr>
              <a:t>, фокус-</a:t>
            </a:r>
            <a:r>
              <a:rPr lang="ru-RU" sz="2200" dirty="0" err="1">
                <a:solidFill>
                  <a:srgbClr val="002060"/>
                </a:solidFill>
              </a:rPr>
              <a:t>груп</a:t>
            </a:r>
            <a:r>
              <a:rPr lang="ru-RU" sz="2200" dirty="0">
                <a:solidFill>
                  <a:srgbClr val="002060"/>
                </a:solidFill>
              </a:rPr>
              <a:t>, концептуального </a:t>
            </a:r>
            <a:r>
              <a:rPr lang="ru-RU" sz="2200" dirty="0" err="1">
                <a:solidFill>
                  <a:srgbClr val="002060"/>
                </a:solidFill>
              </a:rPr>
              <a:t>аналізу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інтент-аналізу</a:t>
            </a:r>
            <a:r>
              <a:rPr lang="ru-RU" sz="2200" dirty="0">
                <a:solidFill>
                  <a:srgbClr val="002060"/>
                </a:solidFill>
              </a:rPr>
              <a:t> та </a:t>
            </a:r>
            <a:r>
              <a:rPr lang="ru-RU" sz="2200" dirty="0" err="1">
                <a:solidFill>
                  <a:srgbClr val="002060"/>
                </a:solidFill>
              </a:rPr>
              <a:t>ін</a:t>
            </a:r>
            <a:r>
              <a:rPr lang="ru-RU" sz="2200" dirty="0">
                <a:solidFill>
                  <a:srgbClr val="002060"/>
                </a:solidFill>
              </a:rPr>
              <a:t>.</a:t>
            </a:r>
            <a:endParaRPr lang="en-US" sz="2200" dirty="0">
              <a:solidFill>
                <a:srgbClr val="002060"/>
              </a:solidFill>
            </a:endParaRPr>
          </a:p>
        </p:txBody>
      </p:sp>
      <p:pic>
        <p:nvPicPr>
          <p:cNvPr id="2052" name="Picture 4" descr="Image result for global journalis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0" r="21041"/>
          <a:stretch/>
        </p:blipFill>
        <p:spPr bwMode="auto">
          <a:xfrm>
            <a:off x="7532915" y="1466622"/>
            <a:ext cx="4223657" cy="507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98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Викладач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4" y="1825625"/>
            <a:ext cx="7197436" cy="435133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Катерина </a:t>
            </a:r>
            <a:r>
              <a:rPr lang="ru-RU" sz="2200" b="1" dirty="0">
                <a:solidFill>
                  <a:srgbClr val="002060"/>
                </a:solidFill>
              </a:rPr>
              <a:t>Григорівна </a:t>
            </a:r>
            <a:r>
              <a:rPr lang="ru-RU" sz="2200" b="1" dirty="0" err="1">
                <a:solidFill>
                  <a:srgbClr val="002060"/>
                </a:solidFill>
              </a:rPr>
              <a:t>Сіріньок-Долгарьова</a:t>
            </a:r>
            <a:endParaRPr lang="ru-RU" sz="2200" b="1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кандидат наук </a:t>
            </a:r>
            <a:r>
              <a:rPr lang="ru-RU" sz="2200" dirty="0" err="1">
                <a:solidFill>
                  <a:srgbClr val="002060"/>
                </a:solidFill>
              </a:rPr>
              <a:t>із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соціальних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комунікацій</a:t>
            </a:r>
            <a:r>
              <a:rPr lang="ru-RU" sz="2200" dirty="0">
                <a:solidFill>
                  <a:srgbClr val="002060"/>
                </a:solidFill>
              </a:rPr>
              <a:t>, доцент </a:t>
            </a:r>
            <a:r>
              <a:rPr lang="ru-RU" sz="2200" dirty="0" err="1">
                <a:solidFill>
                  <a:srgbClr val="002060"/>
                </a:solidFill>
              </a:rPr>
              <a:t>кафедри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журналістики (207 ауд.,2й корп. ЗНУ, тел. </a:t>
            </a:r>
            <a:r>
              <a:rPr lang="ru-RU" sz="2200" dirty="0" err="1">
                <a:solidFill>
                  <a:srgbClr val="002060"/>
                </a:solidFill>
              </a:rPr>
              <a:t>к</a:t>
            </a:r>
            <a:r>
              <a:rPr lang="ru-RU" sz="2200" dirty="0" err="1" smtClean="0">
                <a:solidFill>
                  <a:srgbClr val="002060"/>
                </a:solidFill>
              </a:rPr>
              <a:t>афедри</a:t>
            </a:r>
            <a:r>
              <a:rPr lang="ru-RU" sz="2200" dirty="0" smtClean="0">
                <a:solidFill>
                  <a:srgbClr val="002060"/>
                </a:solidFill>
              </a:rPr>
              <a:t> – 289-12-24)</a:t>
            </a:r>
            <a:r>
              <a:rPr lang="en-US" sz="2200" dirty="0" smtClean="0">
                <a:solidFill>
                  <a:srgbClr val="002060"/>
                </a:solidFill>
              </a:rPr>
              <a:t>. </a:t>
            </a:r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b="1" dirty="0" smtClean="0">
                <a:solidFill>
                  <a:srgbClr val="002060"/>
                </a:solidFill>
              </a:rPr>
              <a:t>E-mail:</a:t>
            </a:r>
            <a:r>
              <a:rPr lang="en-US" sz="2200" dirty="0" smtClean="0">
                <a:solidFill>
                  <a:srgbClr val="002060"/>
                </a:solidFill>
              </a:rPr>
              <a:t> sirinyok.dolgaryova@gmail.com</a:t>
            </a:r>
          </a:p>
          <a:p>
            <a:r>
              <a:rPr lang="ru-RU" sz="2200" b="1" dirty="0" err="1" smtClean="0">
                <a:solidFill>
                  <a:srgbClr val="002060"/>
                </a:solidFill>
              </a:rPr>
              <a:t>Наукові</a:t>
            </a: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інтереси</a:t>
            </a:r>
            <a:r>
              <a:rPr lang="ru-RU" sz="2200" dirty="0">
                <a:solidFill>
                  <a:srgbClr val="002060"/>
                </a:solidFill>
              </a:rPr>
              <a:t>: </a:t>
            </a:r>
            <a:r>
              <a:rPr lang="ru-RU" sz="2200" dirty="0" err="1">
                <a:solidFill>
                  <a:srgbClr val="002060"/>
                </a:solidFill>
              </a:rPr>
              <a:t>міжнародна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журналістика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європейські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студії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англомовні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медіа</a:t>
            </a:r>
            <a:r>
              <a:rPr lang="ru-RU" sz="2200" dirty="0">
                <a:solidFill>
                  <a:srgbClr val="002060"/>
                </a:solidFill>
              </a:rPr>
              <a:t>, онлайн-</a:t>
            </a:r>
            <a:r>
              <a:rPr lang="ru-RU" sz="2200" dirty="0" err="1">
                <a:solidFill>
                  <a:srgbClr val="002060"/>
                </a:solidFill>
              </a:rPr>
              <a:t>журналістика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медіаграмотність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журналістська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освіта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освітній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менеджмент</a:t>
            </a:r>
            <a:r>
              <a:rPr lang="ru-RU" sz="2200" dirty="0">
                <a:solidFill>
                  <a:srgbClr val="002060"/>
                </a:solidFill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3061277" cy="408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58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169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Якісні і кількісні методи медіадосліджень</vt:lpstr>
      <vt:lpstr>Дослідження преси, телебачення, радіо, інтернету, новітніх медіа (мобільних пристроїв, смартфонів, планшетних комп’ютерів), рекламних продуктів, зв’язків з громадськістю займають одне з провідних напрямків у процесі розвитку медіаіндустрії України і світу. Тому для студентів стає ключовим фактором професійного успіху оволодіння методологією медіадосліджень.</vt:lpstr>
      <vt:lpstr> Під час вивчення курсу ви навчитеся:</vt:lpstr>
      <vt:lpstr>Чому присвячено курс?</vt:lpstr>
      <vt:lpstr>Викладач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Інтернет-журналістика. Оптимізація роботи інтернет-видання</dc:title>
  <dc:creator>Katerina Sirinyok-Dolgaryova</dc:creator>
  <cp:lastModifiedBy>Katerina Sirinyok-Dolgaryova</cp:lastModifiedBy>
  <cp:revision>6</cp:revision>
  <dcterms:created xsi:type="dcterms:W3CDTF">2021-01-25T20:43:39Z</dcterms:created>
  <dcterms:modified xsi:type="dcterms:W3CDTF">2021-08-29T18:50:03Z</dcterms:modified>
</cp:coreProperties>
</file>