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59" r:id="rId4"/>
    <p:sldId id="260" r:id="rId5"/>
    <p:sldId id="282" r:id="rId6"/>
    <p:sldId id="293" r:id="rId7"/>
    <p:sldId id="294" r:id="rId8"/>
    <p:sldId id="295" r:id="rId9"/>
    <p:sldId id="298" r:id="rId10"/>
    <p:sldId id="299" r:id="rId11"/>
    <p:sldId id="300" r:id="rId12"/>
    <p:sldId id="301" r:id="rId13"/>
    <p:sldId id="306" r:id="rId14"/>
    <p:sldId id="304" r:id="rId15"/>
    <p:sldId id="305" r:id="rId16"/>
    <p:sldId id="307" r:id="rId17"/>
    <p:sldId id="283" r:id="rId18"/>
    <p:sldId id="284" r:id="rId19"/>
    <p:sldId id="285" r:id="rId20"/>
    <p:sldId id="302" r:id="rId21"/>
    <p:sldId id="286" r:id="rId22"/>
    <p:sldId id="287" r:id="rId23"/>
    <p:sldId id="273" r:id="rId24"/>
    <p:sldId id="288"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38FB897-58C1-42EB-9C61-DD242B7ED241}" type="doc">
      <dgm:prSet loTypeId="urn:microsoft.com/office/officeart/2005/8/layout/bProcess4#1" loCatId="process" qsTypeId="urn:microsoft.com/office/officeart/2005/8/quickstyle/simple1#1" qsCatId="simple" csTypeId="urn:microsoft.com/office/officeart/2005/8/colors/accent1_2#1" csCatId="accent1" phldr="1"/>
      <dgm:spPr/>
      <dgm:t>
        <a:bodyPr/>
        <a:lstStyle/>
        <a:p>
          <a:endParaRPr lang="ru-RU"/>
        </a:p>
      </dgm:t>
    </dgm:pt>
    <dgm:pt modelId="{45402218-B07E-4CC9-A252-14A54052CF37}">
      <dgm:prSet phldrT="[Текст]" custT="1"/>
      <dgm:spPr/>
      <dgm:t>
        <a:bodyPr/>
        <a:lstStyle/>
        <a:p>
          <a:r>
            <a:rPr lang="ru-RU" sz="1400" b="1" dirty="0" err="1">
              <a:solidFill>
                <a:schemeClr val="bg1"/>
              </a:solidFill>
            </a:rPr>
            <a:t>Поєднання</a:t>
          </a:r>
          <a:r>
            <a:rPr lang="ru-RU" sz="1400" b="1" dirty="0">
              <a:solidFill>
                <a:schemeClr val="bg1"/>
              </a:solidFill>
            </a:rPr>
            <a:t> </a:t>
          </a:r>
          <a:r>
            <a:rPr lang="ru-RU" sz="1400" b="1" dirty="0" err="1">
              <a:solidFill>
                <a:schemeClr val="bg1"/>
              </a:solidFill>
            </a:rPr>
            <a:t>процесів</a:t>
          </a:r>
          <a:r>
            <a:rPr lang="ru-RU" sz="1400" b="1" dirty="0">
              <a:solidFill>
                <a:schemeClr val="bg1"/>
              </a:solidFill>
            </a:rPr>
            <a:t> </a:t>
          </a:r>
          <a:r>
            <a:rPr lang="ru-RU" sz="1400" b="1" dirty="0" err="1">
              <a:solidFill>
                <a:schemeClr val="bg1"/>
              </a:solidFill>
            </a:rPr>
            <a:t>становлення</a:t>
          </a:r>
          <a:r>
            <a:rPr lang="ru-RU" sz="1400" b="1" dirty="0">
              <a:solidFill>
                <a:schemeClr val="bg1"/>
              </a:solidFill>
            </a:rPr>
            <a:t> </a:t>
          </a:r>
          <a:r>
            <a:rPr lang="ru-RU" sz="1400" b="1" dirty="0" err="1">
              <a:solidFill>
                <a:schemeClr val="bg1"/>
              </a:solidFill>
            </a:rPr>
            <a:t>української</a:t>
          </a:r>
          <a:r>
            <a:rPr lang="ru-RU" sz="1400" b="1" dirty="0">
              <a:solidFill>
                <a:schemeClr val="bg1"/>
              </a:solidFill>
            </a:rPr>
            <a:t> </a:t>
          </a:r>
          <a:r>
            <a:rPr lang="ru-RU" sz="1400" b="1" dirty="0" err="1">
              <a:solidFill>
                <a:schemeClr val="bg1"/>
              </a:solidFill>
            </a:rPr>
            <a:t>поліетнічної</a:t>
          </a:r>
          <a:r>
            <a:rPr lang="ru-RU" sz="1400" b="1" dirty="0">
              <a:solidFill>
                <a:schemeClr val="bg1"/>
              </a:solidFill>
            </a:rPr>
            <a:t> (</a:t>
          </a:r>
          <a:r>
            <a:rPr lang="ru-RU" sz="1400" b="1" dirty="0" err="1">
              <a:solidFill>
                <a:schemeClr val="bg1"/>
              </a:solidFill>
            </a:rPr>
            <a:t>політичної</a:t>
          </a:r>
          <a:r>
            <a:rPr lang="ru-RU" sz="1400" b="1" dirty="0">
              <a:solidFill>
                <a:schemeClr val="bg1"/>
              </a:solidFill>
            </a:rPr>
            <a:t>) </a:t>
          </a:r>
          <a:r>
            <a:rPr lang="ru-RU" sz="1400" b="1" dirty="0" err="1">
              <a:solidFill>
                <a:schemeClr val="bg1"/>
              </a:solidFill>
            </a:rPr>
            <a:t>нації</a:t>
          </a:r>
          <a:r>
            <a:rPr lang="ru-RU" sz="1400" b="1" dirty="0">
              <a:solidFill>
                <a:schemeClr val="bg1"/>
              </a:solidFill>
            </a:rPr>
            <a:t> і </a:t>
          </a:r>
          <a:r>
            <a:rPr lang="ru-RU" sz="1400" b="1" dirty="0" err="1" smtClean="0">
              <a:solidFill>
                <a:schemeClr val="bg1"/>
              </a:solidFill>
            </a:rPr>
            <a:t>етнорегіональні</a:t>
          </a:r>
          <a:r>
            <a:rPr lang="ru-RU" sz="1400" b="1" dirty="0" smtClean="0">
              <a:solidFill>
                <a:schemeClr val="bg1"/>
              </a:solidFill>
            </a:rPr>
            <a:t> </a:t>
          </a:r>
          <a:r>
            <a:rPr lang="ru-RU" sz="1400" b="1" dirty="0" err="1" smtClean="0">
              <a:solidFill>
                <a:schemeClr val="bg1"/>
              </a:solidFill>
            </a:rPr>
            <a:t>відмінності</a:t>
          </a:r>
          <a:r>
            <a:rPr lang="ru-RU" sz="1400" b="1" dirty="0" smtClean="0">
              <a:solidFill>
                <a:schemeClr val="bg1"/>
              </a:solidFill>
            </a:rPr>
            <a:t>, </a:t>
          </a:r>
          <a:r>
            <a:rPr lang="ru-RU" sz="1400" b="1" dirty="0" err="1">
              <a:solidFill>
                <a:schemeClr val="bg1"/>
              </a:solidFill>
            </a:rPr>
            <a:t>що</a:t>
          </a:r>
          <a:r>
            <a:rPr lang="ru-RU" sz="1400" b="1" dirty="0">
              <a:solidFill>
                <a:schemeClr val="bg1"/>
              </a:solidFill>
            </a:rPr>
            <a:t> </a:t>
          </a:r>
          <a:r>
            <a:rPr lang="ru-RU" sz="1400" b="1" dirty="0" err="1">
              <a:solidFill>
                <a:schemeClr val="bg1"/>
              </a:solidFill>
            </a:rPr>
            <a:t>заважає</a:t>
          </a:r>
          <a:r>
            <a:rPr lang="ru-RU" sz="1400" b="1" dirty="0">
              <a:solidFill>
                <a:schemeClr val="bg1"/>
              </a:solidFill>
            </a:rPr>
            <a:t> </a:t>
          </a:r>
          <a:r>
            <a:rPr lang="ru-RU" sz="1400" b="1" dirty="0" err="1">
              <a:solidFill>
                <a:schemeClr val="bg1"/>
              </a:solidFill>
            </a:rPr>
            <a:t>становленню</a:t>
          </a:r>
          <a:r>
            <a:rPr lang="ru-RU" sz="1400" b="1" dirty="0">
              <a:solidFill>
                <a:schemeClr val="bg1"/>
              </a:solidFill>
            </a:rPr>
            <a:t> </a:t>
          </a:r>
          <a:r>
            <a:rPr lang="ru-RU" sz="1400" b="1" dirty="0" err="1">
              <a:solidFill>
                <a:schemeClr val="bg1"/>
              </a:solidFill>
            </a:rPr>
            <a:t>спільної</a:t>
          </a:r>
          <a:r>
            <a:rPr lang="ru-RU" sz="1400" b="1" dirty="0">
              <a:solidFill>
                <a:schemeClr val="bg1"/>
              </a:solidFill>
            </a:rPr>
            <a:t> </a:t>
          </a:r>
          <a:r>
            <a:rPr lang="ru-RU" sz="1400" b="1" dirty="0" err="1">
              <a:solidFill>
                <a:schemeClr val="bg1"/>
              </a:solidFill>
            </a:rPr>
            <a:t>загальнонаціональної</a:t>
          </a:r>
          <a:r>
            <a:rPr lang="ru-RU" sz="1400" b="1" dirty="0">
              <a:solidFill>
                <a:schemeClr val="bg1"/>
              </a:solidFill>
            </a:rPr>
            <a:t> </a:t>
          </a:r>
          <a:r>
            <a:rPr lang="ru-RU" sz="1400" b="1" dirty="0" err="1" smtClean="0">
              <a:solidFill>
                <a:schemeClr val="bg1"/>
              </a:solidFill>
            </a:rPr>
            <a:t>свідомості</a:t>
          </a:r>
          <a:endParaRPr lang="ru-RU" sz="1400" b="1" dirty="0">
            <a:solidFill>
              <a:schemeClr val="bg1"/>
            </a:solidFill>
          </a:endParaRPr>
        </a:p>
      </dgm:t>
    </dgm:pt>
    <dgm:pt modelId="{04A4FF9C-CBDF-4CBF-A422-FDBC673E512D}" type="parTrans" cxnId="{8F85269E-1054-40C5-9C11-EC339D3DA845}">
      <dgm:prSet/>
      <dgm:spPr/>
      <dgm:t>
        <a:bodyPr/>
        <a:lstStyle/>
        <a:p>
          <a:endParaRPr lang="ru-RU"/>
        </a:p>
      </dgm:t>
    </dgm:pt>
    <dgm:pt modelId="{FF750C9D-C398-48D7-983C-361DEC9F5030}" type="sibTrans" cxnId="{8F85269E-1054-40C5-9C11-EC339D3DA845}">
      <dgm:prSet/>
      <dgm:spPr/>
      <dgm:t>
        <a:bodyPr/>
        <a:lstStyle/>
        <a:p>
          <a:endParaRPr lang="ru-RU" sz="1600">
            <a:solidFill>
              <a:schemeClr val="bg1"/>
            </a:solidFill>
          </a:endParaRPr>
        </a:p>
      </dgm:t>
    </dgm:pt>
    <dgm:pt modelId="{29D250E7-58B2-4FF7-9E60-94DA792E84BC}">
      <dgm:prSet phldrT="[Текст]" custT="1"/>
      <dgm:spPr/>
      <dgm:t>
        <a:bodyPr/>
        <a:lstStyle/>
        <a:p>
          <a:r>
            <a:rPr lang="ru-RU" sz="1400" b="1" dirty="0" err="1">
              <a:solidFill>
                <a:schemeClr val="bg1"/>
              </a:solidFill>
            </a:rPr>
            <a:t>Наявність</a:t>
          </a:r>
          <a:r>
            <a:rPr lang="ru-RU" sz="1400" b="1" dirty="0">
              <a:solidFill>
                <a:schemeClr val="bg1"/>
              </a:solidFill>
            </a:rPr>
            <a:t> </a:t>
          </a:r>
          <a:r>
            <a:rPr lang="ru-RU" sz="1400" b="1" dirty="0" err="1">
              <a:solidFill>
                <a:schemeClr val="bg1"/>
              </a:solidFill>
            </a:rPr>
            <a:t>розбіжностей</a:t>
          </a:r>
          <a:r>
            <a:rPr lang="ru-RU" sz="1400" b="1" dirty="0">
              <a:solidFill>
                <a:schemeClr val="bg1"/>
              </a:solidFill>
            </a:rPr>
            <a:t> в </a:t>
          </a:r>
          <a:r>
            <a:rPr lang="ru-RU" sz="1400" b="1" dirty="0" err="1">
              <a:solidFill>
                <a:schemeClr val="bg1"/>
              </a:solidFill>
            </a:rPr>
            <a:t>інтересах</a:t>
          </a:r>
          <a:r>
            <a:rPr lang="ru-RU" sz="1400" b="1" dirty="0">
              <a:solidFill>
                <a:schemeClr val="bg1"/>
              </a:solidFill>
            </a:rPr>
            <a:t> і </a:t>
          </a:r>
          <a:r>
            <a:rPr lang="ru-RU" sz="1400" b="1" dirty="0" smtClean="0">
              <a:solidFill>
                <a:schemeClr val="bg1"/>
              </a:solidFill>
            </a:rPr>
            <a:t>потребах </a:t>
          </a:r>
          <a:r>
            <a:rPr lang="ru-RU" sz="1400" b="1" dirty="0" err="1" smtClean="0">
              <a:solidFill>
                <a:schemeClr val="bg1"/>
              </a:solidFill>
            </a:rPr>
            <a:t>різних</a:t>
          </a:r>
          <a:r>
            <a:rPr lang="ru-RU" sz="1400" b="1" dirty="0" smtClean="0">
              <a:solidFill>
                <a:schemeClr val="bg1"/>
              </a:solidFill>
            </a:rPr>
            <a:t> </a:t>
          </a:r>
          <a:r>
            <a:rPr lang="ru-RU" sz="1400" b="1" dirty="0" err="1">
              <a:solidFill>
                <a:schemeClr val="bg1"/>
              </a:solidFill>
            </a:rPr>
            <a:t>етнічних</a:t>
          </a:r>
          <a:r>
            <a:rPr lang="ru-RU" sz="1400" b="1" dirty="0">
              <a:solidFill>
                <a:schemeClr val="bg1"/>
              </a:solidFill>
            </a:rPr>
            <a:t> </a:t>
          </a:r>
          <a:r>
            <a:rPr lang="ru-RU" sz="1400" b="1" dirty="0" err="1">
              <a:solidFill>
                <a:schemeClr val="bg1"/>
              </a:solidFill>
            </a:rPr>
            <a:t>спільнот</a:t>
          </a:r>
          <a:r>
            <a:rPr lang="ru-RU" sz="1400" b="1" dirty="0">
              <a:solidFill>
                <a:schemeClr val="bg1"/>
              </a:solidFill>
            </a:rPr>
            <a:t> з </a:t>
          </a:r>
          <a:r>
            <a:rPr lang="ru-RU" sz="1400" b="1" dirty="0" err="1">
              <a:solidFill>
                <a:schemeClr val="bg1"/>
              </a:solidFill>
            </a:rPr>
            <a:t>ознаками</a:t>
          </a:r>
          <a:r>
            <a:rPr lang="ru-RU" sz="1400" b="1" dirty="0">
              <a:solidFill>
                <a:schemeClr val="bg1"/>
              </a:solidFill>
            </a:rPr>
            <a:t> </a:t>
          </a:r>
          <a:r>
            <a:rPr lang="ru-RU" sz="1400" b="1" dirty="0" err="1">
              <a:solidFill>
                <a:schemeClr val="bg1"/>
              </a:solidFill>
            </a:rPr>
            <a:t>міжетнічної</a:t>
          </a:r>
          <a:r>
            <a:rPr lang="ru-RU" sz="1400" b="1" dirty="0">
              <a:solidFill>
                <a:schemeClr val="bg1"/>
              </a:solidFill>
            </a:rPr>
            <a:t> </a:t>
          </a:r>
          <a:r>
            <a:rPr lang="ru-RU" sz="1400" b="1" dirty="0" err="1">
              <a:solidFill>
                <a:schemeClr val="bg1"/>
              </a:solidFill>
            </a:rPr>
            <a:t>конфліктогенності</a:t>
          </a:r>
          <a:endParaRPr lang="ru-RU" sz="1400" b="1" dirty="0">
            <a:solidFill>
              <a:schemeClr val="bg1"/>
            </a:solidFill>
          </a:endParaRPr>
        </a:p>
      </dgm:t>
    </dgm:pt>
    <dgm:pt modelId="{7D75FE95-4623-424E-B875-FFA0360FC941}" type="parTrans" cxnId="{1ADA84DB-D6F1-4E02-88C7-7507F76C6EB8}">
      <dgm:prSet/>
      <dgm:spPr/>
      <dgm:t>
        <a:bodyPr/>
        <a:lstStyle/>
        <a:p>
          <a:endParaRPr lang="ru-RU"/>
        </a:p>
      </dgm:t>
    </dgm:pt>
    <dgm:pt modelId="{4DE472CB-C447-400F-894E-B02635009247}" type="sibTrans" cxnId="{1ADA84DB-D6F1-4E02-88C7-7507F76C6EB8}">
      <dgm:prSet/>
      <dgm:spPr/>
      <dgm:t>
        <a:bodyPr/>
        <a:lstStyle/>
        <a:p>
          <a:endParaRPr lang="ru-RU" sz="1600">
            <a:solidFill>
              <a:schemeClr val="bg1"/>
            </a:solidFill>
          </a:endParaRPr>
        </a:p>
      </dgm:t>
    </dgm:pt>
    <dgm:pt modelId="{6DA2BB71-70A5-4C62-8DF4-B0A73EB6FA77}">
      <dgm:prSet phldrT="[Текст]" custT="1"/>
      <dgm:spPr/>
      <dgm:t>
        <a:bodyPr/>
        <a:lstStyle/>
        <a:p>
          <a:r>
            <a:rPr lang="ru-RU" sz="1400" b="1" dirty="0" err="1">
              <a:solidFill>
                <a:schemeClr val="bg1"/>
              </a:solidFill>
            </a:rPr>
            <a:t>Наявність</a:t>
          </a:r>
          <a:r>
            <a:rPr lang="ru-RU" sz="1400" b="1" dirty="0">
              <a:solidFill>
                <a:schemeClr val="bg1"/>
              </a:solidFill>
            </a:rPr>
            <a:t> </a:t>
          </a:r>
          <a:r>
            <a:rPr lang="ru-RU" sz="1400" b="1" dirty="0" err="1">
              <a:solidFill>
                <a:schemeClr val="bg1"/>
              </a:solidFill>
            </a:rPr>
            <a:t>зникаючих</a:t>
          </a:r>
          <a:r>
            <a:rPr lang="ru-RU" sz="1400" b="1" dirty="0">
              <a:solidFill>
                <a:schemeClr val="bg1"/>
              </a:solidFill>
            </a:rPr>
            <a:t> </a:t>
          </a:r>
          <a:r>
            <a:rPr lang="ru-RU" sz="1400" b="1" dirty="0" err="1">
              <a:solidFill>
                <a:schemeClr val="bg1"/>
              </a:solidFill>
            </a:rPr>
            <a:t>народів</a:t>
          </a:r>
          <a:endParaRPr lang="ru-RU" sz="1400" b="1" dirty="0">
            <a:solidFill>
              <a:schemeClr val="bg1"/>
            </a:solidFill>
          </a:endParaRPr>
        </a:p>
      </dgm:t>
    </dgm:pt>
    <dgm:pt modelId="{505D2540-B72E-4743-83BF-F12F1401B9D8}" type="parTrans" cxnId="{001A554C-13A1-4139-A087-E6CFE99685F5}">
      <dgm:prSet/>
      <dgm:spPr/>
      <dgm:t>
        <a:bodyPr/>
        <a:lstStyle/>
        <a:p>
          <a:endParaRPr lang="ru-RU"/>
        </a:p>
      </dgm:t>
    </dgm:pt>
    <dgm:pt modelId="{421872F1-3DF3-47A2-8C56-05F3AC140714}" type="sibTrans" cxnId="{001A554C-13A1-4139-A087-E6CFE99685F5}">
      <dgm:prSet/>
      <dgm:spPr/>
      <dgm:t>
        <a:bodyPr/>
        <a:lstStyle/>
        <a:p>
          <a:endParaRPr lang="ru-RU" sz="1600">
            <a:solidFill>
              <a:schemeClr val="bg1"/>
            </a:solidFill>
          </a:endParaRPr>
        </a:p>
      </dgm:t>
    </dgm:pt>
    <dgm:pt modelId="{669D7721-F382-492B-87E2-43F2E906E664}">
      <dgm:prSet phldrT="[Текст]" custT="1"/>
      <dgm:spPr/>
      <dgm:t>
        <a:bodyPr/>
        <a:lstStyle/>
        <a:p>
          <a:r>
            <a:rPr lang="ru-RU" sz="1400" b="1" dirty="0" err="1">
              <a:solidFill>
                <a:schemeClr val="bg1"/>
              </a:solidFill>
            </a:rPr>
            <a:t>Висока</a:t>
          </a:r>
          <a:r>
            <a:rPr lang="ru-RU" sz="1400" b="1" dirty="0">
              <a:solidFill>
                <a:schemeClr val="bg1"/>
              </a:solidFill>
            </a:rPr>
            <a:t> </a:t>
          </a:r>
          <a:r>
            <a:rPr lang="ru-RU" sz="1400" b="1" dirty="0" err="1">
              <a:solidFill>
                <a:schemeClr val="bg1"/>
              </a:solidFill>
            </a:rPr>
            <a:t>присутність</a:t>
          </a:r>
          <a:r>
            <a:rPr lang="ru-RU" sz="1400" b="1" dirty="0">
              <a:solidFill>
                <a:schemeClr val="bg1"/>
              </a:solidFill>
            </a:rPr>
            <a:t> </a:t>
          </a:r>
          <a:r>
            <a:rPr lang="ru-RU" sz="1400" b="1" dirty="0" err="1">
              <a:solidFill>
                <a:schemeClr val="bg1"/>
              </a:solidFill>
            </a:rPr>
            <a:t>еміграційних</a:t>
          </a:r>
          <a:r>
            <a:rPr lang="ru-RU" sz="1400" b="1" dirty="0">
              <a:solidFill>
                <a:schemeClr val="bg1"/>
              </a:solidFill>
            </a:rPr>
            <a:t> </a:t>
          </a:r>
          <a:r>
            <a:rPr lang="ru-RU" sz="1400" b="1" dirty="0" err="1">
              <a:solidFill>
                <a:schemeClr val="bg1"/>
              </a:solidFill>
            </a:rPr>
            <a:t>настроїв</a:t>
          </a:r>
          <a:r>
            <a:rPr lang="ru-RU" sz="1400" b="1" dirty="0">
              <a:solidFill>
                <a:schemeClr val="bg1"/>
              </a:solidFill>
            </a:rPr>
            <a:t> </a:t>
          </a:r>
          <a:r>
            <a:rPr lang="ru-RU" sz="1400" b="1" dirty="0" smtClean="0">
              <a:solidFill>
                <a:schemeClr val="bg1"/>
              </a:solidFill>
            </a:rPr>
            <a:t>, </a:t>
          </a:r>
          <a:r>
            <a:rPr lang="ru-RU" sz="1400" b="1" dirty="0" err="1" smtClean="0">
              <a:solidFill>
                <a:schemeClr val="bg1"/>
              </a:solidFill>
            </a:rPr>
            <a:t>що</a:t>
          </a:r>
          <a:r>
            <a:rPr lang="ru-RU" sz="1400" b="1" dirty="0" smtClean="0">
              <a:solidFill>
                <a:schemeClr val="bg1"/>
              </a:solidFill>
            </a:rPr>
            <a:t> </a:t>
          </a:r>
          <a:r>
            <a:rPr lang="ru-RU" sz="1400" b="1" dirty="0" err="1">
              <a:solidFill>
                <a:schemeClr val="bg1"/>
              </a:solidFill>
            </a:rPr>
            <a:t>має</a:t>
          </a:r>
          <a:r>
            <a:rPr lang="ru-RU" sz="1400" b="1" dirty="0">
              <a:solidFill>
                <a:schemeClr val="bg1"/>
              </a:solidFill>
            </a:rPr>
            <a:t> </a:t>
          </a:r>
          <a:r>
            <a:rPr lang="ru-RU" sz="1400" b="1" dirty="0" err="1">
              <a:solidFill>
                <a:schemeClr val="bg1"/>
              </a:solidFill>
            </a:rPr>
            <a:t>наслідком</a:t>
          </a:r>
          <a:r>
            <a:rPr lang="ru-RU" sz="1400" b="1" dirty="0">
              <a:solidFill>
                <a:schemeClr val="bg1"/>
              </a:solidFill>
            </a:rPr>
            <a:t> </a:t>
          </a:r>
          <a:r>
            <a:rPr lang="ru-RU" sz="1400" b="1" dirty="0" err="1">
              <a:solidFill>
                <a:schemeClr val="bg1"/>
              </a:solidFill>
            </a:rPr>
            <a:t>пасивність</a:t>
          </a:r>
          <a:r>
            <a:rPr lang="ru-RU" sz="1400" b="1" dirty="0">
              <a:solidFill>
                <a:schemeClr val="bg1"/>
              </a:solidFill>
            </a:rPr>
            <a:t> </a:t>
          </a:r>
          <a:r>
            <a:rPr lang="ru-RU" sz="1400" b="1" dirty="0" err="1">
              <a:solidFill>
                <a:schemeClr val="bg1"/>
              </a:solidFill>
            </a:rPr>
            <a:t>значної</a:t>
          </a:r>
          <a:r>
            <a:rPr lang="ru-RU" sz="1400" b="1" dirty="0">
              <a:solidFill>
                <a:schemeClr val="bg1"/>
              </a:solidFill>
            </a:rPr>
            <a:t> </a:t>
          </a:r>
          <a:r>
            <a:rPr lang="ru-RU" sz="1400" b="1" dirty="0" err="1">
              <a:solidFill>
                <a:schemeClr val="bg1"/>
              </a:solidFill>
            </a:rPr>
            <a:t>їх</a:t>
          </a:r>
          <a:r>
            <a:rPr lang="ru-RU" sz="1400" b="1" dirty="0">
              <a:solidFill>
                <a:schemeClr val="bg1"/>
              </a:solidFill>
            </a:rPr>
            <a:t> </a:t>
          </a:r>
          <a:r>
            <a:rPr lang="ru-RU" sz="1400" b="1" dirty="0" err="1">
              <a:solidFill>
                <a:schemeClr val="bg1"/>
              </a:solidFill>
            </a:rPr>
            <a:t>частини</a:t>
          </a:r>
          <a:r>
            <a:rPr lang="ru-RU" sz="1400" b="1" dirty="0">
              <a:solidFill>
                <a:schemeClr val="bg1"/>
              </a:solidFill>
            </a:rPr>
            <a:t> в </a:t>
          </a:r>
          <a:r>
            <a:rPr lang="ru-RU" sz="1400" b="1" dirty="0" err="1">
              <a:solidFill>
                <a:schemeClr val="bg1"/>
              </a:solidFill>
            </a:rPr>
            <a:t>участі</a:t>
          </a:r>
          <a:r>
            <a:rPr lang="ru-RU" sz="1400" b="1" dirty="0">
              <a:solidFill>
                <a:schemeClr val="bg1"/>
              </a:solidFill>
            </a:rPr>
            <a:t> у </a:t>
          </a:r>
          <a:r>
            <a:rPr lang="ru-RU" sz="1400" b="1" dirty="0" err="1">
              <a:solidFill>
                <a:schemeClr val="bg1"/>
              </a:solidFill>
            </a:rPr>
            <a:t>створенні</a:t>
          </a:r>
          <a:r>
            <a:rPr lang="ru-RU" sz="1400" b="1" dirty="0">
              <a:solidFill>
                <a:schemeClr val="bg1"/>
              </a:solidFill>
            </a:rPr>
            <a:t> в </a:t>
          </a:r>
          <a:r>
            <a:rPr lang="ru-RU" sz="1400" b="1" dirty="0" err="1">
              <a:solidFill>
                <a:schemeClr val="bg1"/>
              </a:solidFill>
            </a:rPr>
            <a:t>Україні</a:t>
          </a:r>
          <a:r>
            <a:rPr lang="ru-RU" sz="1400" b="1" dirty="0">
              <a:solidFill>
                <a:schemeClr val="bg1"/>
              </a:solidFill>
            </a:rPr>
            <a:t> </a:t>
          </a:r>
          <a:r>
            <a:rPr lang="ru-RU" sz="1400" b="1" dirty="0" err="1">
              <a:solidFill>
                <a:schemeClr val="bg1"/>
              </a:solidFill>
            </a:rPr>
            <a:t>громадянського</a:t>
          </a:r>
          <a:r>
            <a:rPr lang="ru-RU" sz="1400" b="1" dirty="0">
              <a:solidFill>
                <a:schemeClr val="bg1"/>
              </a:solidFill>
            </a:rPr>
            <a:t> </a:t>
          </a:r>
          <a:r>
            <a:rPr lang="ru-RU" sz="1400" b="1" dirty="0" smtClean="0">
              <a:solidFill>
                <a:schemeClr val="bg1"/>
              </a:solidFill>
            </a:rPr>
            <a:t> </a:t>
          </a:r>
          <a:r>
            <a:rPr lang="ru-RU" sz="1600" b="1" dirty="0" err="1" smtClean="0">
              <a:solidFill>
                <a:schemeClr val="bg1"/>
              </a:solidFill>
            </a:rPr>
            <a:t>суспільства</a:t>
          </a:r>
          <a:endParaRPr lang="ru-RU" sz="1600" b="1" dirty="0">
            <a:solidFill>
              <a:schemeClr val="bg1"/>
            </a:solidFill>
          </a:endParaRPr>
        </a:p>
      </dgm:t>
    </dgm:pt>
    <dgm:pt modelId="{E82BF657-143B-436C-B3BD-9A46ADD5CFDF}" type="parTrans" cxnId="{ECA43EA2-65C8-4BDF-A6BC-5FAAA86D20E7}">
      <dgm:prSet/>
      <dgm:spPr/>
      <dgm:t>
        <a:bodyPr/>
        <a:lstStyle/>
        <a:p>
          <a:endParaRPr lang="ru-RU"/>
        </a:p>
      </dgm:t>
    </dgm:pt>
    <dgm:pt modelId="{E3B88C04-ED71-47BE-A630-178A5180B5D2}" type="sibTrans" cxnId="{ECA43EA2-65C8-4BDF-A6BC-5FAAA86D20E7}">
      <dgm:prSet/>
      <dgm:spPr/>
      <dgm:t>
        <a:bodyPr/>
        <a:lstStyle/>
        <a:p>
          <a:endParaRPr lang="ru-RU" sz="1600">
            <a:solidFill>
              <a:schemeClr val="accent1">
                <a:lumMod val="40000"/>
                <a:lumOff val="60000"/>
              </a:schemeClr>
            </a:solidFill>
          </a:endParaRPr>
        </a:p>
      </dgm:t>
    </dgm:pt>
    <dgm:pt modelId="{14237F7D-12A4-440D-90B5-5971926BC27A}">
      <dgm:prSet phldrT="[Текст]" custT="1"/>
      <dgm:spPr/>
      <dgm:t>
        <a:bodyPr/>
        <a:lstStyle/>
        <a:p>
          <a:r>
            <a:rPr lang="ru-RU" sz="1600" b="1" dirty="0" err="1">
              <a:solidFill>
                <a:schemeClr val="bg1"/>
              </a:solidFill>
            </a:rPr>
            <a:t>Відсутність</a:t>
          </a:r>
          <a:r>
            <a:rPr lang="ru-RU" sz="1600" b="1" dirty="0">
              <a:solidFill>
                <a:schemeClr val="bg1"/>
              </a:solidFill>
            </a:rPr>
            <a:t> </a:t>
          </a:r>
          <a:endParaRPr lang="ru-RU" sz="1600" b="1" dirty="0" smtClean="0">
            <a:solidFill>
              <a:schemeClr val="bg1"/>
            </a:solidFill>
          </a:endParaRPr>
        </a:p>
        <a:p>
          <a:r>
            <a:rPr lang="ru-RU" sz="1400" b="1" dirty="0" err="1" smtClean="0">
              <a:solidFill>
                <a:schemeClr val="bg1"/>
              </a:solidFill>
            </a:rPr>
            <a:t>ефективної</a:t>
          </a:r>
          <a:r>
            <a:rPr lang="ru-RU" sz="1400" b="1" dirty="0">
              <a:solidFill>
                <a:schemeClr val="bg1"/>
              </a:solidFill>
            </a:rPr>
            <a:t>, з </a:t>
          </a:r>
          <a:r>
            <a:rPr lang="ru-RU" sz="1400" b="1" dirty="0" err="1">
              <a:solidFill>
                <a:schemeClr val="bg1"/>
              </a:solidFill>
            </a:rPr>
            <a:t>урахуванням</a:t>
          </a:r>
          <a:r>
            <a:rPr lang="ru-RU" sz="1400" b="1" dirty="0">
              <a:solidFill>
                <a:schemeClr val="bg1"/>
              </a:solidFill>
            </a:rPr>
            <a:t> </a:t>
          </a:r>
          <a:r>
            <a:rPr lang="ru-RU" sz="1400" b="1" dirty="0" err="1">
              <a:solidFill>
                <a:schemeClr val="bg1"/>
              </a:solidFill>
            </a:rPr>
            <a:t>регіональних</a:t>
          </a:r>
          <a:r>
            <a:rPr lang="ru-RU" sz="1400" b="1" dirty="0">
              <a:solidFill>
                <a:schemeClr val="bg1"/>
              </a:solidFill>
            </a:rPr>
            <a:t> </a:t>
          </a:r>
          <a:r>
            <a:rPr lang="ru-RU" sz="1400" b="1" dirty="0" err="1">
              <a:solidFill>
                <a:schemeClr val="bg1"/>
              </a:solidFill>
            </a:rPr>
            <a:t>особливостей</a:t>
          </a:r>
          <a:r>
            <a:rPr lang="ru-RU" sz="1400" b="1" dirty="0">
              <a:solidFill>
                <a:schemeClr val="bg1"/>
              </a:solidFill>
            </a:rPr>
            <a:t>, </a:t>
          </a:r>
          <a:r>
            <a:rPr lang="ru-RU" sz="1400" b="1" dirty="0" err="1">
              <a:solidFill>
                <a:schemeClr val="bg1"/>
              </a:solidFill>
            </a:rPr>
            <a:t>політики</a:t>
          </a:r>
          <a:r>
            <a:rPr lang="ru-RU" sz="1400" b="1" dirty="0">
              <a:solidFill>
                <a:schemeClr val="bg1"/>
              </a:solidFill>
            </a:rPr>
            <a:t> </a:t>
          </a:r>
          <a:r>
            <a:rPr lang="ru-RU" sz="1400" b="1" dirty="0" err="1">
              <a:solidFill>
                <a:schemeClr val="bg1"/>
              </a:solidFill>
            </a:rPr>
            <a:t>підтримки</a:t>
          </a:r>
          <a:r>
            <a:rPr lang="ru-RU" sz="1400" b="1" dirty="0">
              <a:solidFill>
                <a:schemeClr val="bg1"/>
              </a:solidFill>
            </a:rPr>
            <a:t> </a:t>
          </a:r>
          <a:r>
            <a:rPr lang="ru-RU" sz="1400" b="1" dirty="0" err="1">
              <a:solidFill>
                <a:schemeClr val="bg1"/>
              </a:solidFill>
            </a:rPr>
            <a:t>української</a:t>
          </a:r>
          <a:r>
            <a:rPr lang="ru-RU" sz="1400" b="1" dirty="0">
              <a:solidFill>
                <a:schemeClr val="bg1"/>
              </a:solidFill>
            </a:rPr>
            <a:t> </a:t>
          </a:r>
          <a:r>
            <a:rPr lang="ru-RU" sz="1400" b="1" dirty="0" err="1">
              <a:solidFill>
                <a:schemeClr val="bg1"/>
              </a:solidFill>
            </a:rPr>
            <a:t>мови</a:t>
          </a:r>
          <a:r>
            <a:rPr lang="ru-RU" sz="1400" b="1" dirty="0">
              <a:solidFill>
                <a:schemeClr val="bg1"/>
              </a:solidFill>
            </a:rPr>
            <a:t> та </a:t>
          </a:r>
          <a:r>
            <a:rPr lang="ru-RU" sz="1400" b="1" dirty="0" err="1">
              <a:solidFill>
                <a:schemeClr val="bg1"/>
              </a:solidFill>
            </a:rPr>
            <a:t>культури</a:t>
          </a:r>
          <a:r>
            <a:rPr lang="ru-RU" sz="1400" b="1" dirty="0">
              <a:solidFill>
                <a:schemeClr val="bg1"/>
              </a:solidFill>
            </a:rPr>
            <a:t>, яка </a:t>
          </a:r>
          <a:r>
            <a:rPr lang="ru-RU" sz="1400" b="1" dirty="0" err="1">
              <a:solidFill>
                <a:schemeClr val="bg1"/>
              </a:solidFill>
            </a:rPr>
            <a:t>була</a:t>
          </a:r>
          <a:r>
            <a:rPr lang="ru-RU" sz="1400" b="1" dirty="0">
              <a:solidFill>
                <a:schemeClr val="bg1"/>
              </a:solidFill>
            </a:rPr>
            <a:t> б </a:t>
          </a:r>
          <a:r>
            <a:rPr lang="ru-RU" sz="1400" b="1" dirty="0" err="1">
              <a:solidFill>
                <a:schemeClr val="bg1"/>
              </a:solidFill>
            </a:rPr>
            <a:t>із</a:t>
          </a:r>
          <a:r>
            <a:rPr lang="ru-RU" sz="1400" b="1" dirty="0">
              <a:solidFill>
                <a:schemeClr val="bg1"/>
              </a:solidFill>
            </a:rPr>
            <a:t> </a:t>
          </a:r>
          <a:r>
            <a:rPr lang="ru-RU" sz="1400" b="1" dirty="0" err="1">
              <a:solidFill>
                <a:schemeClr val="bg1"/>
              </a:solidFill>
            </a:rPr>
            <a:t>розумінням</a:t>
          </a:r>
          <a:r>
            <a:rPr lang="ru-RU" sz="1400" b="1" dirty="0">
              <a:solidFill>
                <a:schemeClr val="bg1"/>
              </a:solidFill>
            </a:rPr>
            <a:t> </a:t>
          </a:r>
          <a:r>
            <a:rPr lang="ru-RU" sz="1400" b="1" dirty="0" err="1">
              <a:solidFill>
                <a:schemeClr val="bg1"/>
              </a:solidFill>
            </a:rPr>
            <a:t>сприйнята</a:t>
          </a:r>
          <a:r>
            <a:rPr lang="ru-RU" sz="1400" b="1" dirty="0">
              <a:solidFill>
                <a:schemeClr val="bg1"/>
              </a:solidFill>
            </a:rPr>
            <a:t> </a:t>
          </a:r>
          <a:r>
            <a:rPr lang="ru-RU" sz="1400" b="1" dirty="0" err="1">
              <a:solidFill>
                <a:schemeClr val="bg1"/>
              </a:solidFill>
            </a:rPr>
            <a:t>більшістю</a:t>
          </a:r>
          <a:r>
            <a:rPr lang="ru-RU" sz="1400" b="1" dirty="0">
              <a:solidFill>
                <a:schemeClr val="bg1"/>
              </a:solidFill>
            </a:rPr>
            <a:t> </a:t>
          </a:r>
          <a:r>
            <a:rPr lang="ru-RU" sz="1400" b="1" dirty="0" err="1">
              <a:solidFill>
                <a:schemeClr val="bg1"/>
              </a:solidFill>
            </a:rPr>
            <a:t>російськомовного</a:t>
          </a:r>
          <a:r>
            <a:rPr lang="ru-RU" sz="1400" b="1" dirty="0">
              <a:solidFill>
                <a:schemeClr val="bg1"/>
              </a:solidFill>
            </a:rPr>
            <a:t> </a:t>
          </a:r>
          <a:r>
            <a:rPr lang="ru-RU" sz="1600" b="1" dirty="0" err="1">
              <a:solidFill>
                <a:schemeClr val="bg1"/>
              </a:solidFill>
            </a:rPr>
            <a:t>населення</a:t>
          </a:r>
          <a:endParaRPr lang="ru-RU" sz="1600" b="1" dirty="0">
            <a:solidFill>
              <a:schemeClr val="bg1"/>
            </a:solidFill>
          </a:endParaRPr>
        </a:p>
      </dgm:t>
    </dgm:pt>
    <dgm:pt modelId="{6DAC912F-A55D-4D27-A9E5-5CB7C5421D1B}" type="parTrans" cxnId="{CFD2DEC0-CF62-4DB4-AEED-15DB8847175E}">
      <dgm:prSet/>
      <dgm:spPr/>
      <dgm:t>
        <a:bodyPr/>
        <a:lstStyle/>
        <a:p>
          <a:endParaRPr lang="ru-RU"/>
        </a:p>
      </dgm:t>
    </dgm:pt>
    <dgm:pt modelId="{D426ADBB-D1A1-4866-A63A-9ADD1EEA6C9F}" type="sibTrans" cxnId="{CFD2DEC0-CF62-4DB4-AEED-15DB8847175E}">
      <dgm:prSet/>
      <dgm:spPr/>
      <dgm:t>
        <a:bodyPr/>
        <a:lstStyle/>
        <a:p>
          <a:endParaRPr lang="ru-RU" sz="1600">
            <a:solidFill>
              <a:schemeClr val="bg1"/>
            </a:solidFill>
          </a:endParaRPr>
        </a:p>
      </dgm:t>
    </dgm:pt>
    <dgm:pt modelId="{7E1B257D-2839-4AB9-B181-5B10027CD43A}">
      <dgm:prSet phldrT="[Текст]" custT="1"/>
      <dgm:spPr/>
      <dgm:t>
        <a:bodyPr/>
        <a:lstStyle/>
        <a:p>
          <a:r>
            <a:rPr lang="uk-UA" sz="1400" b="1" dirty="0" smtClean="0">
              <a:solidFill>
                <a:schemeClr val="bg1"/>
              </a:solidFill>
            </a:rPr>
            <a:t>М</a:t>
          </a:r>
          <a:r>
            <a:rPr lang="ru-RU" sz="1400" b="1" dirty="0" smtClean="0">
              <a:solidFill>
                <a:schemeClr val="bg1"/>
              </a:solidFill>
            </a:rPr>
            <a:t>овна та культурна </a:t>
          </a:r>
          <a:r>
            <a:rPr lang="ru-RU" sz="1400" b="1" dirty="0" err="1">
              <a:solidFill>
                <a:schemeClr val="bg1"/>
              </a:solidFill>
            </a:rPr>
            <a:t>асиміляції</a:t>
          </a:r>
          <a:r>
            <a:rPr lang="ru-RU" sz="1400" b="1" dirty="0">
              <a:solidFill>
                <a:schemeClr val="bg1"/>
              </a:solidFill>
            </a:rPr>
            <a:t> </a:t>
          </a:r>
          <a:r>
            <a:rPr lang="ru-RU" sz="1400" b="1" dirty="0" err="1">
              <a:solidFill>
                <a:schemeClr val="bg1"/>
              </a:solidFill>
            </a:rPr>
            <a:t>переважної</a:t>
          </a:r>
          <a:r>
            <a:rPr lang="ru-RU" sz="1400" b="1" dirty="0">
              <a:solidFill>
                <a:schemeClr val="bg1"/>
              </a:solidFill>
            </a:rPr>
            <a:t> </a:t>
          </a:r>
          <a:r>
            <a:rPr lang="ru-RU" sz="1400" b="1" dirty="0" err="1">
              <a:solidFill>
                <a:schemeClr val="bg1"/>
              </a:solidFill>
            </a:rPr>
            <a:t>більшості</a:t>
          </a:r>
          <a:r>
            <a:rPr lang="ru-RU" sz="1400" b="1" dirty="0">
              <a:solidFill>
                <a:schemeClr val="bg1"/>
              </a:solidFill>
            </a:rPr>
            <a:t> </a:t>
          </a:r>
          <a:r>
            <a:rPr lang="ru-RU" sz="1400" b="1" dirty="0" err="1">
              <a:solidFill>
                <a:schemeClr val="bg1"/>
              </a:solidFill>
            </a:rPr>
            <a:t>національних</a:t>
          </a:r>
          <a:r>
            <a:rPr lang="ru-RU" sz="1400" b="1" dirty="0">
              <a:solidFill>
                <a:schemeClr val="bg1"/>
              </a:solidFill>
            </a:rPr>
            <a:t> </a:t>
          </a:r>
          <a:r>
            <a:rPr lang="ru-RU" sz="1400" b="1" dirty="0" err="1">
              <a:solidFill>
                <a:schemeClr val="bg1"/>
              </a:solidFill>
            </a:rPr>
            <a:t>спільнот</a:t>
          </a:r>
          <a:r>
            <a:rPr lang="ru-RU" sz="1400" b="1" dirty="0">
              <a:solidFill>
                <a:schemeClr val="bg1"/>
              </a:solidFill>
            </a:rPr>
            <a:t> у </a:t>
          </a:r>
          <a:r>
            <a:rPr lang="ru-RU" sz="1400" b="1" dirty="0" err="1">
              <a:solidFill>
                <a:schemeClr val="bg1"/>
              </a:solidFill>
            </a:rPr>
            <a:t>бік</a:t>
          </a:r>
          <a:r>
            <a:rPr lang="ru-RU" sz="1400" b="1" dirty="0">
              <a:solidFill>
                <a:schemeClr val="bg1"/>
              </a:solidFill>
            </a:rPr>
            <a:t> </a:t>
          </a:r>
          <a:r>
            <a:rPr lang="ru-RU" sz="1400" b="1" dirty="0" err="1">
              <a:solidFill>
                <a:schemeClr val="bg1"/>
              </a:solidFill>
            </a:rPr>
            <a:t>російських</a:t>
          </a:r>
          <a:r>
            <a:rPr lang="ru-RU" sz="1400" b="1" dirty="0">
              <a:solidFill>
                <a:schemeClr val="bg1"/>
              </a:solidFill>
            </a:rPr>
            <a:t> </a:t>
          </a:r>
          <a:r>
            <a:rPr lang="ru-RU" sz="1400" b="1" dirty="0" err="1">
              <a:solidFill>
                <a:schemeClr val="bg1"/>
              </a:solidFill>
            </a:rPr>
            <a:t>мовних</a:t>
          </a:r>
          <a:r>
            <a:rPr lang="ru-RU" sz="1400" b="1" dirty="0">
              <a:solidFill>
                <a:schemeClr val="bg1"/>
              </a:solidFill>
            </a:rPr>
            <a:t> і </a:t>
          </a:r>
          <a:r>
            <a:rPr lang="ru-RU" sz="1400" b="1" dirty="0" err="1">
              <a:solidFill>
                <a:schemeClr val="bg1"/>
              </a:solidFill>
            </a:rPr>
            <a:t>культурних</a:t>
          </a:r>
          <a:r>
            <a:rPr lang="ru-RU" sz="1400" b="1" dirty="0">
              <a:solidFill>
                <a:schemeClr val="bg1"/>
              </a:solidFill>
            </a:rPr>
            <a:t> </a:t>
          </a:r>
          <a:r>
            <a:rPr lang="ru-RU" sz="1400" b="1" dirty="0" err="1" smtClean="0">
              <a:solidFill>
                <a:schemeClr val="bg1"/>
              </a:solidFill>
            </a:rPr>
            <a:t>зв’язків</a:t>
          </a:r>
          <a:r>
            <a:rPr lang="ru-RU" sz="1400" b="1" dirty="0" smtClean="0">
              <a:solidFill>
                <a:schemeClr val="bg1"/>
              </a:solidFill>
            </a:rPr>
            <a:t> в </a:t>
          </a:r>
          <a:r>
            <a:rPr lang="ru-RU" sz="1400" b="1" dirty="0" err="1" smtClean="0">
              <a:solidFill>
                <a:schemeClr val="bg1"/>
              </a:solidFill>
            </a:rPr>
            <a:t>попередні</a:t>
          </a:r>
          <a:r>
            <a:rPr lang="ru-RU" sz="1400" b="1" dirty="0" smtClean="0">
              <a:solidFill>
                <a:schemeClr val="bg1"/>
              </a:solidFill>
            </a:rPr>
            <a:t> роки</a:t>
          </a:r>
          <a:endParaRPr lang="ru-RU" sz="1400" b="1" dirty="0">
            <a:solidFill>
              <a:schemeClr val="bg1"/>
            </a:solidFill>
          </a:endParaRPr>
        </a:p>
      </dgm:t>
    </dgm:pt>
    <dgm:pt modelId="{3B5F386C-C4AB-406F-BB64-2214651A2193}" type="parTrans" cxnId="{A9F9F6BD-7BF6-42D8-8DD2-9455EA1E41CB}">
      <dgm:prSet/>
      <dgm:spPr/>
      <dgm:t>
        <a:bodyPr/>
        <a:lstStyle/>
        <a:p>
          <a:endParaRPr lang="ru-RU"/>
        </a:p>
      </dgm:t>
    </dgm:pt>
    <dgm:pt modelId="{BBAE44A3-7CFB-4A56-B2C5-F80D67E34D15}" type="sibTrans" cxnId="{A9F9F6BD-7BF6-42D8-8DD2-9455EA1E41CB}">
      <dgm:prSet/>
      <dgm:spPr/>
      <dgm:t>
        <a:bodyPr/>
        <a:lstStyle/>
        <a:p>
          <a:endParaRPr lang="ru-RU" sz="1600">
            <a:solidFill>
              <a:schemeClr val="bg1"/>
            </a:solidFill>
          </a:endParaRPr>
        </a:p>
      </dgm:t>
    </dgm:pt>
    <dgm:pt modelId="{C50F6A77-7CA4-4FC4-AF59-5FDEC975C884}">
      <dgm:prSet phldrT="[Текст]" custT="1"/>
      <dgm:spPr/>
      <dgm:t>
        <a:bodyPr/>
        <a:lstStyle/>
        <a:p>
          <a:r>
            <a:rPr lang="ru-RU" sz="1400" b="1" dirty="0" err="1">
              <a:solidFill>
                <a:schemeClr val="bg1"/>
              </a:solidFill>
            </a:rPr>
            <a:t>Незавершеність</a:t>
          </a:r>
          <a:r>
            <a:rPr lang="ru-RU" sz="1400" b="1" dirty="0">
              <a:solidFill>
                <a:schemeClr val="bg1"/>
              </a:solidFill>
            </a:rPr>
            <a:t> </a:t>
          </a:r>
          <a:r>
            <a:rPr lang="ru-RU" sz="1400" b="1" dirty="0" err="1">
              <a:solidFill>
                <a:schemeClr val="bg1"/>
              </a:solidFill>
            </a:rPr>
            <a:t>процесу</a:t>
          </a:r>
          <a:r>
            <a:rPr lang="ru-RU" sz="1400" b="1" dirty="0">
              <a:solidFill>
                <a:schemeClr val="bg1"/>
              </a:solidFill>
            </a:rPr>
            <a:t> </a:t>
          </a:r>
          <a:r>
            <a:rPr lang="ru-RU" sz="1400" b="1" dirty="0" err="1">
              <a:solidFill>
                <a:schemeClr val="bg1"/>
              </a:solidFill>
            </a:rPr>
            <a:t>облаштування</a:t>
          </a:r>
          <a:r>
            <a:rPr lang="ru-RU" sz="1400" b="1" dirty="0">
              <a:solidFill>
                <a:schemeClr val="bg1"/>
              </a:solidFill>
            </a:rPr>
            <a:t> </a:t>
          </a:r>
          <a:r>
            <a:rPr lang="ru-RU" sz="1400" b="1" dirty="0" err="1" smtClean="0">
              <a:solidFill>
                <a:schemeClr val="bg1"/>
              </a:solidFill>
            </a:rPr>
            <a:t>депортованого</a:t>
          </a:r>
          <a:r>
            <a:rPr lang="ru-RU" sz="1400" b="1" dirty="0" smtClean="0">
              <a:solidFill>
                <a:schemeClr val="bg1"/>
              </a:solidFill>
            </a:rPr>
            <a:t> </a:t>
          </a:r>
          <a:r>
            <a:rPr lang="ru-RU" sz="1400" b="1" dirty="0">
              <a:solidFill>
                <a:schemeClr val="bg1"/>
              </a:solidFill>
            </a:rPr>
            <a:t>у </a:t>
          </a:r>
          <a:r>
            <a:rPr lang="ru-RU" sz="1400" b="1" dirty="0" err="1">
              <a:solidFill>
                <a:schemeClr val="bg1"/>
              </a:solidFill>
            </a:rPr>
            <a:t>минулому</a:t>
          </a:r>
          <a:r>
            <a:rPr lang="ru-RU" sz="1400" b="1" dirty="0">
              <a:solidFill>
                <a:schemeClr val="bg1"/>
              </a:solidFill>
            </a:rPr>
            <a:t> за </a:t>
          </a:r>
          <a:r>
            <a:rPr lang="ru-RU" sz="1400" b="1" dirty="0" err="1">
              <a:solidFill>
                <a:schemeClr val="bg1"/>
              </a:solidFill>
            </a:rPr>
            <a:t>етнічною</a:t>
          </a:r>
          <a:r>
            <a:rPr lang="ru-RU" sz="1400" b="1" dirty="0">
              <a:solidFill>
                <a:schemeClr val="bg1"/>
              </a:solidFill>
            </a:rPr>
            <a:t> </a:t>
          </a:r>
          <a:r>
            <a:rPr lang="ru-RU" sz="1400" b="1" dirty="0" err="1">
              <a:solidFill>
                <a:schemeClr val="bg1"/>
              </a:solidFill>
            </a:rPr>
            <a:t>ознакою</a:t>
          </a:r>
          <a:r>
            <a:rPr lang="ru-RU" sz="1400" b="1" dirty="0">
              <a:solidFill>
                <a:schemeClr val="bg1"/>
              </a:solidFill>
            </a:rPr>
            <a:t> </a:t>
          </a:r>
          <a:r>
            <a:rPr lang="ru-RU" sz="1400" b="1" dirty="0" err="1">
              <a:solidFill>
                <a:schemeClr val="bg1"/>
              </a:solidFill>
            </a:rPr>
            <a:t>кримськотатарського</a:t>
          </a:r>
          <a:r>
            <a:rPr lang="ru-RU" sz="1400" b="1" dirty="0">
              <a:solidFill>
                <a:schemeClr val="bg1"/>
              </a:solidFill>
            </a:rPr>
            <a:t> народу та </a:t>
          </a:r>
          <a:r>
            <a:rPr lang="ru-RU" sz="1400" b="1" dirty="0" err="1">
              <a:solidFill>
                <a:schemeClr val="bg1"/>
              </a:solidFill>
            </a:rPr>
            <a:t>осіб</a:t>
          </a:r>
          <a:r>
            <a:rPr lang="ru-RU" sz="1400" b="1" dirty="0">
              <a:solidFill>
                <a:schemeClr val="bg1"/>
              </a:solidFill>
            </a:rPr>
            <a:t> </a:t>
          </a:r>
          <a:r>
            <a:rPr lang="ru-RU" sz="1400" b="1" dirty="0" err="1">
              <a:solidFill>
                <a:schemeClr val="bg1"/>
              </a:solidFill>
            </a:rPr>
            <a:t>інших</a:t>
          </a:r>
          <a:r>
            <a:rPr lang="ru-RU" sz="1400" b="1" dirty="0">
              <a:solidFill>
                <a:schemeClr val="bg1"/>
              </a:solidFill>
            </a:rPr>
            <a:t> </a:t>
          </a:r>
          <a:r>
            <a:rPr lang="ru-RU" sz="1400" b="1" dirty="0" err="1">
              <a:solidFill>
                <a:schemeClr val="bg1"/>
              </a:solidFill>
            </a:rPr>
            <a:t>національностей</a:t>
          </a:r>
          <a:endParaRPr lang="ru-RU" sz="1400" b="1" dirty="0">
            <a:solidFill>
              <a:schemeClr val="bg1"/>
            </a:solidFill>
          </a:endParaRPr>
        </a:p>
      </dgm:t>
    </dgm:pt>
    <dgm:pt modelId="{E9CC7326-D26F-4836-8734-B46473543D12}" type="parTrans" cxnId="{AF0A5A13-84AF-4CA6-9CC0-E9B6F5FC1759}">
      <dgm:prSet/>
      <dgm:spPr/>
      <dgm:t>
        <a:bodyPr/>
        <a:lstStyle/>
        <a:p>
          <a:endParaRPr lang="ru-RU"/>
        </a:p>
      </dgm:t>
    </dgm:pt>
    <dgm:pt modelId="{7B171AD7-DA54-4F51-AD57-9D48DED6C2DB}" type="sibTrans" cxnId="{AF0A5A13-84AF-4CA6-9CC0-E9B6F5FC1759}">
      <dgm:prSet/>
      <dgm:spPr/>
      <dgm:t>
        <a:bodyPr/>
        <a:lstStyle/>
        <a:p>
          <a:endParaRPr lang="ru-RU"/>
        </a:p>
      </dgm:t>
    </dgm:pt>
    <dgm:pt modelId="{86114F77-E210-451F-A6B5-64141D803057}" type="pres">
      <dgm:prSet presAssocID="{738FB897-58C1-42EB-9C61-DD242B7ED241}" presName="Name0" presStyleCnt="0">
        <dgm:presLayoutVars>
          <dgm:dir/>
          <dgm:resizeHandles/>
        </dgm:presLayoutVars>
      </dgm:prSet>
      <dgm:spPr/>
      <dgm:t>
        <a:bodyPr/>
        <a:lstStyle/>
        <a:p>
          <a:endParaRPr lang="ru-RU"/>
        </a:p>
      </dgm:t>
    </dgm:pt>
    <dgm:pt modelId="{079814D1-66BD-4604-B497-8604F07163BD}" type="pres">
      <dgm:prSet presAssocID="{45402218-B07E-4CC9-A252-14A54052CF37}" presName="compNode" presStyleCnt="0"/>
      <dgm:spPr/>
    </dgm:pt>
    <dgm:pt modelId="{D84B4A58-779C-44ED-9B18-7CC7DD468FCF}" type="pres">
      <dgm:prSet presAssocID="{45402218-B07E-4CC9-A252-14A54052CF37}" presName="dummyConnPt" presStyleCnt="0"/>
      <dgm:spPr/>
    </dgm:pt>
    <dgm:pt modelId="{9FA4C9C6-8912-4AA8-B035-DA36F536D12E}" type="pres">
      <dgm:prSet presAssocID="{45402218-B07E-4CC9-A252-14A54052CF37}" presName="node" presStyleLbl="node1" presStyleIdx="0" presStyleCnt="7" custScaleX="111620">
        <dgm:presLayoutVars>
          <dgm:bulletEnabled val="1"/>
        </dgm:presLayoutVars>
      </dgm:prSet>
      <dgm:spPr/>
      <dgm:t>
        <a:bodyPr/>
        <a:lstStyle/>
        <a:p>
          <a:endParaRPr lang="ru-RU"/>
        </a:p>
      </dgm:t>
    </dgm:pt>
    <dgm:pt modelId="{F61CBB5E-781A-45DF-9962-F92672328216}" type="pres">
      <dgm:prSet presAssocID="{FF750C9D-C398-48D7-983C-361DEC9F5030}" presName="sibTrans" presStyleLbl="bgSibTrans2D1" presStyleIdx="0" presStyleCnt="6"/>
      <dgm:spPr/>
      <dgm:t>
        <a:bodyPr/>
        <a:lstStyle/>
        <a:p>
          <a:endParaRPr lang="ru-RU"/>
        </a:p>
      </dgm:t>
    </dgm:pt>
    <dgm:pt modelId="{B074218F-6E9A-4D5B-8330-DD3A117D2643}" type="pres">
      <dgm:prSet presAssocID="{29D250E7-58B2-4FF7-9E60-94DA792E84BC}" presName="compNode" presStyleCnt="0"/>
      <dgm:spPr/>
    </dgm:pt>
    <dgm:pt modelId="{C5AEE352-EBDF-41F6-AC64-7557D94B22F2}" type="pres">
      <dgm:prSet presAssocID="{29D250E7-58B2-4FF7-9E60-94DA792E84BC}" presName="dummyConnPt" presStyleCnt="0"/>
      <dgm:spPr/>
    </dgm:pt>
    <dgm:pt modelId="{DFBC21F2-0867-4ACB-8D13-AF712C35F84A}" type="pres">
      <dgm:prSet presAssocID="{29D250E7-58B2-4FF7-9E60-94DA792E84BC}" presName="node" presStyleLbl="node1" presStyleIdx="1" presStyleCnt="7">
        <dgm:presLayoutVars>
          <dgm:bulletEnabled val="1"/>
        </dgm:presLayoutVars>
      </dgm:prSet>
      <dgm:spPr/>
      <dgm:t>
        <a:bodyPr/>
        <a:lstStyle/>
        <a:p>
          <a:endParaRPr lang="ru-RU"/>
        </a:p>
      </dgm:t>
    </dgm:pt>
    <dgm:pt modelId="{6711283F-E9DA-42A8-A7CA-BFAB9DC3C5E0}" type="pres">
      <dgm:prSet presAssocID="{4DE472CB-C447-400F-894E-B02635009247}" presName="sibTrans" presStyleLbl="bgSibTrans2D1" presStyleIdx="1" presStyleCnt="6"/>
      <dgm:spPr/>
      <dgm:t>
        <a:bodyPr/>
        <a:lstStyle/>
        <a:p>
          <a:endParaRPr lang="ru-RU"/>
        </a:p>
      </dgm:t>
    </dgm:pt>
    <dgm:pt modelId="{089A33A6-B37C-4F98-8DE7-896CD4BB819D}" type="pres">
      <dgm:prSet presAssocID="{6DA2BB71-70A5-4C62-8DF4-B0A73EB6FA77}" presName="compNode" presStyleCnt="0"/>
      <dgm:spPr/>
    </dgm:pt>
    <dgm:pt modelId="{C7BC721A-F6FE-4982-A456-5ABB0F9BD23D}" type="pres">
      <dgm:prSet presAssocID="{6DA2BB71-70A5-4C62-8DF4-B0A73EB6FA77}" presName="dummyConnPt" presStyleCnt="0"/>
      <dgm:spPr/>
    </dgm:pt>
    <dgm:pt modelId="{4D763AA6-F17C-4246-A246-F7FB76C1B1DB}" type="pres">
      <dgm:prSet presAssocID="{6DA2BB71-70A5-4C62-8DF4-B0A73EB6FA77}" presName="node" presStyleLbl="node1" presStyleIdx="2" presStyleCnt="7" custLinFactX="100000" custLinFactY="-22502" custLinFactNeighborX="173101" custLinFactNeighborY="-100000">
        <dgm:presLayoutVars>
          <dgm:bulletEnabled val="1"/>
        </dgm:presLayoutVars>
      </dgm:prSet>
      <dgm:spPr/>
      <dgm:t>
        <a:bodyPr/>
        <a:lstStyle/>
        <a:p>
          <a:endParaRPr lang="ru-RU"/>
        </a:p>
      </dgm:t>
    </dgm:pt>
    <dgm:pt modelId="{27477374-9A0A-461E-9038-E1969E150A44}" type="pres">
      <dgm:prSet presAssocID="{421872F1-3DF3-47A2-8C56-05F3AC140714}" presName="sibTrans" presStyleLbl="bgSibTrans2D1" presStyleIdx="2" presStyleCnt="6"/>
      <dgm:spPr/>
      <dgm:t>
        <a:bodyPr/>
        <a:lstStyle/>
        <a:p>
          <a:endParaRPr lang="ru-RU"/>
        </a:p>
      </dgm:t>
    </dgm:pt>
    <dgm:pt modelId="{15589D94-4A94-4910-AFB3-C0937E258EAF}" type="pres">
      <dgm:prSet presAssocID="{669D7721-F382-492B-87E2-43F2E906E664}" presName="compNode" presStyleCnt="0"/>
      <dgm:spPr/>
    </dgm:pt>
    <dgm:pt modelId="{B1D7E725-41DE-4E36-81B8-1547CF92A20E}" type="pres">
      <dgm:prSet presAssocID="{669D7721-F382-492B-87E2-43F2E906E664}" presName="dummyConnPt" presStyleCnt="0"/>
      <dgm:spPr/>
    </dgm:pt>
    <dgm:pt modelId="{A118FD94-432A-4606-A7B1-B13F51D29EC5}" type="pres">
      <dgm:prSet presAssocID="{669D7721-F382-492B-87E2-43F2E906E664}" presName="node" presStyleLbl="node1" presStyleIdx="3" presStyleCnt="7">
        <dgm:presLayoutVars>
          <dgm:bulletEnabled val="1"/>
        </dgm:presLayoutVars>
      </dgm:prSet>
      <dgm:spPr/>
      <dgm:t>
        <a:bodyPr/>
        <a:lstStyle/>
        <a:p>
          <a:endParaRPr lang="ru-RU"/>
        </a:p>
      </dgm:t>
    </dgm:pt>
    <dgm:pt modelId="{BEF9C1AE-FECA-4076-B468-308C69AF7F1A}" type="pres">
      <dgm:prSet presAssocID="{E3B88C04-ED71-47BE-A630-178A5180B5D2}" presName="sibTrans" presStyleLbl="bgSibTrans2D1" presStyleIdx="3" presStyleCnt="6"/>
      <dgm:spPr/>
      <dgm:t>
        <a:bodyPr/>
        <a:lstStyle/>
        <a:p>
          <a:endParaRPr lang="ru-RU"/>
        </a:p>
      </dgm:t>
    </dgm:pt>
    <dgm:pt modelId="{FAC9E309-16CA-4EEE-AF82-2962B1CFEAAC}" type="pres">
      <dgm:prSet presAssocID="{14237F7D-12A4-440D-90B5-5971926BC27A}" presName="compNode" presStyleCnt="0"/>
      <dgm:spPr/>
    </dgm:pt>
    <dgm:pt modelId="{724E4192-382F-47BC-83A2-45A240025FB5}" type="pres">
      <dgm:prSet presAssocID="{14237F7D-12A4-440D-90B5-5971926BC27A}" presName="dummyConnPt" presStyleCnt="0"/>
      <dgm:spPr/>
    </dgm:pt>
    <dgm:pt modelId="{7B4DA26C-015E-43BD-AD85-88A5DC0CB51B}" type="pres">
      <dgm:prSet presAssocID="{14237F7D-12A4-440D-90B5-5971926BC27A}" presName="node" presStyleLbl="node1" presStyleIdx="4" presStyleCnt="7" custScaleY="133921" custLinFactNeighborX="-1373" custLinFactNeighborY="-15367">
        <dgm:presLayoutVars>
          <dgm:bulletEnabled val="1"/>
        </dgm:presLayoutVars>
      </dgm:prSet>
      <dgm:spPr/>
      <dgm:t>
        <a:bodyPr/>
        <a:lstStyle/>
        <a:p>
          <a:endParaRPr lang="ru-RU"/>
        </a:p>
      </dgm:t>
    </dgm:pt>
    <dgm:pt modelId="{50894F6F-82D9-42BC-9A36-2CAAEF48B5C5}" type="pres">
      <dgm:prSet presAssocID="{D426ADBB-D1A1-4866-A63A-9ADD1EEA6C9F}" presName="sibTrans" presStyleLbl="bgSibTrans2D1" presStyleIdx="4" presStyleCnt="6"/>
      <dgm:spPr/>
      <dgm:t>
        <a:bodyPr/>
        <a:lstStyle/>
        <a:p>
          <a:endParaRPr lang="ru-RU"/>
        </a:p>
      </dgm:t>
    </dgm:pt>
    <dgm:pt modelId="{BC656972-F6FB-43E3-A648-0FFAA4ED1817}" type="pres">
      <dgm:prSet presAssocID="{7E1B257D-2839-4AB9-B181-5B10027CD43A}" presName="compNode" presStyleCnt="0"/>
      <dgm:spPr/>
    </dgm:pt>
    <dgm:pt modelId="{DA517117-94D1-4397-8864-6E6A30BADD53}" type="pres">
      <dgm:prSet presAssocID="{7E1B257D-2839-4AB9-B181-5B10027CD43A}" presName="dummyConnPt" presStyleCnt="0"/>
      <dgm:spPr/>
    </dgm:pt>
    <dgm:pt modelId="{52C22C84-6FBC-4800-A2EE-C8D29FCDD8A6}" type="pres">
      <dgm:prSet presAssocID="{7E1B257D-2839-4AB9-B181-5B10027CD43A}" presName="node" presStyleLbl="node1" presStyleIdx="5" presStyleCnt="7">
        <dgm:presLayoutVars>
          <dgm:bulletEnabled val="1"/>
        </dgm:presLayoutVars>
      </dgm:prSet>
      <dgm:spPr/>
      <dgm:t>
        <a:bodyPr/>
        <a:lstStyle/>
        <a:p>
          <a:endParaRPr lang="ru-RU"/>
        </a:p>
      </dgm:t>
    </dgm:pt>
    <dgm:pt modelId="{5F1E3133-0768-41B5-87C5-21CA2D20E8CE}" type="pres">
      <dgm:prSet presAssocID="{BBAE44A3-7CFB-4A56-B2C5-F80D67E34D15}" presName="sibTrans" presStyleLbl="bgSibTrans2D1" presStyleIdx="5" presStyleCnt="6"/>
      <dgm:spPr/>
      <dgm:t>
        <a:bodyPr/>
        <a:lstStyle/>
        <a:p>
          <a:endParaRPr lang="ru-RU"/>
        </a:p>
      </dgm:t>
    </dgm:pt>
    <dgm:pt modelId="{1F8A47ED-2A98-497A-95C3-9D2F9552D619}" type="pres">
      <dgm:prSet presAssocID="{C50F6A77-7CA4-4FC4-AF59-5FDEC975C884}" presName="compNode" presStyleCnt="0"/>
      <dgm:spPr/>
    </dgm:pt>
    <dgm:pt modelId="{8DAB6357-99C9-48F6-BFB8-B16BC7DC989C}" type="pres">
      <dgm:prSet presAssocID="{C50F6A77-7CA4-4FC4-AF59-5FDEC975C884}" presName="dummyConnPt" presStyleCnt="0"/>
      <dgm:spPr/>
    </dgm:pt>
    <dgm:pt modelId="{CA172CDB-8A43-4370-AF8A-C4F8B4AC549E}" type="pres">
      <dgm:prSet presAssocID="{C50F6A77-7CA4-4FC4-AF59-5FDEC975C884}" presName="node" presStyleLbl="node1" presStyleIdx="6" presStyleCnt="7">
        <dgm:presLayoutVars>
          <dgm:bulletEnabled val="1"/>
        </dgm:presLayoutVars>
      </dgm:prSet>
      <dgm:spPr/>
      <dgm:t>
        <a:bodyPr/>
        <a:lstStyle/>
        <a:p>
          <a:endParaRPr lang="ru-RU"/>
        </a:p>
      </dgm:t>
    </dgm:pt>
  </dgm:ptLst>
  <dgm:cxnLst>
    <dgm:cxn modelId="{01153057-F714-405A-8195-E175B7EDA696}" type="presOf" srcId="{738FB897-58C1-42EB-9C61-DD242B7ED241}" destId="{86114F77-E210-451F-A6B5-64141D803057}" srcOrd="0" destOrd="0" presId="urn:microsoft.com/office/officeart/2005/8/layout/bProcess4#1"/>
    <dgm:cxn modelId="{EAAF04DE-8CB0-4B57-9C93-9DAE1B266E00}" type="presOf" srcId="{E3B88C04-ED71-47BE-A630-178A5180B5D2}" destId="{BEF9C1AE-FECA-4076-B468-308C69AF7F1A}" srcOrd="0" destOrd="0" presId="urn:microsoft.com/office/officeart/2005/8/layout/bProcess4#1"/>
    <dgm:cxn modelId="{CFD2DEC0-CF62-4DB4-AEED-15DB8847175E}" srcId="{738FB897-58C1-42EB-9C61-DD242B7ED241}" destId="{14237F7D-12A4-440D-90B5-5971926BC27A}" srcOrd="4" destOrd="0" parTransId="{6DAC912F-A55D-4D27-A9E5-5CB7C5421D1B}" sibTransId="{D426ADBB-D1A1-4866-A63A-9ADD1EEA6C9F}"/>
    <dgm:cxn modelId="{0E21A828-0E87-44B6-857F-E8CF4E79BE0F}" type="presOf" srcId="{C50F6A77-7CA4-4FC4-AF59-5FDEC975C884}" destId="{CA172CDB-8A43-4370-AF8A-C4F8B4AC549E}" srcOrd="0" destOrd="0" presId="urn:microsoft.com/office/officeart/2005/8/layout/bProcess4#1"/>
    <dgm:cxn modelId="{AF0A5A13-84AF-4CA6-9CC0-E9B6F5FC1759}" srcId="{738FB897-58C1-42EB-9C61-DD242B7ED241}" destId="{C50F6A77-7CA4-4FC4-AF59-5FDEC975C884}" srcOrd="6" destOrd="0" parTransId="{E9CC7326-D26F-4836-8734-B46473543D12}" sibTransId="{7B171AD7-DA54-4F51-AD57-9D48DED6C2DB}"/>
    <dgm:cxn modelId="{07F7F64C-3CB3-4CF8-8323-0F06D8E88BDC}" type="presOf" srcId="{6DA2BB71-70A5-4C62-8DF4-B0A73EB6FA77}" destId="{4D763AA6-F17C-4246-A246-F7FB76C1B1DB}" srcOrd="0" destOrd="0" presId="urn:microsoft.com/office/officeart/2005/8/layout/bProcess4#1"/>
    <dgm:cxn modelId="{A9F9F6BD-7BF6-42D8-8DD2-9455EA1E41CB}" srcId="{738FB897-58C1-42EB-9C61-DD242B7ED241}" destId="{7E1B257D-2839-4AB9-B181-5B10027CD43A}" srcOrd="5" destOrd="0" parTransId="{3B5F386C-C4AB-406F-BB64-2214651A2193}" sibTransId="{BBAE44A3-7CFB-4A56-B2C5-F80D67E34D15}"/>
    <dgm:cxn modelId="{3118B18E-8039-45AC-BFB0-58C9B2C8F001}" type="presOf" srcId="{FF750C9D-C398-48D7-983C-361DEC9F5030}" destId="{F61CBB5E-781A-45DF-9962-F92672328216}" srcOrd="0" destOrd="0" presId="urn:microsoft.com/office/officeart/2005/8/layout/bProcess4#1"/>
    <dgm:cxn modelId="{1C87A1E9-D552-4C3B-9D4E-F6F2AC117D63}" type="presOf" srcId="{29D250E7-58B2-4FF7-9E60-94DA792E84BC}" destId="{DFBC21F2-0867-4ACB-8D13-AF712C35F84A}" srcOrd="0" destOrd="0" presId="urn:microsoft.com/office/officeart/2005/8/layout/bProcess4#1"/>
    <dgm:cxn modelId="{1ADA84DB-D6F1-4E02-88C7-7507F76C6EB8}" srcId="{738FB897-58C1-42EB-9C61-DD242B7ED241}" destId="{29D250E7-58B2-4FF7-9E60-94DA792E84BC}" srcOrd="1" destOrd="0" parTransId="{7D75FE95-4623-424E-B875-FFA0360FC941}" sibTransId="{4DE472CB-C447-400F-894E-B02635009247}"/>
    <dgm:cxn modelId="{9701E4D6-E40D-4B4D-8E80-0D2FE92FFD1F}" type="presOf" srcId="{BBAE44A3-7CFB-4A56-B2C5-F80D67E34D15}" destId="{5F1E3133-0768-41B5-87C5-21CA2D20E8CE}" srcOrd="0" destOrd="0" presId="urn:microsoft.com/office/officeart/2005/8/layout/bProcess4#1"/>
    <dgm:cxn modelId="{AAC1CF98-DD25-4832-BA98-E7944AC1AC12}" type="presOf" srcId="{669D7721-F382-492B-87E2-43F2E906E664}" destId="{A118FD94-432A-4606-A7B1-B13F51D29EC5}" srcOrd="0" destOrd="0" presId="urn:microsoft.com/office/officeart/2005/8/layout/bProcess4#1"/>
    <dgm:cxn modelId="{ECA43EA2-65C8-4BDF-A6BC-5FAAA86D20E7}" srcId="{738FB897-58C1-42EB-9C61-DD242B7ED241}" destId="{669D7721-F382-492B-87E2-43F2E906E664}" srcOrd="3" destOrd="0" parTransId="{E82BF657-143B-436C-B3BD-9A46ADD5CFDF}" sibTransId="{E3B88C04-ED71-47BE-A630-178A5180B5D2}"/>
    <dgm:cxn modelId="{13386830-3E64-45E9-B99F-DA80665ECC5C}" type="presOf" srcId="{4DE472CB-C447-400F-894E-B02635009247}" destId="{6711283F-E9DA-42A8-A7CA-BFAB9DC3C5E0}" srcOrd="0" destOrd="0" presId="urn:microsoft.com/office/officeart/2005/8/layout/bProcess4#1"/>
    <dgm:cxn modelId="{001A554C-13A1-4139-A087-E6CFE99685F5}" srcId="{738FB897-58C1-42EB-9C61-DD242B7ED241}" destId="{6DA2BB71-70A5-4C62-8DF4-B0A73EB6FA77}" srcOrd="2" destOrd="0" parTransId="{505D2540-B72E-4743-83BF-F12F1401B9D8}" sibTransId="{421872F1-3DF3-47A2-8C56-05F3AC140714}"/>
    <dgm:cxn modelId="{D8D203FB-CD20-4350-A146-3EF8A5E545A6}" type="presOf" srcId="{14237F7D-12A4-440D-90B5-5971926BC27A}" destId="{7B4DA26C-015E-43BD-AD85-88A5DC0CB51B}" srcOrd="0" destOrd="0" presId="urn:microsoft.com/office/officeart/2005/8/layout/bProcess4#1"/>
    <dgm:cxn modelId="{8F85269E-1054-40C5-9C11-EC339D3DA845}" srcId="{738FB897-58C1-42EB-9C61-DD242B7ED241}" destId="{45402218-B07E-4CC9-A252-14A54052CF37}" srcOrd="0" destOrd="0" parTransId="{04A4FF9C-CBDF-4CBF-A422-FDBC673E512D}" sibTransId="{FF750C9D-C398-48D7-983C-361DEC9F5030}"/>
    <dgm:cxn modelId="{5EE8C60D-5A5F-47BD-A8CF-ACF5E97AD0C3}" type="presOf" srcId="{D426ADBB-D1A1-4866-A63A-9ADD1EEA6C9F}" destId="{50894F6F-82D9-42BC-9A36-2CAAEF48B5C5}" srcOrd="0" destOrd="0" presId="urn:microsoft.com/office/officeart/2005/8/layout/bProcess4#1"/>
    <dgm:cxn modelId="{9254A5DA-1A51-4F5C-A1BB-75ED1CC47FE6}" type="presOf" srcId="{7E1B257D-2839-4AB9-B181-5B10027CD43A}" destId="{52C22C84-6FBC-4800-A2EE-C8D29FCDD8A6}" srcOrd="0" destOrd="0" presId="urn:microsoft.com/office/officeart/2005/8/layout/bProcess4#1"/>
    <dgm:cxn modelId="{8FB9CD04-8563-4070-9C26-3E4AF03DAC9B}" type="presOf" srcId="{421872F1-3DF3-47A2-8C56-05F3AC140714}" destId="{27477374-9A0A-461E-9038-E1969E150A44}" srcOrd="0" destOrd="0" presId="urn:microsoft.com/office/officeart/2005/8/layout/bProcess4#1"/>
    <dgm:cxn modelId="{CBC4EA91-16A5-45B2-B165-6B83055A0C1B}" type="presOf" srcId="{45402218-B07E-4CC9-A252-14A54052CF37}" destId="{9FA4C9C6-8912-4AA8-B035-DA36F536D12E}" srcOrd="0" destOrd="0" presId="urn:microsoft.com/office/officeart/2005/8/layout/bProcess4#1"/>
    <dgm:cxn modelId="{1DE3B4A1-9DB6-4D38-B8C6-C4041DCF3779}" type="presParOf" srcId="{86114F77-E210-451F-A6B5-64141D803057}" destId="{079814D1-66BD-4604-B497-8604F07163BD}" srcOrd="0" destOrd="0" presId="urn:microsoft.com/office/officeart/2005/8/layout/bProcess4#1"/>
    <dgm:cxn modelId="{42204E7F-3D44-4E35-B774-E7C831CB532F}" type="presParOf" srcId="{079814D1-66BD-4604-B497-8604F07163BD}" destId="{D84B4A58-779C-44ED-9B18-7CC7DD468FCF}" srcOrd="0" destOrd="0" presId="urn:microsoft.com/office/officeart/2005/8/layout/bProcess4#1"/>
    <dgm:cxn modelId="{EB71EBE2-BEDF-4C85-AD87-FD535363787A}" type="presParOf" srcId="{079814D1-66BD-4604-B497-8604F07163BD}" destId="{9FA4C9C6-8912-4AA8-B035-DA36F536D12E}" srcOrd="1" destOrd="0" presId="urn:microsoft.com/office/officeart/2005/8/layout/bProcess4#1"/>
    <dgm:cxn modelId="{EF10358F-282B-47B4-9E28-1DEF78375308}" type="presParOf" srcId="{86114F77-E210-451F-A6B5-64141D803057}" destId="{F61CBB5E-781A-45DF-9962-F92672328216}" srcOrd="1" destOrd="0" presId="urn:microsoft.com/office/officeart/2005/8/layout/bProcess4#1"/>
    <dgm:cxn modelId="{5C27E3BD-5F15-446D-A2C7-628E497186D6}" type="presParOf" srcId="{86114F77-E210-451F-A6B5-64141D803057}" destId="{B074218F-6E9A-4D5B-8330-DD3A117D2643}" srcOrd="2" destOrd="0" presId="urn:microsoft.com/office/officeart/2005/8/layout/bProcess4#1"/>
    <dgm:cxn modelId="{BF0B45CA-F2B6-427D-93D8-8176C926E536}" type="presParOf" srcId="{B074218F-6E9A-4D5B-8330-DD3A117D2643}" destId="{C5AEE352-EBDF-41F6-AC64-7557D94B22F2}" srcOrd="0" destOrd="0" presId="urn:microsoft.com/office/officeart/2005/8/layout/bProcess4#1"/>
    <dgm:cxn modelId="{1FB0F6D4-5355-4886-B2CD-75F1383D2924}" type="presParOf" srcId="{B074218F-6E9A-4D5B-8330-DD3A117D2643}" destId="{DFBC21F2-0867-4ACB-8D13-AF712C35F84A}" srcOrd="1" destOrd="0" presId="urn:microsoft.com/office/officeart/2005/8/layout/bProcess4#1"/>
    <dgm:cxn modelId="{60FE635C-3F3E-451F-B8D7-AE038F4BC7CF}" type="presParOf" srcId="{86114F77-E210-451F-A6B5-64141D803057}" destId="{6711283F-E9DA-42A8-A7CA-BFAB9DC3C5E0}" srcOrd="3" destOrd="0" presId="urn:microsoft.com/office/officeart/2005/8/layout/bProcess4#1"/>
    <dgm:cxn modelId="{FC9B9A5F-8664-44C6-8FA3-888EE4303A70}" type="presParOf" srcId="{86114F77-E210-451F-A6B5-64141D803057}" destId="{089A33A6-B37C-4F98-8DE7-896CD4BB819D}" srcOrd="4" destOrd="0" presId="urn:microsoft.com/office/officeart/2005/8/layout/bProcess4#1"/>
    <dgm:cxn modelId="{BB184955-34EA-4918-A7B5-EB072645F63F}" type="presParOf" srcId="{089A33A6-B37C-4F98-8DE7-896CD4BB819D}" destId="{C7BC721A-F6FE-4982-A456-5ABB0F9BD23D}" srcOrd="0" destOrd="0" presId="urn:microsoft.com/office/officeart/2005/8/layout/bProcess4#1"/>
    <dgm:cxn modelId="{6C610A5A-F828-401F-8DFA-A06334B84B08}" type="presParOf" srcId="{089A33A6-B37C-4F98-8DE7-896CD4BB819D}" destId="{4D763AA6-F17C-4246-A246-F7FB76C1B1DB}" srcOrd="1" destOrd="0" presId="urn:microsoft.com/office/officeart/2005/8/layout/bProcess4#1"/>
    <dgm:cxn modelId="{81A943BA-20F8-4E71-9EF7-E8DE0A1AA5A4}" type="presParOf" srcId="{86114F77-E210-451F-A6B5-64141D803057}" destId="{27477374-9A0A-461E-9038-E1969E150A44}" srcOrd="5" destOrd="0" presId="urn:microsoft.com/office/officeart/2005/8/layout/bProcess4#1"/>
    <dgm:cxn modelId="{5E098449-21BA-4D22-96FC-9F1FE1A38DF4}" type="presParOf" srcId="{86114F77-E210-451F-A6B5-64141D803057}" destId="{15589D94-4A94-4910-AFB3-C0937E258EAF}" srcOrd="6" destOrd="0" presId="urn:microsoft.com/office/officeart/2005/8/layout/bProcess4#1"/>
    <dgm:cxn modelId="{9392FD74-D150-4711-87BA-8AECE7A1C4AE}" type="presParOf" srcId="{15589D94-4A94-4910-AFB3-C0937E258EAF}" destId="{B1D7E725-41DE-4E36-81B8-1547CF92A20E}" srcOrd="0" destOrd="0" presId="urn:microsoft.com/office/officeart/2005/8/layout/bProcess4#1"/>
    <dgm:cxn modelId="{1AC5D5FB-6D24-497A-AF42-104035725CD9}" type="presParOf" srcId="{15589D94-4A94-4910-AFB3-C0937E258EAF}" destId="{A118FD94-432A-4606-A7B1-B13F51D29EC5}" srcOrd="1" destOrd="0" presId="urn:microsoft.com/office/officeart/2005/8/layout/bProcess4#1"/>
    <dgm:cxn modelId="{ADF3AB42-A024-4770-9D1C-99991C4BCF43}" type="presParOf" srcId="{86114F77-E210-451F-A6B5-64141D803057}" destId="{BEF9C1AE-FECA-4076-B468-308C69AF7F1A}" srcOrd="7" destOrd="0" presId="urn:microsoft.com/office/officeart/2005/8/layout/bProcess4#1"/>
    <dgm:cxn modelId="{77F3F439-697C-4AC9-A9FF-9AE20F5FFD76}" type="presParOf" srcId="{86114F77-E210-451F-A6B5-64141D803057}" destId="{FAC9E309-16CA-4EEE-AF82-2962B1CFEAAC}" srcOrd="8" destOrd="0" presId="urn:microsoft.com/office/officeart/2005/8/layout/bProcess4#1"/>
    <dgm:cxn modelId="{6D8754EA-DE93-44D9-9F1A-130816513147}" type="presParOf" srcId="{FAC9E309-16CA-4EEE-AF82-2962B1CFEAAC}" destId="{724E4192-382F-47BC-83A2-45A240025FB5}" srcOrd="0" destOrd="0" presId="urn:microsoft.com/office/officeart/2005/8/layout/bProcess4#1"/>
    <dgm:cxn modelId="{DABA6DEA-05D5-42AC-859D-91D4F08E1C96}" type="presParOf" srcId="{FAC9E309-16CA-4EEE-AF82-2962B1CFEAAC}" destId="{7B4DA26C-015E-43BD-AD85-88A5DC0CB51B}" srcOrd="1" destOrd="0" presId="urn:microsoft.com/office/officeart/2005/8/layout/bProcess4#1"/>
    <dgm:cxn modelId="{2D1EFD26-D193-4CB9-AD4D-7CA76FCD5561}" type="presParOf" srcId="{86114F77-E210-451F-A6B5-64141D803057}" destId="{50894F6F-82D9-42BC-9A36-2CAAEF48B5C5}" srcOrd="9" destOrd="0" presId="urn:microsoft.com/office/officeart/2005/8/layout/bProcess4#1"/>
    <dgm:cxn modelId="{BA711649-93EE-4854-A206-43AEAABBD14D}" type="presParOf" srcId="{86114F77-E210-451F-A6B5-64141D803057}" destId="{BC656972-F6FB-43E3-A648-0FFAA4ED1817}" srcOrd="10" destOrd="0" presId="urn:microsoft.com/office/officeart/2005/8/layout/bProcess4#1"/>
    <dgm:cxn modelId="{D9604BEC-CB1C-4CCB-ACA9-DF9A368C007D}" type="presParOf" srcId="{BC656972-F6FB-43E3-A648-0FFAA4ED1817}" destId="{DA517117-94D1-4397-8864-6E6A30BADD53}" srcOrd="0" destOrd="0" presId="urn:microsoft.com/office/officeart/2005/8/layout/bProcess4#1"/>
    <dgm:cxn modelId="{3A9BFA5E-0BD5-4638-A68F-52E5431B009A}" type="presParOf" srcId="{BC656972-F6FB-43E3-A648-0FFAA4ED1817}" destId="{52C22C84-6FBC-4800-A2EE-C8D29FCDD8A6}" srcOrd="1" destOrd="0" presId="urn:microsoft.com/office/officeart/2005/8/layout/bProcess4#1"/>
    <dgm:cxn modelId="{D7DC6E23-75E4-400B-86AA-59533151953F}" type="presParOf" srcId="{86114F77-E210-451F-A6B5-64141D803057}" destId="{5F1E3133-0768-41B5-87C5-21CA2D20E8CE}" srcOrd="11" destOrd="0" presId="urn:microsoft.com/office/officeart/2005/8/layout/bProcess4#1"/>
    <dgm:cxn modelId="{E11B28BA-9D1E-4627-9D63-BCCFD8F9C5B1}" type="presParOf" srcId="{86114F77-E210-451F-A6B5-64141D803057}" destId="{1F8A47ED-2A98-497A-95C3-9D2F9552D619}" srcOrd="12" destOrd="0" presId="urn:microsoft.com/office/officeart/2005/8/layout/bProcess4#1"/>
    <dgm:cxn modelId="{31EE6704-7EA0-40F4-A5B3-9DCC4F22649D}" type="presParOf" srcId="{1F8A47ED-2A98-497A-95C3-9D2F9552D619}" destId="{8DAB6357-99C9-48F6-BFB8-B16BC7DC989C}" srcOrd="0" destOrd="0" presId="urn:microsoft.com/office/officeart/2005/8/layout/bProcess4#1"/>
    <dgm:cxn modelId="{DCF78058-0867-4753-867A-E6894C97775F}" type="presParOf" srcId="{1F8A47ED-2A98-497A-95C3-9D2F9552D619}" destId="{CA172CDB-8A43-4370-AF8A-C4F8B4AC549E}" srcOrd="1" destOrd="0" presId="urn:microsoft.com/office/officeart/2005/8/layout/bProcess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90BB8-32E2-4BC1-A62E-76C716FABFEF}" type="doc">
      <dgm:prSet loTypeId="urn:microsoft.com/office/officeart/2005/8/layout/bProcess4#2" loCatId="process" qsTypeId="urn:microsoft.com/office/officeart/2005/8/quickstyle/simple1#2" qsCatId="simple" csTypeId="urn:microsoft.com/office/officeart/2005/8/colors/accent1_2#2" csCatId="accent1" phldr="1"/>
      <dgm:spPr/>
      <dgm:t>
        <a:bodyPr/>
        <a:lstStyle/>
        <a:p>
          <a:endParaRPr lang="ru-RU"/>
        </a:p>
      </dgm:t>
    </dgm:pt>
    <dgm:pt modelId="{F59E6F1F-CA73-4AC3-B91D-A6804BE16A49}">
      <dgm:prSet phldrT="[Текст]" custT="1"/>
      <dgm:spPr/>
      <dgm:t>
        <a:bodyPr/>
        <a:lstStyle/>
        <a:p>
          <a:r>
            <a:rPr lang="ru-RU" sz="1800" b="1" dirty="0" err="1"/>
            <a:t>Соціальна</a:t>
          </a:r>
          <a:r>
            <a:rPr lang="ru-RU" sz="1800" b="1" dirty="0"/>
            <a:t> не </a:t>
          </a:r>
          <a:r>
            <a:rPr lang="ru-RU" sz="1800" b="1" dirty="0" err="1"/>
            <a:t>адаптованість</a:t>
          </a:r>
          <a:r>
            <a:rPr lang="ru-RU" sz="1800" b="1" dirty="0"/>
            <a:t> </a:t>
          </a:r>
          <a:r>
            <a:rPr lang="ru-RU" sz="1800" b="1" dirty="0" err="1"/>
            <a:t>ромської</a:t>
          </a:r>
          <a:r>
            <a:rPr lang="ru-RU" sz="1800" b="1" dirty="0"/>
            <a:t> </a:t>
          </a:r>
          <a:r>
            <a:rPr lang="ru-RU" sz="1800" b="1" dirty="0" err="1"/>
            <a:t>національної</a:t>
          </a:r>
          <a:r>
            <a:rPr lang="ru-RU" sz="1800" b="1" dirty="0"/>
            <a:t> </a:t>
          </a:r>
          <a:r>
            <a:rPr lang="ru-RU" sz="1800" b="1" dirty="0" err="1"/>
            <a:t>меншини</a:t>
          </a:r>
          <a:r>
            <a:rPr lang="ru-RU" sz="1800" b="1" dirty="0"/>
            <a:t>, а </a:t>
          </a:r>
          <a:r>
            <a:rPr lang="ru-RU" sz="1800" b="1" dirty="0" err="1"/>
            <a:t>також</a:t>
          </a:r>
          <a:r>
            <a:rPr lang="ru-RU" sz="1800" b="1" dirty="0"/>
            <a:t> </a:t>
          </a:r>
          <a:r>
            <a:rPr lang="ru-RU" sz="1800" b="1" dirty="0" err="1"/>
            <a:t>більшості</a:t>
          </a:r>
          <a:r>
            <a:rPr lang="ru-RU" sz="1800" b="1" dirty="0"/>
            <a:t> </a:t>
          </a:r>
          <a:r>
            <a:rPr lang="ru-RU" sz="1800" b="1" dirty="0" err="1"/>
            <a:t>нововиниклих</a:t>
          </a:r>
          <a:r>
            <a:rPr lang="ru-RU" sz="1800" b="1" dirty="0"/>
            <a:t> </a:t>
          </a:r>
          <a:r>
            <a:rPr lang="ru-RU" sz="1800" b="1" dirty="0" err="1"/>
            <a:t>етнічних</a:t>
          </a:r>
          <a:r>
            <a:rPr lang="ru-RU" sz="1800" b="1" dirty="0"/>
            <a:t> </a:t>
          </a:r>
          <a:r>
            <a:rPr lang="ru-RU" sz="1800" b="1" dirty="0" err="1"/>
            <a:t>груп</a:t>
          </a:r>
          <a:endParaRPr lang="ru-RU" sz="1800" b="1" dirty="0"/>
        </a:p>
      </dgm:t>
    </dgm:pt>
    <dgm:pt modelId="{1C0CDE77-4107-4E92-B044-ABB076F2A15C}" type="parTrans" cxnId="{941DE165-2831-44FD-BD43-C3C7430BF89E}">
      <dgm:prSet/>
      <dgm:spPr/>
      <dgm:t>
        <a:bodyPr/>
        <a:lstStyle/>
        <a:p>
          <a:endParaRPr lang="ru-RU"/>
        </a:p>
      </dgm:t>
    </dgm:pt>
    <dgm:pt modelId="{824D5E1E-8BA1-4C34-AC18-1776AC1C85C4}" type="sibTrans" cxnId="{941DE165-2831-44FD-BD43-C3C7430BF89E}">
      <dgm:prSet/>
      <dgm:spPr/>
      <dgm:t>
        <a:bodyPr/>
        <a:lstStyle/>
        <a:p>
          <a:endParaRPr lang="ru-RU" sz="1800"/>
        </a:p>
      </dgm:t>
    </dgm:pt>
    <dgm:pt modelId="{4694C83F-3F33-407F-8757-BC8B23836C13}">
      <dgm:prSet phldrT="[Текст]" custT="1"/>
      <dgm:spPr/>
      <dgm:t>
        <a:bodyPr/>
        <a:lstStyle/>
        <a:p>
          <a:r>
            <a:rPr lang="ru-RU" sz="1800" b="1" dirty="0" err="1"/>
            <a:t>Посилення</a:t>
          </a:r>
          <a:r>
            <a:rPr lang="ru-RU" sz="1800" b="1" dirty="0"/>
            <a:t> </a:t>
          </a:r>
          <a:r>
            <a:rPr lang="ru-RU" sz="1800" b="1" dirty="0" err="1"/>
            <a:t>процесів</a:t>
          </a:r>
          <a:r>
            <a:rPr lang="ru-RU" sz="1800" b="1" dirty="0"/>
            <a:t> </a:t>
          </a:r>
          <a:r>
            <a:rPr lang="ru-RU" sz="1800" b="1" dirty="0" err="1"/>
            <a:t>нелегальної</a:t>
          </a:r>
          <a:r>
            <a:rPr lang="ru-RU" sz="1800" b="1" dirty="0"/>
            <a:t> </a:t>
          </a:r>
          <a:r>
            <a:rPr lang="ru-RU" sz="1800" b="1" dirty="0" err="1"/>
            <a:t>міграції</a:t>
          </a:r>
          <a:r>
            <a:rPr lang="ru-RU" sz="1800" b="1" dirty="0"/>
            <a:t> на (і через) </a:t>
          </a:r>
          <a:r>
            <a:rPr lang="ru-RU" sz="1800" b="1" dirty="0" err="1"/>
            <a:t>територію</a:t>
          </a:r>
          <a:r>
            <a:rPr lang="ru-RU" sz="1800" b="1" dirty="0"/>
            <a:t> </a:t>
          </a:r>
          <a:r>
            <a:rPr lang="ru-RU" sz="1800" b="1" dirty="0" err="1"/>
            <a:t>України</a:t>
          </a:r>
          <a:endParaRPr lang="ru-RU" sz="1800" b="1" dirty="0"/>
        </a:p>
      </dgm:t>
    </dgm:pt>
    <dgm:pt modelId="{8EA4816F-01E0-4FE8-9119-8719E6E42D37}" type="parTrans" cxnId="{FE522D45-7989-423E-A62D-E9E8403E3CF1}">
      <dgm:prSet/>
      <dgm:spPr/>
      <dgm:t>
        <a:bodyPr/>
        <a:lstStyle/>
        <a:p>
          <a:endParaRPr lang="ru-RU"/>
        </a:p>
      </dgm:t>
    </dgm:pt>
    <dgm:pt modelId="{91522E3F-5AA2-4CF3-8373-DA1D17475C8E}" type="sibTrans" cxnId="{FE522D45-7989-423E-A62D-E9E8403E3CF1}">
      <dgm:prSet/>
      <dgm:spPr/>
      <dgm:t>
        <a:bodyPr/>
        <a:lstStyle/>
        <a:p>
          <a:endParaRPr lang="ru-RU" sz="1800"/>
        </a:p>
      </dgm:t>
    </dgm:pt>
    <dgm:pt modelId="{0C97EDBF-7BB0-4718-B30B-C679E58EC361}">
      <dgm:prSet phldrT="[Текст]" custT="1"/>
      <dgm:spPr/>
      <dgm:t>
        <a:bodyPr/>
        <a:lstStyle/>
        <a:p>
          <a:r>
            <a:rPr lang="ru-RU" sz="1600" b="1" dirty="0" err="1"/>
            <a:t>Недостатня</a:t>
          </a:r>
          <a:r>
            <a:rPr lang="ru-RU" sz="1600" b="1" dirty="0"/>
            <a:t> за</a:t>
          </a:r>
          <a:r>
            <a:rPr lang="uk-UA" sz="1600" b="1" dirty="0"/>
            <a:t>л</a:t>
          </a:r>
          <a:r>
            <a:rPr lang="ru-RU" sz="1600" b="1" dirty="0" err="1"/>
            <a:t>ученість</a:t>
          </a:r>
          <a:r>
            <a:rPr lang="ru-RU" sz="1600" b="1" dirty="0"/>
            <a:t> </a:t>
          </a:r>
          <a:r>
            <a:rPr lang="ru-RU" sz="1600" b="1" dirty="0" err="1"/>
            <a:t>корінних</a:t>
          </a:r>
          <a:r>
            <a:rPr lang="ru-RU" sz="1600" b="1" dirty="0"/>
            <a:t> </a:t>
          </a:r>
          <a:r>
            <a:rPr lang="ru-RU" sz="1600" b="1" dirty="0" err="1"/>
            <a:t>народів</a:t>
          </a:r>
          <a:r>
            <a:rPr lang="ru-RU" sz="1600" b="1" dirty="0"/>
            <a:t> і </a:t>
          </a:r>
          <a:r>
            <a:rPr lang="ru-RU" sz="1600" b="1" dirty="0" err="1"/>
            <a:t>національних</a:t>
          </a:r>
          <a:r>
            <a:rPr lang="ru-RU" sz="1600" b="1" dirty="0"/>
            <a:t> </a:t>
          </a:r>
          <a:r>
            <a:rPr lang="ru-RU" sz="1600" b="1" dirty="0" err="1"/>
            <a:t>меншин</a:t>
          </a:r>
          <a:r>
            <a:rPr lang="ru-RU" sz="1600" b="1" dirty="0"/>
            <a:t> (</a:t>
          </a:r>
          <a:r>
            <a:rPr lang="ru-RU" sz="1600" b="1" dirty="0" err="1"/>
            <a:t>крім</a:t>
          </a:r>
          <a:r>
            <a:rPr lang="ru-RU" sz="1600" b="1" dirty="0"/>
            <a:t> </a:t>
          </a:r>
          <a:r>
            <a:rPr lang="ru-RU" sz="1600" b="1" dirty="0" err="1"/>
            <a:t>росіян</a:t>
          </a:r>
          <a:r>
            <a:rPr lang="ru-RU" sz="1600" b="1" dirty="0"/>
            <a:t>) у </a:t>
          </a:r>
          <a:r>
            <a:rPr lang="ru-RU" sz="1600" b="1" dirty="0" err="1"/>
            <a:t>процес</a:t>
          </a:r>
          <a:r>
            <a:rPr lang="ru-RU" sz="1600" b="1" dirty="0"/>
            <a:t> </a:t>
          </a:r>
          <a:r>
            <a:rPr lang="ru-RU" sz="1600" b="1" dirty="0" err="1"/>
            <a:t>прийняття</a:t>
          </a:r>
          <a:r>
            <a:rPr lang="ru-RU" sz="1600" b="1" dirty="0"/>
            <a:t> </a:t>
          </a:r>
          <a:r>
            <a:rPr lang="ru-RU" sz="1600" b="1" dirty="0" err="1"/>
            <a:t>життєво</a:t>
          </a:r>
          <a:r>
            <a:rPr lang="ru-RU" sz="1600" b="1" dirty="0"/>
            <a:t> </a:t>
          </a:r>
          <a:r>
            <a:rPr lang="ru-RU" sz="1600" b="1" dirty="0" err="1"/>
            <a:t>важливих</a:t>
          </a:r>
          <a:r>
            <a:rPr lang="ru-RU" sz="1600" b="1" dirty="0"/>
            <a:t> для них </a:t>
          </a:r>
          <a:r>
            <a:rPr lang="ru-RU" sz="1600" b="1" dirty="0" err="1"/>
            <a:t>рішень</a:t>
          </a:r>
          <a:endParaRPr lang="ru-RU" sz="1600" b="1" dirty="0"/>
        </a:p>
      </dgm:t>
    </dgm:pt>
    <dgm:pt modelId="{805676FA-C203-43BA-985F-4F2C300E6FBB}" type="parTrans" cxnId="{67AF48BB-8A9E-4C49-BB46-43DD70C96817}">
      <dgm:prSet/>
      <dgm:spPr/>
      <dgm:t>
        <a:bodyPr/>
        <a:lstStyle/>
        <a:p>
          <a:endParaRPr lang="ru-RU"/>
        </a:p>
      </dgm:t>
    </dgm:pt>
    <dgm:pt modelId="{0015CF08-F54A-4C62-8413-62AFDC706FA4}" type="sibTrans" cxnId="{67AF48BB-8A9E-4C49-BB46-43DD70C96817}">
      <dgm:prSet/>
      <dgm:spPr/>
      <dgm:t>
        <a:bodyPr/>
        <a:lstStyle/>
        <a:p>
          <a:endParaRPr lang="ru-RU" sz="1800"/>
        </a:p>
      </dgm:t>
    </dgm:pt>
    <dgm:pt modelId="{3CB44F06-5701-47F2-963F-5BCD91E81EC3}">
      <dgm:prSet phldrT="[Текст]" custT="1"/>
      <dgm:spPr/>
      <dgm:t>
        <a:bodyPr/>
        <a:lstStyle/>
        <a:p>
          <a:r>
            <a:rPr lang="ru-RU" sz="1800" b="1" dirty="0" err="1"/>
            <a:t>Низька</a:t>
          </a:r>
          <a:r>
            <a:rPr lang="ru-RU" sz="1800" b="1" dirty="0"/>
            <a:t> </a:t>
          </a:r>
          <a:r>
            <a:rPr lang="ru-RU" sz="1800" b="1" dirty="0" err="1"/>
            <a:t>політична</a:t>
          </a:r>
          <a:r>
            <a:rPr lang="ru-RU" sz="1800" b="1" dirty="0"/>
            <a:t> </a:t>
          </a:r>
          <a:r>
            <a:rPr lang="ru-RU" sz="1800" b="1" dirty="0" err="1"/>
            <a:t>активність</a:t>
          </a:r>
          <a:r>
            <a:rPr lang="ru-RU" sz="1800" b="1" dirty="0"/>
            <a:t> </a:t>
          </a:r>
          <a:r>
            <a:rPr lang="ru-RU" sz="1800" b="1" dirty="0" err="1"/>
            <a:t>держави</a:t>
          </a:r>
          <a:r>
            <a:rPr lang="ru-RU" sz="1800" b="1" dirty="0"/>
            <a:t> по </a:t>
          </a:r>
          <a:r>
            <a:rPr lang="ru-RU" sz="1800" b="1" dirty="0" err="1"/>
            <a:t>відношенню</a:t>
          </a:r>
          <a:r>
            <a:rPr lang="ru-RU" sz="1800" b="1" dirty="0"/>
            <a:t> до </a:t>
          </a:r>
          <a:r>
            <a:rPr lang="ru-RU" sz="1800" b="1" dirty="0" err="1"/>
            <a:t>закордонних</a:t>
          </a:r>
          <a:r>
            <a:rPr lang="ru-RU" sz="1800" b="1" dirty="0"/>
            <a:t> </a:t>
          </a:r>
          <a:r>
            <a:rPr lang="ru-RU" sz="1800" b="1" dirty="0" err="1"/>
            <a:t>українців</a:t>
          </a:r>
          <a:r>
            <a:rPr lang="ru-RU" sz="1800" b="1" dirty="0"/>
            <a:t>, </a:t>
          </a:r>
          <a:r>
            <a:rPr lang="ru-RU" sz="1800" b="1" dirty="0" err="1"/>
            <a:t>української</a:t>
          </a:r>
          <a:r>
            <a:rPr lang="ru-RU" sz="1800" b="1" dirty="0"/>
            <a:t> </a:t>
          </a:r>
          <a:r>
            <a:rPr lang="ru-RU" sz="1800" b="1" dirty="0" err="1"/>
            <a:t>діаспори</a:t>
          </a:r>
          <a:r>
            <a:rPr lang="ru-RU" sz="1800" b="1" dirty="0"/>
            <a:t> та </a:t>
          </a:r>
          <a:r>
            <a:rPr lang="ru-RU" sz="1800" b="1" dirty="0" err="1"/>
            <a:t>трудових</a:t>
          </a:r>
          <a:r>
            <a:rPr lang="ru-RU" sz="1800" b="1" dirty="0"/>
            <a:t> </a:t>
          </a:r>
          <a:r>
            <a:rPr lang="ru-RU" sz="1800" b="1" dirty="0" err="1"/>
            <a:t>мігрантів</a:t>
          </a:r>
          <a:r>
            <a:rPr lang="ru-RU" sz="1800" b="1" dirty="0"/>
            <a:t> з числа </a:t>
          </a:r>
          <a:r>
            <a:rPr lang="ru-RU" sz="1800" b="1" dirty="0" err="1"/>
            <a:t>громадян</a:t>
          </a:r>
          <a:r>
            <a:rPr lang="ru-RU" sz="1800" b="1" dirty="0"/>
            <a:t> </a:t>
          </a:r>
          <a:r>
            <a:rPr lang="ru-RU" sz="1800" b="1" dirty="0" err="1"/>
            <a:t>України</a:t>
          </a:r>
          <a:endParaRPr lang="ru-RU" sz="1800" b="1" dirty="0"/>
        </a:p>
      </dgm:t>
    </dgm:pt>
    <dgm:pt modelId="{21E99C1C-21DD-4278-9D00-694F34BA1BE2}" type="parTrans" cxnId="{7517BA83-9ED0-4A45-B11E-6FE2A83E53A4}">
      <dgm:prSet/>
      <dgm:spPr/>
      <dgm:t>
        <a:bodyPr/>
        <a:lstStyle/>
        <a:p>
          <a:endParaRPr lang="ru-RU"/>
        </a:p>
      </dgm:t>
    </dgm:pt>
    <dgm:pt modelId="{FBB6A82D-B2B7-4A7E-8C22-0A438F75E8EA}" type="sibTrans" cxnId="{7517BA83-9ED0-4A45-B11E-6FE2A83E53A4}">
      <dgm:prSet/>
      <dgm:spPr/>
      <dgm:t>
        <a:bodyPr/>
        <a:lstStyle/>
        <a:p>
          <a:endParaRPr lang="ru-RU" sz="1800"/>
        </a:p>
      </dgm:t>
    </dgm:pt>
    <dgm:pt modelId="{6121B1C7-C3DF-46D7-8B44-F4A7AD365EA3}">
      <dgm:prSet phldrT="[Текст]" custT="1"/>
      <dgm:spPr/>
      <dgm:t>
        <a:bodyPr/>
        <a:lstStyle/>
        <a:p>
          <a:r>
            <a:rPr lang="ru-RU" sz="1800" b="1" dirty="0" err="1"/>
            <a:t>Відсутність</a:t>
          </a:r>
          <a:r>
            <a:rPr lang="ru-RU" sz="1800" b="1" dirty="0"/>
            <a:t> </a:t>
          </a:r>
          <a:r>
            <a:rPr lang="ru-RU" sz="1800" b="1" dirty="0" err="1"/>
            <a:t>системи</a:t>
          </a:r>
          <a:r>
            <a:rPr lang="ru-RU" sz="1800" b="1" dirty="0"/>
            <a:t> </a:t>
          </a:r>
          <a:r>
            <a:rPr lang="ru-RU" sz="1800" b="1" dirty="0" err="1"/>
            <a:t>фахової</a:t>
          </a:r>
          <a:r>
            <a:rPr lang="ru-RU" sz="1800" b="1" dirty="0"/>
            <a:t> </a:t>
          </a:r>
          <a:r>
            <a:rPr lang="ru-RU" sz="1800" b="1" dirty="0" err="1"/>
            <a:t>підготовки</a:t>
          </a:r>
          <a:r>
            <a:rPr lang="ru-RU" sz="1800" b="1" dirty="0"/>
            <a:t> </a:t>
          </a:r>
          <a:r>
            <a:rPr lang="ru-RU" sz="1800" b="1" dirty="0" err="1"/>
            <a:t>службовців</a:t>
          </a:r>
          <a:r>
            <a:rPr lang="ru-RU" sz="1800" b="1" dirty="0"/>
            <a:t>, </a:t>
          </a:r>
          <a:r>
            <a:rPr lang="ru-RU" sz="1800" b="1" dirty="0" err="1"/>
            <a:t>відповідальних</a:t>
          </a:r>
          <a:r>
            <a:rPr lang="ru-RU" sz="1800" b="1" dirty="0"/>
            <a:t> за </a:t>
          </a:r>
          <a:r>
            <a:rPr lang="ru-RU" sz="1800" b="1" dirty="0" err="1"/>
            <a:t>здійснення</a:t>
          </a:r>
          <a:r>
            <a:rPr lang="ru-RU" sz="1800" b="1" dirty="0"/>
            <a:t> </a:t>
          </a:r>
          <a:r>
            <a:rPr lang="ru-RU" sz="1800" b="1" dirty="0" err="1"/>
            <a:t>державної</a:t>
          </a:r>
          <a:r>
            <a:rPr lang="ru-RU" sz="1800" b="1" dirty="0"/>
            <a:t> </a:t>
          </a:r>
          <a:r>
            <a:rPr lang="ru-RU" sz="1800" b="1" dirty="0" err="1"/>
            <a:t>етнонаціональної</a:t>
          </a:r>
          <a:r>
            <a:rPr lang="ru-RU" sz="1800" b="1" dirty="0"/>
            <a:t> </a:t>
          </a:r>
          <a:r>
            <a:rPr lang="ru-RU" sz="1800" b="1" dirty="0" err="1"/>
            <a:t>політики</a:t>
          </a:r>
          <a:endParaRPr lang="ru-RU" sz="1800" b="1" dirty="0"/>
        </a:p>
      </dgm:t>
    </dgm:pt>
    <dgm:pt modelId="{5F2E0882-3FFC-4B14-9CB4-31286D4D716F}" type="parTrans" cxnId="{4951167D-8F18-4986-991A-17F59AA18DEC}">
      <dgm:prSet/>
      <dgm:spPr/>
      <dgm:t>
        <a:bodyPr/>
        <a:lstStyle/>
        <a:p>
          <a:endParaRPr lang="ru-RU"/>
        </a:p>
      </dgm:t>
    </dgm:pt>
    <dgm:pt modelId="{E73A82B0-0C4A-46D9-B63A-1D97E2CF13C6}" type="sibTrans" cxnId="{4951167D-8F18-4986-991A-17F59AA18DEC}">
      <dgm:prSet/>
      <dgm:spPr/>
      <dgm:t>
        <a:bodyPr/>
        <a:lstStyle/>
        <a:p>
          <a:endParaRPr lang="ru-RU" sz="1800"/>
        </a:p>
      </dgm:t>
    </dgm:pt>
    <dgm:pt modelId="{1551ABE6-A861-49A8-8AFF-AE60867F952A}">
      <dgm:prSet phldrT="[Текст]" custT="1"/>
      <dgm:spPr/>
      <dgm:t>
        <a:bodyPr/>
        <a:lstStyle/>
        <a:p>
          <a:r>
            <a:rPr lang="ru-RU" sz="1800" b="1" dirty="0" err="1"/>
            <a:t>Непрозорість</a:t>
          </a:r>
          <a:r>
            <a:rPr lang="ru-RU" sz="1800" b="1" dirty="0"/>
            <a:t> </a:t>
          </a:r>
          <a:r>
            <a:rPr lang="ru-RU" sz="1800" b="1" dirty="0" err="1"/>
            <a:t>використання</a:t>
          </a:r>
          <a:r>
            <a:rPr lang="ru-RU" sz="1800" b="1" dirty="0"/>
            <a:t> </a:t>
          </a:r>
          <a:r>
            <a:rPr lang="ru-RU" sz="1800" b="1" dirty="0" err="1"/>
            <a:t>бюджетних</a:t>
          </a:r>
          <a:r>
            <a:rPr lang="ru-RU" sz="1800" b="1" dirty="0"/>
            <a:t> </a:t>
          </a:r>
          <a:r>
            <a:rPr lang="ru-RU" sz="1800" b="1" dirty="0" err="1"/>
            <a:t>коштів</a:t>
          </a:r>
          <a:r>
            <a:rPr lang="ru-RU" sz="1800" b="1" dirty="0"/>
            <a:t>, </a:t>
          </a:r>
          <a:r>
            <a:rPr lang="ru-RU" sz="1800" b="1" dirty="0" err="1"/>
            <a:t>що</a:t>
          </a:r>
          <a:r>
            <a:rPr lang="ru-RU" sz="1800" b="1" dirty="0"/>
            <a:t> </a:t>
          </a:r>
          <a:r>
            <a:rPr lang="ru-RU" sz="1800" b="1" dirty="0" err="1"/>
            <a:t>виділяються</a:t>
          </a:r>
          <a:r>
            <a:rPr lang="ru-RU" sz="1800" b="1" dirty="0"/>
            <a:t> на </a:t>
          </a:r>
          <a:r>
            <a:rPr lang="ru-RU" sz="1800" b="1" dirty="0" err="1"/>
            <a:t>реалізацію</a:t>
          </a:r>
          <a:r>
            <a:rPr lang="ru-RU" sz="1800" b="1" dirty="0"/>
            <a:t> </a:t>
          </a:r>
          <a:r>
            <a:rPr lang="ru-RU" sz="1800" b="1" dirty="0" err="1"/>
            <a:t>заходів</a:t>
          </a:r>
          <a:r>
            <a:rPr lang="ru-RU" sz="1800" b="1" dirty="0"/>
            <a:t> </a:t>
          </a:r>
          <a:r>
            <a:rPr lang="ru-RU" sz="1800" b="1" dirty="0" err="1"/>
            <a:t>державної</a:t>
          </a:r>
          <a:r>
            <a:rPr lang="ru-RU" sz="1800" b="1" dirty="0"/>
            <a:t> </a:t>
          </a:r>
          <a:r>
            <a:rPr lang="ru-RU" sz="1800" b="1" dirty="0" err="1"/>
            <a:t>етнонаціональної</a:t>
          </a:r>
          <a:r>
            <a:rPr lang="ru-RU" sz="1800" b="1" dirty="0"/>
            <a:t> </a:t>
          </a:r>
          <a:r>
            <a:rPr lang="ru-RU" sz="1800" b="1" dirty="0" err="1"/>
            <a:t>політики</a:t>
          </a:r>
          <a:endParaRPr lang="ru-RU" sz="1800" b="1" dirty="0"/>
        </a:p>
      </dgm:t>
    </dgm:pt>
    <dgm:pt modelId="{2E3B4C06-FED6-4E2F-AB80-0146B1A9B42C}" type="parTrans" cxnId="{67DAD998-84B8-4ECD-8975-E90B4D7FC933}">
      <dgm:prSet/>
      <dgm:spPr/>
      <dgm:t>
        <a:bodyPr/>
        <a:lstStyle/>
        <a:p>
          <a:endParaRPr lang="ru-RU"/>
        </a:p>
      </dgm:t>
    </dgm:pt>
    <dgm:pt modelId="{67D96852-B3BB-452D-AEF8-6AEBEDAFF0A0}" type="sibTrans" cxnId="{67DAD998-84B8-4ECD-8975-E90B4D7FC933}">
      <dgm:prSet/>
      <dgm:spPr/>
      <dgm:t>
        <a:bodyPr/>
        <a:lstStyle/>
        <a:p>
          <a:endParaRPr lang="ru-RU" sz="1800"/>
        </a:p>
      </dgm:t>
    </dgm:pt>
    <dgm:pt modelId="{8E2ADB23-914C-4D13-9A56-3E9F5421187F}">
      <dgm:prSet phldrT="[Текст]" custT="1"/>
      <dgm:spPr/>
      <dgm:t>
        <a:bodyPr/>
        <a:lstStyle/>
        <a:p>
          <a:r>
            <a:rPr lang="ru-RU" sz="1600" b="1" dirty="0" err="1"/>
            <a:t>Відсутність</a:t>
          </a:r>
          <a:r>
            <a:rPr lang="ru-RU" sz="1600" b="1" dirty="0"/>
            <a:t> </a:t>
          </a:r>
          <a:r>
            <a:rPr lang="ru-RU" sz="1600" b="1" dirty="0" err="1"/>
            <a:t>ефективної</a:t>
          </a:r>
          <a:r>
            <a:rPr lang="ru-RU" sz="1600" b="1" dirty="0"/>
            <a:t> </a:t>
          </a:r>
          <a:r>
            <a:rPr lang="ru-RU" sz="1600" b="1" dirty="0" err="1"/>
            <a:t>координації</a:t>
          </a:r>
          <a:r>
            <a:rPr lang="ru-RU" sz="1600" b="1" dirty="0"/>
            <a:t> </a:t>
          </a:r>
          <a:r>
            <a:rPr lang="ru-RU" sz="1600" b="1" dirty="0" err="1"/>
            <a:t>заходів</a:t>
          </a:r>
          <a:r>
            <a:rPr lang="ru-RU" sz="1600" b="1" dirty="0"/>
            <a:t> по </a:t>
          </a:r>
          <a:r>
            <a:rPr lang="ru-RU" sz="1600" b="1" dirty="0" err="1"/>
            <a:t>реалізації</a:t>
          </a:r>
          <a:r>
            <a:rPr lang="ru-RU" sz="1600" b="1" dirty="0"/>
            <a:t> </a:t>
          </a:r>
          <a:r>
            <a:rPr lang="ru-RU" sz="1600" b="1" dirty="0" err="1"/>
            <a:t>державної</a:t>
          </a:r>
          <a:r>
            <a:rPr lang="ru-RU" sz="1600" b="1" dirty="0"/>
            <a:t> </a:t>
          </a:r>
          <a:r>
            <a:rPr lang="ru-RU" sz="1600" b="1" dirty="0" err="1"/>
            <a:t>етнонаціональної</a:t>
          </a:r>
          <a:r>
            <a:rPr lang="ru-RU" sz="1600" b="1" dirty="0"/>
            <a:t> </a:t>
          </a:r>
          <a:r>
            <a:rPr lang="ru-RU" sz="1600" b="1" dirty="0" err="1"/>
            <a:t>політики</a:t>
          </a:r>
          <a:r>
            <a:rPr lang="ru-RU" sz="1600" b="1" dirty="0"/>
            <a:t> в </a:t>
          </a:r>
          <a:r>
            <a:rPr lang="ru-RU" sz="1600" b="1" dirty="0" err="1"/>
            <a:t>системі</a:t>
          </a:r>
          <a:r>
            <a:rPr lang="ru-RU" sz="1600" b="1" dirty="0"/>
            <a:t> </a:t>
          </a:r>
          <a:r>
            <a:rPr lang="ru-RU" sz="1600" b="1" dirty="0" err="1"/>
            <a:t>органів</a:t>
          </a:r>
          <a:r>
            <a:rPr lang="ru-RU" sz="1600" b="1" dirty="0"/>
            <a:t> </a:t>
          </a:r>
          <a:r>
            <a:rPr lang="ru-RU" sz="1600" b="1" dirty="0" err="1"/>
            <a:t>виконавчої</a:t>
          </a:r>
          <a:r>
            <a:rPr lang="ru-RU" sz="1600" b="1" dirty="0"/>
            <a:t> </a:t>
          </a:r>
          <a:r>
            <a:rPr lang="ru-RU" sz="1600" b="1" dirty="0" err="1"/>
            <a:t>влади</a:t>
          </a:r>
          <a:r>
            <a:rPr lang="ru-RU" sz="1600" b="1" dirty="0"/>
            <a:t> та </a:t>
          </a:r>
          <a:r>
            <a:rPr lang="ru-RU" sz="1600" b="1" dirty="0" err="1"/>
            <a:t>органів</a:t>
          </a:r>
          <a:r>
            <a:rPr lang="ru-RU" sz="1600" b="1" dirty="0"/>
            <a:t> </a:t>
          </a:r>
          <a:r>
            <a:rPr lang="ru-RU" sz="1600" b="1" dirty="0" err="1"/>
            <a:t>місцевого</a:t>
          </a:r>
          <a:r>
            <a:rPr lang="ru-RU" sz="1600" b="1" dirty="0"/>
            <a:t> </a:t>
          </a:r>
          <a:r>
            <a:rPr lang="ru-RU" sz="1600" b="1" dirty="0" err="1"/>
            <a:t>самоврядування</a:t>
          </a:r>
          <a:endParaRPr lang="ru-RU" sz="1600" b="1" dirty="0"/>
        </a:p>
      </dgm:t>
    </dgm:pt>
    <dgm:pt modelId="{C9569419-8AB3-4465-8C8C-EBBFE4299244}" type="parTrans" cxnId="{AD92FAB0-2C94-4F71-A3B7-0437EE24A55C}">
      <dgm:prSet/>
      <dgm:spPr/>
      <dgm:t>
        <a:bodyPr/>
        <a:lstStyle/>
        <a:p>
          <a:endParaRPr lang="ru-RU"/>
        </a:p>
      </dgm:t>
    </dgm:pt>
    <dgm:pt modelId="{2840C4E7-34E3-41A2-92E1-5E18D56262FD}" type="sibTrans" cxnId="{AD92FAB0-2C94-4F71-A3B7-0437EE24A55C}">
      <dgm:prSet/>
      <dgm:spPr/>
      <dgm:t>
        <a:bodyPr/>
        <a:lstStyle/>
        <a:p>
          <a:endParaRPr lang="ru-RU"/>
        </a:p>
      </dgm:t>
    </dgm:pt>
    <dgm:pt modelId="{6CC47C8E-53C9-4429-84EC-A71A2A9F768E}">
      <dgm:prSet custT="1"/>
      <dgm:spPr/>
      <dgm:t>
        <a:bodyPr/>
        <a:lstStyle/>
        <a:p>
          <a:r>
            <a:rPr lang="ru-RU" sz="1600" b="1" dirty="0" err="1"/>
            <a:t>Анексія</a:t>
          </a:r>
          <a:r>
            <a:rPr lang="ru-RU" sz="1600" b="1" dirty="0"/>
            <a:t> </a:t>
          </a:r>
          <a:r>
            <a:rPr lang="ru-RU" sz="1600" b="1" dirty="0" err="1"/>
            <a:t>Криму</a:t>
          </a:r>
          <a:r>
            <a:rPr lang="ru-RU" sz="1600" b="1" dirty="0"/>
            <a:t>, </a:t>
          </a:r>
          <a:r>
            <a:rPr lang="ru-RU" sz="1600" b="1" dirty="0" err="1"/>
            <a:t>що</a:t>
          </a:r>
          <a:r>
            <a:rPr lang="ru-RU" sz="1600" b="1" dirty="0"/>
            <a:t> </a:t>
          </a:r>
          <a:r>
            <a:rPr lang="ru-RU" sz="1600" b="1" dirty="0" err="1"/>
            <a:t>призвела</a:t>
          </a:r>
          <a:r>
            <a:rPr lang="ru-RU" sz="1600" b="1" dirty="0"/>
            <a:t> до </a:t>
          </a:r>
          <a:r>
            <a:rPr lang="ru-RU" sz="1600" b="1" dirty="0" err="1"/>
            <a:t>масового</a:t>
          </a:r>
          <a:r>
            <a:rPr lang="ru-RU" sz="1600" b="1" dirty="0"/>
            <a:t> </a:t>
          </a:r>
          <a:r>
            <a:rPr lang="ru-RU" sz="1600" b="1" dirty="0" err="1"/>
            <a:t>переселення</a:t>
          </a:r>
          <a:r>
            <a:rPr lang="ru-RU" sz="1600" b="1" dirty="0"/>
            <a:t> </a:t>
          </a:r>
          <a:r>
            <a:rPr lang="ru-RU" sz="1600" b="1" dirty="0" err="1" smtClean="0"/>
            <a:t>кримськокримськотатарського</a:t>
          </a:r>
          <a:r>
            <a:rPr lang="ru-RU" sz="1600" b="1" dirty="0" smtClean="0"/>
            <a:t> </a:t>
          </a:r>
          <a:r>
            <a:rPr lang="ru-RU" sz="1600" b="1" dirty="0" err="1"/>
            <a:t>етносу</a:t>
          </a:r>
          <a:r>
            <a:rPr lang="ru-RU" sz="1600" b="1" dirty="0"/>
            <a:t> і </a:t>
          </a:r>
          <a:r>
            <a:rPr lang="ru-RU" sz="1600" b="1" dirty="0" err="1"/>
            <a:t>пригнічення</a:t>
          </a:r>
          <a:r>
            <a:rPr lang="ru-RU" sz="1600" b="1" dirty="0"/>
            <a:t> </a:t>
          </a:r>
          <a:r>
            <a:rPr lang="ru-RU" sz="1600" b="1" dirty="0" err="1"/>
            <a:t>тієї</a:t>
          </a:r>
          <a:r>
            <a:rPr lang="ru-RU" sz="1600" b="1" dirty="0"/>
            <a:t> </a:t>
          </a:r>
          <a:r>
            <a:rPr lang="ru-RU" sz="1600" b="1" dirty="0" err="1"/>
            <a:t>частини</a:t>
          </a:r>
          <a:r>
            <a:rPr lang="ru-RU" sz="1600" b="1" dirty="0"/>
            <a:t> </a:t>
          </a:r>
          <a:r>
            <a:rPr lang="ru-RU" sz="1600" b="1" dirty="0" err="1"/>
            <a:t>українського</a:t>
          </a:r>
          <a:r>
            <a:rPr lang="ru-RU" sz="1600" b="1" dirty="0"/>
            <a:t> і </a:t>
          </a:r>
          <a:r>
            <a:rPr lang="ru-RU" sz="1600" b="1" dirty="0" err="1"/>
            <a:t>татарського</a:t>
          </a:r>
          <a:r>
            <a:rPr lang="ru-RU" sz="1600" b="1" dirty="0"/>
            <a:t> </a:t>
          </a:r>
          <a:r>
            <a:rPr lang="ru-RU" sz="1600" b="1" dirty="0" err="1"/>
            <a:t>етносів</a:t>
          </a:r>
          <a:r>
            <a:rPr lang="ru-RU" sz="1600" b="1" dirty="0"/>
            <a:t>, </a:t>
          </a:r>
          <a:r>
            <a:rPr lang="ru-RU" sz="1600" b="1" dirty="0" err="1"/>
            <a:t>які</a:t>
          </a:r>
          <a:r>
            <a:rPr lang="ru-RU" sz="1600" b="1" dirty="0"/>
            <a:t> </a:t>
          </a:r>
          <a:r>
            <a:rPr lang="ru-RU" sz="1600" b="1" dirty="0" err="1"/>
            <a:t>залишилися</a:t>
          </a:r>
          <a:r>
            <a:rPr lang="ru-RU" sz="1600" b="1" dirty="0"/>
            <a:t> на </a:t>
          </a:r>
          <a:r>
            <a:rPr lang="ru-RU" sz="1600" b="1" dirty="0" err="1"/>
            <a:t>півострові</a:t>
          </a:r>
          <a:endParaRPr lang="ru-RU" sz="1600" b="1" dirty="0"/>
        </a:p>
      </dgm:t>
    </dgm:pt>
    <dgm:pt modelId="{15B8F971-1CDA-4988-AE44-8A3253B3B1F4}" type="parTrans" cxnId="{4ACE0EA0-EF7A-437F-BA2B-190A14B89982}">
      <dgm:prSet/>
      <dgm:spPr/>
      <dgm:t>
        <a:bodyPr/>
        <a:lstStyle/>
        <a:p>
          <a:endParaRPr lang="ru-RU"/>
        </a:p>
      </dgm:t>
    </dgm:pt>
    <dgm:pt modelId="{5026CB62-02EC-4F06-9FB8-E07E9B337056}" type="sibTrans" cxnId="{4ACE0EA0-EF7A-437F-BA2B-190A14B89982}">
      <dgm:prSet/>
      <dgm:spPr/>
      <dgm:t>
        <a:bodyPr/>
        <a:lstStyle/>
        <a:p>
          <a:endParaRPr lang="ru-RU"/>
        </a:p>
      </dgm:t>
    </dgm:pt>
    <dgm:pt modelId="{8B3F6A49-1E77-459B-B223-3D977EF033C3}" type="pres">
      <dgm:prSet presAssocID="{D5B90BB8-32E2-4BC1-A62E-76C716FABFEF}" presName="Name0" presStyleCnt="0">
        <dgm:presLayoutVars>
          <dgm:dir/>
          <dgm:resizeHandles/>
        </dgm:presLayoutVars>
      </dgm:prSet>
      <dgm:spPr/>
      <dgm:t>
        <a:bodyPr/>
        <a:lstStyle/>
        <a:p>
          <a:endParaRPr lang="ru-RU"/>
        </a:p>
      </dgm:t>
    </dgm:pt>
    <dgm:pt modelId="{BDF21A42-B850-4B58-A09B-6B280BE789F9}" type="pres">
      <dgm:prSet presAssocID="{F59E6F1F-CA73-4AC3-B91D-A6804BE16A49}" presName="compNode" presStyleCnt="0"/>
      <dgm:spPr/>
    </dgm:pt>
    <dgm:pt modelId="{217825C2-4F4F-4BFB-8A75-0C19691AF449}" type="pres">
      <dgm:prSet presAssocID="{F59E6F1F-CA73-4AC3-B91D-A6804BE16A49}" presName="dummyConnPt" presStyleCnt="0"/>
      <dgm:spPr/>
    </dgm:pt>
    <dgm:pt modelId="{772A7A87-C062-4381-BAEC-A2A49328366B}" type="pres">
      <dgm:prSet presAssocID="{F59E6F1F-CA73-4AC3-B91D-A6804BE16A49}" presName="node" presStyleLbl="node1" presStyleIdx="0" presStyleCnt="8" custLinFactNeighborY="4689">
        <dgm:presLayoutVars>
          <dgm:bulletEnabled val="1"/>
        </dgm:presLayoutVars>
      </dgm:prSet>
      <dgm:spPr/>
      <dgm:t>
        <a:bodyPr/>
        <a:lstStyle/>
        <a:p>
          <a:endParaRPr lang="ru-RU"/>
        </a:p>
      </dgm:t>
    </dgm:pt>
    <dgm:pt modelId="{5383E653-F2DB-4819-9317-FC01A41378CA}" type="pres">
      <dgm:prSet presAssocID="{824D5E1E-8BA1-4C34-AC18-1776AC1C85C4}" presName="sibTrans" presStyleLbl="bgSibTrans2D1" presStyleIdx="0" presStyleCnt="7"/>
      <dgm:spPr/>
      <dgm:t>
        <a:bodyPr/>
        <a:lstStyle/>
        <a:p>
          <a:endParaRPr lang="ru-RU"/>
        </a:p>
      </dgm:t>
    </dgm:pt>
    <dgm:pt modelId="{6BD6FF3C-94F2-4AEE-AA4C-0FC4B21772C1}" type="pres">
      <dgm:prSet presAssocID="{4694C83F-3F33-407F-8757-BC8B23836C13}" presName="compNode" presStyleCnt="0"/>
      <dgm:spPr/>
    </dgm:pt>
    <dgm:pt modelId="{2B291732-9550-4E51-95CD-F75C55A8CE0D}" type="pres">
      <dgm:prSet presAssocID="{4694C83F-3F33-407F-8757-BC8B23836C13}" presName="dummyConnPt" presStyleCnt="0"/>
      <dgm:spPr/>
    </dgm:pt>
    <dgm:pt modelId="{059FE604-76D6-42D6-AF06-76979D88A922}" type="pres">
      <dgm:prSet presAssocID="{4694C83F-3F33-407F-8757-BC8B23836C13}" presName="node" presStyleLbl="node1" presStyleIdx="1" presStyleCnt="8">
        <dgm:presLayoutVars>
          <dgm:bulletEnabled val="1"/>
        </dgm:presLayoutVars>
      </dgm:prSet>
      <dgm:spPr/>
      <dgm:t>
        <a:bodyPr/>
        <a:lstStyle/>
        <a:p>
          <a:endParaRPr lang="ru-RU"/>
        </a:p>
      </dgm:t>
    </dgm:pt>
    <dgm:pt modelId="{F7E6ED2C-1162-4CCA-AD81-F92EAA7A804C}" type="pres">
      <dgm:prSet presAssocID="{91522E3F-5AA2-4CF3-8373-DA1D17475C8E}" presName="sibTrans" presStyleLbl="bgSibTrans2D1" presStyleIdx="1" presStyleCnt="7"/>
      <dgm:spPr/>
      <dgm:t>
        <a:bodyPr/>
        <a:lstStyle/>
        <a:p>
          <a:endParaRPr lang="ru-RU"/>
        </a:p>
      </dgm:t>
    </dgm:pt>
    <dgm:pt modelId="{33B1D320-D981-4413-B3BD-34756CD68F54}" type="pres">
      <dgm:prSet presAssocID="{0C97EDBF-7BB0-4718-B30B-C679E58EC361}" presName="compNode" presStyleCnt="0"/>
      <dgm:spPr/>
    </dgm:pt>
    <dgm:pt modelId="{6166FE60-FFC4-4FAA-A669-66C7CE80F426}" type="pres">
      <dgm:prSet presAssocID="{0C97EDBF-7BB0-4718-B30B-C679E58EC361}" presName="dummyConnPt" presStyleCnt="0"/>
      <dgm:spPr/>
    </dgm:pt>
    <dgm:pt modelId="{628D70CA-487A-4CDF-8A28-730D3EDA56E5}" type="pres">
      <dgm:prSet presAssocID="{0C97EDBF-7BB0-4718-B30B-C679E58EC361}" presName="node" presStyleLbl="node1" presStyleIdx="2" presStyleCnt="8" custLinFactNeighborX="70288" custLinFactNeighborY="-10934">
        <dgm:presLayoutVars>
          <dgm:bulletEnabled val="1"/>
        </dgm:presLayoutVars>
      </dgm:prSet>
      <dgm:spPr/>
      <dgm:t>
        <a:bodyPr/>
        <a:lstStyle/>
        <a:p>
          <a:endParaRPr lang="ru-RU"/>
        </a:p>
      </dgm:t>
    </dgm:pt>
    <dgm:pt modelId="{C488D90C-48EC-4D5F-ABF5-880F60793B97}" type="pres">
      <dgm:prSet presAssocID="{0015CF08-F54A-4C62-8413-62AFDC706FA4}" presName="sibTrans" presStyleLbl="bgSibTrans2D1" presStyleIdx="2" presStyleCnt="7"/>
      <dgm:spPr/>
      <dgm:t>
        <a:bodyPr/>
        <a:lstStyle/>
        <a:p>
          <a:endParaRPr lang="ru-RU"/>
        </a:p>
      </dgm:t>
    </dgm:pt>
    <dgm:pt modelId="{02A457D9-F7DA-4D7D-93B2-640750222874}" type="pres">
      <dgm:prSet presAssocID="{3CB44F06-5701-47F2-963F-5BCD91E81EC3}" presName="compNode" presStyleCnt="0"/>
      <dgm:spPr/>
    </dgm:pt>
    <dgm:pt modelId="{6BE6213C-3F4D-498B-B72A-41BEE8460C93}" type="pres">
      <dgm:prSet presAssocID="{3CB44F06-5701-47F2-963F-5BCD91E81EC3}" presName="dummyConnPt" presStyleCnt="0"/>
      <dgm:spPr/>
    </dgm:pt>
    <dgm:pt modelId="{7C913BE2-F340-4F64-919C-93CD19326576}" type="pres">
      <dgm:prSet presAssocID="{3CB44F06-5701-47F2-963F-5BCD91E81EC3}" presName="node" presStyleLbl="node1" presStyleIdx="3" presStyleCnt="8" custLinFactY="-22353" custLinFactNeighborX="2187" custLinFactNeighborY="-100000">
        <dgm:presLayoutVars>
          <dgm:bulletEnabled val="1"/>
        </dgm:presLayoutVars>
      </dgm:prSet>
      <dgm:spPr/>
      <dgm:t>
        <a:bodyPr/>
        <a:lstStyle/>
        <a:p>
          <a:endParaRPr lang="ru-RU"/>
        </a:p>
      </dgm:t>
    </dgm:pt>
    <dgm:pt modelId="{9ADE6916-6648-42CA-ACC6-ACFA5BD71B12}" type="pres">
      <dgm:prSet presAssocID="{FBB6A82D-B2B7-4A7E-8C22-0A438F75E8EA}" presName="sibTrans" presStyleLbl="bgSibTrans2D1" presStyleIdx="3" presStyleCnt="7"/>
      <dgm:spPr/>
      <dgm:t>
        <a:bodyPr/>
        <a:lstStyle/>
        <a:p>
          <a:endParaRPr lang="ru-RU"/>
        </a:p>
      </dgm:t>
    </dgm:pt>
    <dgm:pt modelId="{6066E87E-96A1-4B12-836B-B4FE01855CB5}" type="pres">
      <dgm:prSet presAssocID="{6121B1C7-C3DF-46D7-8B44-F4A7AD365EA3}" presName="compNode" presStyleCnt="0"/>
      <dgm:spPr/>
    </dgm:pt>
    <dgm:pt modelId="{ECA027BE-F1FA-4792-82E2-7EB2740562AD}" type="pres">
      <dgm:prSet presAssocID="{6121B1C7-C3DF-46D7-8B44-F4A7AD365EA3}" presName="dummyConnPt" presStyleCnt="0"/>
      <dgm:spPr/>
    </dgm:pt>
    <dgm:pt modelId="{1BE828CA-3D0E-4BD9-ABB3-1C0462CE8A21}" type="pres">
      <dgm:prSet presAssocID="{6121B1C7-C3DF-46D7-8B44-F4A7AD365EA3}" presName="node" presStyleLbl="node1" presStyleIdx="4" presStyleCnt="8" custLinFactY="-19229" custLinFactNeighborX="2812" custLinFactNeighborY="-100000">
        <dgm:presLayoutVars>
          <dgm:bulletEnabled val="1"/>
        </dgm:presLayoutVars>
      </dgm:prSet>
      <dgm:spPr/>
      <dgm:t>
        <a:bodyPr/>
        <a:lstStyle/>
        <a:p>
          <a:endParaRPr lang="ru-RU"/>
        </a:p>
      </dgm:t>
    </dgm:pt>
    <dgm:pt modelId="{D69DB71B-FA1D-451D-A120-088A9CA28D07}" type="pres">
      <dgm:prSet presAssocID="{E73A82B0-0C4A-46D9-B63A-1D97E2CF13C6}" presName="sibTrans" presStyleLbl="bgSibTrans2D1" presStyleIdx="4" presStyleCnt="7"/>
      <dgm:spPr/>
      <dgm:t>
        <a:bodyPr/>
        <a:lstStyle/>
        <a:p>
          <a:endParaRPr lang="ru-RU"/>
        </a:p>
      </dgm:t>
    </dgm:pt>
    <dgm:pt modelId="{67127BF4-720F-484B-A3F2-CA0EAA8156FA}" type="pres">
      <dgm:prSet presAssocID="{1551ABE6-A861-49A8-8AFF-AE60867F952A}" presName="compNode" presStyleCnt="0"/>
      <dgm:spPr/>
    </dgm:pt>
    <dgm:pt modelId="{A41D8CE4-7ECE-4594-B6EE-805F00242B41}" type="pres">
      <dgm:prSet presAssocID="{1551ABE6-A861-49A8-8AFF-AE60867F952A}" presName="dummyConnPt" presStyleCnt="0"/>
      <dgm:spPr/>
    </dgm:pt>
    <dgm:pt modelId="{5ACC7F64-242B-4197-8E28-4DDE63EE998C}" type="pres">
      <dgm:prSet presAssocID="{1551ABE6-A861-49A8-8AFF-AE60867F952A}" presName="node" presStyleLbl="node1" presStyleIdx="5" presStyleCnt="8" custLinFactX="34328" custLinFactNeighborX="100000" custLinFactNeighborY="4686">
        <dgm:presLayoutVars>
          <dgm:bulletEnabled val="1"/>
        </dgm:presLayoutVars>
      </dgm:prSet>
      <dgm:spPr/>
      <dgm:t>
        <a:bodyPr/>
        <a:lstStyle/>
        <a:p>
          <a:endParaRPr lang="ru-RU"/>
        </a:p>
      </dgm:t>
    </dgm:pt>
    <dgm:pt modelId="{9C010EA5-3B8C-4CFD-9CB1-FA2463DF7941}" type="pres">
      <dgm:prSet presAssocID="{67D96852-B3BB-452D-AEF8-6AEBEDAFF0A0}" presName="sibTrans" presStyleLbl="bgSibTrans2D1" presStyleIdx="5" presStyleCnt="7"/>
      <dgm:spPr/>
      <dgm:t>
        <a:bodyPr/>
        <a:lstStyle/>
        <a:p>
          <a:endParaRPr lang="ru-RU"/>
        </a:p>
      </dgm:t>
    </dgm:pt>
    <dgm:pt modelId="{BC28BBEE-19A0-4BC0-8B17-5B3F190E9D64}" type="pres">
      <dgm:prSet presAssocID="{8E2ADB23-914C-4D13-9A56-3E9F5421187F}" presName="compNode" presStyleCnt="0"/>
      <dgm:spPr/>
    </dgm:pt>
    <dgm:pt modelId="{CC401A0C-E7B1-45E1-9530-D560C6CCED8E}" type="pres">
      <dgm:prSet presAssocID="{8E2ADB23-914C-4D13-9A56-3E9F5421187F}" presName="dummyConnPt" presStyleCnt="0"/>
      <dgm:spPr/>
    </dgm:pt>
    <dgm:pt modelId="{EF2EED9E-9A50-4F3A-AAD0-67668A4C720A}" type="pres">
      <dgm:prSet presAssocID="{8E2ADB23-914C-4D13-9A56-3E9F5421187F}" presName="node" presStyleLbl="node1" presStyleIdx="6" presStyleCnt="8" custLinFactY="30688" custLinFactNeighborX="-1562" custLinFactNeighborY="100000">
        <dgm:presLayoutVars>
          <dgm:bulletEnabled val="1"/>
        </dgm:presLayoutVars>
      </dgm:prSet>
      <dgm:spPr/>
      <dgm:t>
        <a:bodyPr/>
        <a:lstStyle/>
        <a:p>
          <a:endParaRPr lang="ru-RU"/>
        </a:p>
      </dgm:t>
    </dgm:pt>
    <dgm:pt modelId="{64D35328-6852-4001-A8BE-9BD25456D709}" type="pres">
      <dgm:prSet presAssocID="{2840C4E7-34E3-41A2-92E1-5E18D56262FD}" presName="sibTrans" presStyleLbl="bgSibTrans2D1" presStyleIdx="6" presStyleCnt="7"/>
      <dgm:spPr/>
      <dgm:t>
        <a:bodyPr/>
        <a:lstStyle/>
        <a:p>
          <a:endParaRPr lang="ru-RU"/>
        </a:p>
      </dgm:t>
    </dgm:pt>
    <dgm:pt modelId="{0918A83C-D2C7-44F8-92F0-B9F23F1779CE}" type="pres">
      <dgm:prSet presAssocID="{6CC47C8E-53C9-4429-84EC-A71A2A9F768E}" presName="compNode" presStyleCnt="0"/>
      <dgm:spPr/>
    </dgm:pt>
    <dgm:pt modelId="{32E7BBC5-B47B-4C40-96A6-9580BD1EBE6C}" type="pres">
      <dgm:prSet presAssocID="{6CC47C8E-53C9-4429-84EC-A71A2A9F768E}" presName="dummyConnPt" presStyleCnt="0"/>
      <dgm:spPr/>
    </dgm:pt>
    <dgm:pt modelId="{183B918A-439B-4479-B48B-867029667C16}" type="pres">
      <dgm:prSet presAssocID="{6CC47C8E-53C9-4429-84EC-A71A2A9F768E}" presName="node" presStyleLbl="node1" presStyleIdx="7" presStyleCnt="8" custLinFactY="15584" custLinFactNeighborX="-937" custLinFactNeighborY="100000">
        <dgm:presLayoutVars>
          <dgm:bulletEnabled val="1"/>
        </dgm:presLayoutVars>
      </dgm:prSet>
      <dgm:spPr/>
      <dgm:t>
        <a:bodyPr/>
        <a:lstStyle/>
        <a:p>
          <a:endParaRPr lang="ru-RU"/>
        </a:p>
      </dgm:t>
    </dgm:pt>
  </dgm:ptLst>
  <dgm:cxnLst>
    <dgm:cxn modelId="{F2A75390-D2FB-4BFA-BBD2-CE47586E38C5}" type="presOf" srcId="{D5B90BB8-32E2-4BC1-A62E-76C716FABFEF}" destId="{8B3F6A49-1E77-459B-B223-3D977EF033C3}" srcOrd="0" destOrd="0" presId="urn:microsoft.com/office/officeart/2005/8/layout/bProcess4#2"/>
    <dgm:cxn modelId="{7517BA83-9ED0-4A45-B11E-6FE2A83E53A4}" srcId="{D5B90BB8-32E2-4BC1-A62E-76C716FABFEF}" destId="{3CB44F06-5701-47F2-963F-5BCD91E81EC3}" srcOrd="3" destOrd="0" parTransId="{21E99C1C-21DD-4278-9D00-694F34BA1BE2}" sibTransId="{FBB6A82D-B2B7-4A7E-8C22-0A438F75E8EA}"/>
    <dgm:cxn modelId="{7CE4AE39-BE06-41E7-BB64-6C20785573CC}" type="presOf" srcId="{FBB6A82D-B2B7-4A7E-8C22-0A438F75E8EA}" destId="{9ADE6916-6648-42CA-ACC6-ACFA5BD71B12}" srcOrd="0" destOrd="0" presId="urn:microsoft.com/office/officeart/2005/8/layout/bProcess4#2"/>
    <dgm:cxn modelId="{149638B4-42E7-48BC-8E9F-33F75ECD6228}" type="presOf" srcId="{824D5E1E-8BA1-4C34-AC18-1776AC1C85C4}" destId="{5383E653-F2DB-4819-9317-FC01A41378CA}" srcOrd="0" destOrd="0" presId="urn:microsoft.com/office/officeart/2005/8/layout/bProcess4#2"/>
    <dgm:cxn modelId="{1831674D-1ADF-4B01-8629-C43B4D7D4055}" type="presOf" srcId="{6CC47C8E-53C9-4429-84EC-A71A2A9F768E}" destId="{183B918A-439B-4479-B48B-867029667C16}" srcOrd="0" destOrd="0" presId="urn:microsoft.com/office/officeart/2005/8/layout/bProcess4#2"/>
    <dgm:cxn modelId="{7B2B5370-1BFB-458E-966E-D4DC1C1EC518}" type="presOf" srcId="{6121B1C7-C3DF-46D7-8B44-F4A7AD365EA3}" destId="{1BE828CA-3D0E-4BD9-ABB3-1C0462CE8A21}" srcOrd="0" destOrd="0" presId="urn:microsoft.com/office/officeart/2005/8/layout/bProcess4#2"/>
    <dgm:cxn modelId="{4951167D-8F18-4986-991A-17F59AA18DEC}" srcId="{D5B90BB8-32E2-4BC1-A62E-76C716FABFEF}" destId="{6121B1C7-C3DF-46D7-8B44-F4A7AD365EA3}" srcOrd="4" destOrd="0" parTransId="{5F2E0882-3FFC-4B14-9CB4-31286D4D716F}" sibTransId="{E73A82B0-0C4A-46D9-B63A-1D97E2CF13C6}"/>
    <dgm:cxn modelId="{E1B05020-BF0E-4CA0-A63B-3FFC1BCA4FE4}" type="presOf" srcId="{F59E6F1F-CA73-4AC3-B91D-A6804BE16A49}" destId="{772A7A87-C062-4381-BAEC-A2A49328366B}" srcOrd="0" destOrd="0" presId="urn:microsoft.com/office/officeart/2005/8/layout/bProcess4#2"/>
    <dgm:cxn modelId="{144AB4C0-C32A-44FF-B2D6-FC496F1EE33C}" type="presOf" srcId="{4694C83F-3F33-407F-8757-BC8B23836C13}" destId="{059FE604-76D6-42D6-AF06-76979D88A922}" srcOrd="0" destOrd="0" presId="urn:microsoft.com/office/officeart/2005/8/layout/bProcess4#2"/>
    <dgm:cxn modelId="{FE522D45-7989-423E-A62D-E9E8403E3CF1}" srcId="{D5B90BB8-32E2-4BC1-A62E-76C716FABFEF}" destId="{4694C83F-3F33-407F-8757-BC8B23836C13}" srcOrd="1" destOrd="0" parTransId="{8EA4816F-01E0-4FE8-9119-8719E6E42D37}" sibTransId="{91522E3F-5AA2-4CF3-8373-DA1D17475C8E}"/>
    <dgm:cxn modelId="{4B5C84DF-C9E1-46AB-B2C4-5F008D382C94}" type="presOf" srcId="{8E2ADB23-914C-4D13-9A56-3E9F5421187F}" destId="{EF2EED9E-9A50-4F3A-AAD0-67668A4C720A}" srcOrd="0" destOrd="0" presId="urn:microsoft.com/office/officeart/2005/8/layout/bProcess4#2"/>
    <dgm:cxn modelId="{EB2A6942-6765-4FC6-BBC4-1DB7189D68AB}" type="presOf" srcId="{0015CF08-F54A-4C62-8413-62AFDC706FA4}" destId="{C488D90C-48EC-4D5F-ABF5-880F60793B97}" srcOrd="0" destOrd="0" presId="urn:microsoft.com/office/officeart/2005/8/layout/bProcess4#2"/>
    <dgm:cxn modelId="{AD92FAB0-2C94-4F71-A3B7-0437EE24A55C}" srcId="{D5B90BB8-32E2-4BC1-A62E-76C716FABFEF}" destId="{8E2ADB23-914C-4D13-9A56-3E9F5421187F}" srcOrd="6" destOrd="0" parTransId="{C9569419-8AB3-4465-8C8C-EBBFE4299244}" sibTransId="{2840C4E7-34E3-41A2-92E1-5E18D56262FD}"/>
    <dgm:cxn modelId="{25A7A3F2-5D05-41A3-A170-5D7E26C84402}" type="presOf" srcId="{3CB44F06-5701-47F2-963F-5BCD91E81EC3}" destId="{7C913BE2-F340-4F64-919C-93CD19326576}" srcOrd="0" destOrd="0" presId="urn:microsoft.com/office/officeart/2005/8/layout/bProcess4#2"/>
    <dgm:cxn modelId="{C9AA25CE-AD05-4454-A9CB-BAE99C31C258}" type="presOf" srcId="{0C97EDBF-7BB0-4718-B30B-C679E58EC361}" destId="{628D70CA-487A-4CDF-8A28-730D3EDA56E5}" srcOrd="0" destOrd="0" presId="urn:microsoft.com/office/officeart/2005/8/layout/bProcess4#2"/>
    <dgm:cxn modelId="{A5B0F594-3BD2-473F-A9CC-08D3CEBAD9C7}" type="presOf" srcId="{E73A82B0-0C4A-46D9-B63A-1D97E2CF13C6}" destId="{D69DB71B-FA1D-451D-A120-088A9CA28D07}" srcOrd="0" destOrd="0" presId="urn:microsoft.com/office/officeart/2005/8/layout/bProcess4#2"/>
    <dgm:cxn modelId="{DB53D327-3522-4514-AD5B-05C841720CDB}" type="presOf" srcId="{91522E3F-5AA2-4CF3-8373-DA1D17475C8E}" destId="{F7E6ED2C-1162-4CCA-AD81-F92EAA7A804C}" srcOrd="0" destOrd="0" presId="urn:microsoft.com/office/officeart/2005/8/layout/bProcess4#2"/>
    <dgm:cxn modelId="{E6163848-660B-4F85-B03E-5737C2CBEF08}" type="presOf" srcId="{1551ABE6-A861-49A8-8AFF-AE60867F952A}" destId="{5ACC7F64-242B-4197-8E28-4DDE63EE998C}" srcOrd="0" destOrd="0" presId="urn:microsoft.com/office/officeart/2005/8/layout/bProcess4#2"/>
    <dgm:cxn modelId="{67AF48BB-8A9E-4C49-BB46-43DD70C96817}" srcId="{D5B90BB8-32E2-4BC1-A62E-76C716FABFEF}" destId="{0C97EDBF-7BB0-4718-B30B-C679E58EC361}" srcOrd="2" destOrd="0" parTransId="{805676FA-C203-43BA-985F-4F2C300E6FBB}" sibTransId="{0015CF08-F54A-4C62-8413-62AFDC706FA4}"/>
    <dgm:cxn modelId="{941DE165-2831-44FD-BD43-C3C7430BF89E}" srcId="{D5B90BB8-32E2-4BC1-A62E-76C716FABFEF}" destId="{F59E6F1F-CA73-4AC3-B91D-A6804BE16A49}" srcOrd="0" destOrd="0" parTransId="{1C0CDE77-4107-4E92-B044-ABB076F2A15C}" sibTransId="{824D5E1E-8BA1-4C34-AC18-1776AC1C85C4}"/>
    <dgm:cxn modelId="{4ACE0EA0-EF7A-437F-BA2B-190A14B89982}" srcId="{D5B90BB8-32E2-4BC1-A62E-76C716FABFEF}" destId="{6CC47C8E-53C9-4429-84EC-A71A2A9F768E}" srcOrd="7" destOrd="0" parTransId="{15B8F971-1CDA-4988-AE44-8A3253B3B1F4}" sibTransId="{5026CB62-02EC-4F06-9FB8-E07E9B337056}"/>
    <dgm:cxn modelId="{67DAD998-84B8-4ECD-8975-E90B4D7FC933}" srcId="{D5B90BB8-32E2-4BC1-A62E-76C716FABFEF}" destId="{1551ABE6-A861-49A8-8AFF-AE60867F952A}" srcOrd="5" destOrd="0" parTransId="{2E3B4C06-FED6-4E2F-AB80-0146B1A9B42C}" sibTransId="{67D96852-B3BB-452D-AEF8-6AEBEDAFF0A0}"/>
    <dgm:cxn modelId="{8F491F9F-4BDA-4973-AD47-D87347B2539E}" type="presOf" srcId="{67D96852-B3BB-452D-AEF8-6AEBEDAFF0A0}" destId="{9C010EA5-3B8C-4CFD-9CB1-FA2463DF7941}" srcOrd="0" destOrd="0" presId="urn:microsoft.com/office/officeart/2005/8/layout/bProcess4#2"/>
    <dgm:cxn modelId="{DDE53880-3097-46E5-8CDB-7F69E13078EE}" type="presOf" srcId="{2840C4E7-34E3-41A2-92E1-5E18D56262FD}" destId="{64D35328-6852-4001-A8BE-9BD25456D709}" srcOrd="0" destOrd="0" presId="urn:microsoft.com/office/officeart/2005/8/layout/bProcess4#2"/>
    <dgm:cxn modelId="{B8A723B7-D423-4938-A506-854195B64E62}" type="presParOf" srcId="{8B3F6A49-1E77-459B-B223-3D977EF033C3}" destId="{BDF21A42-B850-4B58-A09B-6B280BE789F9}" srcOrd="0" destOrd="0" presId="urn:microsoft.com/office/officeart/2005/8/layout/bProcess4#2"/>
    <dgm:cxn modelId="{D4CC630C-4AEB-432F-AB6C-90F8A22837B7}" type="presParOf" srcId="{BDF21A42-B850-4B58-A09B-6B280BE789F9}" destId="{217825C2-4F4F-4BFB-8A75-0C19691AF449}" srcOrd="0" destOrd="0" presId="urn:microsoft.com/office/officeart/2005/8/layout/bProcess4#2"/>
    <dgm:cxn modelId="{4C7B78CF-1558-421B-AEFC-6EAF623A6B05}" type="presParOf" srcId="{BDF21A42-B850-4B58-A09B-6B280BE789F9}" destId="{772A7A87-C062-4381-BAEC-A2A49328366B}" srcOrd="1" destOrd="0" presId="urn:microsoft.com/office/officeart/2005/8/layout/bProcess4#2"/>
    <dgm:cxn modelId="{F59DBD9A-ABF4-4613-9184-003F06A2EEAE}" type="presParOf" srcId="{8B3F6A49-1E77-459B-B223-3D977EF033C3}" destId="{5383E653-F2DB-4819-9317-FC01A41378CA}" srcOrd="1" destOrd="0" presId="urn:microsoft.com/office/officeart/2005/8/layout/bProcess4#2"/>
    <dgm:cxn modelId="{D0DBAEDE-E959-4A94-89C1-00F96C67B485}" type="presParOf" srcId="{8B3F6A49-1E77-459B-B223-3D977EF033C3}" destId="{6BD6FF3C-94F2-4AEE-AA4C-0FC4B21772C1}" srcOrd="2" destOrd="0" presId="urn:microsoft.com/office/officeart/2005/8/layout/bProcess4#2"/>
    <dgm:cxn modelId="{681116EB-65D0-45AA-9248-992F26B676BE}" type="presParOf" srcId="{6BD6FF3C-94F2-4AEE-AA4C-0FC4B21772C1}" destId="{2B291732-9550-4E51-95CD-F75C55A8CE0D}" srcOrd="0" destOrd="0" presId="urn:microsoft.com/office/officeart/2005/8/layout/bProcess4#2"/>
    <dgm:cxn modelId="{D2E448D3-86AC-4D63-BF54-4B58BBD72E56}" type="presParOf" srcId="{6BD6FF3C-94F2-4AEE-AA4C-0FC4B21772C1}" destId="{059FE604-76D6-42D6-AF06-76979D88A922}" srcOrd="1" destOrd="0" presId="urn:microsoft.com/office/officeart/2005/8/layout/bProcess4#2"/>
    <dgm:cxn modelId="{120E8F2A-43B4-404C-BA6F-A3ED7199F16B}" type="presParOf" srcId="{8B3F6A49-1E77-459B-B223-3D977EF033C3}" destId="{F7E6ED2C-1162-4CCA-AD81-F92EAA7A804C}" srcOrd="3" destOrd="0" presId="urn:microsoft.com/office/officeart/2005/8/layout/bProcess4#2"/>
    <dgm:cxn modelId="{0863827B-D7C9-4B3D-B50F-8715F88016F4}" type="presParOf" srcId="{8B3F6A49-1E77-459B-B223-3D977EF033C3}" destId="{33B1D320-D981-4413-B3BD-34756CD68F54}" srcOrd="4" destOrd="0" presId="urn:microsoft.com/office/officeart/2005/8/layout/bProcess4#2"/>
    <dgm:cxn modelId="{0AA65844-C25F-429D-9532-BB6A66973217}" type="presParOf" srcId="{33B1D320-D981-4413-B3BD-34756CD68F54}" destId="{6166FE60-FFC4-4FAA-A669-66C7CE80F426}" srcOrd="0" destOrd="0" presId="urn:microsoft.com/office/officeart/2005/8/layout/bProcess4#2"/>
    <dgm:cxn modelId="{68DB77D8-4E14-4359-ACCD-4771185390F3}" type="presParOf" srcId="{33B1D320-D981-4413-B3BD-34756CD68F54}" destId="{628D70CA-487A-4CDF-8A28-730D3EDA56E5}" srcOrd="1" destOrd="0" presId="urn:microsoft.com/office/officeart/2005/8/layout/bProcess4#2"/>
    <dgm:cxn modelId="{3C8D9B71-576C-4C50-9C74-5AD969FBF500}" type="presParOf" srcId="{8B3F6A49-1E77-459B-B223-3D977EF033C3}" destId="{C488D90C-48EC-4D5F-ABF5-880F60793B97}" srcOrd="5" destOrd="0" presId="urn:microsoft.com/office/officeart/2005/8/layout/bProcess4#2"/>
    <dgm:cxn modelId="{47EB1DD5-1F7A-4F4B-85E3-6FFE25BC0CEB}" type="presParOf" srcId="{8B3F6A49-1E77-459B-B223-3D977EF033C3}" destId="{02A457D9-F7DA-4D7D-93B2-640750222874}" srcOrd="6" destOrd="0" presId="urn:microsoft.com/office/officeart/2005/8/layout/bProcess4#2"/>
    <dgm:cxn modelId="{4ACCA1B2-903D-4C4E-8C46-5F20DD5ADD4B}" type="presParOf" srcId="{02A457D9-F7DA-4D7D-93B2-640750222874}" destId="{6BE6213C-3F4D-498B-B72A-41BEE8460C93}" srcOrd="0" destOrd="0" presId="urn:microsoft.com/office/officeart/2005/8/layout/bProcess4#2"/>
    <dgm:cxn modelId="{91ADDDEB-D176-40EC-B794-41E7078CFD51}" type="presParOf" srcId="{02A457D9-F7DA-4D7D-93B2-640750222874}" destId="{7C913BE2-F340-4F64-919C-93CD19326576}" srcOrd="1" destOrd="0" presId="urn:microsoft.com/office/officeart/2005/8/layout/bProcess4#2"/>
    <dgm:cxn modelId="{C1E0FD91-3070-4732-9A70-348588407E4C}" type="presParOf" srcId="{8B3F6A49-1E77-459B-B223-3D977EF033C3}" destId="{9ADE6916-6648-42CA-ACC6-ACFA5BD71B12}" srcOrd="7" destOrd="0" presId="urn:microsoft.com/office/officeart/2005/8/layout/bProcess4#2"/>
    <dgm:cxn modelId="{4A774529-CAED-4B94-9AEE-13525D64472F}" type="presParOf" srcId="{8B3F6A49-1E77-459B-B223-3D977EF033C3}" destId="{6066E87E-96A1-4B12-836B-B4FE01855CB5}" srcOrd="8" destOrd="0" presId="urn:microsoft.com/office/officeart/2005/8/layout/bProcess4#2"/>
    <dgm:cxn modelId="{325634C4-FBB9-4945-9A8A-C386763C110A}" type="presParOf" srcId="{6066E87E-96A1-4B12-836B-B4FE01855CB5}" destId="{ECA027BE-F1FA-4792-82E2-7EB2740562AD}" srcOrd="0" destOrd="0" presId="urn:microsoft.com/office/officeart/2005/8/layout/bProcess4#2"/>
    <dgm:cxn modelId="{BBC35A58-B0BC-45D3-A4B1-B6D53FBAA73B}" type="presParOf" srcId="{6066E87E-96A1-4B12-836B-B4FE01855CB5}" destId="{1BE828CA-3D0E-4BD9-ABB3-1C0462CE8A21}" srcOrd="1" destOrd="0" presId="urn:microsoft.com/office/officeart/2005/8/layout/bProcess4#2"/>
    <dgm:cxn modelId="{FB72C0BB-267A-4129-A6E5-BA72AD371784}" type="presParOf" srcId="{8B3F6A49-1E77-459B-B223-3D977EF033C3}" destId="{D69DB71B-FA1D-451D-A120-088A9CA28D07}" srcOrd="9" destOrd="0" presId="urn:microsoft.com/office/officeart/2005/8/layout/bProcess4#2"/>
    <dgm:cxn modelId="{7D6A0C05-56A2-4A84-976C-8635181D6D37}" type="presParOf" srcId="{8B3F6A49-1E77-459B-B223-3D977EF033C3}" destId="{67127BF4-720F-484B-A3F2-CA0EAA8156FA}" srcOrd="10" destOrd="0" presId="urn:microsoft.com/office/officeart/2005/8/layout/bProcess4#2"/>
    <dgm:cxn modelId="{C4C3CE21-2483-4015-93F7-B82172D6860E}" type="presParOf" srcId="{67127BF4-720F-484B-A3F2-CA0EAA8156FA}" destId="{A41D8CE4-7ECE-4594-B6EE-805F00242B41}" srcOrd="0" destOrd="0" presId="urn:microsoft.com/office/officeart/2005/8/layout/bProcess4#2"/>
    <dgm:cxn modelId="{5B8579D1-559B-49FB-B3DE-E67F0EFB3709}" type="presParOf" srcId="{67127BF4-720F-484B-A3F2-CA0EAA8156FA}" destId="{5ACC7F64-242B-4197-8E28-4DDE63EE998C}" srcOrd="1" destOrd="0" presId="urn:microsoft.com/office/officeart/2005/8/layout/bProcess4#2"/>
    <dgm:cxn modelId="{839F795E-8754-4AB0-82D3-7BF307FC555E}" type="presParOf" srcId="{8B3F6A49-1E77-459B-B223-3D977EF033C3}" destId="{9C010EA5-3B8C-4CFD-9CB1-FA2463DF7941}" srcOrd="11" destOrd="0" presId="urn:microsoft.com/office/officeart/2005/8/layout/bProcess4#2"/>
    <dgm:cxn modelId="{25353E52-2240-4529-973A-1B44D0DB34EB}" type="presParOf" srcId="{8B3F6A49-1E77-459B-B223-3D977EF033C3}" destId="{BC28BBEE-19A0-4BC0-8B17-5B3F190E9D64}" srcOrd="12" destOrd="0" presId="urn:microsoft.com/office/officeart/2005/8/layout/bProcess4#2"/>
    <dgm:cxn modelId="{1B2C63AF-1E76-4E2F-BA29-B72B35ADD6AF}" type="presParOf" srcId="{BC28BBEE-19A0-4BC0-8B17-5B3F190E9D64}" destId="{CC401A0C-E7B1-45E1-9530-D560C6CCED8E}" srcOrd="0" destOrd="0" presId="urn:microsoft.com/office/officeart/2005/8/layout/bProcess4#2"/>
    <dgm:cxn modelId="{904202D9-7926-4A72-A2DD-EF1BC3D9044B}" type="presParOf" srcId="{BC28BBEE-19A0-4BC0-8B17-5B3F190E9D64}" destId="{EF2EED9E-9A50-4F3A-AAD0-67668A4C720A}" srcOrd="1" destOrd="0" presId="urn:microsoft.com/office/officeart/2005/8/layout/bProcess4#2"/>
    <dgm:cxn modelId="{FE352B03-DA89-4F6C-803B-D47194956BB1}" type="presParOf" srcId="{8B3F6A49-1E77-459B-B223-3D977EF033C3}" destId="{64D35328-6852-4001-A8BE-9BD25456D709}" srcOrd="13" destOrd="0" presId="urn:microsoft.com/office/officeart/2005/8/layout/bProcess4#2"/>
    <dgm:cxn modelId="{AD544798-8B95-47FB-8A4B-948967E6E4F7}" type="presParOf" srcId="{8B3F6A49-1E77-459B-B223-3D977EF033C3}" destId="{0918A83C-D2C7-44F8-92F0-B9F23F1779CE}" srcOrd="14" destOrd="0" presId="urn:microsoft.com/office/officeart/2005/8/layout/bProcess4#2"/>
    <dgm:cxn modelId="{A880D058-9F2C-49FF-A053-9BA3D1F8A0FF}" type="presParOf" srcId="{0918A83C-D2C7-44F8-92F0-B9F23F1779CE}" destId="{32E7BBC5-B47B-4C40-96A6-9580BD1EBE6C}" srcOrd="0" destOrd="0" presId="urn:microsoft.com/office/officeart/2005/8/layout/bProcess4#2"/>
    <dgm:cxn modelId="{95CE66DC-C9B5-48FB-ABAB-6E01A8367EEB}" type="presParOf" srcId="{0918A83C-D2C7-44F8-92F0-B9F23F1779CE}" destId="{183B918A-439B-4479-B48B-867029667C16}" srcOrd="1" destOrd="0" presId="urn:microsoft.com/office/officeart/2005/8/layout/bProcess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6F0BA2-B227-4773-87A7-0B450A2F2446}" type="doc">
      <dgm:prSet loTypeId="urn:microsoft.com/office/officeart/2005/8/layout/vList2#1" loCatId="list" qsTypeId="urn:microsoft.com/office/officeart/2005/8/quickstyle/simple1#4" qsCatId="simple" csTypeId="urn:microsoft.com/office/officeart/2005/8/colors/accent1_2#4" csCatId="accent1" phldr="1"/>
      <dgm:spPr/>
      <dgm:t>
        <a:bodyPr/>
        <a:lstStyle/>
        <a:p>
          <a:endParaRPr lang="ru-RU"/>
        </a:p>
      </dgm:t>
    </dgm:pt>
    <dgm:pt modelId="{5C0FBCD2-0604-4950-8B76-A857D4772B2C}">
      <dgm:prSet phldrT="[Текст]" custT="1"/>
      <dgm:spPr/>
      <dgm:t>
        <a:bodyPr/>
        <a:lstStyle/>
        <a:p>
          <a:pPr algn="just"/>
          <a:r>
            <a:rPr lang="ru-RU" sz="3600" dirty="0" err="1"/>
            <a:t>Етнічна</a:t>
          </a:r>
          <a:r>
            <a:rPr lang="ru-RU" sz="3600" dirty="0"/>
            <a:t> </a:t>
          </a:r>
          <a:r>
            <a:rPr lang="ru-RU" sz="3600" dirty="0" err="1" smtClean="0"/>
            <a:t>упередженість</a:t>
          </a:r>
          <a:r>
            <a:rPr lang="ru-RU" sz="3600" dirty="0" smtClean="0"/>
            <a:t> є </a:t>
          </a:r>
          <a:r>
            <a:rPr lang="ru-RU" sz="3600" dirty="0" err="1" smtClean="0"/>
            <a:t>психологічним</a:t>
          </a:r>
          <a:r>
            <a:rPr lang="ru-RU" sz="3600" dirty="0" smtClean="0"/>
            <a:t> </a:t>
          </a:r>
          <a:r>
            <a:rPr lang="ru-RU" sz="3600" dirty="0" err="1" smtClean="0"/>
            <a:t>чинником</a:t>
          </a:r>
          <a:r>
            <a:rPr lang="ru-RU" sz="3600" dirty="0" smtClean="0"/>
            <a:t> </a:t>
          </a:r>
          <a:r>
            <a:rPr lang="ru-RU" sz="3600" dirty="0" err="1" smtClean="0"/>
            <a:t>міжетнічних</a:t>
          </a:r>
          <a:r>
            <a:rPr lang="ru-RU" sz="3600" dirty="0" smtClean="0"/>
            <a:t> </a:t>
          </a:r>
          <a:r>
            <a:rPr lang="ru-RU" sz="3600" dirty="0" err="1" smtClean="0"/>
            <a:t>конфліктів</a:t>
          </a:r>
          <a:r>
            <a:rPr lang="ru-RU" sz="3600" dirty="0" smtClean="0"/>
            <a:t> </a:t>
          </a:r>
          <a:endParaRPr lang="ru-RU" sz="3600" dirty="0"/>
        </a:p>
      </dgm:t>
    </dgm:pt>
    <dgm:pt modelId="{DD2AA90B-5CDD-4DCF-A64E-2C404799CC74}" type="parTrans" cxnId="{D16FCCB0-A2A6-4555-AE9D-81880C4EA0A7}">
      <dgm:prSet/>
      <dgm:spPr/>
      <dgm:t>
        <a:bodyPr/>
        <a:lstStyle/>
        <a:p>
          <a:endParaRPr lang="ru-RU"/>
        </a:p>
      </dgm:t>
    </dgm:pt>
    <dgm:pt modelId="{3A6CFF70-80B9-481B-9546-7BB7E0A6E328}" type="sibTrans" cxnId="{D16FCCB0-A2A6-4555-AE9D-81880C4EA0A7}">
      <dgm:prSet/>
      <dgm:spPr/>
      <dgm:t>
        <a:bodyPr/>
        <a:lstStyle/>
        <a:p>
          <a:endParaRPr lang="ru-RU"/>
        </a:p>
      </dgm:t>
    </dgm:pt>
    <dgm:pt modelId="{7556D9FF-C210-4237-B76F-9BD292BD45EE}">
      <dgm:prSet phldrT="[Текст]" custT="1"/>
      <dgm:spPr/>
      <dgm:t>
        <a:bodyPr/>
        <a:lstStyle/>
        <a:p>
          <a:pPr algn="just"/>
          <a:r>
            <a:rPr lang="ru-RU" sz="2800" dirty="0" err="1" smtClean="0"/>
            <a:t>Етнічна</a:t>
          </a:r>
          <a:r>
            <a:rPr lang="ru-RU" sz="2800" dirty="0" smtClean="0"/>
            <a:t> </a:t>
          </a:r>
          <a:r>
            <a:rPr lang="ru-RU" sz="2800" dirty="0" err="1" smtClean="0"/>
            <a:t>упередженість</a:t>
          </a:r>
          <a:r>
            <a:rPr lang="ru-RU" sz="2800" dirty="0" smtClean="0"/>
            <a:t> - </a:t>
          </a:r>
          <a:r>
            <a:rPr lang="ru-RU" sz="2800" dirty="0" err="1" smtClean="0"/>
            <a:t>це</a:t>
          </a:r>
          <a:r>
            <a:rPr lang="ru-RU" sz="2800" dirty="0" smtClean="0"/>
            <a:t> </a:t>
          </a:r>
          <a:r>
            <a:rPr lang="ru-RU" sz="2800" dirty="0"/>
            <a:t>установка </a:t>
          </a:r>
          <a:r>
            <a:rPr lang="ru-RU" sz="2800" dirty="0" err="1"/>
            <a:t>упередженого</a:t>
          </a:r>
          <a:r>
            <a:rPr lang="ru-RU" sz="2800" dirty="0"/>
            <a:t> </a:t>
          </a:r>
          <a:r>
            <a:rPr lang="ru-RU" sz="2800" dirty="0" err="1"/>
            <a:t>чи</a:t>
          </a:r>
          <a:r>
            <a:rPr lang="ru-RU" sz="2800" dirty="0"/>
            <a:t> </a:t>
          </a:r>
          <a:r>
            <a:rPr lang="ru-RU" sz="2800" dirty="0" err="1"/>
            <a:t>ворожого</a:t>
          </a:r>
          <a:r>
            <a:rPr lang="ru-RU" sz="2800" dirty="0"/>
            <a:t> </a:t>
          </a:r>
          <a:r>
            <a:rPr lang="ru-RU" sz="2800" dirty="0" err="1" smtClean="0"/>
            <a:t>ставлення</a:t>
          </a:r>
          <a:r>
            <a:rPr lang="ru-RU" sz="2800" dirty="0" smtClean="0"/>
            <a:t> до </a:t>
          </a:r>
          <a:r>
            <a:rPr lang="ru-RU" sz="2800" dirty="0" err="1"/>
            <a:t>представників</a:t>
          </a:r>
          <a:r>
            <a:rPr lang="ru-RU" sz="2800" dirty="0"/>
            <a:t> </a:t>
          </a:r>
          <a:r>
            <a:rPr lang="ru-RU" sz="2800" dirty="0" err="1"/>
            <a:t>певних</a:t>
          </a:r>
          <a:r>
            <a:rPr lang="ru-RU" sz="2800" dirty="0"/>
            <a:t> </a:t>
          </a:r>
          <a:r>
            <a:rPr lang="ru-RU" sz="2800" dirty="0" err="1"/>
            <a:t>етнічних</a:t>
          </a:r>
          <a:r>
            <a:rPr lang="ru-RU" sz="2800" dirty="0"/>
            <a:t> </a:t>
          </a:r>
          <a:r>
            <a:rPr lang="ru-RU" sz="2800" dirty="0" err="1"/>
            <a:t>груп</a:t>
          </a:r>
          <a:r>
            <a:rPr lang="ru-RU" sz="2800" dirty="0"/>
            <a:t>, будь-</a:t>
          </a:r>
          <a:r>
            <a:rPr lang="ru-RU" sz="2800" dirty="0" err="1"/>
            <a:t>яких</a:t>
          </a:r>
          <a:r>
            <a:rPr lang="ru-RU" sz="2800" dirty="0"/>
            <a:t> </a:t>
          </a:r>
          <a:r>
            <a:rPr lang="ru-RU" sz="2800" dirty="0" err="1"/>
            <a:t>фактів</a:t>
          </a:r>
          <a:r>
            <a:rPr lang="ru-RU" sz="2800" dirty="0"/>
            <a:t> </a:t>
          </a:r>
          <a:r>
            <a:rPr lang="ru-RU" sz="2800" dirty="0" err="1"/>
            <a:t>дійсності</a:t>
          </a:r>
          <a:r>
            <a:rPr lang="ru-RU" sz="2800" dirty="0"/>
            <a:t>, </a:t>
          </a:r>
          <a:r>
            <a:rPr lang="ru-RU" sz="2800" dirty="0" err="1" smtClean="0"/>
            <a:t>що</a:t>
          </a:r>
          <a:r>
            <a:rPr lang="ru-RU" sz="2800" dirty="0" smtClean="0"/>
            <a:t> </a:t>
          </a:r>
          <a:r>
            <a:rPr lang="ru-RU" sz="2800" dirty="0" err="1" smtClean="0"/>
            <a:t>пов'язані</a:t>
          </a:r>
          <a:r>
            <a:rPr lang="ru-RU" sz="2800" dirty="0" smtClean="0"/>
            <a:t> </a:t>
          </a:r>
          <a:r>
            <a:rPr lang="ru-RU" sz="2800" dirty="0"/>
            <a:t>з </a:t>
          </a:r>
          <a:r>
            <a:rPr lang="ru-RU" sz="2800" dirty="0" err="1"/>
            <a:t>їх</a:t>
          </a:r>
          <a:r>
            <a:rPr lang="ru-RU" sz="2800" dirty="0"/>
            <a:t> </a:t>
          </a:r>
          <a:r>
            <a:rPr lang="ru-RU" sz="2800" dirty="0" err="1"/>
            <a:t>діяльністю</a:t>
          </a:r>
          <a:r>
            <a:rPr lang="ru-RU" sz="2800" dirty="0"/>
            <a:t>, </a:t>
          </a:r>
          <a:r>
            <a:rPr lang="ru-RU" sz="2800" dirty="0" err="1"/>
            <a:t>поведінкою</a:t>
          </a:r>
          <a:r>
            <a:rPr lang="ru-RU" sz="2800" dirty="0"/>
            <a:t>, </a:t>
          </a:r>
          <a:r>
            <a:rPr lang="ru-RU" sz="2800" dirty="0" err="1"/>
            <a:t>соціальним</a:t>
          </a:r>
          <a:r>
            <a:rPr lang="ru-RU" sz="2800" dirty="0"/>
            <a:t> станом, без </a:t>
          </a:r>
          <a:r>
            <a:rPr lang="ru-RU" sz="2800" dirty="0" err="1"/>
            <a:t>достатніх</a:t>
          </a:r>
          <a:r>
            <a:rPr lang="ru-RU" sz="2800" dirty="0"/>
            <a:t> </a:t>
          </a:r>
          <a:r>
            <a:rPr lang="ru-RU" sz="2800" dirty="0" smtClean="0"/>
            <a:t>для </a:t>
          </a:r>
          <a:r>
            <a:rPr lang="ru-RU" sz="2800" dirty="0" err="1" smtClean="0"/>
            <a:t>цього</a:t>
          </a:r>
          <a:r>
            <a:rPr lang="ru-RU" sz="2800" dirty="0" smtClean="0"/>
            <a:t> </a:t>
          </a:r>
          <a:r>
            <a:rPr lang="ru-RU" sz="2800" dirty="0" err="1"/>
            <a:t>підстав</a:t>
          </a:r>
          <a:r>
            <a:rPr lang="ru-RU" sz="2800" dirty="0"/>
            <a:t> і </a:t>
          </a:r>
          <a:r>
            <a:rPr lang="ru-RU" sz="2800" dirty="0" err="1" smtClean="0"/>
            <a:t>знань</a:t>
          </a:r>
          <a:r>
            <a:rPr lang="ru-RU" sz="2800" dirty="0" smtClean="0"/>
            <a:t>.</a:t>
          </a:r>
          <a:endParaRPr lang="ru-RU" sz="2800" dirty="0"/>
        </a:p>
      </dgm:t>
    </dgm:pt>
    <dgm:pt modelId="{478A1E25-B2BC-4F95-A418-58951D788F91}" type="parTrans" cxnId="{4C4B5A85-5F9B-48C1-8DC9-8E26F75ACB5C}">
      <dgm:prSet/>
      <dgm:spPr/>
      <dgm:t>
        <a:bodyPr/>
        <a:lstStyle/>
        <a:p>
          <a:endParaRPr lang="ru-RU"/>
        </a:p>
      </dgm:t>
    </dgm:pt>
    <dgm:pt modelId="{A8F65396-CAF8-40F9-B136-AED489AC0808}" type="sibTrans" cxnId="{4C4B5A85-5F9B-48C1-8DC9-8E26F75ACB5C}">
      <dgm:prSet/>
      <dgm:spPr/>
      <dgm:t>
        <a:bodyPr/>
        <a:lstStyle/>
        <a:p>
          <a:endParaRPr lang="ru-RU"/>
        </a:p>
      </dgm:t>
    </dgm:pt>
    <dgm:pt modelId="{BDEC6D97-5921-437C-B4DA-647D863E99BA}" type="pres">
      <dgm:prSet presAssocID="{9C6F0BA2-B227-4773-87A7-0B450A2F2446}" presName="linear" presStyleCnt="0">
        <dgm:presLayoutVars>
          <dgm:animLvl val="lvl"/>
          <dgm:resizeHandles val="exact"/>
        </dgm:presLayoutVars>
      </dgm:prSet>
      <dgm:spPr/>
      <dgm:t>
        <a:bodyPr/>
        <a:lstStyle/>
        <a:p>
          <a:endParaRPr lang="ru-RU"/>
        </a:p>
      </dgm:t>
    </dgm:pt>
    <dgm:pt modelId="{F2C7F9F3-B72B-449E-AC29-838E55F8EE6B}" type="pres">
      <dgm:prSet presAssocID="{5C0FBCD2-0604-4950-8B76-A857D4772B2C}" presName="parentText" presStyleLbl="node1" presStyleIdx="0" presStyleCnt="1" custLinFactY="-64273" custLinFactNeighborX="1452" custLinFactNeighborY="-100000">
        <dgm:presLayoutVars>
          <dgm:chMax val="0"/>
          <dgm:bulletEnabled val="1"/>
        </dgm:presLayoutVars>
      </dgm:prSet>
      <dgm:spPr/>
      <dgm:t>
        <a:bodyPr/>
        <a:lstStyle/>
        <a:p>
          <a:endParaRPr lang="ru-RU"/>
        </a:p>
      </dgm:t>
    </dgm:pt>
    <dgm:pt modelId="{92698B66-2EF8-4F16-92A0-C9BECDA482F1}" type="pres">
      <dgm:prSet presAssocID="{5C0FBCD2-0604-4950-8B76-A857D4772B2C}" presName="childText" presStyleLbl="revTx" presStyleIdx="0" presStyleCnt="1">
        <dgm:presLayoutVars>
          <dgm:bulletEnabled val="1"/>
        </dgm:presLayoutVars>
      </dgm:prSet>
      <dgm:spPr/>
      <dgm:t>
        <a:bodyPr/>
        <a:lstStyle/>
        <a:p>
          <a:endParaRPr lang="ru-RU"/>
        </a:p>
      </dgm:t>
    </dgm:pt>
  </dgm:ptLst>
  <dgm:cxnLst>
    <dgm:cxn modelId="{D16FCCB0-A2A6-4555-AE9D-81880C4EA0A7}" srcId="{9C6F0BA2-B227-4773-87A7-0B450A2F2446}" destId="{5C0FBCD2-0604-4950-8B76-A857D4772B2C}" srcOrd="0" destOrd="0" parTransId="{DD2AA90B-5CDD-4DCF-A64E-2C404799CC74}" sibTransId="{3A6CFF70-80B9-481B-9546-7BB7E0A6E328}"/>
    <dgm:cxn modelId="{8A13B5B5-D38D-48DA-91A5-25448529EC21}" type="presOf" srcId="{5C0FBCD2-0604-4950-8B76-A857D4772B2C}" destId="{F2C7F9F3-B72B-449E-AC29-838E55F8EE6B}" srcOrd="0" destOrd="0" presId="urn:microsoft.com/office/officeart/2005/8/layout/vList2#1"/>
    <dgm:cxn modelId="{05428243-551C-4904-BC98-0F5E291D3841}" type="presOf" srcId="{9C6F0BA2-B227-4773-87A7-0B450A2F2446}" destId="{BDEC6D97-5921-437C-B4DA-647D863E99BA}" srcOrd="0" destOrd="0" presId="urn:microsoft.com/office/officeart/2005/8/layout/vList2#1"/>
    <dgm:cxn modelId="{4C4B5A85-5F9B-48C1-8DC9-8E26F75ACB5C}" srcId="{5C0FBCD2-0604-4950-8B76-A857D4772B2C}" destId="{7556D9FF-C210-4237-B76F-9BD292BD45EE}" srcOrd="0" destOrd="0" parTransId="{478A1E25-B2BC-4F95-A418-58951D788F91}" sibTransId="{A8F65396-CAF8-40F9-B136-AED489AC0808}"/>
    <dgm:cxn modelId="{96DA8FF0-C91E-4D0A-B296-9FB54DF9CA68}" type="presOf" srcId="{7556D9FF-C210-4237-B76F-9BD292BD45EE}" destId="{92698B66-2EF8-4F16-92A0-C9BECDA482F1}" srcOrd="0" destOrd="0" presId="urn:microsoft.com/office/officeart/2005/8/layout/vList2#1"/>
    <dgm:cxn modelId="{3F939093-35DC-4CF3-A314-4165DEDDCCA6}" type="presParOf" srcId="{BDEC6D97-5921-437C-B4DA-647D863E99BA}" destId="{F2C7F9F3-B72B-449E-AC29-838E55F8EE6B}" srcOrd="0" destOrd="0" presId="urn:microsoft.com/office/officeart/2005/8/layout/vList2#1"/>
    <dgm:cxn modelId="{D1B4483E-85C8-4E00-96B1-21297BAF92ED}" type="presParOf" srcId="{BDEC6D97-5921-437C-B4DA-647D863E99BA}" destId="{92698B66-2EF8-4F16-92A0-C9BECDA482F1}" srcOrd="1"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E6A21C-FCED-4253-BE84-A241D401C448}" type="doc">
      <dgm:prSet loTypeId="urn:microsoft.com/office/officeart/2005/8/layout/vList5" loCatId="list" qsTypeId="urn:microsoft.com/office/officeart/2005/8/quickstyle/simple1#5" qsCatId="simple" csTypeId="urn:microsoft.com/office/officeart/2005/8/colors/accent1_3#1" csCatId="accent1" phldr="1"/>
      <dgm:spPr/>
      <dgm:t>
        <a:bodyPr/>
        <a:lstStyle/>
        <a:p>
          <a:endParaRPr lang="ru-RU"/>
        </a:p>
      </dgm:t>
    </dgm:pt>
    <dgm:pt modelId="{BF4CCE9F-97FA-4542-A32E-9D8A3A21DB08}">
      <dgm:prSet phldrT="[Текст]"/>
      <dgm:spPr/>
      <dgm:t>
        <a:bodyPr/>
        <a:lstStyle/>
        <a:p>
          <a:r>
            <a:rPr lang="uk-UA" b="1" dirty="0"/>
            <a:t>за характером перебігу</a:t>
          </a:r>
          <a:endParaRPr lang="ru-RU" dirty="0"/>
        </a:p>
      </dgm:t>
    </dgm:pt>
    <dgm:pt modelId="{8049270F-25D0-407F-A381-5E5B61E47113}" type="parTrans" cxnId="{EF414C95-DFA8-4C1F-BF84-8A89D9A2F0D5}">
      <dgm:prSet/>
      <dgm:spPr/>
      <dgm:t>
        <a:bodyPr/>
        <a:lstStyle/>
        <a:p>
          <a:endParaRPr lang="ru-RU"/>
        </a:p>
      </dgm:t>
    </dgm:pt>
    <dgm:pt modelId="{72CFA79B-7444-4CC9-AB81-F325EBA0BFC5}" type="sibTrans" cxnId="{EF414C95-DFA8-4C1F-BF84-8A89D9A2F0D5}">
      <dgm:prSet/>
      <dgm:spPr/>
      <dgm:t>
        <a:bodyPr/>
        <a:lstStyle/>
        <a:p>
          <a:endParaRPr lang="ru-RU"/>
        </a:p>
      </dgm:t>
    </dgm:pt>
    <dgm:pt modelId="{3C9F7A5F-9084-485B-9450-FFB00196AB0B}">
      <dgm:prSet phldrT="[Текст]" custT="1"/>
      <dgm:spPr/>
      <dgm:t>
        <a:bodyPr/>
        <a:lstStyle/>
        <a:p>
          <a:r>
            <a:rPr lang="uk-UA" sz="1600" b="0" dirty="0"/>
            <a:t>відкриті</a:t>
          </a:r>
          <a:endParaRPr lang="ru-RU" sz="1600" b="0" dirty="0"/>
        </a:p>
      </dgm:t>
    </dgm:pt>
    <dgm:pt modelId="{8B4D2DB5-8700-4CC4-8C49-842476E65589}" type="parTrans" cxnId="{623B04FC-EE5D-496F-A95B-D2D11C1FA519}">
      <dgm:prSet/>
      <dgm:spPr/>
      <dgm:t>
        <a:bodyPr/>
        <a:lstStyle/>
        <a:p>
          <a:endParaRPr lang="ru-RU"/>
        </a:p>
      </dgm:t>
    </dgm:pt>
    <dgm:pt modelId="{34404E88-4198-4D1F-B6FC-4B171EF540FE}" type="sibTrans" cxnId="{623B04FC-EE5D-496F-A95B-D2D11C1FA519}">
      <dgm:prSet/>
      <dgm:spPr/>
      <dgm:t>
        <a:bodyPr/>
        <a:lstStyle/>
        <a:p>
          <a:endParaRPr lang="ru-RU"/>
        </a:p>
      </dgm:t>
    </dgm:pt>
    <dgm:pt modelId="{515DAFC4-AF62-4B46-8E21-9897501B7F40}">
      <dgm:prSet phldrT="[Текст]"/>
      <dgm:spPr/>
      <dgm:t>
        <a:bodyPr/>
        <a:lstStyle/>
        <a:p>
          <a:r>
            <a:rPr lang="uk-UA" dirty="0"/>
            <a:t>з</a:t>
          </a:r>
          <a:r>
            <a:rPr lang="ru-RU" dirty="0"/>
            <a:t>а </a:t>
          </a:r>
          <a:r>
            <a:rPr lang="ru-RU" dirty="0" err="1"/>
            <a:t>інтенсивністю</a:t>
          </a:r>
          <a:r>
            <a:rPr lang="ru-RU" dirty="0"/>
            <a:t> </a:t>
          </a:r>
          <a:r>
            <a:rPr lang="ru-RU" dirty="0" err="1"/>
            <a:t>проявів</a:t>
          </a:r>
          <a:endParaRPr lang="ru-RU" dirty="0"/>
        </a:p>
      </dgm:t>
    </dgm:pt>
    <dgm:pt modelId="{F08F7D7A-D762-42ED-ACA0-4527B4BEDF64}" type="parTrans" cxnId="{49661C50-70D9-42D1-9B49-12A9B83010CA}">
      <dgm:prSet/>
      <dgm:spPr/>
      <dgm:t>
        <a:bodyPr/>
        <a:lstStyle/>
        <a:p>
          <a:endParaRPr lang="ru-RU"/>
        </a:p>
      </dgm:t>
    </dgm:pt>
    <dgm:pt modelId="{D5B3175A-82BA-4F8F-A577-F07784EC0599}" type="sibTrans" cxnId="{49661C50-70D9-42D1-9B49-12A9B83010CA}">
      <dgm:prSet/>
      <dgm:spPr/>
      <dgm:t>
        <a:bodyPr/>
        <a:lstStyle/>
        <a:p>
          <a:endParaRPr lang="ru-RU"/>
        </a:p>
      </dgm:t>
    </dgm:pt>
    <dgm:pt modelId="{E150FEA1-BC45-4F43-8926-DD2C6B625DFC}">
      <dgm:prSet phldrT="[Текст]" custT="1"/>
      <dgm:spPr/>
      <dgm:t>
        <a:bodyPr/>
        <a:lstStyle/>
        <a:p>
          <a:r>
            <a:rPr lang="ru-RU" sz="1600" dirty="0" err="1"/>
            <a:t>швидкоплинні</a:t>
          </a:r>
          <a:endParaRPr lang="ru-RU" sz="1600" dirty="0"/>
        </a:p>
      </dgm:t>
    </dgm:pt>
    <dgm:pt modelId="{975BC11B-0088-491A-BF8D-93419B152A0F}" type="parTrans" cxnId="{B3C2550F-65C1-4224-8139-431CE662BED7}">
      <dgm:prSet/>
      <dgm:spPr/>
      <dgm:t>
        <a:bodyPr/>
        <a:lstStyle/>
        <a:p>
          <a:endParaRPr lang="ru-RU"/>
        </a:p>
      </dgm:t>
    </dgm:pt>
    <dgm:pt modelId="{F659C82E-49B8-460F-9DBF-D425DFA4B444}" type="sibTrans" cxnId="{B3C2550F-65C1-4224-8139-431CE662BED7}">
      <dgm:prSet/>
      <dgm:spPr/>
      <dgm:t>
        <a:bodyPr/>
        <a:lstStyle/>
        <a:p>
          <a:endParaRPr lang="ru-RU"/>
        </a:p>
      </dgm:t>
    </dgm:pt>
    <dgm:pt modelId="{71FE4C1A-738B-40F1-BE57-710AA5DD9E6E}">
      <dgm:prSet phldrT="[Текст]" custT="1"/>
      <dgm:spPr/>
      <dgm:t>
        <a:bodyPr/>
        <a:lstStyle/>
        <a:p>
          <a:r>
            <a:rPr lang="ru-RU" sz="1600" dirty="0" err="1"/>
            <a:t>ті</a:t>
          </a:r>
          <a:r>
            <a:rPr lang="ru-RU" sz="1600" dirty="0"/>
            <a:t>, </a:t>
          </a:r>
          <a:r>
            <a:rPr lang="ru-RU" sz="1600" dirty="0" err="1"/>
            <a:t>що</a:t>
          </a:r>
          <a:r>
            <a:rPr lang="ru-RU" sz="1600" dirty="0"/>
            <a:t> </a:t>
          </a:r>
          <a:r>
            <a:rPr lang="ru-RU" sz="1600" dirty="0" err="1"/>
            <a:t>протікають</a:t>
          </a:r>
          <a:r>
            <a:rPr lang="ru-RU" sz="1600" dirty="0"/>
            <a:t> </a:t>
          </a:r>
          <a:r>
            <a:rPr lang="ru-RU" sz="1600" dirty="0" err="1"/>
            <a:t>в'яло</a:t>
          </a:r>
          <a:endParaRPr lang="ru-RU" sz="1600" dirty="0"/>
        </a:p>
      </dgm:t>
    </dgm:pt>
    <dgm:pt modelId="{08EAC904-9E5D-41E7-8C41-EB0922F1E15F}" type="parTrans" cxnId="{6FDDDA49-AAA5-4504-95FC-C5107F82BE30}">
      <dgm:prSet/>
      <dgm:spPr/>
      <dgm:t>
        <a:bodyPr/>
        <a:lstStyle/>
        <a:p>
          <a:endParaRPr lang="ru-RU"/>
        </a:p>
      </dgm:t>
    </dgm:pt>
    <dgm:pt modelId="{58212057-CA56-44A4-B0EA-603138C059F6}" type="sibTrans" cxnId="{6FDDDA49-AAA5-4504-95FC-C5107F82BE30}">
      <dgm:prSet/>
      <dgm:spPr/>
      <dgm:t>
        <a:bodyPr/>
        <a:lstStyle/>
        <a:p>
          <a:endParaRPr lang="ru-RU"/>
        </a:p>
      </dgm:t>
    </dgm:pt>
    <dgm:pt modelId="{DEF25106-968F-4D3B-86AC-A8ED1C37B340}">
      <dgm:prSet phldrT="[Текст]"/>
      <dgm:spPr/>
      <dgm:t>
        <a:bodyPr/>
        <a:lstStyle/>
        <a:p>
          <a:r>
            <a:rPr lang="ru-RU" dirty="0"/>
            <a:t>за масштабами </a:t>
          </a:r>
          <a:r>
            <a:rPr lang="ru-RU" dirty="0" err="1"/>
            <a:t>прояву</a:t>
          </a:r>
          <a:endParaRPr lang="ru-RU" dirty="0"/>
        </a:p>
      </dgm:t>
    </dgm:pt>
    <dgm:pt modelId="{75E217E3-9644-4D31-8E44-C2C4309347FF}" type="parTrans" cxnId="{ADF53B07-81D1-4D8D-9940-A43A12BF2342}">
      <dgm:prSet/>
      <dgm:spPr/>
      <dgm:t>
        <a:bodyPr/>
        <a:lstStyle/>
        <a:p>
          <a:endParaRPr lang="ru-RU"/>
        </a:p>
      </dgm:t>
    </dgm:pt>
    <dgm:pt modelId="{7C8AB85C-50D4-40BD-AD2D-EE6148241D74}" type="sibTrans" cxnId="{ADF53B07-81D1-4D8D-9940-A43A12BF2342}">
      <dgm:prSet/>
      <dgm:spPr/>
      <dgm:t>
        <a:bodyPr/>
        <a:lstStyle/>
        <a:p>
          <a:endParaRPr lang="ru-RU"/>
        </a:p>
      </dgm:t>
    </dgm:pt>
    <dgm:pt modelId="{BEDDB4DE-30C5-48F3-8C62-B1C48C810EAA}">
      <dgm:prSet phldrT="[Текст]" custT="1"/>
      <dgm:spPr/>
      <dgm:t>
        <a:bodyPr/>
        <a:lstStyle/>
        <a:p>
          <a:r>
            <a:rPr lang="ru-RU" sz="1600" dirty="0" err="1"/>
            <a:t>локальні</a:t>
          </a:r>
          <a:endParaRPr lang="ru-RU" sz="1600" dirty="0"/>
        </a:p>
      </dgm:t>
    </dgm:pt>
    <dgm:pt modelId="{7718902C-46AD-4B39-A0AD-2FFF54F001A0}" type="parTrans" cxnId="{C28D76B9-F88E-4B68-BB81-9DA428C424F2}">
      <dgm:prSet/>
      <dgm:spPr/>
      <dgm:t>
        <a:bodyPr/>
        <a:lstStyle/>
        <a:p>
          <a:endParaRPr lang="ru-RU"/>
        </a:p>
      </dgm:t>
    </dgm:pt>
    <dgm:pt modelId="{A46F528D-18BB-4DB8-9004-DF900105B6C1}" type="sibTrans" cxnId="{C28D76B9-F88E-4B68-BB81-9DA428C424F2}">
      <dgm:prSet/>
      <dgm:spPr/>
      <dgm:t>
        <a:bodyPr/>
        <a:lstStyle/>
        <a:p>
          <a:endParaRPr lang="ru-RU"/>
        </a:p>
      </dgm:t>
    </dgm:pt>
    <dgm:pt modelId="{AD88708E-BFF7-402A-A878-62DA190B30C7}">
      <dgm:prSet custT="1"/>
      <dgm:spPr/>
      <dgm:t>
        <a:bodyPr/>
        <a:lstStyle/>
        <a:p>
          <a:r>
            <a:rPr lang="uk-UA" sz="1600" b="0" dirty="0"/>
            <a:t>приховані </a:t>
          </a:r>
          <a:endParaRPr lang="en-US" sz="1600" b="0" dirty="0"/>
        </a:p>
      </dgm:t>
    </dgm:pt>
    <dgm:pt modelId="{DED06B6F-52C3-455D-891F-5F0ABA1D77C0}" type="parTrans" cxnId="{FF306C30-4E42-4C2B-A9CA-F866AFA9A9B5}">
      <dgm:prSet/>
      <dgm:spPr/>
      <dgm:t>
        <a:bodyPr/>
        <a:lstStyle/>
        <a:p>
          <a:endParaRPr lang="ru-RU"/>
        </a:p>
      </dgm:t>
    </dgm:pt>
    <dgm:pt modelId="{D5F57AE4-F2D2-4C85-B912-FFF7936A46B7}" type="sibTrans" cxnId="{FF306C30-4E42-4C2B-A9CA-F866AFA9A9B5}">
      <dgm:prSet/>
      <dgm:spPr/>
      <dgm:t>
        <a:bodyPr/>
        <a:lstStyle/>
        <a:p>
          <a:endParaRPr lang="ru-RU"/>
        </a:p>
      </dgm:t>
    </dgm:pt>
    <dgm:pt modelId="{8A8B1DB0-05D3-454F-9178-CF8B96136916}">
      <dgm:prSet/>
      <dgm:spPr/>
      <dgm:t>
        <a:bodyPr/>
        <a:lstStyle/>
        <a:p>
          <a:r>
            <a:rPr lang="ru-RU" dirty="0"/>
            <a:t>за </a:t>
          </a:r>
          <a:r>
            <a:rPr lang="ru-RU" dirty="0" err="1"/>
            <a:t>цілями</a:t>
          </a:r>
          <a:r>
            <a:rPr lang="ru-RU" dirty="0"/>
            <a:t>, </a:t>
          </a:r>
          <a:r>
            <a:rPr lang="ru-RU" dirty="0" err="1"/>
            <a:t>які</a:t>
          </a:r>
          <a:r>
            <a:rPr lang="ru-RU" dirty="0"/>
            <a:t> </a:t>
          </a:r>
          <a:r>
            <a:rPr lang="ru-RU" dirty="0" err="1"/>
            <a:t>ставлять</a:t>
          </a:r>
          <a:r>
            <a:rPr lang="ru-RU" dirty="0"/>
            <a:t> перед собою </a:t>
          </a:r>
          <a:r>
            <a:rPr lang="ru-RU" dirty="0" err="1"/>
            <a:t>конфліктуючі</a:t>
          </a:r>
          <a:r>
            <a:rPr lang="ru-RU" dirty="0"/>
            <a:t> </a:t>
          </a:r>
          <a:r>
            <a:rPr lang="ru-RU" dirty="0" err="1"/>
            <a:t>сторони</a:t>
          </a:r>
          <a:r>
            <a:rPr lang="ru-RU" dirty="0"/>
            <a:t> у </a:t>
          </a:r>
          <a:r>
            <a:rPr lang="ru-RU" dirty="0" err="1"/>
            <a:t>боротьбі</a:t>
          </a:r>
          <a:r>
            <a:rPr lang="ru-RU" dirty="0"/>
            <a:t> </a:t>
          </a:r>
          <a:endParaRPr lang="en-US" dirty="0"/>
        </a:p>
      </dgm:t>
    </dgm:pt>
    <dgm:pt modelId="{B045DD92-0BA5-4BEB-8719-6DB68E1D6EEA}" type="parTrans" cxnId="{399B764A-74E6-4330-BA26-92ACEE0DF99D}">
      <dgm:prSet/>
      <dgm:spPr/>
      <dgm:t>
        <a:bodyPr/>
        <a:lstStyle/>
        <a:p>
          <a:endParaRPr lang="ru-RU"/>
        </a:p>
      </dgm:t>
    </dgm:pt>
    <dgm:pt modelId="{46004AB3-6B8D-4E1F-AED4-1128D1080DD2}" type="sibTrans" cxnId="{399B764A-74E6-4330-BA26-92ACEE0DF99D}">
      <dgm:prSet/>
      <dgm:spPr/>
      <dgm:t>
        <a:bodyPr/>
        <a:lstStyle/>
        <a:p>
          <a:endParaRPr lang="ru-RU"/>
        </a:p>
      </dgm:t>
    </dgm:pt>
    <dgm:pt modelId="{B5B5B8B2-9206-4C4D-B359-AF960736C1C3}">
      <dgm:prSet custT="1"/>
      <dgm:spPr/>
      <dgm:t>
        <a:bodyPr/>
        <a:lstStyle/>
        <a:p>
          <a:r>
            <a:rPr lang="ru-RU" sz="1600" dirty="0" err="1"/>
            <a:t>регіональні</a:t>
          </a:r>
          <a:endParaRPr lang="en-US" sz="1600" dirty="0"/>
        </a:p>
      </dgm:t>
    </dgm:pt>
    <dgm:pt modelId="{237F30DB-4833-433E-892C-BE97786A6D51}" type="parTrans" cxnId="{A6DB7C12-D896-4FA6-8B8A-B5E2D9AEA635}">
      <dgm:prSet/>
      <dgm:spPr/>
      <dgm:t>
        <a:bodyPr/>
        <a:lstStyle/>
        <a:p>
          <a:endParaRPr lang="ru-RU"/>
        </a:p>
      </dgm:t>
    </dgm:pt>
    <dgm:pt modelId="{BEEE195A-34F1-4270-AA6C-2614996E96CF}" type="sibTrans" cxnId="{A6DB7C12-D896-4FA6-8B8A-B5E2D9AEA635}">
      <dgm:prSet/>
      <dgm:spPr/>
      <dgm:t>
        <a:bodyPr/>
        <a:lstStyle/>
        <a:p>
          <a:endParaRPr lang="ru-RU"/>
        </a:p>
      </dgm:t>
    </dgm:pt>
    <dgm:pt modelId="{E2C51B2C-8849-4B21-BA3A-ABB3F54EB0E1}" type="pres">
      <dgm:prSet presAssocID="{11E6A21C-FCED-4253-BE84-A241D401C448}" presName="Name0" presStyleCnt="0">
        <dgm:presLayoutVars>
          <dgm:dir/>
          <dgm:animLvl val="lvl"/>
          <dgm:resizeHandles val="exact"/>
        </dgm:presLayoutVars>
      </dgm:prSet>
      <dgm:spPr/>
      <dgm:t>
        <a:bodyPr/>
        <a:lstStyle/>
        <a:p>
          <a:endParaRPr lang="ru-RU"/>
        </a:p>
      </dgm:t>
    </dgm:pt>
    <dgm:pt modelId="{8F947CC9-63D0-4C9E-9B89-40274EFE2DC3}" type="pres">
      <dgm:prSet presAssocID="{BF4CCE9F-97FA-4542-A32E-9D8A3A21DB08}" presName="linNode" presStyleCnt="0"/>
      <dgm:spPr/>
    </dgm:pt>
    <dgm:pt modelId="{D6D2CE17-749C-44CC-981A-79ABD8E4BA43}" type="pres">
      <dgm:prSet presAssocID="{BF4CCE9F-97FA-4542-A32E-9D8A3A21DB08}" presName="parentText" presStyleLbl="node1" presStyleIdx="0" presStyleCnt="4">
        <dgm:presLayoutVars>
          <dgm:chMax val="1"/>
          <dgm:bulletEnabled val="1"/>
        </dgm:presLayoutVars>
      </dgm:prSet>
      <dgm:spPr/>
      <dgm:t>
        <a:bodyPr/>
        <a:lstStyle/>
        <a:p>
          <a:endParaRPr lang="ru-RU"/>
        </a:p>
      </dgm:t>
    </dgm:pt>
    <dgm:pt modelId="{155E40C8-7D92-4D2B-A444-B7C41A5A09F6}" type="pres">
      <dgm:prSet presAssocID="{BF4CCE9F-97FA-4542-A32E-9D8A3A21DB08}" presName="descendantText" presStyleLbl="alignAccFollowNode1" presStyleIdx="0" presStyleCnt="3">
        <dgm:presLayoutVars>
          <dgm:bulletEnabled val="1"/>
        </dgm:presLayoutVars>
      </dgm:prSet>
      <dgm:spPr/>
      <dgm:t>
        <a:bodyPr/>
        <a:lstStyle/>
        <a:p>
          <a:endParaRPr lang="ru-RU"/>
        </a:p>
      </dgm:t>
    </dgm:pt>
    <dgm:pt modelId="{B3FC760D-0B22-477E-BDF3-1BD0123EF32E}" type="pres">
      <dgm:prSet presAssocID="{72CFA79B-7444-4CC9-AB81-F325EBA0BFC5}" presName="sp" presStyleCnt="0"/>
      <dgm:spPr/>
    </dgm:pt>
    <dgm:pt modelId="{0DB683F5-9198-4EAF-A7E5-0477ABAB9D1C}" type="pres">
      <dgm:prSet presAssocID="{515DAFC4-AF62-4B46-8E21-9897501B7F40}" presName="linNode" presStyleCnt="0"/>
      <dgm:spPr/>
    </dgm:pt>
    <dgm:pt modelId="{8E3A9D57-2C0B-4662-A80F-EECBD20637D1}" type="pres">
      <dgm:prSet presAssocID="{515DAFC4-AF62-4B46-8E21-9897501B7F40}" presName="parentText" presStyleLbl="node1" presStyleIdx="1" presStyleCnt="4">
        <dgm:presLayoutVars>
          <dgm:chMax val="1"/>
          <dgm:bulletEnabled val="1"/>
        </dgm:presLayoutVars>
      </dgm:prSet>
      <dgm:spPr/>
      <dgm:t>
        <a:bodyPr/>
        <a:lstStyle/>
        <a:p>
          <a:endParaRPr lang="ru-RU"/>
        </a:p>
      </dgm:t>
    </dgm:pt>
    <dgm:pt modelId="{375ADD68-C2B5-4C74-B406-9519DB74406F}" type="pres">
      <dgm:prSet presAssocID="{515DAFC4-AF62-4B46-8E21-9897501B7F40}" presName="descendantText" presStyleLbl="alignAccFollowNode1" presStyleIdx="1" presStyleCnt="3" custLinFactNeighborX="-432" custLinFactNeighborY="-3314">
        <dgm:presLayoutVars>
          <dgm:bulletEnabled val="1"/>
        </dgm:presLayoutVars>
      </dgm:prSet>
      <dgm:spPr/>
      <dgm:t>
        <a:bodyPr/>
        <a:lstStyle/>
        <a:p>
          <a:endParaRPr lang="ru-RU"/>
        </a:p>
      </dgm:t>
    </dgm:pt>
    <dgm:pt modelId="{68C4F7EA-146C-4524-B39C-BA99159C7E7C}" type="pres">
      <dgm:prSet presAssocID="{D5B3175A-82BA-4F8F-A577-F07784EC0599}" presName="sp" presStyleCnt="0"/>
      <dgm:spPr/>
    </dgm:pt>
    <dgm:pt modelId="{09B9373D-7D2B-4959-B468-A6BACF27C40F}" type="pres">
      <dgm:prSet presAssocID="{DEF25106-968F-4D3B-86AC-A8ED1C37B340}" presName="linNode" presStyleCnt="0"/>
      <dgm:spPr/>
    </dgm:pt>
    <dgm:pt modelId="{C1D124E6-EEE0-47F9-8CB4-F1C00BCF5B1B}" type="pres">
      <dgm:prSet presAssocID="{DEF25106-968F-4D3B-86AC-A8ED1C37B340}" presName="parentText" presStyleLbl="node1" presStyleIdx="2" presStyleCnt="4" custScaleY="116053">
        <dgm:presLayoutVars>
          <dgm:chMax val="1"/>
          <dgm:bulletEnabled val="1"/>
        </dgm:presLayoutVars>
      </dgm:prSet>
      <dgm:spPr/>
      <dgm:t>
        <a:bodyPr/>
        <a:lstStyle/>
        <a:p>
          <a:endParaRPr lang="ru-RU"/>
        </a:p>
      </dgm:t>
    </dgm:pt>
    <dgm:pt modelId="{4C3B8EFB-A1CC-4041-810C-7E0E653DA712}" type="pres">
      <dgm:prSet presAssocID="{DEF25106-968F-4D3B-86AC-A8ED1C37B340}" presName="descendantText" presStyleLbl="alignAccFollowNode1" presStyleIdx="2" presStyleCnt="3" custScaleY="132584">
        <dgm:presLayoutVars>
          <dgm:bulletEnabled val="1"/>
        </dgm:presLayoutVars>
      </dgm:prSet>
      <dgm:spPr/>
      <dgm:t>
        <a:bodyPr/>
        <a:lstStyle/>
        <a:p>
          <a:endParaRPr lang="ru-RU"/>
        </a:p>
      </dgm:t>
    </dgm:pt>
    <dgm:pt modelId="{4E1A38F2-8047-475A-BBAC-7982F5B5336B}" type="pres">
      <dgm:prSet presAssocID="{7C8AB85C-50D4-40BD-AD2D-EE6148241D74}" presName="sp" presStyleCnt="0"/>
      <dgm:spPr/>
    </dgm:pt>
    <dgm:pt modelId="{C62D4D39-EC9F-43FC-806D-A8BC02AEDE0B}" type="pres">
      <dgm:prSet presAssocID="{8A8B1DB0-05D3-454F-9178-CF8B96136916}" presName="linNode" presStyleCnt="0"/>
      <dgm:spPr/>
    </dgm:pt>
    <dgm:pt modelId="{7EC69C94-41D2-4A4D-AA40-1B48550072B6}" type="pres">
      <dgm:prSet presAssocID="{8A8B1DB0-05D3-454F-9178-CF8B96136916}" presName="parentText" presStyleLbl="node1" presStyleIdx="3" presStyleCnt="4" custScaleY="223569">
        <dgm:presLayoutVars>
          <dgm:chMax val="1"/>
          <dgm:bulletEnabled val="1"/>
        </dgm:presLayoutVars>
      </dgm:prSet>
      <dgm:spPr/>
      <dgm:t>
        <a:bodyPr/>
        <a:lstStyle/>
        <a:p>
          <a:endParaRPr lang="ru-RU"/>
        </a:p>
      </dgm:t>
    </dgm:pt>
  </dgm:ptLst>
  <dgm:cxnLst>
    <dgm:cxn modelId="{E861B7F3-82F9-45B1-9251-315082DDB0C6}" type="presOf" srcId="{BEDDB4DE-30C5-48F3-8C62-B1C48C810EAA}" destId="{4C3B8EFB-A1CC-4041-810C-7E0E653DA712}" srcOrd="0" destOrd="0" presId="urn:microsoft.com/office/officeart/2005/8/layout/vList5"/>
    <dgm:cxn modelId="{ADF53B07-81D1-4D8D-9940-A43A12BF2342}" srcId="{11E6A21C-FCED-4253-BE84-A241D401C448}" destId="{DEF25106-968F-4D3B-86AC-A8ED1C37B340}" srcOrd="2" destOrd="0" parTransId="{75E217E3-9644-4D31-8E44-C2C4309347FF}" sibTransId="{7C8AB85C-50D4-40BD-AD2D-EE6148241D74}"/>
    <dgm:cxn modelId="{399B764A-74E6-4330-BA26-92ACEE0DF99D}" srcId="{11E6A21C-FCED-4253-BE84-A241D401C448}" destId="{8A8B1DB0-05D3-454F-9178-CF8B96136916}" srcOrd="3" destOrd="0" parTransId="{B045DD92-0BA5-4BEB-8719-6DB68E1D6EEA}" sibTransId="{46004AB3-6B8D-4E1F-AED4-1128D1080DD2}"/>
    <dgm:cxn modelId="{FF306C30-4E42-4C2B-A9CA-F866AFA9A9B5}" srcId="{BF4CCE9F-97FA-4542-A32E-9D8A3A21DB08}" destId="{AD88708E-BFF7-402A-A878-62DA190B30C7}" srcOrd="1" destOrd="0" parTransId="{DED06B6F-52C3-455D-891F-5F0ABA1D77C0}" sibTransId="{D5F57AE4-F2D2-4C85-B912-FFF7936A46B7}"/>
    <dgm:cxn modelId="{A6DB7C12-D896-4FA6-8B8A-B5E2D9AEA635}" srcId="{DEF25106-968F-4D3B-86AC-A8ED1C37B340}" destId="{B5B5B8B2-9206-4C4D-B359-AF960736C1C3}" srcOrd="1" destOrd="0" parTransId="{237F30DB-4833-433E-892C-BE97786A6D51}" sibTransId="{BEEE195A-34F1-4270-AA6C-2614996E96CF}"/>
    <dgm:cxn modelId="{B3C2550F-65C1-4224-8139-431CE662BED7}" srcId="{515DAFC4-AF62-4B46-8E21-9897501B7F40}" destId="{E150FEA1-BC45-4F43-8926-DD2C6B625DFC}" srcOrd="0" destOrd="0" parTransId="{975BC11B-0088-491A-BF8D-93419B152A0F}" sibTransId="{F659C82E-49B8-460F-9DBF-D425DFA4B444}"/>
    <dgm:cxn modelId="{F9454CF3-DA32-413B-906F-0AF6D4FB9165}" type="presOf" srcId="{11E6A21C-FCED-4253-BE84-A241D401C448}" destId="{E2C51B2C-8849-4B21-BA3A-ABB3F54EB0E1}" srcOrd="0" destOrd="0" presId="urn:microsoft.com/office/officeart/2005/8/layout/vList5"/>
    <dgm:cxn modelId="{D74A2227-6597-4A99-92DA-1DD9292C4FFB}" type="presOf" srcId="{DEF25106-968F-4D3B-86AC-A8ED1C37B340}" destId="{C1D124E6-EEE0-47F9-8CB4-F1C00BCF5B1B}" srcOrd="0" destOrd="0" presId="urn:microsoft.com/office/officeart/2005/8/layout/vList5"/>
    <dgm:cxn modelId="{8DAF7F88-E35D-4554-9F47-3480244ADD7B}" type="presOf" srcId="{E150FEA1-BC45-4F43-8926-DD2C6B625DFC}" destId="{375ADD68-C2B5-4C74-B406-9519DB74406F}" srcOrd="0" destOrd="0" presId="urn:microsoft.com/office/officeart/2005/8/layout/vList5"/>
    <dgm:cxn modelId="{F9849A70-C992-4271-9673-693F4C873A42}" type="presOf" srcId="{8A8B1DB0-05D3-454F-9178-CF8B96136916}" destId="{7EC69C94-41D2-4A4D-AA40-1B48550072B6}" srcOrd="0" destOrd="0" presId="urn:microsoft.com/office/officeart/2005/8/layout/vList5"/>
    <dgm:cxn modelId="{6FDDDA49-AAA5-4504-95FC-C5107F82BE30}" srcId="{515DAFC4-AF62-4B46-8E21-9897501B7F40}" destId="{71FE4C1A-738B-40F1-BE57-710AA5DD9E6E}" srcOrd="1" destOrd="0" parTransId="{08EAC904-9E5D-41E7-8C41-EB0922F1E15F}" sibTransId="{58212057-CA56-44A4-B0EA-603138C059F6}"/>
    <dgm:cxn modelId="{49661C50-70D9-42D1-9B49-12A9B83010CA}" srcId="{11E6A21C-FCED-4253-BE84-A241D401C448}" destId="{515DAFC4-AF62-4B46-8E21-9897501B7F40}" srcOrd="1" destOrd="0" parTransId="{F08F7D7A-D762-42ED-ACA0-4527B4BEDF64}" sibTransId="{D5B3175A-82BA-4F8F-A577-F07784EC0599}"/>
    <dgm:cxn modelId="{EF414C95-DFA8-4C1F-BF84-8A89D9A2F0D5}" srcId="{11E6A21C-FCED-4253-BE84-A241D401C448}" destId="{BF4CCE9F-97FA-4542-A32E-9D8A3A21DB08}" srcOrd="0" destOrd="0" parTransId="{8049270F-25D0-407F-A381-5E5B61E47113}" sibTransId="{72CFA79B-7444-4CC9-AB81-F325EBA0BFC5}"/>
    <dgm:cxn modelId="{38E9B172-1A4A-4BF0-A816-54DD1B36EF78}" type="presOf" srcId="{71FE4C1A-738B-40F1-BE57-710AA5DD9E6E}" destId="{375ADD68-C2B5-4C74-B406-9519DB74406F}" srcOrd="0" destOrd="1" presId="urn:microsoft.com/office/officeart/2005/8/layout/vList5"/>
    <dgm:cxn modelId="{76BD9F3F-9D17-415B-97A2-C6D751E790DF}" type="presOf" srcId="{AD88708E-BFF7-402A-A878-62DA190B30C7}" destId="{155E40C8-7D92-4D2B-A444-B7C41A5A09F6}" srcOrd="0" destOrd="1" presId="urn:microsoft.com/office/officeart/2005/8/layout/vList5"/>
    <dgm:cxn modelId="{38338772-21B5-48BD-BB2E-C414D7B5D866}" type="presOf" srcId="{B5B5B8B2-9206-4C4D-B359-AF960736C1C3}" destId="{4C3B8EFB-A1CC-4041-810C-7E0E653DA712}" srcOrd="0" destOrd="1" presId="urn:microsoft.com/office/officeart/2005/8/layout/vList5"/>
    <dgm:cxn modelId="{E476B59C-FB26-4974-9234-D2D0F5E88AF8}" type="presOf" srcId="{515DAFC4-AF62-4B46-8E21-9897501B7F40}" destId="{8E3A9D57-2C0B-4662-A80F-EECBD20637D1}" srcOrd="0" destOrd="0" presId="urn:microsoft.com/office/officeart/2005/8/layout/vList5"/>
    <dgm:cxn modelId="{76561AD4-D347-4887-98C3-1BB4F5EF5B0C}" type="presOf" srcId="{BF4CCE9F-97FA-4542-A32E-9D8A3A21DB08}" destId="{D6D2CE17-749C-44CC-981A-79ABD8E4BA43}" srcOrd="0" destOrd="0" presId="urn:microsoft.com/office/officeart/2005/8/layout/vList5"/>
    <dgm:cxn modelId="{C79FBAF4-9400-469F-9399-5FDEB8E4C832}" type="presOf" srcId="{3C9F7A5F-9084-485B-9450-FFB00196AB0B}" destId="{155E40C8-7D92-4D2B-A444-B7C41A5A09F6}" srcOrd="0" destOrd="0" presId="urn:microsoft.com/office/officeart/2005/8/layout/vList5"/>
    <dgm:cxn modelId="{C28D76B9-F88E-4B68-BB81-9DA428C424F2}" srcId="{DEF25106-968F-4D3B-86AC-A8ED1C37B340}" destId="{BEDDB4DE-30C5-48F3-8C62-B1C48C810EAA}" srcOrd="0" destOrd="0" parTransId="{7718902C-46AD-4B39-A0AD-2FFF54F001A0}" sibTransId="{A46F528D-18BB-4DB8-9004-DF900105B6C1}"/>
    <dgm:cxn modelId="{623B04FC-EE5D-496F-A95B-D2D11C1FA519}" srcId="{BF4CCE9F-97FA-4542-A32E-9D8A3A21DB08}" destId="{3C9F7A5F-9084-485B-9450-FFB00196AB0B}" srcOrd="0" destOrd="0" parTransId="{8B4D2DB5-8700-4CC4-8C49-842476E65589}" sibTransId="{34404E88-4198-4D1F-B6FC-4B171EF540FE}"/>
    <dgm:cxn modelId="{19DD5BFC-14BA-4CA7-8E64-22A18EFD84A4}" type="presParOf" srcId="{E2C51B2C-8849-4B21-BA3A-ABB3F54EB0E1}" destId="{8F947CC9-63D0-4C9E-9B89-40274EFE2DC3}" srcOrd="0" destOrd="0" presId="urn:microsoft.com/office/officeart/2005/8/layout/vList5"/>
    <dgm:cxn modelId="{0FA9677A-7737-4CB3-9F23-1001FDDB8085}" type="presParOf" srcId="{8F947CC9-63D0-4C9E-9B89-40274EFE2DC3}" destId="{D6D2CE17-749C-44CC-981A-79ABD8E4BA43}" srcOrd="0" destOrd="0" presId="urn:microsoft.com/office/officeart/2005/8/layout/vList5"/>
    <dgm:cxn modelId="{AF094896-6E68-48DB-AC21-237F8FB215AE}" type="presParOf" srcId="{8F947CC9-63D0-4C9E-9B89-40274EFE2DC3}" destId="{155E40C8-7D92-4D2B-A444-B7C41A5A09F6}" srcOrd="1" destOrd="0" presId="urn:microsoft.com/office/officeart/2005/8/layout/vList5"/>
    <dgm:cxn modelId="{101638F1-521D-4730-9C92-90CC4CECCB3B}" type="presParOf" srcId="{E2C51B2C-8849-4B21-BA3A-ABB3F54EB0E1}" destId="{B3FC760D-0B22-477E-BDF3-1BD0123EF32E}" srcOrd="1" destOrd="0" presId="urn:microsoft.com/office/officeart/2005/8/layout/vList5"/>
    <dgm:cxn modelId="{E3FAA130-D272-45FB-8D43-16F7A6CC05D9}" type="presParOf" srcId="{E2C51B2C-8849-4B21-BA3A-ABB3F54EB0E1}" destId="{0DB683F5-9198-4EAF-A7E5-0477ABAB9D1C}" srcOrd="2" destOrd="0" presId="urn:microsoft.com/office/officeart/2005/8/layout/vList5"/>
    <dgm:cxn modelId="{AFC5D2D7-C710-4445-A934-DA001A1985AE}" type="presParOf" srcId="{0DB683F5-9198-4EAF-A7E5-0477ABAB9D1C}" destId="{8E3A9D57-2C0B-4662-A80F-EECBD20637D1}" srcOrd="0" destOrd="0" presId="urn:microsoft.com/office/officeart/2005/8/layout/vList5"/>
    <dgm:cxn modelId="{4759E167-E1EE-4CB1-8B7F-9BAE90FFAD81}" type="presParOf" srcId="{0DB683F5-9198-4EAF-A7E5-0477ABAB9D1C}" destId="{375ADD68-C2B5-4C74-B406-9519DB74406F}" srcOrd="1" destOrd="0" presId="urn:microsoft.com/office/officeart/2005/8/layout/vList5"/>
    <dgm:cxn modelId="{27EA697F-BE22-4FCC-8230-DFA70349777C}" type="presParOf" srcId="{E2C51B2C-8849-4B21-BA3A-ABB3F54EB0E1}" destId="{68C4F7EA-146C-4524-B39C-BA99159C7E7C}" srcOrd="3" destOrd="0" presId="urn:microsoft.com/office/officeart/2005/8/layout/vList5"/>
    <dgm:cxn modelId="{B8350B99-DEFB-4BBD-A20A-08D15829D90E}" type="presParOf" srcId="{E2C51B2C-8849-4B21-BA3A-ABB3F54EB0E1}" destId="{09B9373D-7D2B-4959-B468-A6BACF27C40F}" srcOrd="4" destOrd="0" presId="urn:microsoft.com/office/officeart/2005/8/layout/vList5"/>
    <dgm:cxn modelId="{B715C0ED-9405-4EA6-9E8E-A2A36AF1D466}" type="presParOf" srcId="{09B9373D-7D2B-4959-B468-A6BACF27C40F}" destId="{C1D124E6-EEE0-47F9-8CB4-F1C00BCF5B1B}" srcOrd="0" destOrd="0" presId="urn:microsoft.com/office/officeart/2005/8/layout/vList5"/>
    <dgm:cxn modelId="{D102F2E9-33F3-4B95-A36A-1F1E35BEE9DC}" type="presParOf" srcId="{09B9373D-7D2B-4959-B468-A6BACF27C40F}" destId="{4C3B8EFB-A1CC-4041-810C-7E0E653DA712}" srcOrd="1" destOrd="0" presId="urn:microsoft.com/office/officeart/2005/8/layout/vList5"/>
    <dgm:cxn modelId="{1D037EE8-C21D-4DFF-8D88-5F35847E4DF7}" type="presParOf" srcId="{E2C51B2C-8849-4B21-BA3A-ABB3F54EB0E1}" destId="{4E1A38F2-8047-475A-BBAC-7982F5B5336B}" srcOrd="5" destOrd="0" presId="urn:microsoft.com/office/officeart/2005/8/layout/vList5"/>
    <dgm:cxn modelId="{F611CE89-17D3-46BC-9146-79E1785D1D83}" type="presParOf" srcId="{E2C51B2C-8849-4B21-BA3A-ABB3F54EB0E1}" destId="{C62D4D39-EC9F-43FC-806D-A8BC02AEDE0B}" srcOrd="6" destOrd="0" presId="urn:microsoft.com/office/officeart/2005/8/layout/vList5"/>
    <dgm:cxn modelId="{4FC71D28-CCD3-469B-B755-C1505296D5C7}" type="presParOf" srcId="{C62D4D39-EC9F-43FC-806D-A8BC02AEDE0B}" destId="{7EC69C94-41D2-4A4D-AA40-1B48550072B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7F9F3-B72B-449E-AC29-838E55F8EE6B}">
      <dsp:nvSpPr>
        <dsp:cNvPr id="0" name=""/>
        <dsp:cNvSpPr/>
      </dsp:nvSpPr>
      <dsp:spPr>
        <a:xfrm>
          <a:off x="0" y="0"/>
          <a:ext cx="11729605" cy="13689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just" defTabSz="1600200">
            <a:lnSpc>
              <a:spcPct val="90000"/>
            </a:lnSpc>
            <a:spcBef>
              <a:spcPct val="0"/>
            </a:spcBef>
            <a:spcAft>
              <a:spcPct val="35000"/>
            </a:spcAft>
          </a:pPr>
          <a:r>
            <a:rPr lang="ru-RU" sz="3600" kern="1200" dirty="0" err="1"/>
            <a:t>Етнічна</a:t>
          </a:r>
          <a:r>
            <a:rPr lang="ru-RU" sz="3600" kern="1200" dirty="0"/>
            <a:t> </a:t>
          </a:r>
          <a:r>
            <a:rPr lang="ru-RU" sz="3600" kern="1200" dirty="0" err="1" smtClean="0"/>
            <a:t>упередженість</a:t>
          </a:r>
          <a:r>
            <a:rPr lang="ru-RU" sz="3600" kern="1200" dirty="0" smtClean="0"/>
            <a:t> є </a:t>
          </a:r>
          <a:r>
            <a:rPr lang="ru-RU" sz="3600" kern="1200" dirty="0" err="1" smtClean="0"/>
            <a:t>психологічним</a:t>
          </a:r>
          <a:r>
            <a:rPr lang="ru-RU" sz="3600" kern="1200" dirty="0" smtClean="0"/>
            <a:t> </a:t>
          </a:r>
          <a:r>
            <a:rPr lang="ru-RU" sz="3600" kern="1200" dirty="0" err="1" smtClean="0"/>
            <a:t>чинником</a:t>
          </a:r>
          <a:r>
            <a:rPr lang="ru-RU" sz="3600" kern="1200" dirty="0" smtClean="0"/>
            <a:t> </a:t>
          </a:r>
          <a:r>
            <a:rPr lang="ru-RU" sz="3600" kern="1200" dirty="0" err="1" smtClean="0"/>
            <a:t>міжетнічних</a:t>
          </a:r>
          <a:r>
            <a:rPr lang="ru-RU" sz="3600" kern="1200" dirty="0" smtClean="0"/>
            <a:t> </a:t>
          </a:r>
          <a:r>
            <a:rPr lang="ru-RU" sz="3600" kern="1200" dirty="0" err="1" smtClean="0"/>
            <a:t>конфліктів</a:t>
          </a:r>
          <a:r>
            <a:rPr lang="ru-RU" sz="3600" kern="1200" dirty="0" smtClean="0"/>
            <a:t> </a:t>
          </a:r>
          <a:endParaRPr lang="ru-RU" sz="3600" kern="1200" dirty="0"/>
        </a:p>
      </dsp:txBody>
      <dsp:txXfrm>
        <a:off x="66824" y="66824"/>
        <a:ext cx="11595957" cy="1235252"/>
      </dsp:txXfrm>
    </dsp:sp>
    <dsp:sp modelId="{92698B66-2EF8-4F16-92A0-C9BECDA482F1}">
      <dsp:nvSpPr>
        <dsp:cNvPr id="0" name=""/>
        <dsp:cNvSpPr/>
      </dsp:nvSpPr>
      <dsp:spPr>
        <a:xfrm>
          <a:off x="0" y="2612788"/>
          <a:ext cx="11729605" cy="1950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415" tIns="35560" rIns="199136" bIns="35560" numCol="1" spcCol="1270" anchor="t" anchorCtr="0">
          <a:noAutofit/>
        </a:bodyPr>
        <a:lstStyle/>
        <a:p>
          <a:pPr marL="285750" lvl="1" indent="-285750" algn="just" defTabSz="1244600">
            <a:lnSpc>
              <a:spcPct val="90000"/>
            </a:lnSpc>
            <a:spcBef>
              <a:spcPct val="0"/>
            </a:spcBef>
            <a:spcAft>
              <a:spcPct val="20000"/>
            </a:spcAft>
            <a:buChar char="••"/>
          </a:pPr>
          <a:r>
            <a:rPr lang="ru-RU" sz="2800" kern="1200" dirty="0" err="1" smtClean="0"/>
            <a:t>Етнічна</a:t>
          </a:r>
          <a:r>
            <a:rPr lang="ru-RU" sz="2800" kern="1200" dirty="0" smtClean="0"/>
            <a:t> </a:t>
          </a:r>
          <a:r>
            <a:rPr lang="ru-RU" sz="2800" kern="1200" dirty="0" err="1" smtClean="0"/>
            <a:t>упередженість</a:t>
          </a:r>
          <a:r>
            <a:rPr lang="ru-RU" sz="2800" kern="1200" dirty="0" smtClean="0"/>
            <a:t> - </a:t>
          </a:r>
          <a:r>
            <a:rPr lang="ru-RU" sz="2800" kern="1200" dirty="0" err="1" smtClean="0"/>
            <a:t>це</a:t>
          </a:r>
          <a:r>
            <a:rPr lang="ru-RU" sz="2800" kern="1200" dirty="0" smtClean="0"/>
            <a:t> </a:t>
          </a:r>
          <a:r>
            <a:rPr lang="ru-RU" sz="2800" kern="1200" dirty="0"/>
            <a:t>установка </a:t>
          </a:r>
          <a:r>
            <a:rPr lang="ru-RU" sz="2800" kern="1200" dirty="0" err="1"/>
            <a:t>упередженого</a:t>
          </a:r>
          <a:r>
            <a:rPr lang="ru-RU" sz="2800" kern="1200" dirty="0"/>
            <a:t> </a:t>
          </a:r>
          <a:r>
            <a:rPr lang="ru-RU" sz="2800" kern="1200" dirty="0" err="1"/>
            <a:t>чи</a:t>
          </a:r>
          <a:r>
            <a:rPr lang="ru-RU" sz="2800" kern="1200" dirty="0"/>
            <a:t> </a:t>
          </a:r>
          <a:r>
            <a:rPr lang="ru-RU" sz="2800" kern="1200" dirty="0" err="1"/>
            <a:t>ворожого</a:t>
          </a:r>
          <a:r>
            <a:rPr lang="ru-RU" sz="2800" kern="1200" dirty="0"/>
            <a:t> </a:t>
          </a:r>
          <a:r>
            <a:rPr lang="ru-RU" sz="2800" kern="1200" dirty="0" err="1" smtClean="0"/>
            <a:t>ставлення</a:t>
          </a:r>
          <a:r>
            <a:rPr lang="ru-RU" sz="2800" kern="1200" dirty="0" smtClean="0"/>
            <a:t> до </a:t>
          </a:r>
          <a:r>
            <a:rPr lang="ru-RU" sz="2800" kern="1200" dirty="0" err="1"/>
            <a:t>представників</a:t>
          </a:r>
          <a:r>
            <a:rPr lang="ru-RU" sz="2800" kern="1200" dirty="0"/>
            <a:t> </a:t>
          </a:r>
          <a:r>
            <a:rPr lang="ru-RU" sz="2800" kern="1200" dirty="0" err="1"/>
            <a:t>певних</a:t>
          </a:r>
          <a:r>
            <a:rPr lang="ru-RU" sz="2800" kern="1200" dirty="0"/>
            <a:t> </a:t>
          </a:r>
          <a:r>
            <a:rPr lang="ru-RU" sz="2800" kern="1200" dirty="0" err="1"/>
            <a:t>етнічних</a:t>
          </a:r>
          <a:r>
            <a:rPr lang="ru-RU" sz="2800" kern="1200" dirty="0"/>
            <a:t> </a:t>
          </a:r>
          <a:r>
            <a:rPr lang="ru-RU" sz="2800" kern="1200" dirty="0" err="1"/>
            <a:t>груп</a:t>
          </a:r>
          <a:r>
            <a:rPr lang="ru-RU" sz="2800" kern="1200" dirty="0"/>
            <a:t>, будь-</a:t>
          </a:r>
          <a:r>
            <a:rPr lang="ru-RU" sz="2800" kern="1200" dirty="0" err="1"/>
            <a:t>яких</a:t>
          </a:r>
          <a:r>
            <a:rPr lang="ru-RU" sz="2800" kern="1200" dirty="0"/>
            <a:t> </a:t>
          </a:r>
          <a:r>
            <a:rPr lang="ru-RU" sz="2800" kern="1200" dirty="0" err="1"/>
            <a:t>фактів</a:t>
          </a:r>
          <a:r>
            <a:rPr lang="ru-RU" sz="2800" kern="1200" dirty="0"/>
            <a:t> </a:t>
          </a:r>
          <a:r>
            <a:rPr lang="ru-RU" sz="2800" kern="1200" dirty="0" err="1"/>
            <a:t>дійсності</a:t>
          </a:r>
          <a:r>
            <a:rPr lang="ru-RU" sz="2800" kern="1200" dirty="0"/>
            <a:t>, </a:t>
          </a:r>
          <a:r>
            <a:rPr lang="ru-RU" sz="2800" kern="1200" dirty="0" err="1" smtClean="0"/>
            <a:t>що</a:t>
          </a:r>
          <a:r>
            <a:rPr lang="ru-RU" sz="2800" kern="1200" dirty="0" smtClean="0"/>
            <a:t> </a:t>
          </a:r>
          <a:r>
            <a:rPr lang="ru-RU" sz="2800" kern="1200" dirty="0" err="1" smtClean="0"/>
            <a:t>пов'язані</a:t>
          </a:r>
          <a:r>
            <a:rPr lang="ru-RU" sz="2800" kern="1200" dirty="0" smtClean="0"/>
            <a:t> </a:t>
          </a:r>
          <a:r>
            <a:rPr lang="ru-RU" sz="2800" kern="1200" dirty="0"/>
            <a:t>з </a:t>
          </a:r>
          <a:r>
            <a:rPr lang="ru-RU" sz="2800" kern="1200" dirty="0" err="1"/>
            <a:t>їх</a:t>
          </a:r>
          <a:r>
            <a:rPr lang="ru-RU" sz="2800" kern="1200" dirty="0"/>
            <a:t> </a:t>
          </a:r>
          <a:r>
            <a:rPr lang="ru-RU" sz="2800" kern="1200" dirty="0" err="1"/>
            <a:t>діяльністю</a:t>
          </a:r>
          <a:r>
            <a:rPr lang="ru-RU" sz="2800" kern="1200" dirty="0"/>
            <a:t>, </a:t>
          </a:r>
          <a:r>
            <a:rPr lang="ru-RU" sz="2800" kern="1200" dirty="0" err="1"/>
            <a:t>поведінкою</a:t>
          </a:r>
          <a:r>
            <a:rPr lang="ru-RU" sz="2800" kern="1200" dirty="0"/>
            <a:t>, </a:t>
          </a:r>
          <a:r>
            <a:rPr lang="ru-RU" sz="2800" kern="1200" dirty="0" err="1"/>
            <a:t>соціальним</a:t>
          </a:r>
          <a:r>
            <a:rPr lang="ru-RU" sz="2800" kern="1200" dirty="0"/>
            <a:t> станом, без </a:t>
          </a:r>
          <a:r>
            <a:rPr lang="ru-RU" sz="2800" kern="1200" dirty="0" err="1"/>
            <a:t>достатніх</a:t>
          </a:r>
          <a:r>
            <a:rPr lang="ru-RU" sz="2800" kern="1200" dirty="0"/>
            <a:t> </a:t>
          </a:r>
          <a:r>
            <a:rPr lang="ru-RU" sz="2800" kern="1200" dirty="0" smtClean="0"/>
            <a:t>для </a:t>
          </a:r>
          <a:r>
            <a:rPr lang="ru-RU" sz="2800" kern="1200" dirty="0" err="1" smtClean="0"/>
            <a:t>цього</a:t>
          </a:r>
          <a:r>
            <a:rPr lang="ru-RU" sz="2800" kern="1200" dirty="0" smtClean="0"/>
            <a:t> </a:t>
          </a:r>
          <a:r>
            <a:rPr lang="ru-RU" sz="2800" kern="1200" dirty="0" err="1"/>
            <a:t>підстав</a:t>
          </a:r>
          <a:r>
            <a:rPr lang="ru-RU" sz="2800" kern="1200" dirty="0"/>
            <a:t> і </a:t>
          </a:r>
          <a:r>
            <a:rPr lang="ru-RU" sz="2800" kern="1200" dirty="0" err="1" smtClean="0"/>
            <a:t>знань</a:t>
          </a:r>
          <a:r>
            <a:rPr lang="ru-RU" sz="2800" kern="1200" dirty="0" smtClean="0"/>
            <a:t>.</a:t>
          </a:r>
          <a:endParaRPr lang="ru-RU" sz="2800" kern="1200" dirty="0"/>
        </a:p>
      </dsp:txBody>
      <dsp:txXfrm>
        <a:off x="0" y="2612788"/>
        <a:ext cx="11729605" cy="19509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E40C8-7D92-4D2B-A444-B7C41A5A09F6}">
      <dsp:nvSpPr>
        <dsp:cNvPr id="0" name=""/>
        <dsp:cNvSpPr/>
      </dsp:nvSpPr>
      <dsp:spPr>
        <a:xfrm rot="5400000">
          <a:off x="7257065" y="-3147778"/>
          <a:ext cx="681651" cy="715095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uk-UA" sz="1600" b="0" kern="1200" dirty="0"/>
            <a:t>відкриті</a:t>
          </a:r>
          <a:endParaRPr lang="ru-RU" sz="1600" b="0" kern="1200" dirty="0"/>
        </a:p>
        <a:p>
          <a:pPr marL="171450" lvl="1" indent="-171450" algn="l" defTabSz="711200">
            <a:lnSpc>
              <a:spcPct val="90000"/>
            </a:lnSpc>
            <a:spcBef>
              <a:spcPct val="0"/>
            </a:spcBef>
            <a:spcAft>
              <a:spcPct val="15000"/>
            </a:spcAft>
            <a:buChar char="••"/>
          </a:pPr>
          <a:r>
            <a:rPr lang="uk-UA" sz="1600" b="0" kern="1200" dirty="0"/>
            <a:t>приховані </a:t>
          </a:r>
          <a:endParaRPr lang="en-US" sz="1600" b="0" kern="1200" dirty="0"/>
        </a:p>
      </dsp:txBody>
      <dsp:txXfrm rot="-5400000">
        <a:off x="4022413" y="120149"/>
        <a:ext cx="7117681" cy="615101"/>
      </dsp:txXfrm>
    </dsp:sp>
    <dsp:sp modelId="{D6D2CE17-749C-44CC-981A-79ABD8E4BA43}">
      <dsp:nvSpPr>
        <dsp:cNvPr id="0" name=""/>
        <dsp:cNvSpPr/>
      </dsp:nvSpPr>
      <dsp:spPr>
        <a:xfrm>
          <a:off x="0" y="1668"/>
          <a:ext cx="4022413" cy="852064"/>
        </a:xfrm>
        <a:prstGeom prst="roundRect">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uk-UA" sz="2500" b="1" kern="1200" dirty="0"/>
            <a:t>за характером перебігу</a:t>
          </a:r>
          <a:endParaRPr lang="ru-RU" sz="2500" kern="1200" dirty="0"/>
        </a:p>
      </dsp:txBody>
      <dsp:txXfrm>
        <a:off x="41594" y="43262"/>
        <a:ext cx="3939225" cy="768876"/>
      </dsp:txXfrm>
    </dsp:sp>
    <dsp:sp modelId="{375ADD68-C2B5-4C74-B406-9519DB74406F}">
      <dsp:nvSpPr>
        <dsp:cNvPr id="0" name=""/>
        <dsp:cNvSpPr/>
      </dsp:nvSpPr>
      <dsp:spPr>
        <a:xfrm rot="5400000">
          <a:off x="7239689" y="-2275700"/>
          <a:ext cx="681651" cy="715095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a:t>швидкоплинні</a:t>
          </a:r>
          <a:endParaRPr lang="ru-RU" sz="1600" kern="1200" dirty="0"/>
        </a:p>
        <a:p>
          <a:pPr marL="171450" lvl="1" indent="-171450" algn="l" defTabSz="711200">
            <a:lnSpc>
              <a:spcPct val="90000"/>
            </a:lnSpc>
            <a:spcBef>
              <a:spcPct val="0"/>
            </a:spcBef>
            <a:spcAft>
              <a:spcPct val="15000"/>
            </a:spcAft>
            <a:buChar char="••"/>
          </a:pPr>
          <a:r>
            <a:rPr lang="ru-RU" sz="1600" kern="1200" dirty="0" err="1"/>
            <a:t>ті</a:t>
          </a:r>
          <a:r>
            <a:rPr lang="ru-RU" sz="1600" kern="1200" dirty="0"/>
            <a:t>, </a:t>
          </a:r>
          <a:r>
            <a:rPr lang="ru-RU" sz="1600" kern="1200" dirty="0" err="1"/>
            <a:t>що</a:t>
          </a:r>
          <a:r>
            <a:rPr lang="ru-RU" sz="1600" kern="1200" dirty="0"/>
            <a:t> </a:t>
          </a:r>
          <a:r>
            <a:rPr lang="ru-RU" sz="1600" kern="1200" dirty="0" err="1"/>
            <a:t>протікають</a:t>
          </a:r>
          <a:r>
            <a:rPr lang="ru-RU" sz="1600" kern="1200" dirty="0"/>
            <a:t> </a:t>
          </a:r>
          <a:r>
            <a:rPr lang="ru-RU" sz="1600" kern="1200" dirty="0" err="1"/>
            <a:t>в'яло</a:t>
          </a:r>
          <a:endParaRPr lang="ru-RU" sz="1600" kern="1200" dirty="0"/>
        </a:p>
      </dsp:txBody>
      <dsp:txXfrm rot="-5400000">
        <a:off x="4005037" y="992227"/>
        <a:ext cx="7117681" cy="615101"/>
      </dsp:txXfrm>
    </dsp:sp>
    <dsp:sp modelId="{8E3A9D57-2C0B-4662-A80F-EECBD20637D1}">
      <dsp:nvSpPr>
        <dsp:cNvPr id="0" name=""/>
        <dsp:cNvSpPr/>
      </dsp:nvSpPr>
      <dsp:spPr>
        <a:xfrm>
          <a:off x="0" y="896335"/>
          <a:ext cx="4022413" cy="852064"/>
        </a:xfrm>
        <a:prstGeom prst="roundRect">
          <a:avLst/>
        </a:prstGeom>
        <a:solidFill>
          <a:schemeClr val="accent1">
            <a:shade val="80000"/>
            <a:hueOff val="74757"/>
            <a:satOff val="-18"/>
            <a:lumOff val="83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uk-UA" sz="2500" kern="1200" dirty="0"/>
            <a:t>з</a:t>
          </a:r>
          <a:r>
            <a:rPr lang="ru-RU" sz="2500" kern="1200" dirty="0"/>
            <a:t>а </a:t>
          </a:r>
          <a:r>
            <a:rPr lang="ru-RU" sz="2500" kern="1200" dirty="0" err="1"/>
            <a:t>інтенсивністю</a:t>
          </a:r>
          <a:r>
            <a:rPr lang="ru-RU" sz="2500" kern="1200" dirty="0"/>
            <a:t> </a:t>
          </a:r>
          <a:r>
            <a:rPr lang="ru-RU" sz="2500" kern="1200" dirty="0" err="1"/>
            <a:t>проявів</a:t>
          </a:r>
          <a:endParaRPr lang="ru-RU" sz="2500" kern="1200" dirty="0"/>
        </a:p>
      </dsp:txBody>
      <dsp:txXfrm>
        <a:off x="41594" y="937929"/>
        <a:ext cx="3939225" cy="768876"/>
      </dsp:txXfrm>
    </dsp:sp>
    <dsp:sp modelId="{4C3B8EFB-A1CC-4041-810C-7E0E653DA712}">
      <dsp:nvSpPr>
        <dsp:cNvPr id="0" name=""/>
        <dsp:cNvSpPr/>
      </dsp:nvSpPr>
      <dsp:spPr>
        <a:xfrm rot="5400000">
          <a:off x="7138591" y="-1286561"/>
          <a:ext cx="903760" cy="714397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a:t>локальні</a:t>
          </a:r>
          <a:endParaRPr lang="ru-RU" sz="1600" kern="1200" dirty="0"/>
        </a:p>
        <a:p>
          <a:pPr marL="171450" lvl="1" indent="-171450" algn="l" defTabSz="711200">
            <a:lnSpc>
              <a:spcPct val="90000"/>
            </a:lnSpc>
            <a:spcBef>
              <a:spcPct val="0"/>
            </a:spcBef>
            <a:spcAft>
              <a:spcPct val="15000"/>
            </a:spcAft>
            <a:buChar char="••"/>
          </a:pPr>
          <a:r>
            <a:rPr lang="ru-RU" sz="1600" kern="1200" dirty="0" err="1"/>
            <a:t>регіональні</a:t>
          </a:r>
          <a:endParaRPr lang="en-US" sz="1600" kern="1200" dirty="0"/>
        </a:p>
      </dsp:txBody>
      <dsp:txXfrm rot="-5400000">
        <a:off x="4018485" y="1877663"/>
        <a:ext cx="7099855" cy="815524"/>
      </dsp:txXfrm>
    </dsp:sp>
    <dsp:sp modelId="{C1D124E6-EEE0-47F9-8CB4-F1C00BCF5B1B}">
      <dsp:nvSpPr>
        <dsp:cNvPr id="0" name=""/>
        <dsp:cNvSpPr/>
      </dsp:nvSpPr>
      <dsp:spPr>
        <a:xfrm>
          <a:off x="0" y="1791002"/>
          <a:ext cx="4018485" cy="988845"/>
        </a:xfrm>
        <a:prstGeom prst="roundRect">
          <a:avLst/>
        </a:prstGeom>
        <a:solidFill>
          <a:schemeClr val="accent1">
            <a:shade val="80000"/>
            <a:hueOff val="149515"/>
            <a:satOff val="-36"/>
            <a:lumOff val="167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ru-RU" sz="2500" kern="1200" dirty="0"/>
            <a:t>за масштабами </a:t>
          </a:r>
          <a:r>
            <a:rPr lang="ru-RU" sz="2500" kern="1200" dirty="0" err="1"/>
            <a:t>прояву</a:t>
          </a:r>
          <a:endParaRPr lang="ru-RU" sz="2500" kern="1200" dirty="0"/>
        </a:p>
      </dsp:txBody>
      <dsp:txXfrm>
        <a:off x="48271" y="1839273"/>
        <a:ext cx="3921943" cy="892303"/>
      </dsp:txXfrm>
    </dsp:sp>
    <dsp:sp modelId="{7EC69C94-41D2-4A4D-AA40-1B48550072B6}">
      <dsp:nvSpPr>
        <dsp:cNvPr id="0" name=""/>
        <dsp:cNvSpPr/>
      </dsp:nvSpPr>
      <dsp:spPr>
        <a:xfrm>
          <a:off x="0" y="2822451"/>
          <a:ext cx="4018485" cy="1904951"/>
        </a:xfrm>
        <a:prstGeom prst="roundRect">
          <a:avLst/>
        </a:prstGeom>
        <a:solidFill>
          <a:schemeClr val="accent1">
            <a:shade val="80000"/>
            <a:hueOff val="224272"/>
            <a:satOff val="-54"/>
            <a:lumOff val="250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ru-RU" sz="2500" kern="1200" dirty="0"/>
            <a:t>за </a:t>
          </a:r>
          <a:r>
            <a:rPr lang="ru-RU" sz="2500" kern="1200" dirty="0" err="1"/>
            <a:t>цілями</a:t>
          </a:r>
          <a:r>
            <a:rPr lang="ru-RU" sz="2500" kern="1200" dirty="0"/>
            <a:t>, </a:t>
          </a:r>
          <a:r>
            <a:rPr lang="ru-RU" sz="2500" kern="1200" dirty="0" err="1"/>
            <a:t>які</a:t>
          </a:r>
          <a:r>
            <a:rPr lang="ru-RU" sz="2500" kern="1200" dirty="0"/>
            <a:t> </a:t>
          </a:r>
          <a:r>
            <a:rPr lang="ru-RU" sz="2500" kern="1200" dirty="0" err="1"/>
            <a:t>ставлять</a:t>
          </a:r>
          <a:r>
            <a:rPr lang="ru-RU" sz="2500" kern="1200" dirty="0"/>
            <a:t> перед собою </a:t>
          </a:r>
          <a:r>
            <a:rPr lang="ru-RU" sz="2500" kern="1200" dirty="0" err="1"/>
            <a:t>конфліктуючі</a:t>
          </a:r>
          <a:r>
            <a:rPr lang="ru-RU" sz="2500" kern="1200" dirty="0"/>
            <a:t> </a:t>
          </a:r>
          <a:r>
            <a:rPr lang="ru-RU" sz="2500" kern="1200" dirty="0" err="1"/>
            <a:t>сторони</a:t>
          </a:r>
          <a:r>
            <a:rPr lang="ru-RU" sz="2500" kern="1200" dirty="0"/>
            <a:t> у </a:t>
          </a:r>
          <a:r>
            <a:rPr lang="ru-RU" sz="2500" kern="1200" dirty="0" err="1"/>
            <a:t>боротьбі</a:t>
          </a:r>
          <a:r>
            <a:rPr lang="ru-RU" sz="2500" kern="1200" dirty="0"/>
            <a:t> </a:t>
          </a:r>
          <a:endParaRPr lang="en-US" sz="2500" kern="1200" dirty="0"/>
        </a:p>
      </dsp:txBody>
      <dsp:txXfrm>
        <a:off x="92992" y="2915443"/>
        <a:ext cx="3832501" cy="171896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1">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bkpt" val="bal"/>
          <dgm:param type="contDir" val="revDir"/>
          <dgm:param type="grDir" val="tL"/>
          <dgm:param type="flowDir" val="col"/>
        </dgm:alg>
      </dgm:if>
      <dgm:else name="Name3">
        <dgm:alg type="snake">
          <dgm:param type="bkpt" val="bal"/>
          <dgm:param type="contDir" val="revDir"/>
          <dgm:param type="grDir" val="tR"/>
          <dgm:param type="flowDir" val="co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Sty" val="noArr"/>
                <dgm:param type="endSty" val="noArr"/>
                <dgm:param type="begPts" val="auto auto tCtr"/>
                <dgm:param type="endPts" val="auto auto bCtr"/>
              </dgm:alg>
            </dgm:if>
            <dgm:else name="Name9">
              <dgm:alg type="conn">
                <dgm:param type="srcNode" val="dummyConnPt"/>
                <dgm:param type="dstNode" val="dummyConnPt"/>
                <dgm:param type="begSty" val="noArr"/>
                <dgm:param type="endSty" val="noArr"/>
                <dgm:param type="begPts" val="auto auto tCtr"/>
                <dgm:param type="endPts" val="auto auto bCt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2">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bkpt" val="bal"/>
          <dgm:param type="contDir" val="revDir"/>
          <dgm:param type="grDir" val="tL"/>
          <dgm:param type="flowDir" val="col"/>
        </dgm:alg>
      </dgm:if>
      <dgm:else name="Name3">
        <dgm:alg type="snake">
          <dgm:param type="bkpt" val="bal"/>
          <dgm:param type="contDir" val="revDir"/>
          <dgm:param type="grDir" val="tR"/>
          <dgm:param type="flowDir" val="co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Sty" val="noArr"/>
                <dgm:param type="endSty" val="noArr"/>
                <dgm:param type="begPts" val="auto auto tCtr"/>
                <dgm:param type="endPts" val="auto auto bCtr"/>
              </dgm:alg>
            </dgm:if>
            <dgm:else name="Name9">
              <dgm:alg type="conn">
                <dgm:param type="srcNode" val="dummyConnPt"/>
                <dgm:param type="dstNode" val="dummyConnPt"/>
                <dgm:param type="begSty" val="noArr"/>
                <dgm:param type="endSty" val="noArr"/>
                <dgm:param type="begPts" val="auto auto tCtr"/>
                <dgm:param type="endPts" val="auto auto bCt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6D604-FCE2-4D7C-8160-66423C62A5E9}" type="datetimeFigureOut">
              <a:rPr lang="en-US" smtClean="0"/>
              <a:t>10/4/2024</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31539-333A-42EF-AEE7-CE62EBAE76CE}" type="slidenum">
              <a:rPr lang="en-US" smtClean="0"/>
              <a:t>‹#›</a:t>
            </a:fld>
            <a:endParaRPr lang="en-US"/>
          </a:p>
        </p:txBody>
      </p:sp>
    </p:spTree>
    <p:extLst>
      <p:ext uri="{BB962C8B-B14F-4D97-AF65-F5344CB8AC3E}">
        <p14:creationId xmlns:p14="http://schemas.microsoft.com/office/powerpoint/2010/main" val="414360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D5E31539-333A-42EF-AEE7-CE62EBAE76CE}" type="slidenum">
              <a:rPr lang="en-US" smtClean="0"/>
              <a:t>17</a:t>
            </a:fld>
            <a:endParaRPr lang="en-US"/>
          </a:p>
        </p:txBody>
      </p:sp>
    </p:spTree>
    <p:extLst>
      <p:ext uri="{BB962C8B-B14F-4D97-AF65-F5344CB8AC3E}">
        <p14:creationId xmlns:p14="http://schemas.microsoft.com/office/powerpoint/2010/main" val="292352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782F8CD-A128-4D95-B504-C1D591C51E5D}"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7DB1E-E5DB-4A65-B3BE-955AC0811A12}"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782F8CD-A128-4D95-B504-C1D591C51E5D}"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7DB1E-E5DB-4A65-B3BE-955AC0811A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782F8CD-A128-4D95-B504-C1D591C51E5D}"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7DB1E-E5DB-4A65-B3BE-955AC0811A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82F8CD-A128-4D95-B504-C1D591C51E5D}"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7DB1E-E5DB-4A65-B3BE-955AC0811A12}" type="slidenum">
              <a:rPr lang="en-US" smtClean="0"/>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782F8CD-A128-4D95-B504-C1D591C51E5D}"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7DB1E-E5DB-4A65-B3BE-955AC0811A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82F8CD-A128-4D95-B504-C1D591C51E5D}"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7DB1E-E5DB-4A65-B3BE-955AC0811A12}" type="slidenum">
              <a:rPr lang="en-US" smtClean="0"/>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pPr>
            <a:r>
              <a:rPr lang="ru-RU" smtClean="0"/>
              <a:t>Образец текста</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782F8CD-A128-4D95-B504-C1D591C51E5D}"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7DB1E-E5DB-4A65-B3BE-955AC0811A12}" type="slidenum">
              <a:rPr lang="en-US" smtClean="0"/>
              <a:t>‹#›</a:t>
            </a:fld>
            <a:endParaRPr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782F8CD-A128-4D95-B504-C1D591C51E5D}"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7DB1E-E5DB-4A65-B3BE-955AC0811A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2F8CD-A128-4D95-B504-C1D591C51E5D}"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7DB1E-E5DB-4A65-B3BE-955AC0811A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2F8CD-A128-4D95-B504-C1D591C51E5D}"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7DB1E-E5DB-4A65-B3BE-955AC0811A1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782F8CD-A128-4D95-B504-C1D591C51E5D}"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7DB1E-E5DB-4A65-B3BE-955AC0811A12}"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782F8CD-A128-4D95-B504-C1D591C51E5D}" type="datetimeFigureOut">
              <a:rPr lang="en-US" smtClean="0"/>
              <a:t>10/4/2024</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817DB1E-E5DB-4A65-B3BE-955AC0811A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600" kern="1200">
          <a:solidFill>
            <a:schemeClr val="tx1">
              <a:lumMod val="75000"/>
              <a:lumOff val="25000"/>
            </a:schemeClr>
          </a:solidFill>
          <a:latin typeface="+mn-lt"/>
          <a:ea typeface="+mn-ea"/>
          <a:cs typeface="+mn-cs"/>
        </a:defRPr>
      </a:lvl4pPr>
      <a:lvl5pPr marL="139001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nrcu.gov.ua/news.html?newsID=93897"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rm.coe.int/report-decentralisation-and-minorities-ua/1680a22388"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2618" y="852228"/>
            <a:ext cx="9567135" cy="4123533"/>
          </a:xfrm>
        </p:spPr>
        <p:txBody>
          <a:bodyPr/>
          <a:lstStyle/>
          <a:p>
            <a:r>
              <a:rPr lang="ru-RU" sz="2800" b="1" dirty="0" err="1">
                <a:effectLst>
                  <a:outerShdw blurRad="38100" dist="38100" dir="2700000" algn="tl">
                    <a:srgbClr val="000000">
                      <a:alpha val="43137"/>
                    </a:srgbClr>
                  </a:outerShdw>
                </a:effectLst>
              </a:rPr>
              <a:t>Етнонаціональні</a:t>
            </a:r>
            <a:r>
              <a:rPr lang="ru-RU" sz="2800" b="1" dirty="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відносини</a:t>
            </a:r>
            <a:r>
              <a:rPr lang="ru-RU" sz="2800" b="1" dirty="0">
                <a:effectLst>
                  <a:outerShdw blurRad="38100" dist="38100" dir="2700000" algn="tl">
                    <a:srgbClr val="000000">
                      <a:alpha val="43137"/>
                    </a:srgbClr>
                  </a:outerShdw>
                </a:effectLst>
              </a:rPr>
              <a:t> в </a:t>
            </a:r>
            <a:r>
              <a:rPr lang="ru-RU" sz="2800" b="1" dirty="0" err="1">
                <a:effectLst>
                  <a:outerShdw blurRad="38100" dist="38100" dir="2700000" algn="tl">
                    <a:srgbClr val="000000">
                      <a:alpha val="43137"/>
                    </a:srgbClr>
                  </a:outerShdw>
                </a:effectLst>
              </a:rPr>
              <a:t>поліетнічній</a:t>
            </a:r>
            <a:r>
              <a:rPr lang="ru-RU" sz="2800" b="1" dirty="0">
                <a:effectLst>
                  <a:outerShdw blurRad="38100" dist="38100" dir="2700000" algn="tl">
                    <a:srgbClr val="000000">
                      <a:alpha val="43137"/>
                    </a:srgbClr>
                  </a:outerShdw>
                </a:effectLst>
              </a:rPr>
              <a:t> </a:t>
            </a:r>
            <a:r>
              <a:rPr lang="ru-RU" sz="2800" b="1" dirty="0" err="1" smtClean="0">
                <a:effectLst>
                  <a:outerShdw blurRad="38100" dist="38100" dir="2700000" algn="tl">
                    <a:srgbClr val="000000">
                      <a:alpha val="43137"/>
                    </a:srgbClr>
                  </a:outerShdw>
                </a:effectLst>
              </a:rPr>
              <a:t>державі</a:t>
            </a:r>
            <a:r>
              <a:rPr lang="ru-RU" sz="2800" b="1" dirty="0" smtClean="0">
                <a:effectLst>
                  <a:outerShdw blurRad="38100" dist="38100" dir="2700000" algn="tl">
                    <a:srgbClr val="000000">
                      <a:alpha val="43137"/>
                    </a:srgbClr>
                  </a:outerShdw>
                </a:effectLst>
              </a:rPr>
              <a:t/>
            </a:r>
            <a:br>
              <a:rPr lang="ru-RU" sz="2800" b="1" dirty="0" smtClean="0">
                <a:effectLst>
                  <a:outerShdw blurRad="38100" dist="38100" dir="2700000" algn="tl">
                    <a:srgbClr val="000000">
                      <a:alpha val="43137"/>
                    </a:srgbClr>
                  </a:outerShdw>
                </a:effectLst>
              </a:rPr>
            </a:br>
            <a:r>
              <a:rPr lang="ru-RU" sz="2000" dirty="0" smtClean="0">
                <a:effectLst>
                  <a:outerShdw blurRad="38100" dist="38100" dir="2700000" algn="tl">
                    <a:srgbClr val="000000">
                      <a:alpha val="43137"/>
                    </a:srgbClr>
                  </a:outerShdw>
                </a:effectLst>
              </a:rPr>
              <a:t>1. </a:t>
            </a:r>
            <a:r>
              <a:rPr lang="ru-RU" sz="2000" dirty="0" err="1" smtClean="0">
                <a:effectLst>
                  <a:outerShdw blurRad="38100" dist="38100" dir="2700000" algn="tl">
                    <a:srgbClr val="000000">
                      <a:alpha val="43137"/>
                    </a:srgbClr>
                  </a:outerShdw>
                </a:effectLst>
              </a:rPr>
              <a:t>Поліетнічна</a:t>
            </a:r>
            <a:r>
              <a:rPr lang="ru-RU" sz="2000" dirty="0" smtClean="0">
                <a:effectLst>
                  <a:outerShdw blurRad="38100" dist="38100" dir="2700000" algn="tl">
                    <a:srgbClr val="000000">
                      <a:alpha val="43137"/>
                    </a:srgbClr>
                  </a:outerShdw>
                </a:effectLst>
              </a:rPr>
              <a:t> держава та </a:t>
            </a:r>
            <a:r>
              <a:rPr lang="ru-RU" sz="2000" dirty="0" err="1" smtClean="0">
                <a:effectLst>
                  <a:outerShdw blurRad="38100" dist="38100" dir="2700000" algn="tl">
                    <a:srgbClr val="000000">
                      <a:alpha val="43137"/>
                    </a:srgbClr>
                  </a:outerShdw>
                </a:effectLst>
              </a:rPr>
              <a:t>проблеми</a:t>
            </a:r>
            <a:r>
              <a:rPr lang="ru-RU" sz="2000" dirty="0" smtClean="0">
                <a:effectLst>
                  <a:outerShdw blurRad="38100" dist="38100" dir="2700000" algn="tl">
                    <a:srgbClr val="000000">
                      <a:alpha val="43137"/>
                    </a:srgbClr>
                  </a:outerShdw>
                </a:effectLst>
              </a:rPr>
              <a:t> </a:t>
            </a:r>
            <a:r>
              <a:rPr lang="ru-RU" sz="2000" dirty="0" err="1" smtClean="0">
                <a:effectLst>
                  <a:outerShdw blurRad="38100" dist="38100" dir="2700000" algn="tl">
                    <a:srgbClr val="000000">
                      <a:alpha val="43137"/>
                    </a:srgbClr>
                  </a:outerShdw>
                </a:effectLst>
              </a:rPr>
              <a:t>поліетнічного</a:t>
            </a:r>
            <a:r>
              <a:rPr lang="ru-RU" sz="2000" dirty="0" smtClean="0">
                <a:effectLst>
                  <a:outerShdw blurRad="38100" dist="38100" dir="2700000" algn="tl">
                    <a:srgbClr val="000000">
                      <a:alpha val="43137"/>
                    </a:srgbClr>
                  </a:outerShdw>
                </a:effectLst>
              </a:rPr>
              <a:t> </a:t>
            </a:r>
            <a:r>
              <a:rPr lang="ru-RU" sz="2000" dirty="0" err="1" smtClean="0">
                <a:effectLst>
                  <a:outerShdw blurRad="38100" dist="38100" dir="2700000" algn="tl">
                    <a:srgbClr val="000000">
                      <a:alpha val="43137"/>
                    </a:srgbClr>
                  </a:outerShdw>
                </a:effectLst>
              </a:rPr>
              <a:t>соціуму</a:t>
            </a:r>
            <a:r>
              <a:rPr lang="ru-RU" sz="2000" dirty="0" smtClean="0">
                <a:effectLst>
                  <a:outerShdw blurRad="38100" dist="38100" dir="2700000" algn="tl">
                    <a:srgbClr val="000000">
                      <a:alpha val="43137"/>
                    </a:srgbClr>
                  </a:outerShdw>
                </a:effectLst>
              </a:rPr>
              <a:t>.</a:t>
            </a:r>
            <a:br>
              <a:rPr lang="ru-RU" sz="2000" dirty="0" smtClean="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2</a:t>
            </a:r>
            <a:r>
              <a:rPr lang="ru-RU" sz="2000" dirty="0" smtClean="0">
                <a:effectLst>
                  <a:outerShdw blurRad="38100" dist="38100" dir="2700000" algn="tl">
                    <a:srgbClr val="000000">
                      <a:alpha val="43137"/>
                    </a:srgbClr>
                  </a:outerShdw>
                </a:effectLst>
              </a:rPr>
              <a:t>.Етнічні </a:t>
            </a:r>
            <a:r>
              <a:rPr lang="ru-RU" sz="2000" dirty="0" err="1" smtClean="0">
                <a:effectLst>
                  <a:outerShdw blurRad="38100" dist="38100" dir="2700000" algn="tl">
                    <a:srgbClr val="000000">
                      <a:alpha val="43137"/>
                    </a:srgbClr>
                  </a:outerShdw>
                </a:effectLst>
              </a:rPr>
              <a:t>стереотипи</a:t>
            </a:r>
            <a:r>
              <a:rPr lang="ru-RU" sz="2000" dirty="0" smtClean="0">
                <a:effectLst>
                  <a:outerShdw blurRad="38100" dist="38100" dir="2700000" algn="tl">
                    <a:srgbClr val="000000">
                      <a:alpha val="43137"/>
                    </a:srgbClr>
                  </a:outerShdw>
                </a:effectLst>
              </a:rPr>
              <a:t> та </a:t>
            </a:r>
            <a:r>
              <a:rPr lang="ru-RU" sz="2000" dirty="0" err="1" smtClean="0">
                <a:effectLst>
                  <a:outerShdw blurRad="38100" dist="38100" dir="2700000" algn="tl">
                    <a:srgbClr val="000000">
                      <a:alpha val="43137"/>
                    </a:srgbClr>
                  </a:outerShdw>
                </a:effectLst>
              </a:rPr>
              <a:t>упередження</a:t>
            </a:r>
            <a:r>
              <a:rPr lang="ru-RU" sz="2000" dirty="0" smtClean="0">
                <a:effectLst>
                  <a:outerShdw blurRad="38100" dist="38100" dir="2700000" algn="tl">
                    <a:srgbClr val="000000">
                      <a:alpha val="43137"/>
                    </a:srgbClr>
                  </a:outerShdw>
                </a:effectLst>
              </a:rPr>
              <a:t>.</a:t>
            </a:r>
            <a:br>
              <a:rPr lang="ru-RU" sz="2000" dirty="0" smtClean="0">
                <a:effectLst>
                  <a:outerShdw blurRad="38100" dist="38100" dir="2700000" algn="tl">
                    <a:srgbClr val="000000">
                      <a:alpha val="43137"/>
                    </a:srgbClr>
                  </a:outerShdw>
                </a:effectLst>
              </a:rPr>
            </a:br>
            <a:r>
              <a:rPr lang="ru-RU" sz="2000" dirty="0" smtClean="0">
                <a:effectLst>
                  <a:outerShdw blurRad="38100" dist="38100" dir="2700000" algn="tl">
                    <a:srgbClr val="000000">
                      <a:alpha val="43137"/>
                    </a:srgbClr>
                  </a:outerShdw>
                </a:effectLst>
              </a:rPr>
              <a:t>3.Міжетнічні </a:t>
            </a:r>
            <a:r>
              <a:rPr lang="ru-RU" sz="2000" dirty="0" err="1" smtClean="0">
                <a:effectLst>
                  <a:outerShdw blurRad="38100" dist="38100" dir="2700000" algn="tl">
                    <a:srgbClr val="000000">
                      <a:alpha val="43137"/>
                    </a:srgbClr>
                  </a:outerShdw>
                </a:effectLst>
              </a:rPr>
              <a:t>конфлікти</a:t>
            </a:r>
            <a:r>
              <a:rPr lang="ru-RU" sz="2000" dirty="0" smtClean="0">
                <a:effectLst>
                  <a:outerShdw blurRad="38100" dist="38100" dir="2700000" algn="tl">
                    <a:srgbClr val="000000">
                      <a:alpha val="43137"/>
                    </a:srgbClr>
                  </a:outerShdw>
                </a:effectLst>
              </a:rPr>
              <a:t> </a:t>
            </a:r>
            <a:r>
              <a:rPr lang="ru-RU" sz="2000" dirty="0" err="1" smtClean="0">
                <a:effectLst>
                  <a:outerShdw blurRad="38100" dist="38100" dir="2700000" algn="tl">
                    <a:srgbClr val="000000">
                      <a:alpha val="43137"/>
                    </a:srgbClr>
                  </a:outerShdw>
                </a:effectLst>
              </a:rPr>
              <a:t>їх</a:t>
            </a:r>
            <a:r>
              <a:rPr lang="ru-RU" sz="2000" dirty="0" smtClean="0">
                <a:effectLst>
                  <a:outerShdw blurRad="38100" dist="38100" dir="2700000" algn="tl">
                    <a:srgbClr val="000000">
                      <a:alpha val="43137"/>
                    </a:srgbClr>
                  </a:outerShdw>
                </a:effectLst>
              </a:rPr>
              <a:t> </a:t>
            </a:r>
            <a:r>
              <a:rPr lang="ru-RU" sz="2000" dirty="0" err="1" smtClean="0">
                <a:effectLst>
                  <a:outerShdw blurRad="38100" dist="38100" dir="2700000" algn="tl">
                    <a:srgbClr val="000000">
                      <a:alpha val="43137"/>
                    </a:srgbClr>
                  </a:outerShdw>
                </a:effectLst>
              </a:rPr>
              <a:t>попередження</a:t>
            </a:r>
            <a:r>
              <a:rPr lang="ru-RU" sz="2000" dirty="0" smtClean="0">
                <a:effectLst>
                  <a:outerShdw blurRad="38100" dist="38100" dir="2700000" algn="tl">
                    <a:srgbClr val="000000">
                      <a:alpha val="43137"/>
                    </a:srgbClr>
                  </a:outerShdw>
                </a:effectLst>
              </a:rPr>
              <a:t> та </a:t>
            </a:r>
            <a:r>
              <a:rPr lang="ru-RU" sz="2000" dirty="0" err="1" smtClean="0">
                <a:effectLst>
                  <a:outerShdw blurRad="38100" dist="38100" dir="2700000" algn="tl">
                    <a:srgbClr val="000000">
                      <a:alpha val="43137"/>
                    </a:srgbClr>
                  </a:outerShdw>
                </a:effectLst>
              </a:rPr>
              <a:t>розв</a:t>
            </a:r>
            <a:r>
              <a:rPr lang="en-US" sz="2000" dirty="0" smtClean="0">
                <a:effectLst>
                  <a:outerShdw blurRad="38100" dist="38100" dir="2700000" algn="tl">
                    <a:srgbClr val="000000">
                      <a:alpha val="43137"/>
                    </a:srgbClr>
                  </a:outerShdw>
                </a:effectLst>
              </a:rPr>
              <a:t>’</a:t>
            </a:r>
            <a:r>
              <a:rPr lang="uk-UA" sz="2000" dirty="0" err="1" smtClean="0">
                <a:effectLst>
                  <a:outerShdw blurRad="38100" dist="38100" dir="2700000" algn="tl">
                    <a:srgbClr val="000000">
                      <a:alpha val="43137"/>
                    </a:srgbClr>
                  </a:outerShdw>
                </a:effectLst>
              </a:rPr>
              <a:t>язання</a:t>
            </a:r>
            <a:r>
              <a:rPr lang="ru-RU" sz="2000" dirty="0" smtClean="0">
                <a:effectLst>
                  <a:outerShdw blurRad="38100" dist="38100" dir="2700000" algn="tl">
                    <a:srgbClr val="000000">
                      <a:alpha val="43137"/>
                    </a:srgbClr>
                  </a:outerShdw>
                </a:effectLst>
              </a:rPr>
              <a:t>.</a:t>
            </a:r>
            <a:br>
              <a:rPr lang="ru-RU" sz="2000" dirty="0" smtClean="0">
                <a:effectLst>
                  <a:outerShdw blurRad="38100" dist="38100" dir="2700000" algn="tl">
                    <a:srgbClr val="000000">
                      <a:alpha val="43137"/>
                    </a:srgbClr>
                  </a:outerShdw>
                </a:effectLst>
              </a:rPr>
            </a:br>
            <a:r>
              <a:rPr lang="ru-RU" sz="2000" dirty="0" smtClean="0">
                <a:effectLst>
                  <a:outerShdw blurRad="38100" dist="38100" dir="2700000" algn="tl">
                    <a:srgbClr val="000000">
                      <a:alpha val="43137"/>
                    </a:srgbClr>
                  </a:outerShdw>
                </a:effectLst>
              </a:rPr>
              <a:t/>
            </a:r>
            <a:br>
              <a:rPr lang="ru-RU" sz="2000" dirty="0" smtClean="0">
                <a:effectLst>
                  <a:outerShdw blurRad="38100" dist="38100" dir="2700000" algn="tl">
                    <a:srgbClr val="000000">
                      <a:alpha val="43137"/>
                    </a:srgbClr>
                  </a:outerShdw>
                </a:effectLst>
              </a:rPr>
            </a:br>
            <a:r>
              <a:rPr lang="ru-RU" sz="2000" dirty="0" smtClean="0">
                <a:effectLst>
                  <a:outerShdw blurRad="38100" dist="38100" dir="2700000" algn="tl">
                    <a:srgbClr val="000000">
                      <a:alpha val="43137"/>
                    </a:srgbClr>
                  </a:outerShdw>
                </a:effectLst>
              </a:rPr>
              <a:t/>
            </a:r>
            <a:br>
              <a:rPr lang="ru-RU" sz="2000" dirty="0" smtClean="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
            </a:r>
            <a:br>
              <a:rPr lang="ru-RU" sz="2800" b="1" dirty="0" smtClean="0">
                <a:effectLst>
                  <a:outerShdw blurRad="38100" dist="38100" dir="2700000" algn="tl">
                    <a:srgbClr val="000000">
                      <a:alpha val="43137"/>
                    </a:srgbClr>
                  </a:outerShdw>
                </a:effectLst>
              </a:rPr>
            </a:br>
            <a:endParaRPr lang="en-US" sz="28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0561" y="117693"/>
            <a:ext cx="9021170" cy="5632311"/>
          </a:xfrm>
          <a:prstGeom prst="rect">
            <a:avLst/>
          </a:prstGeom>
        </p:spPr>
        <p:txBody>
          <a:bodyPr wrap="square">
            <a:spAutoFit/>
          </a:bodyPr>
          <a:lstStyle/>
          <a:p>
            <a:pPr algn="just"/>
            <a:r>
              <a:rPr lang="ru-RU" dirty="0">
                <a:latin typeface="TimesNewRomanPSMT"/>
              </a:rPr>
              <a:t>2002 року до </a:t>
            </a:r>
            <a:r>
              <a:rPr lang="ru-RU" dirty="0" err="1">
                <a:latin typeface="TimesNewRomanPSMT"/>
              </a:rPr>
              <a:t>Закарпатської</a:t>
            </a:r>
            <a:r>
              <a:rPr lang="ru-RU" dirty="0">
                <a:latin typeface="TimesNewRomanPSMT"/>
              </a:rPr>
              <a:t> </a:t>
            </a:r>
            <a:r>
              <a:rPr lang="ru-RU" dirty="0" err="1">
                <a:latin typeface="TimesNewRomanPSMT"/>
              </a:rPr>
              <a:t>обласної</a:t>
            </a:r>
            <a:r>
              <a:rPr lang="ru-RU" dirty="0">
                <a:latin typeface="TimesNewRomanPSMT"/>
              </a:rPr>
              <a:t> ради </a:t>
            </a:r>
            <a:r>
              <a:rPr lang="ru-RU" dirty="0" err="1">
                <a:latin typeface="TimesNewRomanPSMT"/>
              </a:rPr>
              <a:t>було</a:t>
            </a:r>
            <a:r>
              <a:rPr lang="ru-RU" dirty="0">
                <a:latin typeface="TimesNewRomanPSMT"/>
              </a:rPr>
              <a:t> </a:t>
            </a:r>
            <a:r>
              <a:rPr lang="ru-RU" dirty="0" err="1" smtClean="0">
                <a:latin typeface="TimesNewRomanPSMT"/>
              </a:rPr>
              <a:t>обрано</a:t>
            </a:r>
            <a:r>
              <a:rPr lang="ru-RU" dirty="0">
                <a:latin typeface="TimesNewRomanPSMT"/>
              </a:rPr>
              <a:t> </a:t>
            </a:r>
            <a:r>
              <a:rPr lang="ru-RU" dirty="0" smtClean="0">
                <a:latin typeface="TimesNewRomanPSMT"/>
              </a:rPr>
              <a:t>9 </a:t>
            </a:r>
            <a:r>
              <a:rPr lang="ru-RU" dirty="0" err="1">
                <a:latin typeface="TimesNewRomanPSMT"/>
              </a:rPr>
              <a:t>етнічних</a:t>
            </a:r>
            <a:r>
              <a:rPr lang="ru-RU" dirty="0">
                <a:latin typeface="TimesNewRomanPSMT"/>
              </a:rPr>
              <a:t> </a:t>
            </a:r>
            <a:r>
              <a:rPr lang="ru-RU" dirty="0" err="1">
                <a:latin typeface="TimesNewRomanPSMT"/>
              </a:rPr>
              <a:t>угорців</a:t>
            </a:r>
            <a:r>
              <a:rPr lang="ru-RU" dirty="0" smtClean="0">
                <a:latin typeface="TimesNewRomanPSMT"/>
              </a:rPr>
              <a:t>.</a:t>
            </a:r>
          </a:p>
          <a:p>
            <a:pPr algn="just"/>
            <a:endParaRPr lang="ru-RU" dirty="0">
              <a:latin typeface="TimesNewRomanPSMT"/>
            </a:endParaRPr>
          </a:p>
          <a:p>
            <a:pPr algn="just"/>
            <a:r>
              <a:rPr lang="ru-RU" dirty="0" smtClean="0">
                <a:latin typeface="TimesNewRomanPSMT"/>
              </a:rPr>
              <a:t> </a:t>
            </a:r>
            <a:r>
              <a:rPr lang="ru-RU" dirty="0" err="1">
                <a:latin typeface="TimesNewRomanPSMT"/>
              </a:rPr>
              <a:t>Прикметно</a:t>
            </a:r>
            <a:r>
              <a:rPr lang="ru-RU" dirty="0">
                <a:latin typeface="TimesNewRomanPSMT"/>
              </a:rPr>
              <a:t>, </a:t>
            </a:r>
            <a:r>
              <a:rPr lang="ru-RU" dirty="0" err="1">
                <a:latin typeface="TimesNewRomanPSMT"/>
              </a:rPr>
              <a:t>що</a:t>
            </a:r>
            <a:r>
              <a:rPr lang="ru-RU" dirty="0">
                <a:latin typeface="TimesNewRomanPSMT"/>
              </a:rPr>
              <a:t> до </a:t>
            </a:r>
            <a:r>
              <a:rPr lang="ru-RU" dirty="0" err="1" smtClean="0">
                <a:latin typeface="TimesNewRomanPSMT"/>
              </a:rPr>
              <a:t>обласної,районних</a:t>
            </a:r>
            <a:r>
              <a:rPr lang="ru-RU" dirty="0" smtClean="0">
                <a:latin typeface="TimesNewRomanPSMT"/>
              </a:rPr>
              <a:t> </a:t>
            </a:r>
            <a:r>
              <a:rPr lang="ru-RU" dirty="0">
                <a:latin typeface="TimesNewRomanPSMT"/>
              </a:rPr>
              <a:t>та </a:t>
            </a:r>
            <a:r>
              <a:rPr lang="ru-RU" dirty="0" err="1">
                <a:latin typeface="TimesNewRomanPSMT"/>
              </a:rPr>
              <a:t>місцевих</a:t>
            </a:r>
            <a:r>
              <a:rPr lang="ru-RU" dirty="0">
                <a:latin typeface="TimesNewRomanPSMT"/>
              </a:rPr>
              <a:t> рад </a:t>
            </a:r>
            <a:r>
              <a:rPr lang="ru-RU" dirty="0" err="1">
                <a:latin typeface="TimesNewRomanPSMT"/>
              </a:rPr>
              <a:t>тоді</a:t>
            </a:r>
            <a:r>
              <a:rPr lang="ru-RU" dirty="0">
                <a:latin typeface="TimesNewRomanPSMT"/>
              </a:rPr>
              <a:t> </a:t>
            </a:r>
            <a:r>
              <a:rPr lang="ru-RU" dirty="0" err="1">
                <a:latin typeface="TimesNewRomanPSMT"/>
              </a:rPr>
              <a:t>було</a:t>
            </a:r>
            <a:r>
              <a:rPr lang="ru-RU" dirty="0">
                <a:latin typeface="TimesNewRomanPSMT"/>
              </a:rPr>
              <a:t> </a:t>
            </a:r>
            <a:r>
              <a:rPr lang="ru-RU" dirty="0" err="1">
                <a:latin typeface="TimesNewRomanPSMT"/>
              </a:rPr>
              <a:t>обрано</a:t>
            </a:r>
            <a:r>
              <a:rPr lang="ru-RU" dirty="0">
                <a:latin typeface="TimesNewRomanPSMT"/>
              </a:rPr>
              <a:t> 134 </a:t>
            </a:r>
            <a:r>
              <a:rPr lang="ru-RU" dirty="0" err="1">
                <a:latin typeface="TimesNewRomanPSMT"/>
              </a:rPr>
              <a:t>угорці</a:t>
            </a:r>
            <a:r>
              <a:rPr lang="ru-RU" dirty="0">
                <a:latin typeface="TimesNewRomanPSMT"/>
              </a:rPr>
              <a:t> </a:t>
            </a:r>
            <a:r>
              <a:rPr lang="ru-RU" dirty="0" err="1" smtClean="0">
                <a:latin typeface="TimesNewRomanPSMT"/>
              </a:rPr>
              <a:t>або</a:t>
            </a:r>
            <a:r>
              <a:rPr lang="ru-RU" dirty="0">
                <a:latin typeface="TimesNewRomanPSMT"/>
              </a:rPr>
              <a:t> </a:t>
            </a:r>
            <a:r>
              <a:rPr lang="ru-RU" dirty="0" smtClean="0">
                <a:latin typeface="TimesNewRomanPSMT"/>
              </a:rPr>
              <a:t>12,1</a:t>
            </a:r>
            <a:r>
              <a:rPr lang="ru-RU" dirty="0">
                <a:latin typeface="TimesNewRomanPSMT"/>
              </a:rPr>
              <a:t>%, </a:t>
            </a:r>
            <a:r>
              <a:rPr lang="ru-RU" dirty="0" err="1">
                <a:latin typeface="TimesNewRomanPSMT"/>
              </a:rPr>
              <a:t>що</a:t>
            </a:r>
            <a:r>
              <a:rPr lang="ru-RU" dirty="0">
                <a:latin typeface="TimesNewRomanPSMT"/>
              </a:rPr>
              <a:t> </a:t>
            </a:r>
            <a:r>
              <a:rPr lang="ru-RU" dirty="0" err="1">
                <a:latin typeface="TimesNewRomanPSMT"/>
              </a:rPr>
              <a:t>чітко</a:t>
            </a:r>
            <a:r>
              <a:rPr lang="ru-RU" dirty="0">
                <a:latin typeface="TimesNewRomanPSMT"/>
              </a:rPr>
              <a:t> </a:t>
            </a:r>
            <a:r>
              <a:rPr lang="ru-RU" dirty="0" err="1">
                <a:latin typeface="TimesNewRomanPSMT"/>
              </a:rPr>
              <a:t>відповідає</a:t>
            </a:r>
            <a:r>
              <a:rPr lang="ru-RU" dirty="0">
                <a:latin typeface="TimesNewRomanPSMT"/>
              </a:rPr>
              <a:t> </a:t>
            </a:r>
            <a:r>
              <a:rPr lang="ru-RU" dirty="0" err="1">
                <a:latin typeface="TimesNewRomanPSMT"/>
              </a:rPr>
              <a:t>частці</a:t>
            </a:r>
            <a:r>
              <a:rPr lang="ru-RU" dirty="0">
                <a:latin typeface="TimesNewRomanPSMT"/>
              </a:rPr>
              <a:t> </a:t>
            </a:r>
            <a:r>
              <a:rPr lang="ru-RU" dirty="0" err="1">
                <a:latin typeface="TimesNewRomanPSMT"/>
              </a:rPr>
              <a:t>угорського</a:t>
            </a:r>
            <a:r>
              <a:rPr lang="ru-RU" dirty="0">
                <a:latin typeface="TimesNewRomanPSMT"/>
              </a:rPr>
              <a:t> </a:t>
            </a:r>
            <a:r>
              <a:rPr lang="ru-RU" dirty="0" err="1" smtClean="0">
                <a:latin typeface="TimesNewRomanPSMT"/>
              </a:rPr>
              <a:t>населення</a:t>
            </a:r>
            <a:r>
              <a:rPr lang="ru-RU" dirty="0">
                <a:latin typeface="TimesNewRomanPSMT"/>
              </a:rPr>
              <a:t> </a:t>
            </a:r>
            <a:r>
              <a:rPr lang="ru-RU" dirty="0" smtClean="0">
                <a:latin typeface="TimesNewRomanPSMT"/>
              </a:rPr>
              <a:t>в </a:t>
            </a:r>
            <a:r>
              <a:rPr lang="ru-RU" dirty="0" err="1">
                <a:latin typeface="TimesNewRomanPSMT"/>
              </a:rPr>
              <a:t>етнонаціональній</a:t>
            </a:r>
            <a:r>
              <a:rPr lang="ru-RU" dirty="0">
                <a:latin typeface="TimesNewRomanPSMT"/>
              </a:rPr>
              <a:t> </a:t>
            </a:r>
            <a:r>
              <a:rPr lang="ru-RU" dirty="0" err="1">
                <a:latin typeface="TimesNewRomanPSMT"/>
              </a:rPr>
              <a:t>структурі</a:t>
            </a:r>
            <a:r>
              <a:rPr lang="ru-RU" dirty="0">
                <a:latin typeface="TimesNewRomanPSMT"/>
              </a:rPr>
              <a:t> </a:t>
            </a:r>
            <a:r>
              <a:rPr lang="ru-RU" dirty="0" err="1">
                <a:latin typeface="TimesNewRomanPSMT"/>
              </a:rPr>
              <a:t>області</a:t>
            </a:r>
            <a:r>
              <a:rPr lang="ru-RU" dirty="0">
                <a:latin typeface="TimesNewRomanPSMT"/>
              </a:rPr>
              <a:t>. </a:t>
            </a:r>
            <a:endParaRPr lang="ru-RU" dirty="0" smtClean="0">
              <a:latin typeface="TimesNewRomanPSMT"/>
            </a:endParaRPr>
          </a:p>
          <a:p>
            <a:pPr algn="just"/>
            <a:endParaRPr lang="ru-RU" dirty="0" smtClean="0">
              <a:latin typeface="TimesNewRomanPSMT"/>
            </a:endParaRPr>
          </a:p>
          <a:p>
            <a:pPr algn="just"/>
            <a:r>
              <a:rPr lang="ru-RU" dirty="0" smtClean="0">
                <a:latin typeface="TimesNewRomanPSMT"/>
              </a:rPr>
              <a:t>	У </a:t>
            </a:r>
            <a:r>
              <a:rPr lang="ru-RU" dirty="0" err="1" smtClean="0">
                <a:latin typeface="TimesNewRomanPSMT"/>
              </a:rPr>
              <a:t>Берегівському</a:t>
            </a:r>
            <a:r>
              <a:rPr lang="ru-RU" dirty="0">
                <a:latin typeface="TimesNewRomanPSMT"/>
              </a:rPr>
              <a:t> </a:t>
            </a:r>
            <a:r>
              <a:rPr lang="ru-RU" dirty="0" err="1" smtClean="0">
                <a:latin typeface="TimesNewRomanPSMT"/>
              </a:rPr>
              <a:t>районі</a:t>
            </a:r>
            <a:r>
              <a:rPr lang="ru-RU" dirty="0" smtClean="0">
                <a:latin typeface="TimesNewRomanPSMT"/>
              </a:rPr>
              <a:t> </a:t>
            </a:r>
            <a:r>
              <a:rPr lang="ru-RU" dirty="0" err="1">
                <a:latin typeface="TimesNewRomanPSMT"/>
              </a:rPr>
              <a:t>серед</a:t>
            </a:r>
            <a:r>
              <a:rPr lang="ru-RU" dirty="0">
                <a:latin typeface="TimesNewRomanPSMT"/>
              </a:rPr>
              <a:t> 600 </a:t>
            </a:r>
            <a:r>
              <a:rPr lang="ru-RU" dirty="0" err="1">
                <a:latin typeface="TimesNewRomanPSMT"/>
              </a:rPr>
              <a:t>депутатів</a:t>
            </a:r>
            <a:r>
              <a:rPr lang="ru-RU" dirty="0">
                <a:latin typeface="TimesNewRomanPSMT"/>
              </a:rPr>
              <a:t> рад </a:t>
            </a:r>
            <a:r>
              <a:rPr lang="ru-RU" dirty="0" err="1">
                <a:latin typeface="TimesNewRomanPSMT"/>
              </a:rPr>
              <a:t>усіх</a:t>
            </a:r>
            <a:r>
              <a:rPr lang="ru-RU" dirty="0">
                <a:latin typeface="TimesNewRomanPSMT"/>
              </a:rPr>
              <a:t> </a:t>
            </a:r>
            <a:r>
              <a:rPr lang="ru-RU" dirty="0" err="1">
                <a:latin typeface="TimesNewRomanPSMT"/>
              </a:rPr>
              <a:t>рівні</a:t>
            </a:r>
            <a:r>
              <a:rPr lang="ru-RU" dirty="0">
                <a:latin typeface="TimesNewRomanPSMT"/>
              </a:rPr>
              <a:t> 450 (75%) </a:t>
            </a:r>
            <a:r>
              <a:rPr lang="ru-RU" dirty="0" err="1" smtClean="0">
                <a:latin typeface="TimesNewRomanPSMT"/>
              </a:rPr>
              <a:t>були</a:t>
            </a:r>
            <a:r>
              <a:rPr lang="ru-RU" dirty="0">
                <a:latin typeface="TimesNewRomanPSMT"/>
              </a:rPr>
              <a:t> </a:t>
            </a:r>
            <a:r>
              <a:rPr lang="ru-RU" dirty="0" err="1" smtClean="0">
                <a:latin typeface="TimesNewRomanPSMT"/>
              </a:rPr>
              <a:t>угорцями</a:t>
            </a:r>
            <a:r>
              <a:rPr lang="ru-RU" dirty="0">
                <a:latin typeface="TimesNewRomanPSMT"/>
              </a:rPr>
              <a:t>. Тому </a:t>
            </a:r>
            <a:r>
              <a:rPr lang="ru-RU" dirty="0" err="1">
                <a:latin typeface="TimesNewRomanPSMT"/>
              </a:rPr>
              <a:t>можна</a:t>
            </a:r>
            <a:r>
              <a:rPr lang="ru-RU" dirty="0">
                <a:latin typeface="TimesNewRomanPSMT"/>
              </a:rPr>
              <a:t> </a:t>
            </a:r>
            <a:r>
              <a:rPr lang="ru-RU" dirty="0" err="1">
                <a:latin typeface="TimesNewRomanPSMT"/>
              </a:rPr>
              <a:t>констатувати</a:t>
            </a:r>
            <a:r>
              <a:rPr lang="ru-RU" dirty="0">
                <a:latin typeface="TimesNewRomanPSMT"/>
              </a:rPr>
              <a:t> факт </a:t>
            </a:r>
            <a:r>
              <a:rPr lang="ru-RU" dirty="0" err="1" smtClean="0">
                <a:latin typeface="TimesNewRomanPSMT"/>
              </a:rPr>
              <a:t>підтримання</a:t>
            </a:r>
            <a:r>
              <a:rPr lang="ru-RU" dirty="0">
                <a:latin typeface="TimesNewRomanPSMT"/>
              </a:rPr>
              <a:t> </a:t>
            </a:r>
            <a:r>
              <a:rPr lang="ru-RU" dirty="0" err="1" smtClean="0">
                <a:latin typeface="TimesNewRomanPSMT"/>
              </a:rPr>
              <a:t>квотної</a:t>
            </a:r>
            <a:r>
              <a:rPr lang="ru-RU" dirty="0" smtClean="0">
                <a:latin typeface="TimesNewRomanPSMT"/>
              </a:rPr>
              <a:t> </a:t>
            </a:r>
            <a:r>
              <a:rPr lang="ru-RU" dirty="0" err="1">
                <a:latin typeface="TimesNewRomanPSMT"/>
              </a:rPr>
              <a:t>моделі</a:t>
            </a:r>
            <a:r>
              <a:rPr lang="ru-RU" dirty="0">
                <a:latin typeface="TimesNewRomanPSMT"/>
              </a:rPr>
              <a:t> </a:t>
            </a:r>
            <a:r>
              <a:rPr lang="ru-RU" dirty="0" err="1">
                <a:latin typeface="TimesNewRomanPSMT"/>
              </a:rPr>
              <a:t>представництва</a:t>
            </a:r>
            <a:r>
              <a:rPr lang="ru-RU" dirty="0">
                <a:latin typeface="TimesNewRomanPSMT"/>
              </a:rPr>
              <a:t> </a:t>
            </a:r>
            <a:r>
              <a:rPr lang="ru-RU" dirty="0" err="1">
                <a:latin typeface="TimesNewRomanPSMT"/>
              </a:rPr>
              <a:t>угорської</a:t>
            </a:r>
            <a:r>
              <a:rPr lang="ru-RU" dirty="0">
                <a:latin typeface="TimesNewRomanPSMT"/>
              </a:rPr>
              <a:t> </a:t>
            </a:r>
            <a:r>
              <a:rPr lang="ru-RU" dirty="0" err="1">
                <a:latin typeface="TimesNewRomanPSMT"/>
              </a:rPr>
              <a:t>громади</a:t>
            </a:r>
            <a:r>
              <a:rPr lang="ru-RU" dirty="0">
                <a:latin typeface="TimesNewRomanPSMT"/>
              </a:rPr>
              <a:t> </a:t>
            </a:r>
            <a:r>
              <a:rPr lang="ru-RU" dirty="0" smtClean="0">
                <a:latin typeface="TimesNewRomanPSMT"/>
              </a:rPr>
              <a:t>в органах </a:t>
            </a:r>
            <a:r>
              <a:rPr lang="ru-RU" dirty="0" err="1">
                <a:latin typeface="TimesNewRomanPSMT"/>
              </a:rPr>
              <a:t>місцевого</a:t>
            </a:r>
            <a:r>
              <a:rPr lang="ru-RU" dirty="0">
                <a:latin typeface="TimesNewRomanPSMT"/>
              </a:rPr>
              <a:t> </a:t>
            </a:r>
            <a:r>
              <a:rPr lang="ru-RU" dirty="0" err="1">
                <a:latin typeface="TimesNewRomanPSMT"/>
              </a:rPr>
              <a:t>самоврядування</a:t>
            </a:r>
            <a:r>
              <a:rPr lang="ru-RU" dirty="0">
                <a:latin typeface="TimesNewRomanPSMT"/>
              </a:rPr>
              <a:t> </a:t>
            </a:r>
            <a:r>
              <a:rPr lang="ru-RU" dirty="0" err="1">
                <a:latin typeface="TimesNewRomanPSMT"/>
              </a:rPr>
              <a:t>Закарпаття</a:t>
            </a:r>
            <a:r>
              <a:rPr lang="ru-RU" dirty="0" smtClean="0">
                <a:latin typeface="TimesNewRomanPSMT"/>
              </a:rPr>
              <a:t>.</a:t>
            </a:r>
          </a:p>
          <a:p>
            <a:pPr algn="just"/>
            <a:endParaRPr lang="ru-RU" dirty="0" smtClean="0">
              <a:latin typeface="TimesNewRomanPSMT"/>
            </a:endParaRPr>
          </a:p>
          <a:p>
            <a:pPr algn="just"/>
            <a:r>
              <a:rPr lang="ru-RU" dirty="0" smtClean="0">
                <a:latin typeface="TimesNewRomanPSMT"/>
              </a:rPr>
              <a:t>	У </a:t>
            </a:r>
            <a:r>
              <a:rPr lang="ru-RU" dirty="0" err="1">
                <a:latin typeface="TimesNewRomanPSMT"/>
              </a:rPr>
              <a:t>кінці</a:t>
            </a:r>
            <a:r>
              <a:rPr lang="ru-RU" dirty="0">
                <a:latin typeface="TimesNewRomanPSMT"/>
              </a:rPr>
              <a:t> </a:t>
            </a:r>
            <a:r>
              <a:rPr lang="ru-RU" dirty="0" err="1">
                <a:latin typeface="TimesNewRomanPSMT"/>
              </a:rPr>
              <a:t>квітня</a:t>
            </a:r>
            <a:r>
              <a:rPr lang="ru-RU" dirty="0">
                <a:latin typeface="TimesNewRomanPSMT"/>
              </a:rPr>
              <a:t> 2012 року ЦВК </a:t>
            </a:r>
            <a:r>
              <a:rPr lang="ru-RU" dirty="0" err="1">
                <a:latin typeface="TimesNewRomanPSMT"/>
              </a:rPr>
              <a:t>України</a:t>
            </a:r>
            <a:r>
              <a:rPr lang="ru-RU" dirty="0">
                <a:latin typeface="TimesNewRomanPSMT"/>
              </a:rPr>
              <a:t> </a:t>
            </a:r>
            <a:r>
              <a:rPr lang="ru-RU" dirty="0" err="1" smtClean="0">
                <a:latin typeface="TimesNewRomanPSMT"/>
              </a:rPr>
              <a:t>оприлюднила</a:t>
            </a:r>
            <a:r>
              <a:rPr lang="ru-RU" dirty="0">
                <a:latin typeface="TimesNewRomanPSMT"/>
              </a:rPr>
              <a:t> </a:t>
            </a:r>
            <a:r>
              <a:rPr lang="ru-RU" dirty="0" smtClean="0">
                <a:latin typeface="TimesNewRomanPSMT"/>
              </a:rPr>
              <a:t>список </a:t>
            </a:r>
            <a:r>
              <a:rPr lang="ru-RU" dirty="0" err="1">
                <a:latin typeface="TimesNewRomanPSMT"/>
              </a:rPr>
              <a:t>виборчих</a:t>
            </a:r>
            <a:r>
              <a:rPr lang="ru-RU" dirty="0">
                <a:latin typeface="TimesNewRomanPSMT"/>
              </a:rPr>
              <a:t> </a:t>
            </a:r>
            <a:r>
              <a:rPr lang="ru-RU" dirty="0" err="1">
                <a:latin typeface="TimesNewRomanPSMT"/>
              </a:rPr>
              <a:t>округів</a:t>
            </a:r>
            <a:r>
              <a:rPr lang="ru-RU" dirty="0">
                <a:latin typeface="TimesNewRomanPSMT"/>
              </a:rPr>
              <a:t>, де </a:t>
            </a:r>
            <a:r>
              <a:rPr lang="ru-RU" b="1" dirty="0" err="1">
                <a:latin typeface="TimesNewRomanPSMT"/>
              </a:rPr>
              <a:t>очікуваного</a:t>
            </a:r>
            <a:r>
              <a:rPr lang="ru-RU" b="1" dirty="0">
                <a:latin typeface="TimesNewRomanPSMT"/>
              </a:rPr>
              <a:t> «</a:t>
            </a:r>
            <a:r>
              <a:rPr lang="ru-RU" b="1" dirty="0" err="1" smtClean="0">
                <a:latin typeface="TimesNewRomanPSMT"/>
              </a:rPr>
              <a:t>угорського</a:t>
            </a:r>
            <a:r>
              <a:rPr lang="ru-RU" b="1" dirty="0" smtClean="0">
                <a:latin typeface="TimesNewRomanPSMT"/>
              </a:rPr>
              <a:t>» </a:t>
            </a:r>
            <a:r>
              <a:rPr lang="ru-RU" b="1" dirty="0" err="1" smtClean="0">
                <a:latin typeface="TimesNewRomanPSMT"/>
              </a:rPr>
              <a:t>виборчого</a:t>
            </a:r>
            <a:r>
              <a:rPr lang="ru-RU" b="1" dirty="0" smtClean="0">
                <a:latin typeface="TimesNewRomanPSMT"/>
              </a:rPr>
              <a:t> </a:t>
            </a:r>
            <a:r>
              <a:rPr lang="ru-RU" b="1" dirty="0">
                <a:latin typeface="TimesNewRomanPSMT"/>
              </a:rPr>
              <a:t>округу не </a:t>
            </a:r>
            <a:r>
              <a:rPr lang="ru-RU" b="1" dirty="0" err="1" smtClean="0">
                <a:latin typeface="TimesNewRomanPSMT"/>
              </a:rPr>
              <a:t>було</a:t>
            </a:r>
            <a:r>
              <a:rPr lang="ru-RU" dirty="0">
                <a:latin typeface="TimesNewRomanPSMT"/>
              </a:rPr>
              <a:t>!</a:t>
            </a:r>
            <a:r>
              <a:rPr lang="ru-RU" dirty="0" smtClean="0">
                <a:latin typeface="TimesNewRomanPSMT"/>
              </a:rPr>
              <a:t> </a:t>
            </a:r>
            <a:r>
              <a:rPr lang="ru-RU" dirty="0" err="1">
                <a:latin typeface="TimesNewRomanPSMT"/>
              </a:rPr>
              <a:t>Ужгородський</a:t>
            </a:r>
            <a:r>
              <a:rPr lang="ru-RU" dirty="0">
                <a:latin typeface="TimesNewRomanPSMT"/>
              </a:rPr>
              <a:t> район з </a:t>
            </a:r>
            <a:r>
              <a:rPr lang="ru-RU" dirty="0" smtClean="0">
                <a:latin typeface="TimesNewRomanPSMT"/>
              </a:rPr>
              <a:t>м. Ужгород </a:t>
            </a:r>
            <a:r>
              <a:rPr lang="ru-RU" dirty="0">
                <a:latin typeface="TimesNewRomanPSMT"/>
              </a:rPr>
              <a:t>та з м. Чоп </a:t>
            </a:r>
            <a:r>
              <a:rPr lang="ru-RU" dirty="0" err="1">
                <a:latin typeface="TimesNewRomanPSMT"/>
              </a:rPr>
              <a:t>складав</a:t>
            </a:r>
            <a:r>
              <a:rPr lang="ru-RU" dirty="0">
                <a:latin typeface="TimesNewRomanPSMT"/>
              </a:rPr>
              <a:t> </a:t>
            </a:r>
            <a:r>
              <a:rPr lang="ru-RU" dirty="0" err="1">
                <a:latin typeface="TimesNewRomanPSMT"/>
              </a:rPr>
              <a:t>виборчий</a:t>
            </a:r>
            <a:r>
              <a:rPr lang="ru-RU" dirty="0">
                <a:latin typeface="TimesNewRomanPSMT"/>
              </a:rPr>
              <a:t> округ №</a:t>
            </a:r>
            <a:r>
              <a:rPr lang="ru-RU" dirty="0" smtClean="0">
                <a:latin typeface="TimesNewRomanPSMT"/>
              </a:rPr>
              <a:t>68 (16,1</a:t>
            </a:r>
            <a:r>
              <a:rPr lang="ru-RU" dirty="0">
                <a:latin typeface="TimesNewRomanPSMT"/>
              </a:rPr>
              <a:t>% </a:t>
            </a:r>
            <a:r>
              <a:rPr lang="ru-RU" dirty="0" err="1">
                <a:latin typeface="TimesNewRomanPSMT"/>
              </a:rPr>
              <a:t>угорців</a:t>
            </a:r>
            <a:r>
              <a:rPr lang="ru-RU" dirty="0">
                <a:latin typeface="TimesNewRomanPSMT"/>
              </a:rPr>
              <a:t>), </a:t>
            </a:r>
            <a:r>
              <a:rPr lang="ru-RU" dirty="0" err="1">
                <a:latin typeface="TimesNewRomanPSMT"/>
              </a:rPr>
              <a:t>угорські</a:t>
            </a:r>
            <a:r>
              <a:rPr lang="ru-RU" dirty="0">
                <a:latin typeface="TimesNewRomanPSMT"/>
              </a:rPr>
              <a:t> села </a:t>
            </a:r>
            <a:r>
              <a:rPr lang="ru-RU" dirty="0" err="1">
                <a:latin typeface="TimesNewRomanPSMT"/>
              </a:rPr>
              <a:t>Мукачівського</a:t>
            </a:r>
            <a:r>
              <a:rPr lang="ru-RU" dirty="0">
                <a:latin typeface="TimesNewRomanPSMT"/>
              </a:rPr>
              <a:t> району, </a:t>
            </a:r>
            <a:r>
              <a:rPr lang="ru-RU" dirty="0" smtClean="0">
                <a:latin typeface="TimesNewRomanPSMT"/>
              </a:rPr>
              <a:t>та </a:t>
            </a:r>
            <a:r>
              <a:rPr lang="ru-RU" dirty="0" err="1" smtClean="0">
                <a:latin typeface="TimesNewRomanPSMT"/>
              </a:rPr>
              <a:t>північно</a:t>
            </a:r>
            <a:r>
              <a:rPr lang="ru-RU" dirty="0" smtClean="0">
                <a:latin typeface="TimesNewRomanPSMT"/>
              </a:rPr>
              <a:t>–</a:t>
            </a:r>
            <a:r>
              <a:rPr lang="ru-RU" dirty="0" err="1" smtClean="0">
                <a:latin typeface="TimesNewRomanPSMT"/>
              </a:rPr>
              <a:t>східна</a:t>
            </a:r>
            <a:r>
              <a:rPr lang="ru-RU" dirty="0" smtClean="0">
                <a:latin typeface="TimesNewRomanPSMT"/>
              </a:rPr>
              <a:t> </a:t>
            </a:r>
            <a:r>
              <a:rPr lang="ru-RU" dirty="0" err="1">
                <a:latin typeface="TimesNewRomanPSMT"/>
              </a:rPr>
              <a:t>частина</a:t>
            </a:r>
            <a:r>
              <a:rPr lang="ru-RU" dirty="0">
                <a:latin typeface="TimesNewRomanPSMT"/>
              </a:rPr>
              <a:t> </a:t>
            </a:r>
            <a:r>
              <a:rPr lang="ru-RU" dirty="0" err="1">
                <a:latin typeface="TimesNewRomanPSMT"/>
              </a:rPr>
              <a:t>Берегівського</a:t>
            </a:r>
            <a:r>
              <a:rPr lang="ru-RU" dirty="0">
                <a:latin typeface="TimesNewRomanPSMT"/>
              </a:rPr>
              <a:t> району </a:t>
            </a:r>
            <a:r>
              <a:rPr lang="ru-RU" dirty="0" err="1" smtClean="0">
                <a:latin typeface="TimesNewRomanPSMT"/>
              </a:rPr>
              <a:t>увійшла</a:t>
            </a:r>
            <a:r>
              <a:rPr lang="ru-RU" dirty="0">
                <a:latin typeface="TimesNewRomanPSMT"/>
              </a:rPr>
              <a:t> </a:t>
            </a:r>
            <a:r>
              <a:rPr lang="ru-RU" dirty="0" smtClean="0">
                <a:latin typeface="TimesNewRomanPSMT"/>
              </a:rPr>
              <a:t>в </a:t>
            </a:r>
            <a:r>
              <a:rPr lang="ru-RU" dirty="0">
                <a:latin typeface="TimesNewRomanPSMT"/>
              </a:rPr>
              <a:t>69–</a:t>
            </a:r>
            <a:r>
              <a:rPr lang="ru-RU" dirty="0" err="1">
                <a:latin typeface="TimesNewRomanPSMT"/>
              </a:rPr>
              <a:t>ий</a:t>
            </a:r>
            <a:r>
              <a:rPr lang="ru-RU" dirty="0">
                <a:latin typeface="TimesNewRomanPSMT"/>
              </a:rPr>
              <a:t> округ (17,8% </a:t>
            </a:r>
            <a:r>
              <a:rPr lang="ru-RU" dirty="0" err="1">
                <a:latin typeface="TimesNewRomanPSMT"/>
              </a:rPr>
              <a:t>угорців</a:t>
            </a:r>
            <a:r>
              <a:rPr lang="ru-RU" dirty="0">
                <a:latin typeface="TimesNewRomanPSMT"/>
              </a:rPr>
              <a:t>), до 73–</a:t>
            </a:r>
            <a:r>
              <a:rPr lang="ru-RU" dirty="0" err="1">
                <a:latin typeface="TimesNewRomanPSMT"/>
              </a:rPr>
              <a:t>го</a:t>
            </a:r>
            <a:r>
              <a:rPr lang="ru-RU" dirty="0">
                <a:latin typeface="TimesNewRomanPSMT"/>
              </a:rPr>
              <a:t> округу </a:t>
            </a:r>
            <a:r>
              <a:rPr lang="ru-RU" dirty="0" err="1" smtClean="0">
                <a:latin typeface="TimesNewRomanPSMT"/>
              </a:rPr>
              <a:t>увійшов</a:t>
            </a:r>
            <a:r>
              <a:rPr lang="ru-RU" dirty="0">
                <a:latin typeface="TimesNewRomanPSMT"/>
              </a:rPr>
              <a:t> </a:t>
            </a:r>
            <a:r>
              <a:rPr lang="ru-RU" dirty="0" err="1" smtClean="0">
                <a:latin typeface="TimesNewRomanPSMT"/>
              </a:rPr>
              <a:t>Виноградівський</a:t>
            </a:r>
            <a:r>
              <a:rPr lang="ru-RU" dirty="0" smtClean="0">
                <a:latin typeface="TimesNewRomanPSMT"/>
              </a:rPr>
              <a:t> </a:t>
            </a:r>
            <a:r>
              <a:rPr lang="ru-RU" dirty="0">
                <a:latin typeface="TimesNewRomanPSMT"/>
              </a:rPr>
              <a:t>район, м. Берегово та </a:t>
            </a:r>
            <a:r>
              <a:rPr lang="ru-RU" dirty="0" err="1" smtClean="0">
                <a:latin typeface="TimesNewRomanPSMT"/>
              </a:rPr>
              <a:t>Берегівський</a:t>
            </a:r>
            <a:r>
              <a:rPr lang="ru-RU" dirty="0">
                <a:latin typeface="TimesNewRomanPSMT"/>
              </a:rPr>
              <a:t> </a:t>
            </a:r>
            <a:r>
              <a:rPr lang="ru-RU" dirty="0" smtClean="0">
                <a:latin typeface="TimesNewRomanPSMT"/>
              </a:rPr>
              <a:t>район </a:t>
            </a:r>
            <a:r>
              <a:rPr lang="ru-RU" dirty="0">
                <a:latin typeface="TimesNewRomanPSMT"/>
              </a:rPr>
              <a:t>(33,6% </a:t>
            </a:r>
            <a:r>
              <a:rPr lang="ru-RU" dirty="0" err="1">
                <a:latin typeface="TimesNewRomanPSMT"/>
              </a:rPr>
              <a:t>угорців</a:t>
            </a:r>
            <a:r>
              <a:rPr lang="ru-RU" dirty="0">
                <a:latin typeface="TimesNewRomanPSMT"/>
              </a:rPr>
              <a:t>). </a:t>
            </a:r>
            <a:endParaRPr lang="ru-RU" dirty="0" smtClean="0">
              <a:latin typeface="TimesNewRomanPSMT"/>
            </a:endParaRPr>
          </a:p>
          <a:p>
            <a:pPr algn="just"/>
            <a:endParaRPr lang="ru-RU" b="1" i="1" dirty="0" smtClean="0">
              <a:latin typeface="TimesNewRomanPSMT"/>
            </a:endParaRPr>
          </a:p>
          <a:p>
            <a:pPr algn="just"/>
            <a:r>
              <a:rPr lang="ru-RU" b="1" i="1" dirty="0" smtClean="0">
                <a:latin typeface="TimesNewRomanPSMT"/>
              </a:rPr>
              <a:t>Таким </a:t>
            </a:r>
            <a:r>
              <a:rPr lang="ru-RU" b="1" i="1" dirty="0">
                <a:latin typeface="TimesNewRomanPSMT"/>
              </a:rPr>
              <a:t>чином, для </a:t>
            </a:r>
            <a:r>
              <a:rPr lang="ru-RU" b="1" i="1" dirty="0" err="1">
                <a:latin typeface="TimesNewRomanPSMT"/>
              </a:rPr>
              <a:t>угорців</a:t>
            </a:r>
            <a:r>
              <a:rPr lang="ru-RU" b="1" i="1" dirty="0">
                <a:latin typeface="TimesNewRomanPSMT"/>
              </a:rPr>
              <a:t> </a:t>
            </a:r>
            <a:r>
              <a:rPr lang="ru-RU" b="1" i="1" dirty="0" err="1">
                <a:latin typeface="TimesNewRomanPSMT"/>
              </a:rPr>
              <a:t>значно</a:t>
            </a:r>
            <a:r>
              <a:rPr lang="ru-RU" b="1" i="1" dirty="0">
                <a:latin typeface="TimesNewRomanPSMT"/>
              </a:rPr>
              <a:t> </a:t>
            </a:r>
            <a:r>
              <a:rPr lang="ru-RU" b="1" i="1" dirty="0" err="1">
                <a:latin typeface="TimesNewRomanPSMT"/>
              </a:rPr>
              <a:t>зменшились</a:t>
            </a:r>
            <a:r>
              <a:rPr lang="ru-RU" b="1" i="1" dirty="0">
                <a:latin typeface="TimesNewRomanPSMT"/>
              </a:rPr>
              <a:t> </a:t>
            </a:r>
            <a:r>
              <a:rPr lang="ru-RU" b="1" i="1" dirty="0" err="1" smtClean="0">
                <a:latin typeface="TimesNewRomanPSMT"/>
              </a:rPr>
              <a:t>шанси</a:t>
            </a:r>
            <a:r>
              <a:rPr lang="ru-RU" b="1" i="1" dirty="0">
                <a:latin typeface="TimesNewRomanPSMT"/>
              </a:rPr>
              <a:t> </a:t>
            </a:r>
            <a:r>
              <a:rPr lang="ru-RU" b="1" i="1" dirty="0" err="1" smtClean="0">
                <a:latin typeface="TimesNewRomanPSMT"/>
              </a:rPr>
              <a:t>просування</a:t>
            </a:r>
            <a:r>
              <a:rPr lang="ru-RU" b="1" i="1" dirty="0" smtClean="0">
                <a:latin typeface="TimesNewRomanPSMT"/>
              </a:rPr>
              <a:t> </a:t>
            </a:r>
            <a:r>
              <a:rPr lang="ru-RU" b="1" i="1" dirty="0" err="1">
                <a:latin typeface="TimesNewRomanPSMT"/>
              </a:rPr>
              <a:t>свого</a:t>
            </a:r>
            <a:r>
              <a:rPr lang="ru-RU" b="1" i="1" dirty="0">
                <a:latin typeface="TimesNewRomanPSMT"/>
              </a:rPr>
              <a:t> кандидата у парламент.</a:t>
            </a:r>
            <a:endParaRPr lang="ru-RU"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7541" y="332657"/>
            <a:ext cx="8352928" cy="1200329"/>
          </a:xfrm>
          <a:prstGeom prst="rect">
            <a:avLst/>
          </a:prstGeom>
        </p:spPr>
        <p:txBody>
          <a:bodyPr wrap="square">
            <a:spAutoFit/>
          </a:bodyPr>
          <a:lstStyle/>
          <a:p>
            <a:r>
              <a:rPr lang="ru-RU" b="1" dirty="0" err="1">
                <a:solidFill>
                  <a:srgbClr val="000000"/>
                </a:solidFill>
                <a:latin typeface="Inerta"/>
              </a:rPr>
              <a:t>Децентралізація</a:t>
            </a:r>
            <a:r>
              <a:rPr lang="ru-RU" b="1" dirty="0">
                <a:solidFill>
                  <a:srgbClr val="000000"/>
                </a:solidFill>
                <a:latin typeface="Inerta"/>
              </a:rPr>
              <a:t>: </a:t>
            </a:r>
            <a:r>
              <a:rPr lang="ru-RU" b="1" dirty="0" err="1">
                <a:solidFill>
                  <a:srgbClr val="000000"/>
                </a:solidFill>
                <a:latin typeface="Inerta"/>
              </a:rPr>
              <a:t>якою</a:t>
            </a:r>
            <a:r>
              <a:rPr lang="ru-RU" b="1" dirty="0">
                <a:solidFill>
                  <a:srgbClr val="000000"/>
                </a:solidFill>
                <a:latin typeface="Inerta"/>
              </a:rPr>
              <a:t> є участь </a:t>
            </a:r>
            <a:r>
              <a:rPr lang="ru-RU" b="1" dirty="0" err="1">
                <a:solidFill>
                  <a:srgbClr val="000000"/>
                </a:solidFill>
                <a:latin typeface="Inerta"/>
              </a:rPr>
              <a:t>представників</a:t>
            </a:r>
            <a:r>
              <a:rPr lang="ru-RU" b="1" dirty="0">
                <a:solidFill>
                  <a:srgbClr val="000000"/>
                </a:solidFill>
                <a:latin typeface="Inerta"/>
              </a:rPr>
              <a:t> </a:t>
            </a:r>
            <a:r>
              <a:rPr lang="ru-RU" b="1" dirty="0" err="1">
                <a:solidFill>
                  <a:srgbClr val="000000"/>
                </a:solidFill>
                <a:latin typeface="Inerta"/>
              </a:rPr>
              <a:t>національних</a:t>
            </a:r>
            <a:r>
              <a:rPr lang="ru-RU" b="1" dirty="0">
                <a:solidFill>
                  <a:srgbClr val="000000"/>
                </a:solidFill>
                <a:latin typeface="Inerta"/>
              </a:rPr>
              <a:t> </a:t>
            </a:r>
            <a:r>
              <a:rPr lang="ru-RU" b="1" dirty="0" err="1">
                <a:solidFill>
                  <a:srgbClr val="000000"/>
                </a:solidFill>
                <a:latin typeface="Inerta"/>
              </a:rPr>
              <a:t>меншин</a:t>
            </a:r>
            <a:r>
              <a:rPr lang="ru-RU" b="1" dirty="0">
                <a:solidFill>
                  <a:srgbClr val="000000"/>
                </a:solidFill>
                <a:latin typeface="Inerta"/>
              </a:rPr>
              <a:t> у </a:t>
            </a:r>
            <a:r>
              <a:rPr lang="ru-RU" b="1" dirty="0" err="1">
                <a:solidFill>
                  <a:srgbClr val="000000"/>
                </a:solidFill>
                <a:latin typeface="Inerta"/>
              </a:rPr>
              <a:t>керівних</a:t>
            </a:r>
            <a:r>
              <a:rPr lang="ru-RU" b="1" dirty="0">
                <a:solidFill>
                  <a:srgbClr val="000000"/>
                </a:solidFill>
                <a:latin typeface="Inerta"/>
              </a:rPr>
              <a:t> органах громад</a:t>
            </a:r>
          </a:p>
          <a:p>
            <a:r>
              <a:rPr lang="ru-RU" dirty="0">
                <a:solidFill>
                  <a:srgbClr val="000000"/>
                </a:solidFill>
                <a:latin typeface="Inerta"/>
              </a:rPr>
              <a:t>30.07.2020 р</a:t>
            </a:r>
            <a:r>
              <a:rPr lang="ru-RU" dirty="0" smtClean="0">
                <a:solidFill>
                  <a:srgbClr val="000000"/>
                </a:solidFill>
                <a:latin typeface="Inerta"/>
              </a:rPr>
              <a:t>.</a:t>
            </a:r>
            <a:r>
              <a:rPr lang="en-GB" dirty="0">
                <a:solidFill>
                  <a:srgbClr val="000000"/>
                </a:solidFill>
                <a:latin typeface="Inerta"/>
              </a:rPr>
              <a:t> </a:t>
            </a:r>
            <a:r>
              <a:rPr lang="en-GB" dirty="0">
                <a:solidFill>
                  <a:srgbClr val="000000"/>
                </a:solidFill>
                <a:latin typeface="Inerta"/>
                <a:hlinkClick r:id="rId2"/>
              </a:rPr>
              <a:t>http://</a:t>
            </a:r>
            <a:r>
              <a:rPr lang="en-GB" dirty="0" smtClean="0">
                <a:solidFill>
                  <a:srgbClr val="000000"/>
                </a:solidFill>
                <a:latin typeface="Inerta"/>
                <a:hlinkClick r:id="rId2"/>
              </a:rPr>
              <a:t>nrcu.gov.ua/news.html?newsID=93897</a:t>
            </a:r>
            <a:endParaRPr lang="uk-UA" dirty="0" smtClean="0">
              <a:solidFill>
                <a:srgbClr val="000000"/>
              </a:solidFill>
              <a:latin typeface="Inerta"/>
            </a:endParaRPr>
          </a:p>
          <a:p>
            <a:endParaRPr lang="ru-RU" b="0" i="0" dirty="0">
              <a:solidFill>
                <a:srgbClr val="000000"/>
              </a:solidFill>
              <a:effectLst/>
              <a:latin typeface="Inerta"/>
            </a:endParaRPr>
          </a:p>
        </p:txBody>
      </p:sp>
      <p:sp>
        <p:nvSpPr>
          <p:cNvPr id="3" name="Прямоугольник 2"/>
          <p:cNvSpPr/>
          <p:nvPr/>
        </p:nvSpPr>
        <p:spPr>
          <a:xfrm>
            <a:off x="719403" y="1730426"/>
            <a:ext cx="10945216" cy="4955203"/>
          </a:xfrm>
          <a:prstGeom prst="rect">
            <a:avLst/>
          </a:prstGeom>
        </p:spPr>
        <p:txBody>
          <a:bodyPr wrap="square">
            <a:spAutoFit/>
          </a:bodyPr>
          <a:lstStyle/>
          <a:p>
            <a:r>
              <a:rPr lang="ru-RU" dirty="0" err="1" smtClean="0">
                <a:solidFill>
                  <a:srgbClr val="000000"/>
                </a:solidFill>
                <a:latin typeface="Times New Roman" panose="02020603050405020304" pitchFamily="18" charset="0"/>
                <a:cs typeface="Times New Roman" panose="02020603050405020304" pitchFamily="18" charset="0"/>
              </a:rPr>
              <a:t>Учасники</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обговорення</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проблеми</a:t>
            </a:r>
            <a:r>
              <a:rPr lang="ru-RU" dirty="0" smtClean="0">
                <a:solidFill>
                  <a:srgbClr val="000000"/>
                </a:solidFill>
                <a:latin typeface="Times New Roman" panose="02020603050405020304" pitchFamily="18" charset="0"/>
                <a:cs typeface="Times New Roman" panose="02020603050405020304" pitchFamily="18" charset="0"/>
              </a:rPr>
              <a:t>: </a:t>
            </a:r>
          </a:p>
          <a:p>
            <a:pPr marL="285750" indent="-285750">
              <a:buFontTx/>
              <a:buChar char="-"/>
            </a:pPr>
            <a:r>
              <a:rPr lang="ru-RU" dirty="0" smtClean="0">
                <a:solidFill>
                  <a:srgbClr val="000000"/>
                </a:solidFill>
                <a:latin typeface="Times New Roman" panose="02020603050405020304" pitchFamily="18" charset="0"/>
                <a:cs typeface="Times New Roman" panose="02020603050405020304" pitchFamily="18" charset="0"/>
              </a:rPr>
              <a:t>директор </a:t>
            </a:r>
            <a:r>
              <a:rPr lang="ru-RU" dirty="0">
                <a:solidFill>
                  <a:srgbClr val="000000"/>
                </a:solidFill>
                <a:latin typeface="Times New Roman" panose="02020603050405020304" pitchFamily="18" charset="0"/>
                <a:cs typeface="Times New Roman" panose="02020603050405020304" pitchFamily="18" charset="0"/>
              </a:rPr>
              <a:t>з </a:t>
            </a:r>
            <a:r>
              <a:rPr lang="ru-RU" dirty="0" err="1">
                <a:solidFill>
                  <a:srgbClr val="000000"/>
                </a:solidFill>
                <a:latin typeface="Times New Roman" panose="02020603050405020304" pitchFamily="18" charset="0"/>
                <a:cs typeface="Times New Roman" panose="02020603050405020304" pitchFamily="18" charset="0"/>
              </a:rPr>
              <a:t>питань</a:t>
            </a:r>
            <a:r>
              <a:rPr lang="ru-RU" dirty="0">
                <a:solidFill>
                  <a:srgbClr val="000000"/>
                </a:solidFill>
                <a:latin typeface="Times New Roman" panose="02020603050405020304" pitchFamily="18" charset="0"/>
                <a:cs typeface="Times New Roman" panose="02020603050405020304" pitchFamily="18" charset="0"/>
              </a:rPr>
              <a:t> науки та </a:t>
            </a:r>
            <a:r>
              <a:rPr lang="ru-RU" dirty="0" err="1">
                <a:solidFill>
                  <a:srgbClr val="000000"/>
                </a:solidFill>
                <a:latin typeface="Times New Roman" panose="02020603050405020304" pitchFamily="18" charset="0"/>
                <a:cs typeface="Times New Roman" panose="02020603050405020304" pitchFamily="18" charset="0"/>
              </a:rPr>
              <a:t>розвитку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Інституту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громадянського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суспільства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Анатолій</a:t>
            </a:r>
            <a:r>
              <a:rPr lang="ru-RU" dirty="0">
                <a:solidFill>
                  <a:srgbClr val="000000"/>
                </a:solidFill>
                <a:latin typeface="Times New Roman" panose="02020603050405020304" pitchFamily="18" charset="0"/>
                <a:cs typeface="Times New Roman" panose="02020603050405020304" pitchFamily="18" charset="0"/>
              </a:rPr>
              <a:t> Ткачук</a:t>
            </a:r>
            <a:r>
              <a:rPr lang="ru-RU" dirty="0" smtClean="0">
                <a:solidFill>
                  <a:srgbClr val="000000"/>
                </a:solidFill>
                <a:latin typeface="Times New Roman" panose="02020603050405020304" pitchFamily="18" charset="0"/>
                <a:cs typeface="Times New Roman" panose="02020603050405020304" pitchFamily="18" charset="0"/>
              </a:rPr>
              <a:t>,</a:t>
            </a:r>
          </a:p>
          <a:p>
            <a:pPr marL="285750" indent="-285750">
              <a:buFontTx/>
              <a:buChar char="-"/>
            </a:pPr>
            <a:r>
              <a:rPr lang="ru-RU" dirty="0">
                <a:solidFill>
                  <a:srgbClr val="000000"/>
                </a:solidFill>
                <a:latin typeface="Times New Roman" panose="02020603050405020304" pitchFamily="18" charset="0"/>
                <a:cs typeface="Times New Roman" panose="02020603050405020304" pitchFamily="18" charset="0"/>
              </a:rPr>
              <a:t>депутат </a:t>
            </a:r>
            <a:r>
              <a:rPr lang="ru-RU" dirty="0" err="1">
                <a:solidFill>
                  <a:srgbClr val="000000"/>
                </a:solidFill>
                <a:latin typeface="Times New Roman" panose="02020603050405020304" pitchFamily="18" charset="0"/>
                <a:cs typeface="Times New Roman" panose="02020603050405020304" pitchFamily="18" charset="0"/>
              </a:rPr>
              <a:t>Ужгородської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міської</a:t>
            </a:r>
            <a:r>
              <a:rPr lang="ru-RU" dirty="0">
                <a:solidFill>
                  <a:srgbClr val="000000"/>
                </a:solidFill>
                <a:latin typeface="Times New Roman" panose="02020603050405020304" pitchFamily="18" charset="0"/>
                <a:cs typeface="Times New Roman" panose="02020603050405020304" pitchFamily="18" charset="0"/>
              </a:rPr>
              <a:t> ради </a:t>
            </a:r>
            <a:r>
              <a:rPr lang="ru-RU" dirty="0" err="1">
                <a:solidFill>
                  <a:srgbClr val="000000"/>
                </a:solidFill>
                <a:latin typeface="Times New Roman" panose="02020603050405020304" pitchFamily="18" charset="0"/>
                <a:cs typeface="Times New Roman" panose="02020603050405020304" pitchFamily="18" charset="0"/>
              </a:rPr>
              <a:t>Юрій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Мандич</a:t>
            </a:r>
            <a:r>
              <a:rPr lang="ru-RU" dirty="0" smtClean="0">
                <a:solidFill>
                  <a:srgbClr val="000000"/>
                </a:solidFill>
                <a:latin typeface="Times New Roman" panose="02020603050405020304" pitchFamily="18" charset="0"/>
                <a:cs typeface="Times New Roman" panose="02020603050405020304" pitchFamily="18" charset="0"/>
              </a:rPr>
              <a:t>.</a:t>
            </a:r>
          </a:p>
          <a:p>
            <a:pPr marL="285750" indent="-285750">
              <a:buFontTx/>
              <a:buChar char="-"/>
            </a:pPr>
            <a:endParaRPr lang="uk-UA" dirty="0">
              <a:solidFill>
                <a:srgbClr val="000000"/>
              </a:solidFill>
              <a:latin typeface="Times New Roman" panose="02020603050405020304" pitchFamily="18" charset="0"/>
              <a:cs typeface="Times New Roman" panose="02020603050405020304" pitchFamily="18" charset="0"/>
            </a:endParaRPr>
          </a:p>
          <a:p>
            <a:r>
              <a:rPr lang="ru-RU" b="1" dirty="0">
                <a:solidFill>
                  <a:srgbClr val="000000"/>
                </a:solidFill>
                <a:latin typeface="Times New Roman" panose="02020603050405020304" pitchFamily="18" charset="0"/>
                <a:cs typeface="Times New Roman" panose="02020603050405020304" pitchFamily="18" charset="0"/>
              </a:rPr>
              <a:t>ТКАЧУК</a:t>
            </a:r>
            <a:r>
              <a:rPr lang="ru-RU" dirty="0">
                <a:solidFill>
                  <a:srgbClr val="000000"/>
                </a:solidFill>
                <a:latin typeface="Times New Roman" panose="02020603050405020304" pitchFamily="18" charset="0"/>
                <a:cs typeface="Times New Roman" panose="02020603050405020304" pitchFamily="18" charset="0"/>
              </a:rPr>
              <a:t>: Мене </a:t>
            </a:r>
            <a:r>
              <a:rPr lang="ru-RU" dirty="0" err="1">
                <a:solidFill>
                  <a:srgbClr val="000000"/>
                </a:solidFill>
                <a:latin typeface="Times New Roman" panose="02020603050405020304" pitchFamily="18" charset="0"/>
                <a:cs typeface="Times New Roman" panose="02020603050405020304" pitchFamily="18" charset="0"/>
              </a:rPr>
              <a:t>завжди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дещо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дивують</a:t>
            </a:r>
            <a:r>
              <a:rPr lang="ru-RU" dirty="0">
                <a:solidFill>
                  <a:srgbClr val="000000"/>
                </a:solidFill>
                <a:latin typeface="Times New Roman" panose="02020603050405020304" pitchFamily="18" charset="0"/>
                <a:cs typeface="Times New Roman" panose="02020603050405020304" pitchFamily="18" charset="0"/>
              </a:rPr>
              <a:t> теми  про те, </a:t>
            </a:r>
            <a:r>
              <a:rPr lang="ru-RU" dirty="0" err="1">
                <a:solidFill>
                  <a:srgbClr val="000000"/>
                </a:solidFill>
                <a:latin typeface="Times New Roman" panose="02020603050405020304" pitchFamily="18" charset="0"/>
                <a:cs typeface="Times New Roman" panose="02020603050405020304" pitchFamily="18" charset="0"/>
              </a:rPr>
              <a:t>який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етнос</a:t>
            </a:r>
            <a:r>
              <a:rPr lang="ru-RU" dirty="0">
                <a:solidFill>
                  <a:srgbClr val="000000"/>
                </a:solidFill>
                <a:latin typeface="Times New Roman" panose="02020603050405020304" pitchFamily="18" charset="0"/>
                <a:cs typeface="Times New Roman" panose="02020603050405020304" pitchFamily="18" charset="0"/>
              </a:rPr>
              <a:t> і де </a:t>
            </a:r>
            <a:r>
              <a:rPr lang="ru-RU" dirty="0" err="1">
                <a:solidFill>
                  <a:srgbClr val="000000"/>
                </a:solidFill>
                <a:latin typeface="Times New Roman" panose="02020603050405020304" pitchFamily="18" charset="0"/>
                <a:cs typeface="Times New Roman" panose="02020603050405020304" pitchFamily="18" charset="0"/>
              </a:rPr>
              <a:t>має</a:t>
            </a:r>
            <a:r>
              <a:rPr lang="ru-RU" dirty="0">
                <a:solidFill>
                  <a:srgbClr val="000000"/>
                </a:solidFill>
                <a:latin typeface="Times New Roman" panose="02020603050405020304" pitchFamily="18" charset="0"/>
                <a:cs typeface="Times New Roman" panose="02020603050405020304" pitchFamily="18" charset="0"/>
              </a:rPr>
              <a:t> бути представлений, </a:t>
            </a:r>
            <a:r>
              <a:rPr lang="ru-RU" dirty="0" err="1">
                <a:solidFill>
                  <a:srgbClr val="000000"/>
                </a:solidFill>
                <a:latin typeface="Times New Roman" panose="02020603050405020304" pitchFamily="18" charset="0"/>
                <a:cs typeface="Times New Roman" panose="02020603050405020304" pitchFamily="18" charset="0"/>
              </a:rPr>
              <a:t>чи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потрібні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квоти</a:t>
            </a:r>
            <a:r>
              <a:rPr lang="ru-RU" dirty="0">
                <a:solidFill>
                  <a:srgbClr val="000000"/>
                </a:solidFill>
                <a:latin typeface="Times New Roman" panose="02020603050405020304" pitchFamily="18" charset="0"/>
                <a:cs typeface="Times New Roman" panose="02020603050405020304" pitchFamily="18" charset="0"/>
              </a:rPr>
              <a:t>? Тому </a:t>
            </a:r>
            <a:r>
              <a:rPr lang="ru-RU" dirty="0" err="1">
                <a:solidFill>
                  <a:srgbClr val="000000"/>
                </a:solidFill>
                <a:latin typeface="Times New Roman" panose="02020603050405020304" pitchFamily="18" charset="0"/>
                <a:cs typeface="Times New Roman" panose="02020603050405020304" pitchFamily="18" charset="0"/>
              </a:rPr>
              <a:t>що</a:t>
            </a:r>
            <a:r>
              <a:rPr lang="ru-RU" dirty="0">
                <a:solidFill>
                  <a:srgbClr val="000000"/>
                </a:solidFill>
                <a:latin typeface="Times New Roman" panose="02020603050405020304" pitchFamily="18" charset="0"/>
                <a:cs typeface="Times New Roman" panose="02020603050405020304" pitchFamily="18" charset="0"/>
              </a:rPr>
              <a:t> я </a:t>
            </a:r>
            <a:r>
              <a:rPr lang="ru-RU" dirty="0" err="1">
                <a:solidFill>
                  <a:srgbClr val="000000"/>
                </a:solidFill>
                <a:latin typeface="Times New Roman" panose="02020603050405020304" pitchFamily="18" charset="0"/>
                <a:cs typeface="Times New Roman" panose="02020603050405020304" pitchFamily="18" charset="0"/>
              </a:rPr>
              <a:t>згадую</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наприклад</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українську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новітню</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історію</a:t>
            </a:r>
            <a:r>
              <a:rPr lang="ru-RU" dirty="0">
                <a:solidFill>
                  <a:srgbClr val="000000"/>
                </a:solidFill>
                <a:latin typeface="Times New Roman" panose="02020603050405020304" pitchFamily="18" charset="0"/>
                <a:cs typeface="Times New Roman" panose="02020603050405020304" pitchFamily="18" charset="0"/>
              </a:rPr>
              <a:t>, коли в нас Президентом </a:t>
            </a:r>
            <a:r>
              <a:rPr lang="ru-RU" dirty="0" err="1">
                <a:solidFill>
                  <a:srgbClr val="000000"/>
                </a:solidFill>
                <a:latin typeface="Times New Roman" panose="02020603050405020304" pitchFamily="18" charset="0"/>
                <a:cs typeface="Times New Roman" panose="02020603050405020304" pitchFamily="18" charset="0"/>
              </a:rPr>
              <a:t>України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був</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росіянин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чи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єврей</a:t>
            </a:r>
            <a:r>
              <a:rPr lang="ru-RU" dirty="0">
                <a:solidFill>
                  <a:srgbClr val="000000"/>
                </a:solidFill>
                <a:latin typeface="Times New Roman" panose="02020603050405020304" pitchFamily="18" charset="0"/>
                <a:cs typeface="Times New Roman" panose="02020603050405020304" pitchFamily="18" charset="0"/>
              </a:rPr>
              <a:t>. Так само </a:t>
            </a:r>
            <a:r>
              <a:rPr lang="ru-RU" dirty="0" err="1">
                <a:solidFill>
                  <a:srgbClr val="000000"/>
                </a:solidFill>
                <a:latin typeface="Times New Roman" panose="02020603050405020304" pitchFamily="18" charset="0"/>
                <a:cs typeface="Times New Roman" panose="02020603050405020304" pitchFamily="18" charset="0"/>
              </a:rPr>
              <a:t>прем'єр-міністром</a:t>
            </a:r>
            <a:r>
              <a:rPr lang="ru-RU" dirty="0">
                <a:solidFill>
                  <a:srgbClr val="000000"/>
                </a:solidFill>
                <a:latin typeface="Times New Roman" panose="02020603050405020304" pitchFamily="18" charset="0"/>
                <a:cs typeface="Times New Roman" panose="02020603050405020304" pitchFamily="18" charset="0"/>
              </a:rPr>
              <a:t> не </a:t>
            </a:r>
            <a:r>
              <a:rPr lang="ru-RU" dirty="0" err="1">
                <a:solidFill>
                  <a:srgbClr val="000000"/>
                </a:solidFill>
                <a:latin typeface="Times New Roman" panose="02020603050405020304" pitchFamily="18" charset="0"/>
                <a:cs typeface="Times New Roman" panose="02020603050405020304" pitchFamily="18" charset="0"/>
              </a:rPr>
              <a:t>обов'язково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був</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українець</a:t>
            </a:r>
            <a:r>
              <a:rPr lang="ru-RU" dirty="0">
                <a:solidFill>
                  <a:srgbClr val="000000"/>
                </a:solidFill>
                <a:latin typeface="Times New Roman" panose="02020603050405020304" pitchFamily="18" charset="0"/>
                <a:cs typeface="Times New Roman" panose="02020603050405020304" pitchFamily="18" charset="0"/>
              </a:rPr>
              <a:t>. Тому, </a:t>
            </a:r>
            <a:r>
              <a:rPr lang="ru-RU" dirty="0" err="1">
                <a:solidFill>
                  <a:srgbClr val="000000"/>
                </a:solidFill>
                <a:latin typeface="Times New Roman" panose="02020603050405020304" pitchFamily="18" charset="0"/>
                <a:cs typeface="Times New Roman" panose="02020603050405020304" pitchFamily="18" charset="0"/>
              </a:rPr>
              <a:t>мені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здається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Україна</a:t>
            </a:r>
            <a:r>
              <a:rPr lang="ru-RU" dirty="0">
                <a:solidFill>
                  <a:srgbClr val="000000"/>
                </a:solidFill>
                <a:latin typeface="Times New Roman" panose="02020603050405020304" pitchFamily="18" charset="0"/>
                <a:cs typeface="Times New Roman" panose="02020603050405020304" pitchFamily="18" charset="0"/>
              </a:rPr>
              <a:t> ─ одна з </a:t>
            </a:r>
            <a:r>
              <a:rPr lang="ru-RU" dirty="0" err="1">
                <a:solidFill>
                  <a:srgbClr val="000000"/>
                </a:solidFill>
                <a:latin typeface="Times New Roman" panose="02020603050405020304" pitchFamily="18" charset="0"/>
                <a:cs typeface="Times New Roman" panose="02020603050405020304" pitchFamily="18" charset="0"/>
              </a:rPr>
              <a:t>найтолерантніших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країн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світу</a:t>
            </a:r>
            <a:r>
              <a:rPr lang="ru-RU" dirty="0">
                <a:solidFill>
                  <a:srgbClr val="000000"/>
                </a:solidFill>
                <a:latin typeface="Times New Roman" panose="02020603050405020304" pitchFamily="18" charset="0"/>
                <a:cs typeface="Times New Roman" panose="02020603050405020304" pitchFamily="18" charset="0"/>
              </a:rPr>
              <a:t>. І у нас </a:t>
            </a:r>
            <a:r>
              <a:rPr lang="ru-RU" dirty="0" err="1">
                <a:solidFill>
                  <a:srgbClr val="000000"/>
                </a:solidFill>
                <a:latin typeface="Times New Roman" panose="02020603050405020304" pitchFamily="18" charset="0"/>
                <a:cs typeface="Times New Roman" panose="02020603050405020304" pitchFamily="18" charset="0"/>
              </a:rPr>
              <a:t>всі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українці</a:t>
            </a:r>
            <a:r>
              <a:rPr lang="ru-RU" dirty="0">
                <a:solidFill>
                  <a:srgbClr val="000000"/>
                </a:solidFill>
                <a:latin typeface="Times New Roman" panose="02020603050405020304" pitchFamily="18" charset="0"/>
                <a:cs typeface="Times New Roman" panose="02020603050405020304" pitchFamily="18" charset="0"/>
              </a:rPr>
              <a:t>, не </a:t>
            </a:r>
            <a:r>
              <a:rPr lang="ru-RU" dirty="0" err="1">
                <a:solidFill>
                  <a:srgbClr val="000000"/>
                </a:solidFill>
                <a:latin typeface="Times New Roman" panose="02020603050405020304" pitchFamily="18" charset="0"/>
                <a:cs typeface="Times New Roman" panose="02020603050405020304" pitchFamily="18" charset="0"/>
              </a:rPr>
              <a:t>залежно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від</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їх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етнічного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походження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мають</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однакові</a:t>
            </a:r>
            <a:r>
              <a:rPr lang="ru-RU" dirty="0">
                <a:solidFill>
                  <a:srgbClr val="000000"/>
                </a:solidFill>
                <a:latin typeface="Times New Roman" panose="02020603050405020304" pitchFamily="18" charset="0"/>
                <a:cs typeface="Times New Roman" panose="02020603050405020304" pitchFamily="18" charset="0"/>
              </a:rPr>
              <a:t> права</a:t>
            </a:r>
            <a:r>
              <a:rPr lang="ru-RU" dirty="0" smtClean="0">
                <a:solidFill>
                  <a:srgbClr val="000000"/>
                </a:solidFill>
                <a:latin typeface="Times New Roman" panose="02020603050405020304" pitchFamily="18" charset="0"/>
                <a:cs typeface="Times New Roman" panose="02020603050405020304" pitchFamily="18" charset="0"/>
              </a:rPr>
              <a:t>.</a:t>
            </a:r>
          </a:p>
          <a:p>
            <a:endParaRPr lang="uk-UA" dirty="0">
              <a:solidFill>
                <a:srgbClr val="000000"/>
              </a:solidFill>
              <a:latin typeface="Times New Roman" panose="02020603050405020304" pitchFamily="18" charset="0"/>
              <a:cs typeface="Times New Roman" panose="02020603050405020304" pitchFamily="18" charset="0"/>
            </a:endParaRPr>
          </a:p>
          <a:p>
            <a:pPr algn="just"/>
            <a:r>
              <a:rPr lang="ru-RU" b="1" dirty="0">
                <a:solidFill>
                  <a:srgbClr val="000000"/>
                </a:solidFill>
                <a:latin typeface="Times New Roman" panose="02020603050405020304" pitchFamily="18" charset="0"/>
                <a:cs typeface="Times New Roman" panose="02020603050405020304" pitchFamily="18" charset="0"/>
              </a:rPr>
              <a:t>МАНДИЧ: </a:t>
            </a:r>
            <a:r>
              <a:rPr lang="ru-RU" dirty="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Добре</a:t>
            </a:r>
            <a:r>
              <a:rPr lang="ru-RU" dirty="0">
                <a:solidFill>
                  <a:srgbClr val="000000"/>
                </a:solidFill>
                <a:latin typeface="Times New Roman" panose="02020603050405020304" pitchFamily="18" charset="0"/>
                <a:cs typeface="Times New Roman" panose="02020603050405020304" pitchFamily="18" charset="0"/>
              </a:rPr>
              <a:t>, коли є </a:t>
            </a:r>
            <a:r>
              <a:rPr lang="ru-RU" dirty="0" err="1">
                <a:solidFill>
                  <a:srgbClr val="000000"/>
                </a:solidFill>
                <a:latin typeface="Times New Roman" panose="02020603050405020304" pitchFamily="18" charset="0"/>
                <a:cs typeface="Times New Roman" panose="02020603050405020304" pitchFamily="18" charset="0"/>
              </a:rPr>
              <a:t>представник</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чи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іншої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нацменшини</a:t>
            </a:r>
            <a:r>
              <a:rPr lang="ru-RU" dirty="0">
                <a:solidFill>
                  <a:srgbClr val="000000"/>
                </a:solidFill>
                <a:latin typeface="Times New Roman" panose="02020603050405020304" pitchFamily="18" charset="0"/>
                <a:cs typeface="Times New Roman" panose="02020603050405020304" pitchFamily="18" charset="0"/>
              </a:rPr>
              <a:t> у </a:t>
            </a:r>
            <a:r>
              <a:rPr lang="ru-RU" dirty="0" err="1">
                <a:solidFill>
                  <a:srgbClr val="000000"/>
                </a:solidFill>
                <a:latin typeface="Times New Roman" panose="02020603050405020304" pitchFamily="18" charset="0"/>
                <a:cs typeface="Times New Roman" panose="02020603050405020304" pitchFamily="18" charset="0"/>
              </a:rPr>
              <a:t>владі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Він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може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представляти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інтереси</a:t>
            </a:r>
            <a:r>
              <a:rPr lang="ru-RU" dirty="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звертати</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увагу</a:t>
            </a:r>
            <a:r>
              <a:rPr lang="ru-RU" dirty="0" smtClean="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на </a:t>
            </a:r>
            <a:r>
              <a:rPr lang="ru-RU" dirty="0" err="1">
                <a:solidFill>
                  <a:srgbClr val="000000"/>
                </a:solidFill>
                <a:latin typeface="Times New Roman" panose="02020603050405020304" pitchFamily="18" charset="0"/>
                <a:cs typeface="Times New Roman" panose="02020603050405020304" pitchFamily="18" charset="0"/>
              </a:rPr>
              <a:t>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проблемні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питання</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яких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найбільше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Приміром</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угорська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нацменшина</a:t>
            </a:r>
            <a:r>
              <a:rPr lang="ru-RU" dirty="0">
                <a:solidFill>
                  <a:srgbClr val="000000"/>
                </a:solidFill>
                <a:latin typeface="Times New Roman" panose="02020603050405020304" pitchFamily="18" charset="0"/>
                <a:cs typeface="Times New Roman" panose="02020603050405020304" pitchFamily="18" charset="0"/>
              </a:rPr>
              <a:t>, яка </a:t>
            </a:r>
            <a:r>
              <a:rPr lang="ru-RU" dirty="0" err="1">
                <a:solidFill>
                  <a:srgbClr val="000000"/>
                </a:solidFill>
                <a:latin typeface="Times New Roman" panose="02020603050405020304" pitchFamily="18" charset="0"/>
                <a:cs typeface="Times New Roman" panose="02020603050405020304" pitchFamily="18" charset="0"/>
              </a:rPr>
              <a:t>домінує</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сьогодні</a:t>
            </a:r>
            <a:r>
              <a:rPr lang="ru-RU" dirty="0">
                <a:solidFill>
                  <a:srgbClr val="000000"/>
                </a:solidFill>
                <a:latin typeface="Times New Roman" panose="02020603050405020304" pitchFamily="18" charset="0"/>
                <a:cs typeface="Times New Roman" panose="02020603050405020304" pitchFamily="18" charset="0"/>
              </a:rPr>
              <a:t> у </a:t>
            </a:r>
            <a:r>
              <a:rPr lang="ru-RU" dirty="0" err="1">
                <a:solidFill>
                  <a:srgbClr val="000000"/>
                </a:solidFill>
                <a:latin typeface="Times New Roman" panose="02020603050405020304" pitchFamily="18" charset="0"/>
                <a:cs typeface="Times New Roman" panose="02020603050405020304" pitchFamily="18" charset="0"/>
              </a:rPr>
              <a:t>Закарпатській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області</a:t>
            </a:r>
            <a:r>
              <a:rPr lang="ru-RU" dirty="0">
                <a:solidFill>
                  <a:srgbClr val="000000"/>
                </a:solidFill>
                <a:latin typeface="Times New Roman" panose="02020603050405020304" pitchFamily="18" charset="0"/>
                <a:cs typeface="Times New Roman" panose="02020603050405020304" pitchFamily="18" charset="0"/>
              </a:rPr>
              <a:t>, на другому </a:t>
            </a:r>
            <a:r>
              <a:rPr lang="ru-RU" dirty="0" err="1">
                <a:solidFill>
                  <a:srgbClr val="000000"/>
                </a:solidFill>
                <a:latin typeface="Times New Roman" panose="02020603050405020304" pitchFamily="18" charset="0"/>
                <a:cs typeface="Times New Roman" panose="02020603050405020304" pitchFamily="18" charset="0"/>
              </a:rPr>
              <a:t>місці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румунська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також</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ромська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народність</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Якщо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взяти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ромську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народність</a:t>
            </a:r>
            <a:r>
              <a:rPr lang="ru-RU" dirty="0">
                <a:solidFill>
                  <a:srgbClr val="000000"/>
                </a:solidFill>
                <a:latin typeface="Times New Roman" panose="02020603050405020304" pitchFamily="18" charset="0"/>
                <a:cs typeface="Times New Roman" panose="02020603050405020304" pitchFamily="18" charset="0"/>
              </a:rPr>
              <a:t>, то </a:t>
            </a:r>
            <a:r>
              <a:rPr lang="ru-RU" dirty="0" err="1">
                <a:solidFill>
                  <a:srgbClr val="000000"/>
                </a:solidFill>
                <a:latin typeface="Times New Roman" panose="02020603050405020304" pitchFamily="18" charset="0"/>
                <a:cs typeface="Times New Roman" panose="02020603050405020304" pitchFamily="18" charset="0"/>
              </a:rPr>
              <a:t>сьогодні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вкрай</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необхідно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щоб</a:t>
            </a:r>
            <a:r>
              <a:rPr lang="ru-RU" dirty="0">
                <a:solidFill>
                  <a:srgbClr val="000000"/>
                </a:solidFill>
                <a:latin typeface="Times New Roman" panose="02020603050405020304" pitchFamily="18" charset="0"/>
                <a:cs typeface="Times New Roman" panose="02020603050405020304" pitchFamily="18" charset="0"/>
              </a:rPr>
              <a:t> у кожному державному </a:t>
            </a:r>
            <a:r>
              <a:rPr lang="ru-RU" dirty="0" err="1">
                <a:solidFill>
                  <a:srgbClr val="000000"/>
                </a:solidFill>
                <a:latin typeface="Times New Roman" panose="02020603050405020304" pitchFamily="18" charset="0"/>
                <a:cs typeface="Times New Roman" panose="02020603050405020304" pitchFamily="18" charset="0"/>
              </a:rPr>
              <a:t>органі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був</a:t>
            </a:r>
            <a:r>
              <a:rPr lang="ru-RU" dirty="0">
                <a:solidFill>
                  <a:srgbClr val="000000"/>
                </a:solidFill>
                <a:latin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cs typeface="Times New Roman" panose="02020603050405020304" pitchFamily="18" charset="0"/>
              </a:rPr>
              <a:t>представник</a:t>
            </a:r>
            <a:r>
              <a:rPr lang="ru-RU" dirty="0" smtClean="0">
                <a:solidFill>
                  <a:srgbClr val="000000"/>
                </a:solidFill>
                <a:latin typeface="Times New Roman" panose="02020603050405020304" pitchFamily="18" charset="0"/>
                <a:cs typeface="Times New Roman" panose="02020603050405020304" pitchFamily="18" charset="0"/>
              </a:rPr>
              <a:t> з </a:t>
            </a:r>
            <a:r>
              <a:rPr lang="ru-RU" dirty="0" err="1">
                <a:solidFill>
                  <a:srgbClr val="000000"/>
                </a:solidFill>
                <a:latin typeface="Times New Roman" panose="02020603050405020304" pitchFamily="18" charset="0"/>
                <a:cs typeface="Times New Roman" panose="02020603050405020304" pitchFamily="18" charset="0"/>
              </a:rPr>
              <a:t>питань</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нацменшин</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ця</a:t>
            </a:r>
            <a:r>
              <a:rPr lang="ru-RU" dirty="0">
                <a:solidFill>
                  <a:srgbClr val="000000"/>
                </a:solidFill>
                <a:latin typeface="Times New Roman" panose="02020603050405020304" pitchFamily="18" charset="0"/>
                <a:cs typeface="Times New Roman" panose="02020603050405020304" pitchFamily="18" charset="0"/>
              </a:rPr>
              <a:t> посада </a:t>
            </a:r>
            <a:r>
              <a:rPr lang="ru-RU" dirty="0" err="1">
                <a:solidFill>
                  <a:srgbClr val="000000"/>
                </a:solidFill>
                <a:latin typeface="Times New Roman" panose="02020603050405020304" pitchFamily="18" charset="0"/>
                <a:cs typeface="Times New Roman" panose="02020603050405020304" pitchFamily="18" charset="0"/>
              </a:rPr>
              <a:t>дуже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доречна</a:t>
            </a:r>
            <a:r>
              <a:rPr lang="ru-RU" dirty="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Вона </a:t>
            </a:r>
            <a:r>
              <a:rPr lang="ru-RU" dirty="0" err="1" smtClean="0">
                <a:solidFill>
                  <a:srgbClr val="000000"/>
                </a:solidFill>
                <a:latin typeface="Times New Roman" panose="02020603050405020304" pitchFamily="18" charset="0"/>
                <a:cs typeface="Times New Roman" panose="02020603050405020304" pitchFamily="18" charset="0"/>
              </a:rPr>
              <a:t>надає</a:t>
            </a:r>
            <a:r>
              <a:rPr lang="ru-RU" dirty="0" smtClean="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можливість</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керівництву</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міста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розуміти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проблеми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які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сьогодні</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турбують</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нацменшини</a:t>
            </a:r>
            <a:r>
              <a:rPr lang="ru-RU" dirty="0">
                <a:solidFill>
                  <a:srgbClr val="000000"/>
                </a:solidFill>
                <a:latin typeface="Times New Roman" panose="02020603050405020304" pitchFamily="18" charset="0"/>
                <a:cs typeface="Times New Roman" panose="02020603050405020304" pitchFamily="18" charset="0"/>
              </a:rPr>
              <a:t>.</a:t>
            </a:r>
          </a:p>
          <a:p>
            <a:endParaRPr lang="ru-RU" sz="1400" dirty="0" smtClean="0">
              <a:solidFill>
                <a:srgbClr val="000000"/>
              </a:solidFill>
              <a:latin typeface="Inerta"/>
            </a:endParaRPr>
          </a:p>
          <a:p>
            <a:pPr marL="285750" indent="-285750">
              <a:buFontTx/>
              <a:buChar char="-"/>
            </a:pPr>
            <a:endParaRPr lang="ru-RU"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620688"/>
            <a:ext cx="11640625" cy="5786199"/>
          </a:xfrm>
          <a:prstGeom prst="rect">
            <a:avLst/>
          </a:prstGeom>
          <a:solidFill>
            <a:schemeClr val="accent5">
              <a:lumMod val="20000"/>
              <a:lumOff val="80000"/>
            </a:schemeClr>
          </a:solidFill>
        </p:spPr>
        <p:txBody>
          <a:bodyPr wrap="square">
            <a:spAutoFit/>
          </a:bodyPr>
          <a:lstStyle/>
          <a:p>
            <a:pPr algn="just"/>
            <a:r>
              <a:rPr lang="ru-RU" sz="1600" dirty="0"/>
              <a:t>ЗВІТ </a:t>
            </a:r>
            <a:r>
              <a:rPr lang="ru-RU" sz="1600" dirty="0" err="1"/>
              <a:t>Вплив</a:t>
            </a:r>
            <a:r>
              <a:rPr lang="ru-RU" sz="1600" dirty="0"/>
              <a:t> </a:t>
            </a:r>
            <a:r>
              <a:rPr lang="ru-RU" sz="1600" dirty="0" err="1"/>
              <a:t>децентралізації</a:t>
            </a:r>
            <a:r>
              <a:rPr lang="ru-RU" sz="1600" dirty="0"/>
              <a:t> </a:t>
            </a:r>
            <a:r>
              <a:rPr lang="ru-RU" sz="1600" dirty="0" err="1"/>
              <a:t>влади</a:t>
            </a:r>
            <a:r>
              <a:rPr lang="ru-RU" sz="1600" dirty="0"/>
              <a:t> на </a:t>
            </a:r>
            <a:r>
              <a:rPr lang="ru-RU" sz="1600" dirty="0" err="1"/>
              <a:t>національні</a:t>
            </a:r>
            <a:r>
              <a:rPr lang="ru-RU" sz="1600" dirty="0"/>
              <a:t> </a:t>
            </a:r>
            <a:r>
              <a:rPr lang="ru-RU" sz="1600" dirty="0" err="1"/>
              <a:t>меншини</a:t>
            </a:r>
            <a:r>
              <a:rPr lang="ru-RU" sz="1600" dirty="0"/>
              <a:t> в </a:t>
            </a:r>
            <a:r>
              <a:rPr lang="ru-RU" sz="1600" dirty="0" err="1"/>
              <a:t>Україні</a:t>
            </a:r>
            <a:r>
              <a:rPr lang="ru-RU" sz="1600" dirty="0"/>
              <a:t> в </a:t>
            </a:r>
            <a:r>
              <a:rPr lang="ru-RU" sz="1600" dirty="0" err="1"/>
              <a:t>окремих</a:t>
            </a:r>
            <a:r>
              <a:rPr lang="ru-RU" sz="1600" dirty="0"/>
              <a:t> </a:t>
            </a:r>
            <a:r>
              <a:rPr lang="ru-RU" sz="1600" dirty="0" err="1"/>
              <a:t>регіонах</a:t>
            </a:r>
            <a:r>
              <a:rPr lang="ru-RU" sz="1600" dirty="0"/>
              <a:t>: </a:t>
            </a:r>
            <a:r>
              <a:rPr lang="ru-RU" sz="1600" dirty="0" err="1"/>
              <a:t>Чернівецькій</a:t>
            </a:r>
            <a:r>
              <a:rPr lang="ru-RU" sz="1600" dirty="0"/>
              <a:t>, </a:t>
            </a:r>
            <a:r>
              <a:rPr lang="ru-RU" sz="1600" dirty="0" err="1"/>
              <a:t>Одеській</a:t>
            </a:r>
            <a:r>
              <a:rPr lang="ru-RU" sz="1600" dirty="0"/>
              <a:t> і </a:t>
            </a:r>
            <a:r>
              <a:rPr lang="ru-RU" sz="1600" dirty="0" err="1"/>
              <a:t>Закарпатській</a:t>
            </a:r>
            <a:r>
              <a:rPr lang="ru-RU" sz="1600" dirty="0"/>
              <a:t> </a:t>
            </a:r>
            <a:r>
              <a:rPr lang="ru-RU" sz="1600" dirty="0" smtClean="0"/>
              <a:t>областях </a:t>
            </a:r>
            <a:r>
              <a:rPr lang="en-GB" sz="1600" dirty="0">
                <a:hlinkClick r:id="rId2"/>
              </a:rPr>
              <a:t>https://</a:t>
            </a:r>
            <a:r>
              <a:rPr lang="en-GB" sz="1600" dirty="0" smtClean="0">
                <a:hlinkClick r:id="rId2"/>
              </a:rPr>
              <a:t>rm.coe.int/report-decentralisation-and-minorities-ua/1680a22388</a:t>
            </a:r>
            <a:r>
              <a:rPr lang="uk-UA" sz="1600" dirty="0" smtClean="0"/>
              <a:t> </a:t>
            </a:r>
            <a:r>
              <a:rPr lang="ru-RU" sz="1200" dirty="0" err="1"/>
              <a:t>Цей</a:t>
            </a:r>
            <a:r>
              <a:rPr lang="ru-RU" sz="1200" dirty="0"/>
              <a:t> </a:t>
            </a:r>
            <a:r>
              <a:rPr lang="ru-RU" sz="1200" dirty="0" err="1"/>
              <a:t>звіт</a:t>
            </a:r>
            <a:r>
              <a:rPr lang="ru-RU" sz="1200" dirty="0"/>
              <a:t> </a:t>
            </a:r>
            <a:r>
              <a:rPr lang="ru-RU" sz="1200" dirty="0" err="1"/>
              <a:t>підготовлено</a:t>
            </a:r>
            <a:r>
              <a:rPr lang="ru-RU" sz="1200" dirty="0"/>
              <a:t> Департаментом </a:t>
            </a:r>
            <a:r>
              <a:rPr lang="ru-RU" sz="1200" dirty="0" err="1"/>
              <a:t>демократії</a:t>
            </a:r>
            <a:r>
              <a:rPr lang="ru-RU" sz="1200" dirty="0"/>
              <a:t> і </a:t>
            </a:r>
            <a:r>
              <a:rPr lang="ru-RU" sz="1200" dirty="0" err="1"/>
              <a:t>врядування</a:t>
            </a:r>
            <a:r>
              <a:rPr lang="ru-RU" sz="1200" dirty="0"/>
              <a:t> та Департаментом з </a:t>
            </a:r>
            <a:r>
              <a:rPr lang="ru-RU" sz="1200" dirty="0" err="1"/>
              <a:t>боротьби</a:t>
            </a:r>
            <a:r>
              <a:rPr lang="ru-RU" sz="1200" dirty="0"/>
              <a:t> з </a:t>
            </a:r>
            <a:r>
              <a:rPr lang="ru-RU" sz="1200" dirty="0" err="1"/>
              <a:t>дискримінацією</a:t>
            </a:r>
            <a:r>
              <a:rPr lang="ru-RU" sz="1200" dirty="0"/>
              <a:t> Генерального директорату II з </a:t>
            </a:r>
            <a:r>
              <a:rPr lang="ru-RU" sz="1200" dirty="0" err="1"/>
              <a:t>питань</a:t>
            </a:r>
            <a:r>
              <a:rPr lang="ru-RU" sz="1200" dirty="0"/>
              <a:t> </a:t>
            </a:r>
            <a:r>
              <a:rPr lang="ru-RU" sz="1200" dirty="0" err="1"/>
              <a:t>демократії</a:t>
            </a:r>
            <a:r>
              <a:rPr lang="ru-RU" sz="1200" dirty="0"/>
              <a:t> Ради </a:t>
            </a:r>
            <a:r>
              <a:rPr lang="ru-RU" sz="1200" dirty="0" err="1"/>
              <a:t>Європи</a:t>
            </a:r>
            <a:r>
              <a:rPr lang="ru-RU" sz="1200" dirty="0"/>
              <a:t> на </a:t>
            </a:r>
            <a:r>
              <a:rPr lang="ru-RU" sz="1200" dirty="0" err="1"/>
              <a:t>основі</a:t>
            </a:r>
            <a:r>
              <a:rPr lang="ru-RU" sz="1200" dirty="0"/>
              <a:t> </a:t>
            </a:r>
            <a:r>
              <a:rPr lang="ru-RU" sz="1200" dirty="0" err="1" smtClean="0"/>
              <a:t>звітів</a:t>
            </a:r>
            <a:r>
              <a:rPr lang="ru-RU" sz="1200" dirty="0" smtClean="0"/>
              <a:t> </a:t>
            </a:r>
            <a:r>
              <a:rPr lang="ru-RU" sz="1200" dirty="0" err="1" smtClean="0"/>
              <a:t>міжнародних</a:t>
            </a:r>
            <a:r>
              <a:rPr lang="ru-RU" sz="1200" dirty="0" smtClean="0"/>
              <a:t> </a:t>
            </a:r>
            <a:r>
              <a:rPr lang="ru-RU" sz="1200" dirty="0"/>
              <a:t>та </a:t>
            </a:r>
            <a:r>
              <a:rPr lang="ru-RU" sz="1200" dirty="0" err="1"/>
              <a:t>місцевих</a:t>
            </a:r>
            <a:r>
              <a:rPr lang="ru-RU" sz="1200" dirty="0"/>
              <a:t> </a:t>
            </a:r>
            <a:r>
              <a:rPr lang="ru-RU" sz="1200" dirty="0" err="1"/>
              <a:t>експертів</a:t>
            </a:r>
            <a:r>
              <a:rPr lang="ru-RU" sz="1200" dirty="0"/>
              <a:t> Центру </a:t>
            </a:r>
            <a:r>
              <a:rPr lang="ru-RU" sz="1200" dirty="0" err="1"/>
              <a:t>експертизи</a:t>
            </a:r>
            <a:r>
              <a:rPr lang="ru-RU" sz="1200" dirty="0"/>
              <a:t> доброго </a:t>
            </a:r>
            <a:r>
              <a:rPr lang="ru-RU" sz="1200" dirty="0" err="1"/>
              <a:t>врядування</a:t>
            </a:r>
            <a:r>
              <a:rPr lang="ru-RU" sz="1200" dirty="0"/>
              <a:t> Департаменту </a:t>
            </a:r>
            <a:r>
              <a:rPr lang="ru-RU" sz="1200" dirty="0" err="1"/>
              <a:t>демократії</a:t>
            </a:r>
            <a:r>
              <a:rPr lang="ru-RU" sz="1200" dirty="0"/>
              <a:t> і </a:t>
            </a:r>
            <a:r>
              <a:rPr lang="ru-RU" sz="1200" dirty="0" err="1" smtClean="0"/>
              <a:t>врядування</a:t>
            </a:r>
            <a:endParaRPr lang="ru-RU" sz="1600" dirty="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Без </a:t>
            </a:r>
            <a:r>
              <a:rPr lang="ru-RU" sz="1600" dirty="0" err="1">
                <a:latin typeface="Times New Roman" panose="02020603050405020304" pitchFamily="18" charset="0"/>
                <a:cs typeface="Times New Roman" panose="02020603050405020304" pitchFamily="18" charset="0"/>
              </a:rPr>
              <a:t>сучасних</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надійних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статистичних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даних</a:t>
            </a:r>
            <a:r>
              <a:rPr lang="ru-RU" sz="1600" dirty="0">
                <a:latin typeface="Times New Roman" panose="02020603050405020304" pitchFamily="18" charset="0"/>
                <a:cs typeface="Times New Roman" panose="02020603050405020304" pitchFamily="18" charset="0"/>
              </a:rPr>
              <a:t> навряд </a:t>
            </a:r>
            <a:r>
              <a:rPr lang="ru-RU" sz="1600" dirty="0" err="1">
                <a:latin typeface="Times New Roman" panose="02020603050405020304" pitchFamily="18" charset="0"/>
                <a:cs typeface="Times New Roman" panose="02020603050405020304" pitchFamily="18" charset="0"/>
              </a:rPr>
              <a:t>чи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можливо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оцінити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рівень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представництва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національних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меншин</a:t>
            </a:r>
            <a:r>
              <a:rPr lang="ru-RU" sz="1600" dirty="0">
                <a:latin typeface="Times New Roman" panose="02020603050405020304" pitchFamily="18" charset="0"/>
                <a:cs typeface="Times New Roman" panose="02020603050405020304" pitchFamily="18" charset="0"/>
              </a:rPr>
              <a:t> в органах </a:t>
            </a:r>
            <a:r>
              <a:rPr lang="ru-RU" sz="1600" dirty="0" err="1">
                <a:latin typeface="Times New Roman" panose="02020603050405020304" pitchFamily="18" charset="0"/>
                <a:cs typeface="Times New Roman" panose="02020603050405020304" pitchFamily="18" charset="0"/>
              </a:rPr>
              <a:t>управління</a:t>
            </a:r>
            <a:r>
              <a:rPr lang="ru-RU" sz="1600" dirty="0">
                <a:latin typeface="Times New Roman" panose="02020603050405020304" pitchFamily="18" charset="0"/>
                <a:cs typeface="Times New Roman" panose="02020603050405020304" pitchFamily="18" charset="0"/>
              </a:rPr>
              <a:t> ОТГ. </a:t>
            </a:r>
            <a:r>
              <a:rPr lang="ru-RU" sz="1600" dirty="0" err="1">
                <a:latin typeface="Times New Roman" panose="02020603050405020304" pitchFamily="18" charset="0"/>
                <a:cs typeface="Times New Roman" panose="02020603050405020304" pitchFamily="18" charset="0"/>
              </a:rPr>
              <a:t>Розмаїття</a:t>
            </a:r>
            <a:r>
              <a:rPr lang="ru-RU" sz="1600" dirty="0">
                <a:latin typeface="Times New Roman" panose="02020603050405020304" pitchFamily="18" charset="0"/>
                <a:cs typeface="Times New Roman" panose="02020603050405020304" pitchFamily="18" charset="0"/>
              </a:rPr>
              <a:t> думок, </a:t>
            </a:r>
            <a:r>
              <a:rPr lang="ru-RU" sz="1600" dirty="0" err="1">
                <a:latin typeface="Times New Roman" panose="02020603050405020304" pitchFamily="18" charset="0"/>
                <a:cs typeface="Times New Roman" panose="02020603050405020304" pitchFamily="18" charset="0"/>
              </a:rPr>
              <a:t>висловлених</a:t>
            </a:r>
            <a:r>
              <a:rPr lang="ru-RU" sz="1600" dirty="0">
                <a:latin typeface="Times New Roman" panose="02020603050405020304" pitchFamily="18" charset="0"/>
                <a:cs typeface="Times New Roman" panose="02020603050405020304" pitchFamily="18" charset="0"/>
              </a:rPr>
              <a:t> респондентами у </a:t>
            </a:r>
            <a:r>
              <a:rPr lang="ru-RU" sz="1600" dirty="0" err="1">
                <a:latin typeface="Times New Roman" panose="02020603050405020304" pitchFamily="18" charset="0"/>
                <a:cs typeface="Times New Roman" panose="02020603050405020304" pitchFamily="18" charset="0"/>
              </a:rPr>
              <a:t>Чернівецькій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Закарпатській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Одеській</a:t>
            </a:r>
            <a:r>
              <a:rPr lang="ru-RU" sz="1600" dirty="0">
                <a:latin typeface="Times New Roman" panose="02020603050405020304" pitchFamily="18" charset="0"/>
                <a:cs typeface="Times New Roman" panose="02020603050405020304" pitchFamily="18" charset="0"/>
              </a:rPr>
              <a:t> областях, </a:t>
            </a:r>
            <a:r>
              <a:rPr lang="ru-RU" sz="1600" dirty="0" err="1">
                <a:latin typeface="Times New Roman" panose="02020603050405020304" pitchFamily="18" charset="0"/>
                <a:cs typeface="Times New Roman" panose="02020603050405020304" pitchFamily="18" charset="0"/>
              </a:rPr>
              <a:t>ілюструє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нинішній</a:t>
            </a:r>
            <a:r>
              <a:rPr lang="ru-RU" sz="1600" dirty="0">
                <a:latin typeface="Times New Roman" panose="02020603050405020304" pitchFamily="18" charset="0"/>
                <a:cs typeface="Times New Roman" panose="02020603050405020304" pitchFamily="18" charset="0"/>
              </a:rPr>
              <a:t> брак </a:t>
            </a:r>
            <a:r>
              <a:rPr lang="ru-RU" sz="1600" dirty="0" err="1">
                <a:latin typeface="Times New Roman" panose="02020603050405020304" pitchFamily="18" charset="0"/>
                <a:cs typeface="Times New Roman" panose="02020603050405020304" pitchFamily="18" charset="0"/>
              </a:rPr>
              <a:t>інформації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Хоча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багато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респондентів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не </a:t>
            </a:r>
            <a:r>
              <a:rPr lang="ru-RU" sz="1600" dirty="0" err="1">
                <a:latin typeface="Times New Roman" panose="02020603050405020304" pitchFamily="18" charset="0"/>
                <a:cs typeface="Times New Roman" panose="02020603050405020304" pitchFamily="18" charset="0"/>
              </a:rPr>
              <a:t>були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обізнані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змінами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щодо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кількості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сільських</a:t>
            </a:r>
            <a:r>
              <a:rPr lang="ru-RU"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селищних</a:t>
            </a:r>
            <a:r>
              <a:rPr lang="ru-RU" sz="1600" dirty="0">
                <a:latin typeface="Times New Roman" panose="02020603050405020304" pitchFamily="18" charset="0"/>
                <a:cs typeface="Times New Roman" panose="02020603050405020304" pitchFamily="18" charset="0"/>
              </a:rPr>
              <a:t>/</a:t>
            </a:r>
            <a:r>
              <a:rPr lang="ru-RU" sz="1600" dirty="0" err="1">
                <a:latin typeface="Times New Roman" panose="02020603050405020304" pitchFamily="18" charset="0"/>
                <a:cs typeface="Times New Roman" panose="02020603050405020304" pitchFamily="18" charset="0"/>
              </a:rPr>
              <a:t>міських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голів</a:t>
            </a:r>
            <a:r>
              <a:rPr lang="ru-RU" sz="1600" dirty="0">
                <a:latin typeface="Times New Roman" panose="02020603050405020304" pitchFamily="18" charset="0"/>
                <a:cs typeface="Times New Roman" panose="02020603050405020304" pitchFamily="18" charset="0"/>
              </a:rPr>
              <a:t> і </a:t>
            </a:r>
            <a:r>
              <a:rPr lang="ru-RU" sz="1600" dirty="0" err="1">
                <a:latin typeface="Times New Roman" panose="02020603050405020304" pitchFamily="18" charset="0"/>
                <a:cs typeface="Times New Roman" panose="02020603050405020304" pitchFamily="18" charset="0"/>
              </a:rPr>
              <a:t>депутатів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із</a:t>
            </a:r>
            <a:r>
              <a:rPr lang="ru-RU" sz="1600" dirty="0">
                <a:latin typeface="Times New Roman" panose="02020603050405020304" pitchFamily="18" charset="0"/>
                <a:cs typeface="Times New Roman" panose="02020603050405020304" pitchFamily="18" charset="0"/>
              </a:rPr>
              <a:t> числа </a:t>
            </a:r>
            <a:r>
              <a:rPr lang="ru-RU" sz="1600" dirty="0" err="1">
                <a:latin typeface="Times New Roman" panose="02020603050405020304" pitchFamily="18" charset="0"/>
                <a:cs typeface="Times New Roman" panose="02020603050405020304" pitchFamily="18" charset="0"/>
              </a:rPr>
              <a:t>національних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меншин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або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вважали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реформа не </a:t>
            </a:r>
            <a:r>
              <a:rPr lang="ru-RU" sz="1600" dirty="0" err="1">
                <a:latin typeface="Times New Roman" panose="02020603050405020304" pitchFamily="18" charset="0"/>
                <a:cs typeface="Times New Roman" panose="02020603050405020304" pitchFamily="18" charset="0"/>
              </a:rPr>
              <a:t>вплинула</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представництво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меншин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окремі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респонденти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вказали</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кілька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випадків</a:t>
            </a:r>
            <a:r>
              <a:rPr lang="ru-RU" sz="1600" dirty="0">
                <a:latin typeface="Times New Roman" panose="02020603050405020304" pitchFamily="18" charset="0"/>
                <a:cs typeface="Times New Roman" panose="02020603050405020304" pitchFamily="18" charset="0"/>
              </a:rPr>
              <a:t>, коли </a:t>
            </a:r>
            <a:r>
              <a:rPr lang="ru-RU" sz="1600" dirty="0" err="1">
                <a:latin typeface="Times New Roman" panose="02020603050405020304" pitchFamily="18" charset="0"/>
                <a:cs typeface="Times New Roman" panose="02020603050405020304" pitchFamily="18" charset="0"/>
              </a:rPr>
              <a:t>представництво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національних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меншин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значно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зменшилося</a:t>
            </a:r>
            <a:r>
              <a:rPr lang="ru-RU" sz="1600" dirty="0">
                <a:latin typeface="Times New Roman" panose="02020603050405020304" pitchFamily="18" charset="0"/>
                <a:cs typeface="Times New Roman" panose="02020603050405020304" pitchFamily="18" charset="0"/>
              </a:rPr>
              <a:t>. До прикладу, </a:t>
            </a:r>
            <a:r>
              <a:rPr lang="ru-RU" b="1" i="1" dirty="0" err="1">
                <a:latin typeface="Times New Roman" panose="02020603050405020304" pitchFamily="18" charset="0"/>
                <a:cs typeface="Times New Roman" panose="02020603050405020304" pitchFamily="18" charset="0"/>
              </a:rPr>
              <a:t>посадовець</a:t>
            </a:r>
            <a:r>
              <a:rPr lang="ru-RU" b="1" i="1" dirty="0">
                <a:latin typeface="Times New Roman" panose="02020603050405020304" pitchFamily="18" charset="0"/>
                <a:cs typeface="Times New Roman" panose="02020603050405020304" pitchFamily="18" charset="0"/>
              </a:rPr>
              <a:t> ОТГ </a:t>
            </a:r>
            <a:r>
              <a:rPr lang="ru-RU" b="1" i="1" dirty="0" err="1">
                <a:latin typeface="Times New Roman" panose="02020603050405020304" pitchFamily="18" charset="0"/>
                <a:cs typeface="Times New Roman" panose="02020603050405020304" pitchFamily="18" charset="0"/>
              </a:rPr>
              <a:t>із</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Чернівецької</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області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зазначив</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що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після</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утворення</a:t>
            </a:r>
            <a:r>
              <a:rPr lang="ru-RU" b="1" i="1" dirty="0">
                <a:latin typeface="Times New Roman" panose="02020603050405020304" pitchFamily="18" charset="0"/>
                <a:cs typeface="Times New Roman" panose="02020603050405020304" pitchFamily="18" charset="0"/>
              </a:rPr>
              <a:t> ОТГ </a:t>
            </a:r>
            <a:r>
              <a:rPr lang="ru-RU" b="1" i="1" dirty="0" err="1">
                <a:latin typeface="Times New Roman" panose="02020603050405020304" pitchFamily="18" charset="0"/>
                <a:cs typeface="Times New Roman" panose="02020603050405020304" pitchFamily="18" charset="0"/>
              </a:rPr>
              <a:t>ромська</a:t>
            </a:r>
            <a:r>
              <a:rPr lang="ru-RU" b="1" i="1" dirty="0">
                <a:latin typeface="Times New Roman" panose="02020603050405020304" pitchFamily="18" charset="0"/>
                <a:cs typeface="Times New Roman" panose="02020603050405020304" pitchFamily="18" charset="0"/>
              </a:rPr>
              <a:t> і </a:t>
            </a:r>
            <a:r>
              <a:rPr lang="ru-RU" b="1" i="1" dirty="0" err="1">
                <a:latin typeface="Times New Roman" panose="02020603050405020304" pitchFamily="18" charset="0"/>
                <a:cs typeface="Times New Roman" panose="02020603050405020304" pitchFamily="18" charset="0"/>
              </a:rPr>
              <a:t>польська</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меншини</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більше</a:t>
            </a:r>
            <a:r>
              <a:rPr lang="ru-RU" b="1" i="1" dirty="0">
                <a:latin typeface="Times New Roman" panose="02020603050405020304" pitchFamily="18" charset="0"/>
                <a:cs typeface="Times New Roman" panose="02020603050405020304" pitchFamily="18" charset="0"/>
              </a:rPr>
              <a:t> не </a:t>
            </a:r>
            <a:r>
              <a:rPr lang="ru-RU" b="1" i="1" dirty="0" err="1">
                <a:latin typeface="Times New Roman" panose="02020603050405020304" pitchFamily="18" charset="0"/>
                <a:cs typeface="Times New Roman" panose="02020603050405020304" pitchFamily="18" charset="0"/>
              </a:rPr>
              <a:t>представлені</a:t>
            </a:r>
            <a:r>
              <a:rPr lang="ru-RU" b="1" i="1" dirty="0">
                <a:latin typeface="Times New Roman" panose="02020603050405020304" pitchFamily="18" charset="0"/>
                <a:cs typeface="Times New Roman" panose="02020603050405020304" pitchFamily="18" charset="0"/>
              </a:rPr>
              <a:t> у </a:t>
            </a:r>
            <a:r>
              <a:rPr lang="ru-RU" b="1" i="1" dirty="0" err="1">
                <a:latin typeface="Times New Roman" panose="02020603050405020304" pitchFamily="18" charset="0"/>
                <a:cs typeface="Times New Roman" panose="02020603050405020304" pitchFamily="18" charset="0"/>
              </a:rPr>
              <a:t>міській</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раді</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Ба </a:t>
            </a:r>
            <a:r>
              <a:rPr lang="ru-RU" dirty="0" err="1">
                <a:latin typeface="Times New Roman" panose="02020603050405020304" pitchFamily="18" charset="0"/>
                <a:cs typeface="Times New Roman" panose="02020603050405020304" pitchFamily="18" charset="0"/>
              </a:rPr>
              <a:t>більше</a:t>
            </a:r>
            <a:r>
              <a:rPr lang="ru-RU"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із</a:t>
            </a:r>
            <a:r>
              <a:rPr lang="ru-RU" b="1" i="1" dirty="0">
                <a:latin typeface="Times New Roman" panose="02020603050405020304" pitchFamily="18" charset="0"/>
                <a:cs typeface="Times New Roman" panose="02020603050405020304" pitchFamily="18" charset="0"/>
              </a:rPr>
              <a:t> 34 </a:t>
            </a:r>
            <a:r>
              <a:rPr lang="ru-RU" b="1" i="1" dirty="0" err="1">
                <a:latin typeface="Times New Roman" panose="02020603050405020304" pitchFamily="18" charset="0"/>
                <a:cs typeface="Times New Roman" panose="02020603050405020304" pitchFamily="18" charset="0"/>
              </a:rPr>
              <a:t>депутатів</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лише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двоє</a:t>
            </a:r>
            <a:r>
              <a:rPr lang="ru-RU" b="1" i="1" dirty="0">
                <a:latin typeface="Times New Roman" panose="02020603050405020304" pitchFamily="18" charset="0"/>
                <a:cs typeface="Times New Roman" panose="02020603050405020304" pitchFamily="18" charset="0"/>
              </a:rPr>
              <a:t> належать до </a:t>
            </a:r>
            <a:r>
              <a:rPr lang="ru-RU" b="1" i="1" dirty="0" err="1">
                <a:latin typeface="Times New Roman" panose="02020603050405020304" pitchFamily="18" charset="0"/>
                <a:cs typeface="Times New Roman" panose="02020603050405020304" pitchFamily="18" charset="0"/>
              </a:rPr>
              <a:t>румунської</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меншини</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тобто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менше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ніж</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пропорційно</a:t>
            </a:r>
            <a:r>
              <a:rPr lang="ru-RU" b="1" i="1" dirty="0">
                <a:latin typeface="Times New Roman" panose="02020603050405020304" pitchFamily="18" charset="0"/>
                <a:cs typeface="Times New Roman" panose="02020603050405020304" pitchFamily="18" charset="0"/>
              </a:rPr>
              <a:t> до </a:t>
            </a:r>
            <a:r>
              <a:rPr lang="ru-RU" b="1" i="1" dirty="0" err="1">
                <a:latin typeface="Times New Roman" panose="02020603050405020304" pitchFamily="18" charset="0"/>
                <a:cs typeface="Times New Roman" panose="02020603050405020304" pitchFamily="18" charset="0"/>
              </a:rPr>
              <a:t>частки</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румунського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населення</a:t>
            </a:r>
            <a:r>
              <a:rPr lang="ru-RU" b="1" i="1" dirty="0">
                <a:latin typeface="Times New Roman" panose="02020603050405020304" pitchFamily="18" charset="0"/>
                <a:cs typeface="Times New Roman" panose="02020603050405020304" pitchFamily="18" charset="0"/>
              </a:rPr>
              <a:t> в ОТГ (</a:t>
            </a:r>
            <a:r>
              <a:rPr lang="ru-RU" b="1" i="1" dirty="0" err="1">
                <a:latin typeface="Times New Roman" panose="02020603050405020304" pitchFamily="18" charset="0"/>
                <a:cs typeface="Times New Roman" panose="02020603050405020304" pitchFamily="18" charset="0"/>
              </a:rPr>
              <a:t>румуни</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становлять</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приблизно</a:t>
            </a:r>
            <a:r>
              <a:rPr lang="ru-RU" b="1" i="1" dirty="0">
                <a:latin typeface="Times New Roman" panose="02020603050405020304" pitchFamily="18" charset="0"/>
                <a:cs typeface="Times New Roman" panose="02020603050405020304" pitchFamily="18" charset="0"/>
              </a:rPr>
              <a:t> 14% </a:t>
            </a:r>
            <a:r>
              <a:rPr lang="ru-RU" b="1" i="1" dirty="0" err="1">
                <a:latin typeface="Times New Roman" panose="02020603050405020304" pitchFamily="18" charset="0"/>
                <a:cs typeface="Times New Roman" panose="02020603050405020304" pitchFamily="18" charset="0"/>
              </a:rPr>
              <a:t>місцевого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населення</a:t>
            </a:r>
            <a:r>
              <a:rPr lang="ru-RU" b="1" i="1" dirty="0">
                <a:latin typeface="Times New Roman" panose="02020603050405020304" pitchFamily="18" charset="0"/>
                <a:cs typeface="Times New Roman" panose="02020603050405020304" pitchFamily="18" charset="0"/>
              </a:rPr>
              <a:t>, тому </a:t>
            </a:r>
            <a:r>
              <a:rPr lang="ru-RU" b="1" i="1" dirty="0" err="1">
                <a:latin typeface="Times New Roman" panose="02020603050405020304" pitchFamily="18" charset="0"/>
                <a:cs typeface="Times New Roman" panose="02020603050405020304" pitchFamily="18" charset="0"/>
              </a:rPr>
              <a:t>пропорційне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представництво</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було</a:t>
            </a:r>
            <a:r>
              <a:rPr lang="ru-RU" b="1" i="1" dirty="0">
                <a:latin typeface="Times New Roman" panose="02020603050405020304" pitchFamily="18" charset="0"/>
                <a:cs typeface="Times New Roman" panose="02020603050405020304" pitchFamily="18" charset="0"/>
              </a:rPr>
              <a:t> б </a:t>
            </a:r>
            <a:r>
              <a:rPr lang="ru-RU" b="1" i="1" dirty="0" err="1">
                <a:latin typeface="Times New Roman" panose="02020603050405020304" pitchFamily="18" charset="0"/>
                <a:cs typeface="Times New Roman" panose="02020603050405020304" pitchFamily="18" charset="0"/>
              </a:rPr>
              <a:t>забезпечене</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якби</a:t>
            </a:r>
            <a:r>
              <a:rPr lang="ru-RU" b="1" i="1" dirty="0">
                <a:latin typeface="Times New Roman" panose="02020603050405020304" pitchFamily="18" charset="0"/>
                <a:cs typeface="Times New Roman" panose="02020603050405020304" pitchFamily="18" charset="0"/>
              </a:rPr>
              <a:t> 4 </a:t>
            </a:r>
            <a:r>
              <a:rPr lang="ru-RU" b="1" i="1" dirty="0" err="1">
                <a:latin typeface="Times New Roman" panose="02020603050405020304" pitchFamily="18" charset="0"/>
                <a:cs typeface="Times New Roman" panose="02020603050405020304" pitchFamily="18" charset="0"/>
              </a:rPr>
              <a:t>чи</a:t>
            </a:r>
            <a:r>
              <a:rPr lang="ru-RU" b="1" i="1" dirty="0">
                <a:latin typeface="Times New Roman" panose="02020603050405020304" pitchFamily="18" charset="0"/>
                <a:cs typeface="Times New Roman" panose="02020603050405020304" pitchFamily="18" charset="0"/>
              </a:rPr>
              <a:t> 5 </a:t>
            </a:r>
            <a:r>
              <a:rPr lang="ru-RU" b="1" i="1" dirty="0" err="1">
                <a:latin typeface="Times New Roman" panose="02020603050405020304" pitchFamily="18" charset="0"/>
                <a:cs typeface="Times New Roman" panose="02020603050405020304" pitchFamily="18" charset="0"/>
              </a:rPr>
              <a:t>депутатів</a:t>
            </a:r>
            <a:r>
              <a:rPr lang="ru-RU" b="1" i="1" dirty="0">
                <a:latin typeface="Times New Roman" panose="02020603050405020304" pitchFamily="18" charset="0"/>
                <a:cs typeface="Times New Roman" panose="02020603050405020304" pitchFamily="18" charset="0"/>
              </a:rPr>
              <a:t> належали до </a:t>
            </a:r>
            <a:r>
              <a:rPr lang="ru-RU" b="1" i="1" dirty="0" err="1">
                <a:latin typeface="Times New Roman" panose="02020603050405020304" pitchFamily="18" charset="0"/>
                <a:cs typeface="Times New Roman" panose="02020603050405020304" pitchFamily="18" charset="0"/>
              </a:rPr>
              <a:t>румунської</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меншини</a:t>
            </a:r>
            <a:r>
              <a:rPr lang="ru-RU" b="1" i="1" dirty="0">
                <a:latin typeface="Times New Roman" panose="02020603050405020304" pitchFamily="18" charset="0"/>
                <a:cs typeface="Times New Roman" panose="02020603050405020304" pitchFamily="18" charset="0"/>
              </a:rPr>
              <a:t>). </a:t>
            </a:r>
            <a:endParaRPr lang="ru-RU" b="1" i="1" dirty="0" smtClean="0">
              <a:latin typeface="Times New Roman" panose="02020603050405020304" pitchFamily="18" charset="0"/>
              <a:cs typeface="Times New Roman" panose="02020603050405020304" pitchFamily="18" charset="0"/>
            </a:endParaRPr>
          </a:p>
          <a:p>
            <a:pPr algn="just"/>
            <a:r>
              <a:rPr lang="ru-RU" b="1" i="1" dirty="0" err="1" smtClean="0">
                <a:solidFill>
                  <a:srgbClr val="0070C0"/>
                </a:solidFill>
                <a:latin typeface="Times New Roman" panose="02020603050405020304" pitchFamily="18" charset="0"/>
                <a:cs typeface="Times New Roman" panose="02020603050405020304" pitchFamily="18" charset="0"/>
              </a:rPr>
              <a:t>Ситуація</a:t>
            </a:r>
            <a:r>
              <a:rPr lang="ru-RU" b="1" i="1" dirty="0" smtClean="0">
                <a:solidFill>
                  <a:srgbClr val="0070C0"/>
                </a:solidFill>
                <a:latin typeface="Times New Roman" panose="02020603050405020304" pitchFamily="18" charset="0"/>
                <a:cs typeface="Times New Roman" panose="02020603050405020304" pitchFamily="18" charset="0"/>
              </a:rPr>
              <a:t> </a:t>
            </a:r>
            <a:r>
              <a:rPr lang="ru-RU" b="1" i="1" dirty="0">
                <a:solidFill>
                  <a:srgbClr val="0070C0"/>
                </a:solidFill>
                <a:latin typeface="Times New Roman" panose="02020603050405020304" pitchFamily="18" charset="0"/>
                <a:cs typeface="Times New Roman" panose="02020603050405020304" pitchFamily="18" charset="0"/>
              </a:rPr>
              <a:t>з </a:t>
            </a:r>
            <a:r>
              <a:rPr lang="ru-RU" b="1" i="1" dirty="0" err="1">
                <a:solidFill>
                  <a:srgbClr val="0070C0"/>
                </a:solidFill>
                <a:latin typeface="Times New Roman" panose="02020603050405020304" pitchFamily="18" charset="0"/>
                <a:cs typeface="Times New Roman" panose="02020603050405020304" pitchFamily="18" charset="0"/>
              </a:rPr>
              <a:t>ромською</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меншиною</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викликає</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особливе</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занепокоєння</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Кілька</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респондентів</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вважали</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що</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представництву</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ромів</a:t>
            </a:r>
            <a:r>
              <a:rPr lang="ru-RU" b="1" i="1" dirty="0">
                <a:solidFill>
                  <a:srgbClr val="0070C0"/>
                </a:solidFill>
                <a:latin typeface="Times New Roman" panose="02020603050405020304" pitchFamily="18" charset="0"/>
                <a:cs typeface="Times New Roman" panose="02020603050405020304" pitchFamily="18" charset="0"/>
              </a:rPr>
              <a:t> буде </a:t>
            </a:r>
            <a:r>
              <a:rPr lang="ru-RU" b="1" i="1" dirty="0" err="1">
                <a:solidFill>
                  <a:srgbClr val="0070C0"/>
                </a:solidFill>
                <a:latin typeface="Times New Roman" panose="02020603050405020304" pitchFamily="18" charset="0"/>
                <a:cs typeface="Times New Roman" panose="02020603050405020304" pitchFamily="18" charset="0"/>
              </a:rPr>
              <a:t>завдано</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шкоди</a:t>
            </a:r>
            <a:r>
              <a:rPr lang="ru-RU" b="1" i="1" dirty="0">
                <a:solidFill>
                  <a:srgbClr val="0070C0"/>
                </a:solidFill>
                <a:latin typeface="Times New Roman" panose="02020603050405020304" pitchFamily="18" charset="0"/>
                <a:cs typeface="Times New Roman" panose="02020603050405020304" pitchFamily="18" charset="0"/>
              </a:rPr>
              <a:t>. В </a:t>
            </a:r>
            <a:r>
              <a:rPr lang="ru-RU" b="1" i="1" dirty="0" err="1">
                <a:solidFill>
                  <a:srgbClr val="0070C0"/>
                </a:solidFill>
                <a:latin typeface="Times New Roman" panose="02020603050405020304" pitchFamily="18" charset="0"/>
                <a:cs typeface="Times New Roman" panose="02020603050405020304" pitchFamily="18" charset="0"/>
              </a:rPr>
              <a:t>Великоберезнянській</a:t>
            </a:r>
            <a:r>
              <a:rPr lang="ru-RU" b="1" i="1" dirty="0">
                <a:solidFill>
                  <a:srgbClr val="0070C0"/>
                </a:solidFill>
                <a:latin typeface="Times New Roman" panose="02020603050405020304" pitchFamily="18" charset="0"/>
                <a:cs typeface="Times New Roman" panose="02020603050405020304" pitchFamily="18" charset="0"/>
              </a:rPr>
              <a:t> ОТГ </a:t>
            </a:r>
            <a:r>
              <a:rPr lang="ru-RU" b="1" i="1" dirty="0" err="1">
                <a:solidFill>
                  <a:srgbClr val="0070C0"/>
                </a:solidFill>
                <a:latin typeface="Times New Roman" panose="02020603050405020304" pitchFamily="18" charset="0"/>
                <a:cs typeface="Times New Roman" panose="02020603050405020304" pitchFamily="18" charset="0"/>
              </a:rPr>
              <a:t>Закарпатської</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області</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мешкає</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значна</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кількість</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ромів</a:t>
            </a:r>
            <a:r>
              <a:rPr lang="ru-RU" b="1" i="1" dirty="0">
                <a:solidFill>
                  <a:srgbClr val="0070C0"/>
                </a:solidFill>
                <a:latin typeface="Times New Roman" panose="02020603050405020304" pitchFamily="18" charset="0"/>
                <a:cs typeface="Times New Roman" panose="02020603050405020304" pitchFamily="18" charset="0"/>
              </a:rPr>
              <a:t>, і </a:t>
            </a:r>
            <a:r>
              <a:rPr lang="ru-RU" b="1" i="1" dirty="0" err="1">
                <a:solidFill>
                  <a:srgbClr val="0070C0"/>
                </a:solidFill>
                <a:latin typeface="Times New Roman" panose="02020603050405020304" pitchFamily="18" charset="0"/>
                <a:cs typeface="Times New Roman" panose="02020603050405020304" pitchFamily="18" charset="0"/>
              </a:rPr>
              <a:t>цей</a:t>
            </a:r>
            <a:r>
              <a:rPr lang="ru-RU" b="1" i="1" dirty="0">
                <a:solidFill>
                  <a:srgbClr val="0070C0"/>
                </a:solidFill>
                <a:latin typeface="Times New Roman" panose="02020603050405020304" pitchFamily="18" charset="0"/>
                <a:cs typeface="Times New Roman" panose="02020603050405020304" pitchFamily="18" charset="0"/>
              </a:rPr>
              <a:t> приклад </a:t>
            </a:r>
            <a:r>
              <a:rPr lang="ru-RU" b="1" i="1" dirty="0" err="1">
                <a:solidFill>
                  <a:srgbClr val="0070C0"/>
                </a:solidFill>
                <a:latin typeface="Times New Roman" panose="02020603050405020304" pitchFamily="18" charset="0"/>
                <a:cs typeface="Times New Roman" panose="02020603050405020304" pitchFamily="18" charset="0"/>
              </a:rPr>
              <a:t>розглядається</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саме</a:t>
            </a:r>
            <a:r>
              <a:rPr lang="ru-RU" b="1" i="1" dirty="0">
                <a:solidFill>
                  <a:srgbClr val="0070C0"/>
                </a:solidFill>
                <a:latin typeface="Times New Roman" panose="02020603050405020304" pitchFamily="18" charset="0"/>
                <a:cs typeface="Times New Roman" panose="02020603050405020304" pitchFamily="18" charset="0"/>
              </a:rPr>
              <a:t> як </a:t>
            </a:r>
            <a:r>
              <a:rPr lang="ru-RU" b="1" i="1" dirty="0" err="1">
                <a:solidFill>
                  <a:srgbClr val="0070C0"/>
                </a:solidFill>
                <a:latin typeface="Times New Roman" panose="02020603050405020304" pitchFamily="18" charset="0"/>
                <a:cs typeface="Times New Roman" panose="02020603050405020304" pitchFamily="18" charset="0"/>
              </a:rPr>
              <a:t>наочний</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Раніше</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ця</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ромська</a:t>
            </a:r>
            <a:r>
              <a:rPr lang="ru-RU" b="1" i="1" dirty="0">
                <a:solidFill>
                  <a:srgbClr val="0070C0"/>
                </a:solidFill>
                <a:latin typeface="Times New Roman" panose="02020603050405020304" pitchFamily="18" charset="0"/>
                <a:cs typeface="Times New Roman" panose="02020603050405020304" pitchFamily="18" charset="0"/>
              </a:rPr>
              <a:t> громада мала у </a:t>
            </a:r>
            <a:r>
              <a:rPr lang="ru-RU" b="1" i="1" dirty="0" err="1">
                <a:solidFill>
                  <a:srgbClr val="0070C0"/>
                </a:solidFill>
                <a:latin typeface="Times New Roman" panose="02020603050405020304" pitchFamily="18" charset="0"/>
                <a:cs typeface="Times New Roman" panose="02020603050405020304" pitchFamily="18" charset="0"/>
              </a:rPr>
              <a:t>сільській</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раді</a:t>
            </a:r>
            <a:r>
              <a:rPr lang="ru-RU" b="1" i="1" dirty="0">
                <a:solidFill>
                  <a:srgbClr val="0070C0"/>
                </a:solidFill>
                <a:latin typeface="Times New Roman" panose="02020603050405020304" pitchFamily="18" charset="0"/>
                <a:cs typeface="Times New Roman" panose="02020603050405020304" pitchFamily="18" charset="0"/>
              </a:rPr>
              <a:t> одного </a:t>
            </a:r>
            <a:r>
              <a:rPr lang="ru-RU" b="1" i="1" dirty="0" err="1">
                <a:solidFill>
                  <a:srgbClr val="0070C0"/>
                </a:solidFill>
                <a:latin typeface="Times New Roman" panose="02020603050405020304" pitchFamily="18" charset="0"/>
                <a:cs typeface="Times New Roman" panose="02020603050405020304" pitchFamily="18" charset="0"/>
              </a:rPr>
              <a:t>представника</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обраного</a:t>
            </a:r>
            <a:r>
              <a:rPr lang="ru-RU" b="1" i="1" dirty="0">
                <a:solidFill>
                  <a:srgbClr val="0070C0"/>
                </a:solidFill>
                <a:latin typeface="Times New Roman" panose="02020603050405020304" pitchFamily="18" charset="0"/>
                <a:cs typeface="Times New Roman" panose="02020603050405020304" pitchFamily="18" charset="0"/>
              </a:rPr>
              <a:t> за старою </a:t>
            </a:r>
            <a:r>
              <a:rPr lang="ru-RU" b="1" i="1" dirty="0" err="1">
                <a:solidFill>
                  <a:srgbClr val="0070C0"/>
                </a:solidFill>
                <a:latin typeface="Times New Roman" panose="02020603050405020304" pitchFamily="18" charset="0"/>
                <a:cs typeface="Times New Roman" panose="02020603050405020304" pitchFamily="18" charset="0"/>
              </a:rPr>
              <a:t>виборчою</a:t>
            </a:r>
            <a:r>
              <a:rPr lang="ru-RU" b="1" i="1" dirty="0">
                <a:solidFill>
                  <a:srgbClr val="0070C0"/>
                </a:solidFill>
                <a:latin typeface="Times New Roman" panose="02020603050405020304" pitchFamily="18" charset="0"/>
                <a:cs typeface="Times New Roman" panose="02020603050405020304" pitchFamily="18" charset="0"/>
              </a:rPr>
              <a:t> системою. </a:t>
            </a:r>
            <a:r>
              <a:rPr lang="ru-RU" b="1" i="1" dirty="0" err="1">
                <a:solidFill>
                  <a:srgbClr val="0070C0"/>
                </a:solidFill>
                <a:latin typeface="Times New Roman" panose="02020603050405020304" pitchFamily="18" charset="0"/>
                <a:cs typeface="Times New Roman" panose="02020603050405020304" pitchFamily="18" charset="0"/>
              </a:rPr>
              <a:t>Найімовірніше</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після</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місцевих</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виборів</a:t>
            </a:r>
            <a:r>
              <a:rPr lang="ru-RU" b="1" i="1" dirty="0">
                <a:solidFill>
                  <a:srgbClr val="0070C0"/>
                </a:solidFill>
                <a:latin typeface="Times New Roman" panose="02020603050405020304" pitchFamily="18" charset="0"/>
                <a:cs typeface="Times New Roman" panose="02020603050405020304" pitchFamily="18" charset="0"/>
              </a:rPr>
              <a:t> у </a:t>
            </a:r>
            <a:r>
              <a:rPr lang="ru-RU" b="1" i="1" dirty="0" err="1">
                <a:solidFill>
                  <a:srgbClr val="0070C0"/>
                </a:solidFill>
                <a:latin typeface="Times New Roman" panose="02020603050405020304" pitchFamily="18" charset="0"/>
                <a:cs typeface="Times New Roman" panose="02020603050405020304" pitchFamily="18" charset="0"/>
              </a:rPr>
              <a:t>жовтні</a:t>
            </a:r>
            <a:r>
              <a:rPr lang="ru-RU" b="1" i="1" dirty="0">
                <a:solidFill>
                  <a:srgbClr val="0070C0"/>
                </a:solidFill>
                <a:latin typeface="Times New Roman" panose="02020603050405020304" pitchFamily="18" charset="0"/>
                <a:cs typeface="Times New Roman" panose="02020603050405020304" pitchFamily="18" charset="0"/>
              </a:rPr>
              <a:t> 2020 року у </a:t>
            </a:r>
            <a:r>
              <a:rPr lang="ru-RU" b="1" i="1" dirty="0" err="1">
                <a:solidFill>
                  <a:srgbClr val="0070C0"/>
                </a:solidFill>
                <a:latin typeface="Times New Roman" panose="02020603050405020304" pitchFamily="18" charset="0"/>
                <a:cs typeface="Times New Roman" panose="02020603050405020304" pitchFamily="18" charset="0"/>
              </a:rPr>
              <a:t>раді</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Великоберезнянської</a:t>
            </a:r>
            <a:r>
              <a:rPr lang="ru-RU" b="1" i="1" dirty="0">
                <a:solidFill>
                  <a:srgbClr val="0070C0"/>
                </a:solidFill>
                <a:latin typeface="Times New Roman" panose="02020603050405020304" pitchFamily="18" charset="0"/>
                <a:cs typeface="Times New Roman" panose="02020603050405020304" pitchFamily="18" charset="0"/>
              </a:rPr>
              <a:t> ОТГ не буде </a:t>
            </a:r>
            <a:r>
              <a:rPr lang="ru-RU" b="1" i="1" dirty="0" err="1">
                <a:solidFill>
                  <a:srgbClr val="0070C0"/>
                </a:solidFill>
                <a:latin typeface="Times New Roman" panose="02020603050405020304" pitchFamily="18" charset="0"/>
                <a:cs typeface="Times New Roman" panose="02020603050405020304" pitchFamily="18" charset="0"/>
              </a:rPr>
              <a:t>жодного</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представника</a:t>
            </a:r>
            <a:r>
              <a:rPr lang="ru-RU" b="1" i="1" dirty="0">
                <a:solidFill>
                  <a:srgbClr val="0070C0"/>
                </a:solidFill>
                <a:latin typeface="Times New Roman" panose="02020603050405020304" pitchFamily="18" charset="0"/>
                <a:cs typeface="Times New Roman" panose="02020603050405020304" pitchFamily="18" charset="0"/>
              </a:rPr>
              <a:t> </a:t>
            </a:r>
            <a:r>
              <a:rPr lang="ru-RU" b="1" i="1" dirty="0" err="1">
                <a:solidFill>
                  <a:srgbClr val="0070C0"/>
                </a:solidFill>
                <a:latin typeface="Times New Roman" panose="02020603050405020304" pitchFamily="18" charset="0"/>
                <a:cs typeface="Times New Roman" panose="02020603050405020304" pitchFamily="18" charset="0"/>
              </a:rPr>
              <a:t>ромів</a:t>
            </a:r>
            <a:r>
              <a:rPr lang="ru-RU" b="1" i="1"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Більшість</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респондентів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всіх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трьох</a:t>
            </a:r>
            <a:r>
              <a:rPr lang="ru-RU" dirty="0">
                <a:latin typeface="Times New Roman" panose="02020603050405020304" pitchFamily="18" charset="0"/>
                <a:cs typeface="Times New Roman" panose="02020603050405020304" pitchFamily="18" charset="0"/>
              </a:rPr>
              <a:t> областях </a:t>
            </a:r>
            <a:r>
              <a:rPr lang="ru-RU" dirty="0" err="1">
                <a:latin typeface="Times New Roman" panose="02020603050405020304" pitchFamily="18" charset="0"/>
                <a:cs typeface="Times New Roman" panose="02020603050405020304" pitchFamily="18" charset="0"/>
              </a:rPr>
              <a:t>вважає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нова система «</a:t>
            </a:r>
            <a:r>
              <a:rPr lang="ru-RU" dirty="0" err="1">
                <a:latin typeface="Times New Roman" panose="02020603050405020304" pitchFamily="18" charset="0"/>
                <a:cs typeface="Times New Roman" panose="02020603050405020304" pitchFamily="18" charset="0"/>
              </a:rPr>
              <a:t>партійних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списків</a:t>
            </a:r>
            <a:r>
              <a:rPr lang="ru-RU" dirty="0">
                <a:latin typeface="Times New Roman" panose="02020603050405020304" pitchFamily="18" charset="0"/>
                <a:cs typeface="Times New Roman" panose="02020603050405020304" pitchFamily="18" charset="0"/>
              </a:rPr>
              <a:t>» негативно </a:t>
            </a:r>
            <a:r>
              <a:rPr lang="ru-RU" dirty="0" err="1">
                <a:latin typeface="Times New Roman" panose="02020603050405020304" pitchFamily="18" charset="0"/>
                <a:cs typeface="Times New Roman" panose="02020603050405020304" pitchFamily="18" charset="0"/>
              </a:rPr>
              <a:t>впливатиме</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політичне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представництво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спільнот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включно</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національними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меншинами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Переважно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занепокоєння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стосуються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обмеження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вибору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власне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виборця</a:t>
            </a:r>
            <a:r>
              <a:rPr lang="ru-RU" dirty="0">
                <a:latin typeface="Times New Roman" panose="02020603050405020304" pitchFamily="18" charset="0"/>
                <a:cs typeface="Times New Roman" panose="02020603050405020304" pitchFamily="18" charset="0"/>
              </a:rPr>
              <a:t> та переходу </a:t>
            </a:r>
            <a:r>
              <a:rPr lang="ru-RU" dirty="0" err="1">
                <a:latin typeface="Times New Roman" panose="02020603050405020304" pitchFamily="18" charset="0"/>
                <a:cs typeface="Times New Roman" panose="02020603050405020304" pitchFamily="18" charset="0"/>
              </a:rPr>
              <a:t>підзвітності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депутатів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виборців</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політичних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партій</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62316" y="610316"/>
            <a:ext cx="4800115" cy="3539430"/>
          </a:xfrm>
          <a:prstGeom prst="rect">
            <a:avLst/>
          </a:prstGeom>
        </p:spPr>
        <p:txBody>
          <a:bodyPr wrap="square">
            <a:spAutoFit/>
          </a:bodyPr>
          <a:lstStyle/>
          <a:p>
            <a:r>
              <a:rPr lang="uk-UA" sz="3200" dirty="0">
                <a:latin typeface="Times New Roman" panose="02020603050405020304" pitchFamily="18" charset="0"/>
                <a:cs typeface="Times New Roman" panose="02020603050405020304" pitchFamily="18" charset="0"/>
              </a:rPr>
              <a:t>Етнічний </a:t>
            </a:r>
            <a:r>
              <a:rPr lang="uk-UA" sz="3200" dirty="0" smtClean="0">
                <a:latin typeface="Times New Roman" panose="02020603050405020304" pitchFamily="18" charset="0"/>
                <a:cs typeface="Times New Roman" panose="02020603050405020304" pitchFamily="18" charset="0"/>
              </a:rPr>
              <a:t>стереотип.  Міжетнічні конфлікти.</a:t>
            </a:r>
            <a:endParaRPr lang="uk-UA" sz="3200" dirty="0">
              <a:latin typeface="Times New Roman" panose="02020603050405020304" pitchFamily="18" charset="0"/>
              <a:cs typeface="Times New Roman" panose="02020603050405020304" pitchFamily="18" charset="0"/>
            </a:endParaRPr>
          </a:p>
          <a:p>
            <a:r>
              <a:rPr lang="uk-UA" sz="2000" dirty="0" smtClean="0">
                <a:latin typeface="Times New Roman" panose="02020603050405020304" pitchFamily="18" charset="0"/>
                <a:cs typeface="Times New Roman" panose="02020603050405020304" pitchFamily="18" charset="0"/>
              </a:rPr>
              <a:t>1. Поняття «Стереотип». </a:t>
            </a:r>
            <a:r>
              <a:rPr lang="uk-UA" sz="2000" dirty="0" err="1">
                <a:latin typeface="Times New Roman" panose="02020603050405020304" pitchFamily="18" charset="0"/>
                <a:cs typeface="Times New Roman" panose="02020603050405020304" pitchFamily="18" charset="0"/>
              </a:rPr>
              <a:t>Ліппман</a:t>
            </a:r>
            <a:r>
              <a:rPr lang="uk-UA" sz="2000" dirty="0">
                <a:latin typeface="Times New Roman" panose="02020603050405020304" pitchFamily="18" charset="0"/>
                <a:cs typeface="Times New Roman" panose="02020603050405020304" pitchFamily="18" charset="0"/>
              </a:rPr>
              <a:t> </a:t>
            </a:r>
            <a:r>
              <a:rPr lang="uk-UA" sz="1400" dirty="0" smtClean="0">
                <a:latin typeface="Times New Roman" panose="02020603050405020304" pitchFamily="18" charset="0"/>
                <a:cs typeface="Times New Roman" panose="02020603050405020304" pitchFamily="18" charset="0"/>
              </a:rPr>
              <a:t>ПРО </a:t>
            </a:r>
            <a:r>
              <a:rPr lang="uk-UA" sz="2000" dirty="0" smtClean="0">
                <a:latin typeface="Times New Roman" panose="02020603050405020304" pitchFamily="18" charset="0"/>
                <a:cs typeface="Times New Roman" panose="02020603050405020304" pitchFamily="18" charset="0"/>
              </a:rPr>
              <a:t>виокремлював </a:t>
            </a:r>
            <a:r>
              <a:rPr lang="uk-UA" sz="2000" dirty="0">
                <a:latin typeface="Times New Roman" panose="02020603050405020304" pitchFamily="18" charset="0"/>
                <a:cs typeface="Times New Roman" panose="02020603050405020304" pitchFamily="18" charset="0"/>
              </a:rPr>
              <a:t>чотири аспекти </a:t>
            </a:r>
            <a:r>
              <a:rPr lang="uk-UA" sz="2000" dirty="0" smtClean="0">
                <a:latin typeface="Times New Roman" panose="02020603050405020304" pitchFamily="18" charset="0"/>
                <a:cs typeface="Times New Roman" panose="02020603050405020304" pitchFamily="18" charset="0"/>
              </a:rPr>
              <a:t>стереотип.</a:t>
            </a:r>
          </a:p>
          <a:p>
            <a:r>
              <a:rPr lang="uk-UA" sz="2000" dirty="0" smtClean="0">
                <a:latin typeface="Times New Roman" panose="02020603050405020304" pitchFamily="18" charset="0"/>
                <a:cs typeface="Times New Roman" panose="02020603050405020304" pitchFamily="18" charset="0"/>
              </a:rPr>
              <a:t>2. Соціальна дистанція. Етнічна упередженість.</a:t>
            </a:r>
          </a:p>
          <a:p>
            <a:r>
              <a:rPr lang="uk-UA" sz="2000" dirty="0" smtClean="0">
                <a:latin typeface="Times New Roman" panose="02020603050405020304" pitchFamily="18" charset="0"/>
                <a:cs typeface="Times New Roman" panose="02020603050405020304" pitchFamily="18" charset="0"/>
              </a:rPr>
              <a:t>3. Міжетнічний конфлікт. Види міжетнічних конфліктів.</a:t>
            </a:r>
          </a:p>
          <a:p>
            <a:r>
              <a:rPr lang="uk-UA" sz="2000" dirty="0" smtClean="0">
                <a:latin typeface="Times New Roman" panose="02020603050405020304" pitchFamily="18" charset="0"/>
                <a:cs typeface="Times New Roman" panose="02020603050405020304" pitchFamily="18" charset="0"/>
              </a:rPr>
              <a:t>4. Роз</a:t>
            </a:r>
            <a:r>
              <a:rPr lang="ru-RU" sz="2000" dirty="0" smtClean="0">
                <a:latin typeface="Times New Roman" panose="02020603050405020304" pitchFamily="18" charset="0"/>
                <a:cs typeface="Times New Roman" panose="02020603050405020304" pitchFamily="18" charset="0"/>
              </a:rPr>
              <a:t>в</a:t>
            </a:r>
            <a:r>
              <a:rPr lang="en-US" sz="2000" dirty="0" smtClean="0">
                <a:latin typeface="Times New Roman" panose="02020603050405020304" pitchFamily="18" charset="0"/>
                <a:cs typeface="Times New Roman" panose="02020603050405020304" pitchFamily="18" charset="0"/>
              </a:rPr>
              <a:t>’</a:t>
            </a:r>
            <a:r>
              <a:rPr lang="uk-UA" sz="2000" dirty="0" err="1" smtClean="0">
                <a:latin typeface="Times New Roman" panose="02020603050405020304" pitchFamily="18" charset="0"/>
                <a:cs typeface="Times New Roman" panose="02020603050405020304" pitchFamily="18" charset="0"/>
              </a:rPr>
              <a:t>язання</a:t>
            </a:r>
            <a:r>
              <a:rPr lang="uk-UA" sz="2000" dirty="0" smtClean="0">
                <a:latin typeface="Times New Roman" panose="02020603050405020304" pitchFamily="18" charset="0"/>
                <a:cs typeface="Times New Roman" panose="02020603050405020304" pitchFamily="18" charset="0"/>
              </a:rPr>
              <a:t> міжетнічних конфліктів.</a:t>
            </a:r>
          </a:p>
          <a:p>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813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044621" y="3019878"/>
            <a:ext cx="7147379" cy="3716637"/>
          </a:xfrm>
          <a:prstGeom prst="rect">
            <a:avLst/>
          </a:prstGeom>
        </p:spPr>
      </p:pic>
      <p:sp>
        <p:nvSpPr>
          <p:cNvPr id="4" name="Скругленный прямоугольник 3"/>
          <p:cNvSpPr/>
          <p:nvPr/>
        </p:nvSpPr>
        <p:spPr>
          <a:xfrm>
            <a:off x="147782" y="198582"/>
            <a:ext cx="5569527" cy="3200400"/>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uk-UA" sz="2000" dirty="0" smtClean="0">
                <a:latin typeface="Times New Roman" panose="02020603050405020304" pitchFamily="18" charset="0"/>
                <a:cs typeface="Times New Roman" panose="02020603050405020304" pitchFamily="18" charset="0"/>
              </a:rPr>
              <a:t>Етнічні стереотипи є складовою соціальних стереотипів. </a:t>
            </a:r>
            <a:r>
              <a:rPr lang="uk-UA" sz="2000" b="1" dirty="0" smtClean="0">
                <a:latin typeface="Times New Roman" panose="02020603050405020304" pitchFamily="18" charset="0"/>
                <a:cs typeface="Times New Roman" panose="02020603050405020304" pitchFamily="18" charset="0"/>
              </a:rPr>
              <a:t>Соціальний стереотип </a:t>
            </a:r>
            <a:r>
              <a:rPr lang="uk-UA" sz="2000" dirty="0" smtClean="0">
                <a:latin typeface="Times New Roman" panose="02020603050405020304" pitchFamily="18" charset="0"/>
                <a:cs typeface="Times New Roman" panose="02020603050405020304" pitchFamily="18" charset="0"/>
              </a:rPr>
              <a:t>(від гр. — </a:t>
            </a:r>
            <a:r>
              <a:rPr lang="en-US" sz="2000" dirty="0" smtClean="0">
                <a:latin typeface="Times New Roman" panose="02020603050405020304" pitchFamily="18" charset="0"/>
                <a:cs typeface="Times New Roman" panose="02020603050405020304" pitchFamily="18" charset="0"/>
              </a:rPr>
              <a:t>stereos — </a:t>
            </a:r>
            <a:r>
              <a:rPr lang="uk-UA" sz="2000" dirty="0" smtClean="0">
                <a:latin typeface="Times New Roman" panose="02020603050405020304" pitchFamily="18" charset="0"/>
                <a:cs typeface="Times New Roman" panose="02020603050405020304" pitchFamily="18" charset="0"/>
              </a:rPr>
              <a:t>твердий і </a:t>
            </a:r>
            <a:r>
              <a:rPr lang="en-US" sz="2000" dirty="0" smtClean="0">
                <a:latin typeface="Times New Roman" panose="02020603050405020304" pitchFamily="18" charset="0"/>
                <a:cs typeface="Times New Roman" panose="02020603050405020304" pitchFamily="18" charset="0"/>
              </a:rPr>
              <a:t>typos — </a:t>
            </a:r>
            <a:r>
              <a:rPr lang="uk-UA" sz="2000" dirty="0" smtClean="0">
                <a:latin typeface="Times New Roman" panose="02020603050405020304" pitchFamily="18" charset="0"/>
                <a:cs typeface="Times New Roman" panose="02020603050405020304" pitchFamily="18" charset="0"/>
              </a:rPr>
              <a:t>відбиток) відносно стійкий та спрощений образ соціального об’єкта (групи людей, окремої людини, події, явища та ін.), що складається в умовах дефіциту інформації як результат узагальнення особистісного досвіду індивіду та уявлень, які прийняті в суспільстві.</a:t>
            </a:r>
          </a:p>
        </p:txBody>
      </p:sp>
    </p:spTree>
    <p:extLst>
      <p:ext uri="{BB962C8B-B14F-4D97-AF65-F5344CB8AC3E}">
        <p14:creationId xmlns:p14="http://schemas.microsoft.com/office/powerpoint/2010/main" val="318461220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9600" y="263236"/>
            <a:ext cx="11358750" cy="49737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uk-UA" sz="2000" dirty="0" smtClean="0">
                <a:latin typeface="Times New Roman" panose="02020603050405020304" pitchFamily="18" charset="0"/>
                <a:cs typeface="Times New Roman" panose="02020603050405020304" pitchFamily="18" charset="0"/>
              </a:rPr>
              <a:t>У</a:t>
            </a:r>
            <a:r>
              <a:rPr lang="uk-UA" sz="2000" dirty="0">
                <a:latin typeface="Times New Roman" panose="02020603050405020304" pitchFamily="18" charset="0"/>
                <a:cs typeface="Times New Roman" panose="02020603050405020304" pitchFamily="18" charset="0"/>
              </a:rPr>
              <a:t>. </a:t>
            </a:r>
            <a:r>
              <a:rPr lang="uk-UA" sz="2000" dirty="0" err="1">
                <a:latin typeface="Times New Roman" panose="02020603050405020304" pitchFamily="18" charset="0"/>
                <a:cs typeface="Times New Roman" panose="02020603050405020304" pitchFamily="18" charset="0"/>
              </a:rPr>
              <a:t>Ліппман</a:t>
            </a:r>
            <a:r>
              <a:rPr lang="uk-UA" sz="2000" dirty="0">
                <a:latin typeface="Times New Roman" panose="02020603050405020304" pitchFamily="18" charset="0"/>
                <a:cs typeface="Times New Roman" panose="02020603050405020304" pitchFamily="18" charset="0"/>
              </a:rPr>
              <a:t> виокремлював </a:t>
            </a:r>
            <a:r>
              <a:rPr lang="uk-UA" sz="2000" b="1" dirty="0">
                <a:latin typeface="Times New Roman" panose="02020603050405020304" pitchFamily="18" charset="0"/>
                <a:cs typeface="Times New Roman" panose="02020603050405020304" pitchFamily="18" charset="0"/>
              </a:rPr>
              <a:t>чотири</a:t>
            </a:r>
            <a:r>
              <a:rPr lang="uk-UA" sz="2000" dirty="0">
                <a:latin typeface="Times New Roman" panose="02020603050405020304" pitchFamily="18" charset="0"/>
                <a:cs typeface="Times New Roman" panose="02020603050405020304" pitchFamily="18" charset="0"/>
              </a:rPr>
              <a:t> аспекти стереотипів. </a:t>
            </a:r>
            <a:endParaRPr lang="uk-UA" sz="2000"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По-перше</a:t>
            </a:r>
            <a:r>
              <a:rPr lang="uk-UA" sz="2000" dirty="0">
                <a:latin typeface="Times New Roman" panose="02020603050405020304" pitchFamily="18" charset="0"/>
                <a:cs typeface="Times New Roman" panose="02020603050405020304" pitchFamily="18" charset="0"/>
              </a:rPr>
              <a:t>, стереотипи завжди простіші, ніж реальність – складні характеристики стереотипи </a:t>
            </a:r>
            <a:r>
              <a:rPr lang="uk-UA" sz="2000" dirty="0" smtClean="0">
                <a:latin typeface="Times New Roman" panose="02020603050405020304" pitchFamily="18" charset="0"/>
                <a:cs typeface="Times New Roman" panose="02020603050405020304" pitchFamily="18" charset="0"/>
              </a:rPr>
              <a:t>«укладають» </a:t>
            </a:r>
            <a:r>
              <a:rPr lang="uk-UA" sz="2000" dirty="0">
                <a:latin typeface="Times New Roman" panose="02020603050405020304" pitchFamily="18" charset="0"/>
                <a:cs typeface="Times New Roman" panose="02020603050405020304" pitchFamily="18" charset="0"/>
              </a:rPr>
              <a:t>в дві-три пропозиції. </a:t>
            </a:r>
            <a:endParaRPr lang="uk-UA" sz="2000"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По-друге</a:t>
            </a:r>
            <a:r>
              <a:rPr lang="uk-UA" sz="2000" dirty="0">
                <a:latin typeface="Times New Roman" panose="02020603050405020304" pitchFamily="18" charset="0"/>
                <a:cs typeface="Times New Roman" panose="02020603050405020304" pitchFamily="18" charset="0"/>
              </a:rPr>
              <a:t>, стереотипи люди набувають (від знайомих, засобів масової інформації і ін.), а не формулюють їх самі на основі особистого досвіду</a:t>
            </a:r>
            <a:r>
              <a:rPr lang="uk-UA" sz="2000" dirty="0" smtClean="0">
                <a:latin typeface="Times New Roman" panose="02020603050405020304" pitchFamily="18" charset="0"/>
                <a:cs typeface="Times New Roman" panose="02020603050405020304" pitchFamily="18" charset="0"/>
              </a:rPr>
              <a:t>.</a:t>
            </a:r>
          </a:p>
          <a:p>
            <a:pPr algn="just"/>
            <a:r>
              <a:rPr lang="uk-UA" sz="2000" b="1" dirty="0">
                <a:latin typeface="Times New Roman" panose="02020603050405020304" pitchFamily="18" charset="0"/>
                <a:cs typeface="Times New Roman" panose="02020603050405020304" pitchFamily="18" charset="0"/>
              </a:rPr>
              <a:t>По-третє, </a:t>
            </a:r>
            <a:r>
              <a:rPr lang="uk-UA" sz="2000" dirty="0">
                <a:latin typeface="Times New Roman" panose="02020603050405020304" pitchFamily="18" charset="0"/>
                <a:cs typeface="Times New Roman" panose="02020603050405020304" pitchFamily="18" charset="0"/>
              </a:rPr>
              <a:t>всі стереотипи помилкові, більшою чи меншою мірою. Завжди вони приписують конкретній людині </a:t>
            </a:r>
            <a:r>
              <a:rPr lang="uk-UA" sz="1400" dirty="0" smtClean="0">
                <a:latin typeface="Times New Roman" panose="02020603050405020304" pitchFamily="18" charset="0"/>
                <a:cs typeface="Times New Roman" panose="02020603050405020304" pitchFamily="18" charset="0"/>
              </a:rPr>
              <a:t>МЕЖ</a:t>
            </a:r>
            <a:r>
              <a:rPr lang="uk-UA" sz="1600" dirty="0" smtClean="0">
                <a:latin typeface="Times New Roman" panose="02020603050405020304" pitchFamily="18" charset="0"/>
                <a:cs typeface="Times New Roman" panose="02020603050405020304" pitchFamily="18" charset="0"/>
              </a:rPr>
              <a:t>І</a:t>
            </a:r>
            <a:r>
              <a:rPr lang="uk-UA" sz="2000" dirty="0" smtClean="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якими вона зобов'язана володіти лише через свою приналежність до певної групи. </a:t>
            </a:r>
            <a:endParaRPr lang="uk-UA" sz="2000"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По-четверте</a:t>
            </a:r>
            <a:r>
              <a:rPr lang="uk-UA" sz="2000" b="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стереотипи дуже живучі. Навіть якщо люди переконуються у тому, що стереотип не відповідає дійсності, вони схильні не відмовитися від </a:t>
            </a:r>
            <a:r>
              <a:rPr lang="uk-UA" sz="2000" dirty="0" smtClean="0">
                <a:latin typeface="Times New Roman" panose="02020603050405020304" pitchFamily="18" charset="0"/>
                <a:cs typeface="Times New Roman" panose="02020603050405020304" pitchFamily="18" charset="0"/>
              </a:rPr>
              <a:t>нього. </a:t>
            </a:r>
            <a:r>
              <a:rPr lang="uk-UA" sz="2000" dirty="0">
                <a:latin typeface="Times New Roman" panose="02020603050405020304" pitchFamily="18" charset="0"/>
                <a:cs typeface="Times New Roman" panose="02020603050405020304" pitchFamily="18" charset="0"/>
              </a:rPr>
              <a:t>Наприклад, зустріч з високим китайцем лише переконує жертву стереотипу у тому, що вся решта китайців – маленького зросту.</a:t>
            </a:r>
          </a:p>
          <a:p>
            <a:pPr algn="just"/>
            <a:endParaRPr lang="uk-UA" sz="2000" dirty="0" smtClean="0">
              <a:latin typeface="Times New Roman" panose="02020603050405020304" pitchFamily="18" charset="0"/>
              <a:cs typeface="Times New Roman" panose="02020603050405020304" pitchFamily="18" charset="0"/>
            </a:endParaRP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dirty="0">
                <a:latin typeface="Times New Roman" panose="02020603050405020304" pitchFamily="18" charset="0"/>
                <a:cs typeface="Times New Roman" panose="02020603050405020304" pitchFamily="18" charset="0"/>
              </a:rPr>
              <a:t> </a:t>
            </a:r>
            <a:r>
              <a:rPr lang="uk-UA" dirty="0" smtClean="0"/>
              <a:t/>
            </a:r>
            <a:br>
              <a:rPr lang="uk-UA" dirty="0" smtClean="0"/>
            </a:br>
            <a:r>
              <a:rPr lang="uk-UA" dirty="0" smtClean="0"/>
              <a:t/>
            </a:r>
            <a:br>
              <a:rPr lang="uk-UA" dirty="0" smtClean="0"/>
            </a:br>
            <a:endParaRPr lang="uk-UA" dirty="0"/>
          </a:p>
        </p:txBody>
      </p:sp>
    </p:spTree>
    <p:extLst>
      <p:ext uri="{BB962C8B-B14F-4D97-AF65-F5344CB8AC3E}">
        <p14:creationId xmlns:p14="http://schemas.microsoft.com/office/powerpoint/2010/main" val="19547015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6686" y="1456646"/>
            <a:ext cx="6096000" cy="969496"/>
          </a:xfrm>
          <a:prstGeom prst="rect">
            <a:avLst/>
          </a:prstGeom>
        </p:spPr>
        <p:txBody>
          <a:bodyPr>
            <a:spAutoFit/>
          </a:bodyPr>
          <a:lstStyle/>
          <a:p>
            <a:pPr lvl="0" algn="ctr"/>
            <a:r>
              <a:rPr lang="uk-UA" sz="1900" b="1" u="sng" dirty="0"/>
              <a:t>спрощений усталений образ носіїв тієї чи іншої </a:t>
            </a:r>
            <a:r>
              <a:rPr lang="uk-UA" sz="1900" b="1" u="sng" dirty="0" err="1"/>
              <a:t>етнічності</a:t>
            </a:r>
            <a:r>
              <a:rPr lang="uk-UA" sz="1900" b="1" dirty="0"/>
              <a:t> (групи, окремої особи), через який довкілля сприймає їх у процесі взаємодії з ними</a:t>
            </a:r>
            <a:endParaRPr lang="ru-RU" sz="1900" b="1" dirty="0"/>
          </a:p>
        </p:txBody>
      </p:sp>
      <p:sp>
        <p:nvSpPr>
          <p:cNvPr id="3" name="Прямоугольник 2"/>
          <p:cNvSpPr/>
          <p:nvPr/>
        </p:nvSpPr>
        <p:spPr>
          <a:xfrm>
            <a:off x="4262293" y="297878"/>
            <a:ext cx="3667414" cy="584775"/>
          </a:xfrm>
          <a:prstGeom prst="rect">
            <a:avLst/>
          </a:prstGeom>
        </p:spPr>
        <p:txBody>
          <a:bodyPr wrap="none">
            <a:spAutoFit/>
          </a:bodyPr>
          <a:lstStyle/>
          <a:p>
            <a:pPr lvl="0"/>
            <a:r>
              <a:rPr lang="uk-UA" sz="3200" dirty="0">
                <a:solidFill>
                  <a:prstClr val="black"/>
                </a:solidFill>
                <a:latin typeface="Times New Roman" panose="02020603050405020304" pitchFamily="18" charset="0"/>
                <a:cs typeface="Times New Roman" panose="02020603050405020304" pitchFamily="18" charset="0"/>
              </a:rPr>
              <a:t>Етнічний стереотип</a:t>
            </a:r>
          </a:p>
        </p:txBody>
      </p:sp>
      <p:sp>
        <p:nvSpPr>
          <p:cNvPr id="5" name="Прямоугольник 4"/>
          <p:cNvSpPr/>
          <p:nvPr/>
        </p:nvSpPr>
        <p:spPr>
          <a:xfrm>
            <a:off x="6482686" y="1456646"/>
            <a:ext cx="6096000" cy="1261884"/>
          </a:xfrm>
          <a:prstGeom prst="rect">
            <a:avLst/>
          </a:prstGeom>
        </p:spPr>
        <p:txBody>
          <a:bodyPr>
            <a:spAutoFit/>
          </a:bodyPr>
          <a:lstStyle/>
          <a:p>
            <a:pPr lvl="0"/>
            <a:r>
              <a:rPr lang="uk-UA" sz="1900" b="1" u="sng" dirty="0" err="1" smtClean="0"/>
              <a:t>емоційно</a:t>
            </a:r>
            <a:r>
              <a:rPr lang="uk-UA" sz="1900" b="1" u="sng" dirty="0" smtClean="0"/>
              <a:t> </a:t>
            </a:r>
            <a:r>
              <a:rPr lang="uk-UA" sz="1900" b="1" u="sng" dirty="0"/>
              <a:t>забарвлений і надзвичайно стійкий образ етнічної групи спільноти, </a:t>
            </a:r>
            <a:r>
              <a:rPr lang="uk-UA" sz="1900" b="1" dirty="0"/>
              <a:t>який </a:t>
            </a:r>
            <a:r>
              <a:rPr lang="uk-UA" sz="1900" b="1" dirty="0" smtClean="0"/>
              <a:t>розповсюджується </a:t>
            </a:r>
            <a:r>
              <a:rPr lang="uk-UA" sz="1900" b="1" dirty="0"/>
              <a:t>на </a:t>
            </a:r>
            <a:endParaRPr lang="uk-UA" sz="1900" b="1" dirty="0" smtClean="0"/>
          </a:p>
          <a:p>
            <a:pPr lvl="0"/>
            <a:r>
              <a:rPr lang="uk-UA" sz="1900" b="1" dirty="0" smtClean="0"/>
              <a:t>всіх </a:t>
            </a:r>
            <a:r>
              <a:rPr lang="uk-UA" sz="1900" b="1" dirty="0"/>
              <a:t>її представників</a:t>
            </a:r>
            <a:endParaRPr lang="ru-RU" sz="1900" b="1" dirty="0"/>
          </a:p>
        </p:txBody>
      </p:sp>
      <p:sp>
        <p:nvSpPr>
          <p:cNvPr id="6" name="Прямоугольник 5"/>
          <p:cNvSpPr/>
          <p:nvPr/>
        </p:nvSpPr>
        <p:spPr>
          <a:xfrm>
            <a:off x="3048000" y="3144363"/>
            <a:ext cx="6096000" cy="2015936"/>
          </a:xfrm>
          <a:prstGeom prst="rect">
            <a:avLst/>
          </a:prstGeom>
        </p:spPr>
        <p:txBody>
          <a:bodyPr>
            <a:spAutoFit/>
          </a:bodyPr>
          <a:lstStyle/>
          <a:p>
            <a:pPr lvl="0" defTabSz="914400">
              <a:spcBef>
                <a:spcPct val="20000"/>
              </a:spcBef>
              <a:spcAft>
                <a:spcPts val="300"/>
              </a:spcAft>
              <a:buClr>
                <a:srgbClr val="F14124">
                  <a:lumMod val="75000"/>
                </a:srgbClr>
              </a:buClr>
              <a:buSzPct val="130000"/>
            </a:pPr>
            <a:r>
              <a:rPr lang="uk-UA" sz="2500" b="1" dirty="0">
                <a:solidFill>
                  <a:prstClr val="black">
                    <a:lumMod val="75000"/>
                    <a:lumOff val="25000"/>
                  </a:prstClr>
                </a:solidFill>
              </a:rPr>
              <a:t>В етнічному стереотипі, зазвичай, зафіксовані </a:t>
            </a:r>
            <a:r>
              <a:rPr lang="uk-UA" sz="2500" b="1" dirty="0" smtClean="0">
                <a:solidFill>
                  <a:prstClr val="black">
                    <a:lumMod val="75000"/>
                    <a:lumOff val="25000"/>
                  </a:prstClr>
                </a:solidFill>
              </a:rPr>
              <a:t>думки </a:t>
            </a:r>
            <a:r>
              <a:rPr lang="uk-UA" sz="2500" b="1" dirty="0">
                <a:solidFill>
                  <a:prstClr val="black">
                    <a:lumMod val="75000"/>
                    <a:lumOff val="25000"/>
                  </a:prstClr>
                </a:solidFill>
              </a:rPr>
              <a:t>про моральні, розумові, фізичні якості представників різноманітних етнічних спільнот</a:t>
            </a:r>
            <a:endParaRPr lang="en-US" sz="2500" b="1" dirty="0">
              <a:solidFill>
                <a:prstClr val="black">
                  <a:lumMod val="75000"/>
                  <a:lumOff val="25000"/>
                </a:prstClr>
              </a:solidFill>
            </a:endParaRPr>
          </a:p>
        </p:txBody>
      </p:sp>
    </p:spTree>
    <p:extLst>
      <p:ext uri="{BB962C8B-B14F-4D97-AF65-F5344CB8AC3E}">
        <p14:creationId xmlns:p14="http://schemas.microsoft.com/office/powerpoint/2010/main" val="159212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4294967295"/>
          </p:nvPr>
        </p:nvGraphicFramePr>
        <p:xfrm>
          <a:off x="290945" y="678873"/>
          <a:ext cx="11729605" cy="580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0" y="9206"/>
            <a:ext cx="6096000" cy="6986528"/>
          </a:xfrm>
          <a:prstGeom prst="rect">
            <a:avLst/>
          </a:prstGeom>
          <a:solidFill>
            <a:schemeClr val="accent3">
              <a:lumMod val="60000"/>
              <a:lumOff val="40000"/>
            </a:schemeClr>
          </a:solidFill>
        </p:spPr>
        <p:txBody>
          <a:bodyPr wrap="square">
            <a:spAutoFit/>
          </a:bodyPr>
          <a:lstStyle/>
          <a:p>
            <a:pPr algn="just"/>
            <a:r>
              <a:rPr lang="uk-UA" sz="2400" b="1" dirty="0" smtClean="0"/>
              <a:t>Етнічні упередження в Україні</a:t>
            </a:r>
          </a:p>
          <a:p>
            <a:pPr algn="just"/>
            <a:r>
              <a:rPr lang="en-US" dirty="0">
                <a:solidFill>
                  <a:srgbClr val="7030A0"/>
                </a:solidFill>
              </a:rPr>
              <a:t>https://www.kiis.com.ua/?lang=ukr&amp;cat=reports&amp;id=904&amp;page=3</a:t>
            </a:r>
            <a:endParaRPr lang="uk-UA" dirty="0" smtClean="0">
              <a:solidFill>
                <a:srgbClr val="7030A0"/>
              </a:solidFill>
            </a:endParaRPr>
          </a:p>
          <a:p>
            <a:pPr algn="just"/>
            <a:r>
              <a:rPr lang="uk-UA" sz="1600" dirty="0"/>
              <a:t>Київський міжнародний інститут соціології (КМІС) з 6 по 16 вересня </a:t>
            </a:r>
            <a:r>
              <a:rPr lang="uk-UA" sz="1600" b="1" dirty="0"/>
              <a:t>2019</a:t>
            </a:r>
            <a:r>
              <a:rPr lang="uk-UA" sz="1600" dirty="0"/>
              <a:t> року провів власне всеукраїнське опитування громадської думки. Методом особистого інтерв'ю опитано 2035 респондентів, що мешкають у 110 населених пунктах усіх регіонів України (крім АР Крим) за 4-х ступеневою стохастичною вибіркою, що репрезентативна для населення України віком від 18 років</a:t>
            </a:r>
            <a:r>
              <a:rPr lang="uk-UA" sz="1600" dirty="0" smtClean="0"/>
              <a:t>.</a:t>
            </a:r>
            <a:endParaRPr lang="uk-UA" sz="2400" dirty="0"/>
          </a:p>
          <a:p>
            <a:pPr algn="just"/>
            <a:r>
              <a:rPr lang="uk-UA" sz="1600" dirty="0"/>
              <a:t>У Луганській і Донецькій областях опитування проводилося тільки на території, що контролюється українською владою.</a:t>
            </a:r>
            <a:endParaRPr lang="uk-UA" sz="1600" dirty="0" smtClean="0"/>
          </a:p>
          <a:p>
            <a:pPr algn="just"/>
            <a:endParaRPr lang="uk-UA" sz="2000" dirty="0"/>
          </a:p>
          <a:p>
            <a:pPr algn="just"/>
            <a:r>
              <a:rPr lang="uk-UA" sz="2000" dirty="0" smtClean="0"/>
              <a:t>Найнижчий </a:t>
            </a:r>
            <a:r>
              <a:rPr lang="uk-UA" sz="2000" dirty="0"/>
              <a:t>рівень етнічних упереджень в Україні до українців, білорусів і росіян, найвищий – до африканців і ромів.</a:t>
            </a:r>
          </a:p>
          <a:p>
            <a:pPr algn="just"/>
            <a:endParaRPr lang="uk-UA" sz="2000" dirty="0"/>
          </a:p>
          <a:p>
            <a:pPr algn="just"/>
            <a:r>
              <a:rPr lang="uk-UA" sz="2000" dirty="0" smtClean="0"/>
              <a:t> </a:t>
            </a:r>
            <a:r>
              <a:rPr lang="uk-UA" sz="2000" dirty="0"/>
              <a:t>За рік (з вересня 2018) рівень ксенофобії дещо знизився з 4,2 до 4,0. Взагалі ж з 1994 до 2007 року рівень ксенофобії в Україні зростав (у 2007 він був найвищим за весь час спостережень), з 2008 до 2013 дещо знизився, в період після анексії Криму і війни на Донбасі з 2014 до 2018 трохи зріс і повернувся до рівня 2013 року</a:t>
            </a:r>
            <a:r>
              <a:rPr lang="uk-UA" sz="2000" dirty="0" smtClean="0"/>
              <a:t>.</a:t>
            </a:r>
          </a:p>
          <a:p>
            <a:pPr algn="just"/>
            <a:endParaRPr lang="uk-UA" sz="2000" dirty="0"/>
          </a:p>
        </p:txBody>
      </p:sp>
      <p:sp>
        <p:nvSpPr>
          <p:cNvPr id="3" name="Прямоугольник 2"/>
          <p:cNvSpPr/>
          <p:nvPr/>
        </p:nvSpPr>
        <p:spPr>
          <a:xfrm>
            <a:off x="0" y="9206"/>
            <a:ext cx="6096000" cy="2800767"/>
          </a:xfrm>
          <a:prstGeom prst="rect">
            <a:avLst/>
          </a:prstGeom>
          <a:solidFill>
            <a:schemeClr val="accent1">
              <a:lumMod val="40000"/>
              <a:lumOff val="60000"/>
            </a:schemeClr>
          </a:solidFill>
        </p:spPr>
        <p:txBody>
          <a:bodyPr wrap="square">
            <a:spAutoFit/>
          </a:bodyPr>
          <a:lstStyle/>
          <a:p>
            <a:pPr algn="just"/>
            <a:r>
              <a:rPr lang="uk-UA" sz="1600" dirty="0"/>
              <a:t> З 1994 року КМІС проводить дослідження ставлення населення України до деяких етнічних груп.  Це дослідження проводиться за шкалою американського соціолога </a:t>
            </a:r>
            <a:r>
              <a:rPr lang="uk-UA" sz="1600" dirty="0" err="1"/>
              <a:t>Еморі</a:t>
            </a:r>
            <a:r>
              <a:rPr lang="uk-UA" sz="1600" dirty="0"/>
              <a:t> </a:t>
            </a:r>
            <a:r>
              <a:rPr lang="uk-UA" sz="1600" dirty="0" err="1"/>
              <a:t>Богардуса</a:t>
            </a:r>
            <a:r>
              <a:rPr lang="uk-UA" sz="1600" dirty="0"/>
              <a:t> (адаптованою </a:t>
            </a:r>
            <a:r>
              <a:rPr lang="uk-UA" sz="1600" dirty="0" err="1"/>
              <a:t>Н.Паніною</a:t>
            </a:r>
            <a:r>
              <a:rPr lang="uk-UA" sz="1600" dirty="0"/>
              <a:t>). </a:t>
            </a:r>
            <a:r>
              <a:rPr lang="uk-UA" sz="1600" dirty="0" smtClean="0"/>
              <a:t>Респонденти </a:t>
            </a:r>
            <a:r>
              <a:rPr lang="uk-UA" sz="1600" dirty="0"/>
              <a:t>мають відповісти, наскільки близькі стосунки вони готові допустити з представниками кожної </a:t>
            </a:r>
            <a:r>
              <a:rPr lang="uk-UA" sz="1600" dirty="0" smtClean="0"/>
              <a:t>з </a:t>
            </a:r>
            <a:r>
              <a:rPr lang="ru-RU" sz="1600" dirty="0" smtClean="0"/>
              <a:t> </a:t>
            </a:r>
            <a:r>
              <a:rPr lang="ru-RU" sz="1600" dirty="0" err="1"/>
              <a:t>переліку</a:t>
            </a:r>
            <a:r>
              <a:rPr lang="ru-RU" sz="1600" dirty="0"/>
              <a:t> </a:t>
            </a:r>
            <a:r>
              <a:rPr lang="uk-UA" sz="1600" dirty="0" smtClean="0"/>
              <a:t> етнічних груп. </a:t>
            </a:r>
            <a:r>
              <a:rPr lang="uk-UA" sz="1600" dirty="0"/>
              <a:t>Це називається </a:t>
            </a:r>
            <a:r>
              <a:rPr lang="uk-UA" sz="1600" b="1" i="1" dirty="0"/>
              <a:t>соціальною дистанцією.  </a:t>
            </a:r>
            <a:r>
              <a:rPr lang="uk-UA" sz="1600" dirty="0"/>
              <a:t>Мінімальна соціальна дистанція 1 (згоден допустити як члена родини), максимальна 7 (не пускав би в Україну</a:t>
            </a:r>
            <a:r>
              <a:rPr lang="uk-UA" sz="1600" dirty="0" smtClean="0"/>
              <a:t>).  </a:t>
            </a:r>
            <a:r>
              <a:rPr lang="uk-UA" sz="1600" i="1" dirty="0"/>
              <a:t>Часто рівень соціальної дистанції інтерпретують як рівень упереджень до тієї чи іншої групи.</a:t>
            </a: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3751"/>
            <a:ext cx="6082145" cy="424731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3699164" cy="6863417"/>
          </a:xfrm>
          <a:prstGeom prst="rect">
            <a:avLst/>
          </a:prstGeom>
          <a:solidFill>
            <a:schemeClr val="accent1">
              <a:lumMod val="40000"/>
              <a:lumOff val="60000"/>
            </a:schemeClr>
          </a:solidFill>
        </p:spPr>
        <p:txBody>
          <a:bodyPr wrap="square">
            <a:spAutoFit/>
          </a:bodyPr>
          <a:lstStyle/>
          <a:p>
            <a:r>
              <a:rPr lang="uk-UA" sz="2000" dirty="0"/>
              <a:t>Найменша соціальна дистанція до україномовних і до російськомовних українців (індекс 2,2 і 2,7 відповідно), більшість опитаних готові допустити представників цих груп як членів своєї родини і близьких друзів.  Потім йдуть білоруси (3,2) та росіяни (3,6).  Всі ці показники не змінилися значущо за останній рік, тільки відстань до росіян трохи зменшилася (було 3.8).  Потім йдуть декілька етнічних груп – поляки, євреї, кримські татари, канадці, американці, німці з приблизно однаковою соціальною дистанцією 4,1-4,3.   Завершують ієрархію соціальних дистанцій французи (4,4), румуни (4.7), африканці (5,2), і на останньому місці </a:t>
            </a:r>
            <a:r>
              <a:rPr lang="uk-UA" sz="2000" dirty="0" err="1"/>
              <a:t>роми</a:t>
            </a:r>
            <a:r>
              <a:rPr lang="uk-UA" sz="2000" dirty="0"/>
              <a:t> (5,4).</a:t>
            </a: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166" y="-1"/>
            <a:ext cx="8492834" cy="68634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03723" y="534281"/>
            <a:ext cx="3578171" cy="1157359"/>
          </a:xfrm>
        </p:spPr>
        <p:txBody>
          <a:bodyPr/>
          <a:lstStyle/>
          <a:p>
            <a:r>
              <a:rPr lang="ru-RU" sz="2400" dirty="0" smtClean="0">
                <a:effectLst>
                  <a:outerShdw blurRad="38100" dist="38100" dir="2700000" algn="tl">
                    <a:srgbClr val="000000">
                      <a:alpha val="43137"/>
                    </a:srgbClr>
                  </a:outerShdw>
                </a:effectLst>
              </a:rPr>
              <a:t>1. </a:t>
            </a:r>
            <a:r>
              <a:rPr lang="ru-RU" sz="2400" dirty="0" err="1" smtClean="0">
                <a:effectLst>
                  <a:outerShdw blurRad="38100" dist="38100" dir="2700000" algn="tl">
                    <a:srgbClr val="000000">
                      <a:alpha val="43137"/>
                    </a:srgbClr>
                  </a:outerShdw>
                </a:effectLst>
              </a:rPr>
              <a:t>Поліетнічна</a:t>
            </a:r>
            <a:r>
              <a:rPr lang="ru-RU" sz="2400" dirty="0" smtClean="0">
                <a:effectLst>
                  <a:outerShdw blurRad="38100" dist="38100" dir="2700000" algn="tl">
                    <a:srgbClr val="000000">
                      <a:alpha val="43137"/>
                    </a:srgbClr>
                  </a:outerShdw>
                </a:effectLst>
              </a:rPr>
              <a:t> держава –</a:t>
            </a:r>
            <a:endParaRPr lang="en-US" sz="2400"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7803724" y="1691641"/>
            <a:ext cx="3562930" cy="1690967"/>
          </a:xfrm>
        </p:spPr>
        <p:txBody>
          <a:bodyPr>
            <a:normAutofit/>
          </a:bodyPr>
          <a:lstStyle/>
          <a:p>
            <a:r>
              <a:rPr lang="ru-RU" sz="2500" b="1" dirty="0" err="1" smtClean="0"/>
              <a:t>це</a:t>
            </a:r>
            <a:r>
              <a:rPr lang="ru-RU" sz="2500" b="1" dirty="0" smtClean="0"/>
              <a:t> держава, на </a:t>
            </a:r>
            <a:r>
              <a:rPr lang="ru-RU" sz="2500" b="1" dirty="0" err="1" smtClean="0"/>
              <a:t>території</a:t>
            </a:r>
            <a:r>
              <a:rPr lang="ru-RU" sz="2500" b="1" dirty="0" smtClean="0"/>
              <a:t> </a:t>
            </a:r>
            <a:r>
              <a:rPr lang="ru-RU" sz="2500" b="1" dirty="0" err="1" smtClean="0"/>
              <a:t>якої</a:t>
            </a:r>
            <a:r>
              <a:rPr lang="ru-RU" sz="2500" b="1" dirty="0" smtClean="0"/>
              <a:t> </a:t>
            </a:r>
            <a:r>
              <a:rPr lang="ru-RU" sz="2500" b="1" dirty="0" err="1" smtClean="0"/>
              <a:t>водночас</a:t>
            </a:r>
            <a:r>
              <a:rPr lang="ru-RU" sz="2500" b="1" dirty="0" smtClean="0"/>
              <a:t> </a:t>
            </a:r>
            <a:r>
              <a:rPr lang="ru-RU" sz="2500" b="1" dirty="0" err="1" smtClean="0"/>
              <a:t>проживає</a:t>
            </a:r>
            <a:r>
              <a:rPr lang="en-US" sz="2500" b="1" dirty="0" smtClean="0"/>
              <a:t> </a:t>
            </a:r>
            <a:r>
              <a:rPr lang="uk-UA" sz="2500" b="1" dirty="0" smtClean="0"/>
              <a:t>кілька етносів</a:t>
            </a:r>
            <a:endParaRPr lang="en-US" sz="2500" b="1" dirty="0" smtClean="0"/>
          </a:p>
          <a:p>
            <a:endParaRPr lang="en-US" sz="2500" b="1" dirty="0"/>
          </a:p>
        </p:txBody>
      </p:sp>
      <p:pic>
        <p:nvPicPr>
          <p:cNvPr id="10" name="Объект 9" descr="Вырезка экрана"/>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637" y="1364656"/>
            <a:ext cx="6792686" cy="4014865"/>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3" y="0"/>
            <a:ext cx="10343408" cy="5772956"/>
          </a:xfrm>
          <a:prstGeom prst="rect">
            <a:avLst/>
          </a:prstGeom>
        </p:spPr>
      </p:pic>
      <p:pic>
        <p:nvPicPr>
          <p:cNvPr id="3" name="Рисунок 2" descr="Вырезка экрана"/>
          <p:cNvPicPr>
            <a:picLocks noChangeAspect="1"/>
          </p:cNvPicPr>
          <p:nvPr/>
        </p:nvPicPr>
        <p:blipFill>
          <a:blip r:embed="rId3"/>
          <a:stretch>
            <a:fillRect/>
          </a:stretch>
        </p:blipFill>
        <p:spPr>
          <a:xfrm>
            <a:off x="5914999" y="3424237"/>
            <a:ext cx="362001" cy="9526"/>
          </a:xfrm>
          <a:prstGeom prst="rect">
            <a:avLst/>
          </a:prstGeom>
        </p:spPr>
      </p:pic>
      <p:pic>
        <p:nvPicPr>
          <p:cNvPr id="6" name="Рисунок 5"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43" y="5772956"/>
            <a:ext cx="10343408" cy="5137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585855" cy="5509200"/>
          </a:xfrm>
          <a:prstGeom prst="rect">
            <a:avLst/>
          </a:prstGeom>
          <a:solidFill>
            <a:schemeClr val="accent6">
              <a:lumMod val="20000"/>
              <a:lumOff val="80000"/>
            </a:schemeClr>
          </a:solidFill>
        </p:spPr>
        <p:txBody>
          <a:bodyPr wrap="square">
            <a:spAutoFit/>
          </a:bodyPr>
          <a:lstStyle/>
          <a:p>
            <a:pPr algn="just"/>
            <a:r>
              <a:rPr lang="ru-RU" sz="1600" b="1" i="1" dirty="0" err="1"/>
              <a:t>Ксенофобія</a:t>
            </a:r>
            <a:r>
              <a:rPr lang="ru-RU" sz="1600" dirty="0"/>
              <a:t> </a:t>
            </a:r>
            <a:r>
              <a:rPr lang="ru-RU" sz="1600" dirty="0" err="1"/>
              <a:t>розглядається</a:t>
            </a:r>
            <a:r>
              <a:rPr lang="ru-RU" sz="1600" dirty="0"/>
              <a:t> як </a:t>
            </a:r>
            <a:r>
              <a:rPr lang="ru-RU" sz="1600" dirty="0" err="1"/>
              <a:t>поняття</a:t>
            </a:r>
            <a:r>
              <a:rPr lang="ru-RU" sz="1600" dirty="0"/>
              <a:t>, </a:t>
            </a:r>
            <a:r>
              <a:rPr lang="ru-RU" sz="1600" dirty="0" err="1"/>
              <a:t>протилежне</a:t>
            </a:r>
            <a:r>
              <a:rPr lang="ru-RU" sz="1600" dirty="0"/>
              <a:t> </a:t>
            </a:r>
            <a:r>
              <a:rPr lang="ru-RU" sz="1600" dirty="0" err="1" smtClean="0"/>
              <a:t>толерантності</a:t>
            </a:r>
            <a:r>
              <a:rPr lang="ru-RU" sz="1600" dirty="0" smtClean="0"/>
              <a:t>, </a:t>
            </a:r>
            <a:r>
              <a:rPr lang="ru-RU" sz="1600" dirty="0" err="1" smtClean="0"/>
              <a:t>явище</a:t>
            </a:r>
            <a:r>
              <a:rPr lang="ru-RU" sz="1600" dirty="0"/>
              <a:t>, </a:t>
            </a:r>
            <a:r>
              <a:rPr lang="ru-RU" sz="1600" dirty="0" err="1"/>
              <a:t>що</a:t>
            </a:r>
            <a:r>
              <a:rPr lang="ru-RU" sz="1600" dirty="0"/>
              <a:t> </a:t>
            </a:r>
            <a:r>
              <a:rPr lang="ru-RU" sz="1600" dirty="0" err="1"/>
              <a:t>виявляється</a:t>
            </a:r>
            <a:r>
              <a:rPr lang="ru-RU" sz="1600" dirty="0"/>
              <a:t> в </a:t>
            </a:r>
            <a:r>
              <a:rPr lang="ru-RU" sz="1600" dirty="0" err="1"/>
              <a:t>нетерпимості</a:t>
            </a:r>
            <a:r>
              <a:rPr lang="ru-RU" sz="1600" dirty="0"/>
              <a:t>, </a:t>
            </a:r>
            <a:r>
              <a:rPr lang="ru-RU" sz="1600" dirty="0" err="1"/>
              <a:t>неприйнятті</a:t>
            </a:r>
            <a:r>
              <a:rPr lang="ru-RU" sz="1600" dirty="0"/>
              <a:t>, </a:t>
            </a:r>
            <a:r>
              <a:rPr lang="ru-RU" sz="1600" dirty="0" err="1"/>
              <a:t>ненависті</a:t>
            </a:r>
            <a:r>
              <a:rPr lang="ru-RU" sz="1600" dirty="0"/>
              <a:t> до «чужого</a:t>
            </a:r>
            <a:r>
              <a:rPr lang="ru-RU" sz="1600" dirty="0" smtClean="0"/>
              <a:t>», «</a:t>
            </a:r>
            <a:r>
              <a:rPr lang="ru-RU" sz="1600" dirty="0" err="1"/>
              <a:t>чужорідного</a:t>
            </a:r>
            <a:r>
              <a:rPr lang="ru-RU" sz="1600" dirty="0" smtClean="0"/>
              <a:t>».</a:t>
            </a:r>
          </a:p>
          <a:p>
            <a:pPr algn="just"/>
            <a:endParaRPr lang="ru-RU" sz="1600" dirty="0" smtClean="0"/>
          </a:p>
          <a:p>
            <a:pPr algn="just"/>
            <a:r>
              <a:rPr lang="ru-RU" sz="1600" i="1" dirty="0" err="1"/>
              <a:t>Широке</a:t>
            </a:r>
            <a:r>
              <a:rPr lang="ru-RU" sz="1600" i="1" dirty="0"/>
              <a:t> </a:t>
            </a:r>
            <a:r>
              <a:rPr lang="ru-RU" sz="1600" i="1" dirty="0" err="1"/>
              <a:t>значення</a:t>
            </a:r>
            <a:r>
              <a:rPr lang="ru-RU" sz="1600" i="1" dirty="0"/>
              <a:t> </a:t>
            </a:r>
            <a:r>
              <a:rPr lang="ru-RU" sz="1600" dirty="0" err="1"/>
              <a:t>терміну</a:t>
            </a:r>
            <a:r>
              <a:rPr lang="ru-RU" sz="1600" dirty="0"/>
              <a:t> </a:t>
            </a:r>
            <a:r>
              <a:rPr lang="ru-RU" sz="1600" dirty="0" err="1"/>
              <a:t>ґрунтується</a:t>
            </a:r>
            <a:r>
              <a:rPr lang="ru-RU" sz="1600" dirty="0"/>
              <a:t> на </a:t>
            </a:r>
            <a:r>
              <a:rPr lang="ru-RU" sz="1600" dirty="0" err="1" smtClean="0"/>
              <a:t>загальному</a:t>
            </a:r>
            <a:r>
              <a:rPr lang="ru-RU" sz="1600" dirty="0" smtClean="0"/>
              <a:t> </a:t>
            </a:r>
            <a:r>
              <a:rPr lang="ru-RU" sz="1600" dirty="0" err="1" smtClean="0"/>
              <a:t>понятті</a:t>
            </a:r>
            <a:r>
              <a:rPr lang="ru-RU" sz="1600" dirty="0" smtClean="0"/>
              <a:t> </a:t>
            </a:r>
            <a:r>
              <a:rPr lang="ru-RU" sz="1600" dirty="0"/>
              <a:t>страху перед «</a:t>
            </a:r>
            <a:r>
              <a:rPr lang="ru-RU" sz="1600" dirty="0" err="1"/>
              <a:t>іншими</a:t>
            </a:r>
            <a:r>
              <a:rPr lang="ru-RU" sz="1600" dirty="0"/>
              <a:t>» і </a:t>
            </a:r>
            <a:r>
              <a:rPr lang="ru-RU" sz="1600" dirty="0" err="1"/>
              <a:t>включає</a:t>
            </a:r>
            <a:r>
              <a:rPr lang="ru-RU" sz="1600" dirty="0"/>
              <a:t> </a:t>
            </a:r>
            <a:r>
              <a:rPr lang="ru-RU" sz="1600" dirty="0" err="1"/>
              <a:t>загалом</a:t>
            </a:r>
            <a:r>
              <a:rPr lang="ru-RU" sz="1600" dirty="0"/>
              <a:t> </a:t>
            </a:r>
            <a:r>
              <a:rPr lang="ru-RU" sz="1600" dirty="0" err="1"/>
              <a:t>негативне</a:t>
            </a:r>
            <a:r>
              <a:rPr lang="ru-RU" sz="1600" dirty="0"/>
              <a:t> </a:t>
            </a:r>
            <a:r>
              <a:rPr lang="ru-RU" sz="1600" dirty="0" err="1"/>
              <a:t>ставлення</a:t>
            </a:r>
            <a:r>
              <a:rPr lang="ru-RU" sz="1600" dirty="0"/>
              <a:t> </a:t>
            </a:r>
            <a:r>
              <a:rPr lang="ru-RU" sz="1600" dirty="0" smtClean="0"/>
              <a:t>до </a:t>
            </a:r>
            <a:r>
              <a:rPr lang="ru-RU" sz="1600" dirty="0" err="1" smtClean="0"/>
              <a:t>представників</a:t>
            </a:r>
            <a:r>
              <a:rPr lang="ru-RU" sz="1600" dirty="0" smtClean="0"/>
              <a:t> </a:t>
            </a:r>
            <a:r>
              <a:rPr lang="ru-RU" sz="1600" dirty="0"/>
              <a:t>«</a:t>
            </a:r>
            <a:r>
              <a:rPr lang="ru-RU" sz="1600" dirty="0" err="1"/>
              <a:t>інших</a:t>
            </a:r>
            <a:r>
              <a:rPr lang="ru-RU" sz="1600" dirty="0"/>
              <a:t> </a:t>
            </a:r>
            <a:r>
              <a:rPr lang="ru-RU" sz="1600" dirty="0" err="1"/>
              <a:t>груп</a:t>
            </a:r>
            <a:r>
              <a:rPr lang="ru-RU" sz="1600" dirty="0"/>
              <a:t>», </a:t>
            </a:r>
            <a:r>
              <a:rPr lang="ru-RU" sz="1600" dirty="0" err="1"/>
              <a:t>виокремлення</a:t>
            </a:r>
            <a:r>
              <a:rPr lang="ru-RU" sz="1600" dirty="0"/>
              <a:t> </a:t>
            </a:r>
            <a:r>
              <a:rPr lang="ru-RU" sz="1600" dirty="0" err="1"/>
              <a:t>належності</a:t>
            </a:r>
            <a:r>
              <a:rPr lang="ru-RU" sz="1600" dirty="0"/>
              <a:t> до </a:t>
            </a:r>
            <a:r>
              <a:rPr lang="ru-RU" sz="1600" dirty="0" err="1"/>
              <a:t>яких</a:t>
            </a:r>
            <a:r>
              <a:rPr lang="ru-RU" sz="1600" dirty="0"/>
              <a:t> </a:t>
            </a:r>
            <a:r>
              <a:rPr lang="ru-RU" sz="1600" dirty="0" err="1" smtClean="0"/>
              <a:t>відбувається</a:t>
            </a:r>
            <a:r>
              <a:rPr lang="ru-RU" sz="1600" dirty="0" smtClean="0"/>
              <a:t> за </a:t>
            </a:r>
            <a:r>
              <a:rPr lang="ru-RU" sz="1600" dirty="0" err="1"/>
              <a:t>ознакою</a:t>
            </a:r>
            <a:r>
              <a:rPr lang="ru-RU" sz="1600" dirty="0"/>
              <a:t> як </a:t>
            </a:r>
            <a:r>
              <a:rPr lang="ru-RU" sz="1600" dirty="0" err="1"/>
              <a:t>раси</a:t>
            </a:r>
            <a:r>
              <a:rPr lang="ru-RU" sz="1600" dirty="0"/>
              <a:t>, </a:t>
            </a:r>
            <a:r>
              <a:rPr lang="ru-RU" sz="1600" dirty="0" err="1"/>
              <a:t>етнічності</a:t>
            </a:r>
            <a:r>
              <a:rPr lang="ru-RU" sz="1600" dirty="0"/>
              <a:t>, </a:t>
            </a:r>
            <a:r>
              <a:rPr lang="ru-RU" sz="1600" dirty="0" err="1"/>
              <a:t>національності</a:t>
            </a:r>
            <a:r>
              <a:rPr lang="ru-RU" sz="1600" dirty="0"/>
              <a:t>, так і </a:t>
            </a:r>
            <a:r>
              <a:rPr lang="ru-RU" sz="1600" dirty="0" err="1"/>
              <a:t>статі</a:t>
            </a:r>
            <a:r>
              <a:rPr lang="ru-RU" sz="1600" dirty="0"/>
              <a:t>, </a:t>
            </a:r>
            <a:r>
              <a:rPr lang="ru-RU" sz="1600" dirty="0" err="1" smtClean="0"/>
              <a:t>віку</a:t>
            </a:r>
            <a:r>
              <a:rPr lang="ru-RU" sz="1600" dirty="0"/>
              <a:t>, </a:t>
            </a:r>
            <a:r>
              <a:rPr lang="ru-RU" sz="1600" dirty="0" err="1"/>
              <a:t>класу</a:t>
            </a:r>
            <a:r>
              <a:rPr lang="ru-RU" sz="1600" dirty="0"/>
              <a:t>, </a:t>
            </a:r>
            <a:r>
              <a:rPr lang="ru-RU" sz="1600" dirty="0" err="1"/>
              <a:t>регіону</a:t>
            </a:r>
            <a:r>
              <a:rPr lang="ru-RU" sz="1600" dirty="0"/>
              <a:t> </a:t>
            </a:r>
            <a:r>
              <a:rPr lang="ru-RU" sz="1600" dirty="0" err="1"/>
              <a:t>проживання</a:t>
            </a:r>
            <a:r>
              <a:rPr lang="ru-RU" sz="1600" dirty="0"/>
              <a:t>, </a:t>
            </a:r>
            <a:r>
              <a:rPr lang="ru-RU" sz="1600" dirty="0" err="1"/>
              <a:t>функціональної</a:t>
            </a:r>
            <a:r>
              <a:rPr lang="ru-RU" sz="1600" dirty="0"/>
              <a:t> </a:t>
            </a:r>
            <a:r>
              <a:rPr lang="ru-RU" sz="1600" dirty="0" err="1"/>
              <a:t>неспроможності</a:t>
            </a:r>
            <a:r>
              <a:rPr lang="ru-RU" sz="1600" dirty="0"/>
              <a:t> (</a:t>
            </a:r>
            <a:r>
              <a:rPr lang="ru-RU" sz="1600" dirty="0" err="1"/>
              <a:t>чи</a:t>
            </a:r>
            <a:r>
              <a:rPr lang="ru-RU" sz="1600" dirty="0"/>
              <a:t> </a:t>
            </a:r>
            <a:r>
              <a:rPr lang="ru-RU" sz="1600" dirty="0" smtClean="0"/>
              <a:t>за станом </a:t>
            </a:r>
            <a:r>
              <a:rPr lang="ru-RU" sz="1600" dirty="0" err="1"/>
              <a:t>здоров’я</a:t>
            </a:r>
            <a:r>
              <a:rPr lang="ru-RU" sz="1600" dirty="0"/>
              <a:t>) </a:t>
            </a:r>
            <a:r>
              <a:rPr lang="ru-RU" sz="1600" dirty="0" err="1"/>
              <a:t>тощо</a:t>
            </a:r>
            <a:r>
              <a:rPr lang="ru-RU" sz="1600" dirty="0"/>
              <a:t>. </a:t>
            </a:r>
            <a:endParaRPr lang="ru-RU" sz="1600" dirty="0" smtClean="0"/>
          </a:p>
          <a:p>
            <a:pPr algn="just"/>
            <a:r>
              <a:rPr lang="ru-RU" sz="1600" b="1" i="1" dirty="0" smtClean="0"/>
              <a:t>У </a:t>
            </a:r>
            <a:r>
              <a:rPr lang="ru-RU" sz="1600" b="1" i="1" dirty="0" err="1"/>
              <a:t>вузькому</a:t>
            </a:r>
            <a:r>
              <a:rPr lang="ru-RU" sz="1600" b="1" i="1" dirty="0"/>
              <a:t> (</a:t>
            </a:r>
            <a:r>
              <a:rPr lang="ru-RU" sz="1600" b="1" i="1" dirty="0" err="1"/>
              <a:t>більш</a:t>
            </a:r>
            <a:r>
              <a:rPr lang="ru-RU" sz="1600" b="1" i="1" dirty="0"/>
              <a:t> </a:t>
            </a:r>
            <a:r>
              <a:rPr lang="ru-RU" sz="1600" b="1" i="1" dirty="0" err="1"/>
              <a:t>поширеному</a:t>
            </a:r>
            <a:r>
              <a:rPr lang="ru-RU" sz="1600" b="1" i="1" dirty="0"/>
              <a:t> </a:t>
            </a:r>
            <a:r>
              <a:rPr lang="ru-RU" sz="1600" b="1" i="1" dirty="0" err="1"/>
              <a:t>серед</a:t>
            </a:r>
            <a:r>
              <a:rPr lang="ru-RU" sz="1600" b="1" i="1" dirty="0"/>
              <a:t> </a:t>
            </a:r>
            <a:r>
              <a:rPr lang="ru-RU" sz="1600" b="1" i="1" dirty="0" err="1"/>
              <a:t>дослідників</a:t>
            </a:r>
            <a:r>
              <a:rPr lang="ru-RU" sz="1600" dirty="0"/>
              <a:t>) </a:t>
            </a:r>
            <a:r>
              <a:rPr lang="ru-RU" sz="1600" dirty="0" err="1"/>
              <a:t>значенні</a:t>
            </a:r>
            <a:endParaRPr lang="ru-RU" sz="1600" dirty="0"/>
          </a:p>
          <a:p>
            <a:pPr algn="just"/>
            <a:r>
              <a:rPr lang="ru-RU" sz="1600" dirty="0" err="1"/>
              <a:t>ксенофобією</a:t>
            </a:r>
            <a:r>
              <a:rPr lang="ru-RU" sz="1600" dirty="0"/>
              <a:t> </a:t>
            </a:r>
            <a:r>
              <a:rPr lang="ru-RU" sz="1600" dirty="0" err="1"/>
              <a:t>вважають</a:t>
            </a:r>
            <a:r>
              <a:rPr lang="ru-RU" sz="1600" dirty="0"/>
              <a:t> </a:t>
            </a:r>
            <a:r>
              <a:rPr lang="ru-RU" sz="1600" i="1" dirty="0" err="1"/>
              <a:t>негативне</a:t>
            </a:r>
            <a:r>
              <a:rPr lang="ru-RU" sz="1600" i="1" dirty="0"/>
              <a:t> </a:t>
            </a:r>
            <a:r>
              <a:rPr lang="ru-RU" sz="1600" i="1" dirty="0" err="1"/>
              <a:t>ставлення</a:t>
            </a:r>
            <a:r>
              <a:rPr lang="ru-RU" sz="1600" i="1" dirty="0"/>
              <a:t> до </a:t>
            </a:r>
            <a:r>
              <a:rPr lang="ru-RU" sz="1600" i="1" dirty="0" err="1"/>
              <a:t>представників</a:t>
            </a:r>
            <a:r>
              <a:rPr lang="ru-RU" sz="1600" i="1" dirty="0"/>
              <a:t> </a:t>
            </a:r>
            <a:r>
              <a:rPr lang="ru-RU" sz="1600" i="1" dirty="0" err="1"/>
              <a:t>певних</a:t>
            </a:r>
            <a:r>
              <a:rPr lang="ru-RU" sz="1600" i="1" dirty="0"/>
              <a:t> </a:t>
            </a:r>
            <a:r>
              <a:rPr lang="ru-RU" sz="1600" i="1" dirty="0" smtClean="0"/>
              <a:t>рас, </a:t>
            </a:r>
            <a:r>
              <a:rPr lang="ru-RU" sz="1600" i="1" dirty="0" err="1" smtClean="0"/>
              <a:t>національностей</a:t>
            </a:r>
            <a:r>
              <a:rPr lang="ru-RU" sz="1600" i="1" dirty="0" smtClean="0"/>
              <a:t> </a:t>
            </a:r>
            <a:r>
              <a:rPr lang="ru-RU" sz="1600" i="1" dirty="0"/>
              <a:t>та </a:t>
            </a:r>
            <a:r>
              <a:rPr lang="ru-RU" sz="1600" i="1" dirty="0" err="1"/>
              <a:t>етносів</a:t>
            </a:r>
            <a:r>
              <a:rPr lang="ru-RU" sz="1600" i="1" dirty="0"/>
              <a:t>, яке </a:t>
            </a:r>
            <a:r>
              <a:rPr lang="ru-RU" sz="1600" i="1" dirty="0" err="1"/>
              <a:t>виявляється</a:t>
            </a:r>
            <a:r>
              <a:rPr lang="ru-RU" sz="1600" i="1" dirty="0"/>
              <a:t> </a:t>
            </a:r>
            <a:r>
              <a:rPr lang="ru-RU" sz="1600" i="1" dirty="0" smtClean="0"/>
              <a:t>у </a:t>
            </a:r>
            <a:r>
              <a:rPr lang="ru-RU" sz="1600" i="1" dirty="0" err="1" smtClean="0"/>
              <a:t>негативних</a:t>
            </a:r>
            <a:r>
              <a:rPr lang="ru-RU" sz="1600" i="1" dirty="0" smtClean="0"/>
              <a:t> </a:t>
            </a:r>
            <a:r>
              <a:rPr lang="ru-RU" sz="1600" i="1" dirty="0" err="1"/>
              <a:t>емоціях</a:t>
            </a:r>
            <a:r>
              <a:rPr lang="ru-RU" sz="1600" i="1" dirty="0"/>
              <a:t> </a:t>
            </a:r>
            <a:r>
              <a:rPr lang="ru-RU" sz="1600" i="1" dirty="0" smtClean="0"/>
              <a:t>та </a:t>
            </a:r>
            <a:r>
              <a:rPr lang="ru-RU" sz="1600" i="1" dirty="0" err="1" smtClean="0"/>
              <a:t>упередженому</a:t>
            </a:r>
            <a:r>
              <a:rPr lang="ru-RU" sz="1600" i="1" dirty="0" smtClean="0"/>
              <a:t> </a:t>
            </a:r>
            <a:r>
              <a:rPr lang="ru-RU" sz="1600" i="1" dirty="0" err="1"/>
              <a:t>ставленні</a:t>
            </a:r>
            <a:r>
              <a:rPr lang="ru-RU" sz="1600" i="1" dirty="0"/>
              <a:t> до </a:t>
            </a:r>
            <a:r>
              <a:rPr lang="ru-RU" sz="1600" i="1" dirty="0" err="1"/>
              <a:t>представників</a:t>
            </a:r>
            <a:r>
              <a:rPr lang="ru-RU" sz="1600" i="1" dirty="0"/>
              <a:t> </a:t>
            </a:r>
            <a:r>
              <a:rPr lang="ru-RU" sz="1600" i="1" dirty="0" err="1"/>
              <a:t>інших</a:t>
            </a:r>
            <a:r>
              <a:rPr lang="ru-RU" sz="1600" i="1" dirty="0"/>
              <a:t> культур. </a:t>
            </a:r>
            <a:endParaRPr lang="uk-UA" sz="1600" i="1" dirty="0"/>
          </a:p>
        </p:txBody>
      </p:sp>
      <p:sp>
        <p:nvSpPr>
          <p:cNvPr id="3" name="Прямоугольник 2"/>
          <p:cNvSpPr/>
          <p:nvPr/>
        </p:nvSpPr>
        <p:spPr>
          <a:xfrm>
            <a:off x="4807527" y="0"/>
            <a:ext cx="7232073" cy="646331"/>
          </a:xfrm>
          <a:prstGeom prst="rect">
            <a:avLst/>
          </a:prstGeom>
          <a:solidFill>
            <a:schemeClr val="accent3">
              <a:lumMod val="40000"/>
              <a:lumOff val="60000"/>
            </a:schemeClr>
          </a:solidFill>
        </p:spPr>
        <p:txBody>
          <a:bodyPr wrap="square">
            <a:spAutoFit/>
          </a:bodyPr>
          <a:lstStyle/>
          <a:p>
            <a:r>
              <a:rPr lang="ru-RU" dirty="0" err="1"/>
              <a:t>Індекс</a:t>
            </a:r>
            <a:r>
              <a:rPr lang="ru-RU" dirty="0"/>
              <a:t> </a:t>
            </a:r>
            <a:r>
              <a:rPr lang="ru-RU" dirty="0" err="1"/>
              <a:t>ксенофобії</a:t>
            </a:r>
            <a:r>
              <a:rPr lang="ru-RU" dirty="0"/>
              <a:t> (</a:t>
            </a:r>
            <a:r>
              <a:rPr lang="ru-RU" dirty="0" err="1"/>
              <a:t>середня</a:t>
            </a:r>
            <a:r>
              <a:rPr lang="ru-RU" dirty="0"/>
              <a:t> </a:t>
            </a:r>
            <a:r>
              <a:rPr lang="ru-RU" dirty="0" err="1"/>
              <a:t>соціальна</a:t>
            </a:r>
            <a:r>
              <a:rPr lang="ru-RU" dirty="0"/>
              <a:t> </a:t>
            </a:r>
            <a:r>
              <a:rPr lang="ru-RU" dirty="0" err="1"/>
              <a:t>відстань</a:t>
            </a:r>
            <a:r>
              <a:rPr lang="ru-RU" dirty="0"/>
              <a:t> за шкалою </a:t>
            </a:r>
            <a:r>
              <a:rPr lang="ru-RU" dirty="0" err="1"/>
              <a:t>Богардуса</a:t>
            </a:r>
            <a:r>
              <a:rPr lang="ru-RU" dirty="0"/>
              <a:t>) за </a:t>
            </a:r>
            <a:r>
              <a:rPr lang="ru-RU" dirty="0" smtClean="0"/>
              <a:t>роками </a:t>
            </a:r>
            <a:r>
              <a:rPr lang="en-US" dirty="0">
                <a:solidFill>
                  <a:srgbClr val="7030A0"/>
                </a:solidFill>
              </a:rPr>
              <a:t>https://www.kiis.com.ua/?lang=ukr&amp;cat=reports&amp;id=904&amp;page=3</a:t>
            </a: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672" y="646331"/>
            <a:ext cx="4588114" cy="6093976"/>
          </a:xfrm>
          <a:prstGeom prst="rect">
            <a:avLst/>
          </a:prstGeom>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1206" y="646331"/>
            <a:ext cx="2848394" cy="60939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78234" y="643637"/>
            <a:ext cx="4938443" cy="523220"/>
          </a:xfrm>
          <a:prstGeom prst="rect">
            <a:avLst/>
          </a:prstGeom>
        </p:spPr>
        <p:txBody>
          <a:bodyPr wrap="square">
            <a:spAutoFit/>
          </a:bodyPr>
          <a:lstStyle/>
          <a:p>
            <a:r>
              <a:rPr lang="ru-RU" sz="2800" b="1" dirty="0" err="1" smtClean="0">
                <a:effectLst>
                  <a:outerShdw blurRad="38100" dist="38100" dir="2700000" algn="tl">
                    <a:srgbClr val="000000">
                      <a:alpha val="43137"/>
                    </a:srgbClr>
                  </a:outerShdw>
                </a:effectLst>
              </a:rPr>
              <a:t>Міжетнічний</a:t>
            </a:r>
            <a:r>
              <a:rPr lang="ru-RU" sz="2800" b="1" dirty="0" smtClean="0">
                <a:effectLst>
                  <a:outerShdw blurRad="38100" dist="38100" dir="2700000" algn="tl">
                    <a:srgbClr val="000000">
                      <a:alpha val="43137"/>
                    </a:srgbClr>
                  </a:outerShdw>
                </a:effectLst>
              </a:rPr>
              <a:t> </a:t>
            </a:r>
            <a:r>
              <a:rPr lang="ru-RU" sz="2800" b="1" dirty="0" err="1">
                <a:effectLst>
                  <a:outerShdw blurRad="38100" dist="38100" dir="2700000" algn="tl">
                    <a:srgbClr val="000000">
                      <a:alpha val="43137"/>
                    </a:srgbClr>
                  </a:outerShdw>
                </a:effectLst>
              </a:rPr>
              <a:t>конфлікт</a:t>
            </a:r>
            <a:r>
              <a:rPr lang="uk-UA" sz="2800" b="1" dirty="0">
                <a:effectLst>
                  <a:outerShdw blurRad="38100" dist="38100" dir="2700000" algn="tl">
                    <a:srgbClr val="000000">
                      <a:alpha val="43137"/>
                    </a:srgbClr>
                  </a:outerShdw>
                </a:effectLst>
              </a:rPr>
              <a:t> </a:t>
            </a:r>
            <a:r>
              <a:rPr lang="uk-UA" b="1" dirty="0">
                <a:effectLst>
                  <a:outerShdw blurRad="38100" dist="38100" dir="2700000" algn="tl">
                    <a:srgbClr val="000000">
                      <a:alpha val="43137"/>
                    </a:srgbClr>
                  </a:outerShdw>
                </a:effectLst>
              </a:rPr>
              <a:t>-</a:t>
            </a:r>
            <a:endParaRPr lang="ru-RU" dirty="0"/>
          </a:p>
        </p:txBody>
      </p:sp>
      <p:sp>
        <p:nvSpPr>
          <p:cNvPr id="3" name="Прямоугольник 2"/>
          <p:cNvSpPr/>
          <p:nvPr/>
        </p:nvSpPr>
        <p:spPr>
          <a:xfrm>
            <a:off x="3131128" y="1467316"/>
            <a:ext cx="6096000" cy="2308324"/>
          </a:xfrm>
          <a:prstGeom prst="rect">
            <a:avLst/>
          </a:prstGeom>
        </p:spPr>
        <p:txBody>
          <a:bodyPr>
            <a:spAutoFit/>
          </a:bodyPr>
          <a:lstStyle/>
          <a:p>
            <a:pPr algn="just"/>
            <a:r>
              <a:rPr lang="ru-RU" dirty="0"/>
              <a:t>є результатом </a:t>
            </a:r>
            <a:r>
              <a:rPr lang="ru-RU" dirty="0" err="1"/>
              <a:t>зіткнення</a:t>
            </a:r>
            <a:r>
              <a:rPr lang="ru-RU" dirty="0"/>
              <a:t> </a:t>
            </a:r>
            <a:r>
              <a:rPr lang="ru-RU" dirty="0" err="1"/>
              <a:t>інтересів</a:t>
            </a:r>
            <a:r>
              <a:rPr lang="ru-RU" dirty="0"/>
              <a:t> </a:t>
            </a:r>
            <a:r>
              <a:rPr lang="ru-RU" dirty="0" err="1"/>
              <a:t>різного</a:t>
            </a:r>
            <a:r>
              <a:rPr lang="ru-RU" dirty="0"/>
              <a:t> </a:t>
            </a:r>
            <a:r>
              <a:rPr lang="ru-RU" dirty="0" err="1"/>
              <a:t>рівня</a:t>
            </a:r>
            <a:r>
              <a:rPr lang="ru-RU" dirty="0"/>
              <a:t> й </a:t>
            </a:r>
            <a:r>
              <a:rPr lang="ru-RU" dirty="0" err="1"/>
              <a:t>змісту</a:t>
            </a:r>
            <a:r>
              <a:rPr lang="ru-RU" dirty="0"/>
              <a:t> та </a:t>
            </a:r>
            <a:r>
              <a:rPr lang="ru-RU" dirty="0" err="1"/>
              <a:t>являє</a:t>
            </a:r>
            <a:r>
              <a:rPr lang="ru-RU" dirty="0"/>
              <a:t> собою </a:t>
            </a:r>
            <a:r>
              <a:rPr lang="ru-RU" dirty="0" err="1"/>
              <a:t>прояв</a:t>
            </a:r>
            <a:r>
              <a:rPr lang="ru-RU" dirty="0"/>
              <a:t> </a:t>
            </a:r>
            <a:r>
              <a:rPr lang="ru-RU" dirty="0" err="1"/>
              <a:t>складних</a:t>
            </a:r>
            <a:r>
              <a:rPr lang="ru-RU" dirty="0"/>
              <a:t> </a:t>
            </a:r>
            <a:r>
              <a:rPr lang="ru-RU" dirty="0" err="1"/>
              <a:t>глибинних</a:t>
            </a:r>
            <a:r>
              <a:rPr lang="ru-RU" dirty="0"/>
              <a:t> </a:t>
            </a:r>
            <a:r>
              <a:rPr lang="ru-RU" dirty="0" err="1"/>
              <a:t>процесів</a:t>
            </a:r>
            <a:r>
              <a:rPr lang="ru-RU" dirty="0"/>
              <a:t> у </a:t>
            </a:r>
            <a:r>
              <a:rPr lang="ru-RU" dirty="0" err="1"/>
              <a:t>відносинах</a:t>
            </a:r>
            <a:r>
              <a:rPr lang="ru-RU" dirty="0"/>
              <a:t> </a:t>
            </a:r>
            <a:r>
              <a:rPr lang="ru-RU" dirty="0" err="1"/>
              <a:t>між</a:t>
            </a:r>
            <a:r>
              <a:rPr lang="ru-RU" dirty="0"/>
              <a:t> </a:t>
            </a:r>
            <a:r>
              <a:rPr lang="ru-RU" dirty="0" err="1"/>
              <a:t>окремими</a:t>
            </a:r>
            <a:r>
              <a:rPr lang="ru-RU" dirty="0"/>
              <a:t> </a:t>
            </a:r>
            <a:r>
              <a:rPr lang="ru-RU" dirty="0" err="1"/>
              <a:t>етнічними</a:t>
            </a:r>
            <a:r>
              <a:rPr lang="ru-RU" dirty="0"/>
              <a:t> </a:t>
            </a:r>
            <a:r>
              <a:rPr lang="ru-RU" dirty="0" err="1"/>
              <a:t>спільнотами</a:t>
            </a:r>
            <a:r>
              <a:rPr lang="ru-RU" dirty="0"/>
              <a:t>, </a:t>
            </a:r>
            <a:r>
              <a:rPr lang="ru-RU" dirty="0" err="1"/>
              <a:t>групами</a:t>
            </a:r>
            <a:r>
              <a:rPr lang="ru-RU" dirty="0"/>
              <a:t> людей, </a:t>
            </a:r>
            <a:r>
              <a:rPr lang="ru-RU" dirty="0" err="1"/>
              <a:t>що</a:t>
            </a:r>
            <a:r>
              <a:rPr lang="ru-RU" dirty="0"/>
              <a:t> </a:t>
            </a:r>
            <a:r>
              <a:rPr lang="ru-RU" dirty="0" err="1"/>
              <a:t>протікають</a:t>
            </a:r>
            <a:r>
              <a:rPr lang="ru-RU" dirty="0"/>
              <a:t> </a:t>
            </a:r>
            <a:r>
              <a:rPr lang="ru-RU" dirty="0" err="1"/>
              <a:t>під</a:t>
            </a:r>
            <a:r>
              <a:rPr lang="ru-RU" dirty="0"/>
              <a:t> </a:t>
            </a:r>
            <a:r>
              <a:rPr lang="ru-RU" dirty="0" err="1"/>
              <a:t>впливом</a:t>
            </a:r>
            <a:r>
              <a:rPr lang="ru-RU" dirty="0"/>
              <a:t> </a:t>
            </a:r>
            <a:r>
              <a:rPr lang="ru-RU" dirty="0" err="1"/>
              <a:t>безлічі</a:t>
            </a:r>
            <a:r>
              <a:rPr lang="ru-RU" dirty="0"/>
              <a:t> </a:t>
            </a:r>
            <a:r>
              <a:rPr lang="ru-RU" dirty="0" err="1"/>
              <a:t>соціально-економічних</a:t>
            </a:r>
            <a:r>
              <a:rPr lang="ru-RU" dirty="0"/>
              <a:t>, </a:t>
            </a:r>
            <a:r>
              <a:rPr lang="ru-RU" dirty="0" err="1"/>
              <a:t>політичних</a:t>
            </a:r>
            <a:r>
              <a:rPr lang="ru-RU" dirty="0"/>
              <a:t>, </a:t>
            </a:r>
            <a:r>
              <a:rPr lang="ru-RU" dirty="0" err="1"/>
              <a:t>історичних</a:t>
            </a:r>
            <a:r>
              <a:rPr lang="ru-RU" dirty="0"/>
              <a:t>, </a:t>
            </a:r>
            <a:r>
              <a:rPr lang="ru-RU" dirty="0" err="1"/>
              <a:t>психологічних</a:t>
            </a:r>
            <a:r>
              <a:rPr lang="ru-RU" dirty="0"/>
              <a:t>, </a:t>
            </a:r>
            <a:r>
              <a:rPr lang="ru-RU" dirty="0" err="1"/>
              <a:t>територіальних</a:t>
            </a:r>
            <a:r>
              <a:rPr lang="ru-RU" dirty="0"/>
              <a:t>, </a:t>
            </a:r>
            <a:r>
              <a:rPr lang="ru-RU" dirty="0" err="1"/>
              <a:t>сепаратистських</a:t>
            </a:r>
            <a:r>
              <a:rPr lang="ru-RU" dirty="0"/>
              <a:t>, </a:t>
            </a:r>
            <a:r>
              <a:rPr lang="ru-RU" dirty="0" err="1"/>
              <a:t>мовно-культурних</a:t>
            </a:r>
            <a:r>
              <a:rPr lang="ru-RU" dirty="0"/>
              <a:t>, </a:t>
            </a:r>
            <a:r>
              <a:rPr lang="ru-RU" dirty="0" err="1"/>
              <a:t>релігійних</a:t>
            </a:r>
            <a:r>
              <a:rPr lang="ru-RU" dirty="0"/>
              <a:t> та </a:t>
            </a:r>
            <a:r>
              <a:rPr lang="ru-RU" dirty="0" err="1"/>
              <a:t>інших</a:t>
            </a:r>
            <a:r>
              <a:rPr lang="ru-RU" dirty="0"/>
              <a:t> </a:t>
            </a:r>
            <a:r>
              <a:rPr lang="ru-RU" dirty="0" err="1"/>
              <a:t>факторів</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6" name="Скругленный прямоугольник 5"/>
          <p:cNvSpPr/>
          <p:nvPr/>
        </p:nvSpPr>
        <p:spPr>
          <a:xfrm>
            <a:off x="3992882" y="4145280"/>
            <a:ext cx="7341324" cy="1750423"/>
          </a:xfrm>
          <a:prstGeom prst="roundRect">
            <a:avLst/>
          </a:prstGeom>
          <a:solidFill>
            <a:schemeClr val="tx2">
              <a:lumMod val="10000"/>
              <a:lumOff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p:cNvSpPr>
            <a:spLocks noGrp="1"/>
          </p:cNvSpPr>
          <p:nvPr>
            <p:ph type="title"/>
          </p:nvPr>
        </p:nvSpPr>
        <p:spPr>
          <a:xfrm>
            <a:off x="256630" y="246984"/>
            <a:ext cx="10772775" cy="667416"/>
          </a:xfrm>
        </p:spPr>
        <p:txBody>
          <a:bodyPr>
            <a:noAutofit/>
          </a:bodyPr>
          <a:lstStyle/>
          <a:p>
            <a:r>
              <a:rPr lang="uk-UA" b="1" dirty="0">
                <a:effectLst>
                  <a:outerShdw blurRad="38100" dist="38100" dir="2700000" algn="tl">
                    <a:srgbClr val="000000">
                      <a:alpha val="43137"/>
                    </a:srgbClr>
                  </a:outerShdw>
                </a:effectLst>
              </a:rPr>
              <a:t>Види </a:t>
            </a:r>
            <a:r>
              <a:rPr lang="uk-UA" dirty="0" smtClean="0">
                <a:effectLst>
                  <a:outerShdw blurRad="38100" dist="38100" dir="2700000" algn="tl">
                    <a:srgbClr val="000000">
                      <a:alpha val="43137"/>
                    </a:srgbClr>
                  </a:outerShdw>
                </a:effectLst>
              </a:rPr>
              <a:t>між</a:t>
            </a:r>
            <a:r>
              <a:rPr lang="uk-UA" b="1" dirty="0" smtClean="0">
                <a:effectLst>
                  <a:outerShdw blurRad="38100" dist="38100" dir="2700000" algn="tl">
                    <a:srgbClr val="000000">
                      <a:alpha val="43137"/>
                    </a:srgbClr>
                  </a:outerShdw>
                </a:effectLst>
              </a:rPr>
              <a:t>етнічних </a:t>
            </a:r>
            <a:r>
              <a:rPr lang="uk-UA" b="1" dirty="0">
                <a:effectLst>
                  <a:outerShdw blurRad="38100" dist="38100" dir="2700000" algn="tl">
                    <a:srgbClr val="000000">
                      <a:alpha val="43137"/>
                    </a:srgbClr>
                  </a:outerShdw>
                </a:effectLst>
              </a:rPr>
              <a:t>конфліктів:</a:t>
            </a:r>
            <a:endParaRPr lang="en-US" b="1" dirty="0">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741884849"/>
              </p:ext>
            </p:extLst>
          </p:nvPr>
        </p:nvGraphicFramePr>
        <p:xfrm>
          <a:off x="160836" y="1262426"/>
          <a:ext cx="11173370" cy="4729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341223" y="4354625"/>
            <a:ext cx="6992983" cy="2046714"/>
          </a:xfrm>
          <a:prstGeom prst="rect">
            <a:avLst/>
          </a:prstGeom>
          <a:noFill/>
        </p:spPr>
        <p:txBody>
          <a:bodyPr wrap="square" rtlCol="0">
            <a:spAutoFit/>
          </a:bodyPr>
          <a:lstStyle/>
          <a:p>
            <a:pPr marL="285750" indent="-285750">
              <a:buFont typeface="Arial" panose="020B0604020202020204" pitchFamily="34" charset="0"/>
              <a:buChar char="•"/>
            </a:pPr>
            <a:r>
              <a:rPr lang="ru-RU" sz="1600" dirty="0" err="1"/>
              <a:t>соціально-економічні</a:t>
            </a:r>
            <a:r>
              <a:rPr lang="ru-RU" sz="1600" dirty="0"/>
              <a:t> (</a:t>
            </a:r>
            <a:r>
              <a:rPr lang="ru-RU" sz="1600" dirty="0" err="1"/>
              <a:t>висуваються</a:t>
            </a:r>
            <a:r>
              <a:rPr lang="ru-RU" sz="1600" dirty="0"/>
              <a:t> </a:t>
            </a:r>
            <a:r>
              <a:rPr lang="ru-RU" sz="1600" dirty="0" err="1"/>
              <a:t>вимоги</a:t>
            </a:r>
            <a:r>
              <a:rPr lang="ru-RU" sz="1600" dirty="0"/>
              <a:t> </a:t>
            </a:r>
            <a:r>
              <a:rPr lang="ru-RU" sz="1600" dirty="0" err="1"/>
              <a:t>громадської</a:t>
            </a:r>
            <a:r>
              <a:rPr lang="ru-RU" sz="1600" dirty="0"/>
              <a:t> </a:t>
            </a:r>
            <a:r>
              <a:rPr lang="ru-RU" sz="1600" dirty="0" err="1"/>
              <a:t>рівності</a:t>
            </a:r>
            <a:r>
              <a:rPr lang="ru-RU" sz="1600" dirty="0"/>
              <a:t>), культурно-</a:t>
            </a:r>
            <a:r>
              <a:rPr lang="ru-RU" sz="1600" dirty="0" err="1"/>
              <a:t>мовні</a:t>
            </a:r>
            <a:r>
              <a:rPr lang="ru-RU" sz="1600" dirty="0"/>
              <a:t> (</a:t>
            </a:r>
            <a:r>
              <a:rPr lang="ru-RU" sz="1600" dirty="0" err="1"/>
              <a:t>висувається</a:t>
            </a:r>
            <a:r>
              <a:rPr lang="ru-RU" sz="1600" dirty="0"/>
              <a:t> </a:t>
            </a:r>
            <a:r>
              <a:rPr lang="ru-RU" sz="1600" dirty="0" err="1"/>
              <a:t>вимога</a:t>
            </a:r>
            <a:r>
              <a:rPr lang="ru-RU" sz="1600" dirty="0"/>
              <a:t> </a:t>
            </a:r>
            <a:r>
              <a:rPr lang="ru-RU" sz="1600" dirty="0" err="1"/>
              <a:t>збереження</a:t>
            </a:r>
            <a:r>
              <a:rPr lang="ru-RU" sz="1600" dirty="0"/>
              <a:t> </a:t>
            </a:r>
            <a:r>
              <a:rPr lang="ru-RU" sz="1600" dirty="0" err="1"/>
              <a:t>чи</a:t>
            </a:r>
            <a:r>
              <a:rPr lang="ru-RU" sz="1600" dirty="0"/>
              <a:t> </a:t>
            </a:r>
            <a:r>
              <a:rPr lang="ru-RU" sz="1600" dirty="0" err="1"/>
              <a:t>відродження</a:t>
            </a:r>
            <a:r>
              <a:rPr lang="ru-RU" sz="1600" dirty="0"/>
              <a:t> </a:t>
            </a:r>
            <a:r>
              <a:rPr lang="ru-RU" sz="1600" dirty="0" err="1"/>
              <a:t>функцій</a:t>
            </a:r>
            <a:r>
              <a:rPr lang="ru-RU" sz="1600" dirty="0"/>
              <a:t> </a:t>
            </a:r>
            <a:r>
              <a:rPr lang="ru-RU" sz="1600" dirty="0" err="1"/>
              <a:t>мови</a:t>
            </a:r>
            <a:r>
              <a:rPr lang="ru-RU" sz="1600" dirty="0"/>
              <a:t> і </a:t>
            </a:r>
            <a:r>
              <a:rPr lang="ru-RU" sz="1600" dirty="0" err="1"/>
              <a:t>культури</a:t>
            </a:r>
            <a:r>
              <a:rPr lang="ru-RU" sz="1600" dirty="0"/>
              <a:t> </a:t>
            </a:r>
            <a:r>
              <a:rPr lang="ru-RU" sz="1600" dirty="0" err="1"/>
              <a:t>етнічних</a:t>
            </a:r>
            <a:r>
              <a:rPr lang="ru-RU" sz="1600" dirty="0"/>
              <a:t> </a:t>
            </a:r>
            <a:r>
              <a:rPr lang="ru-RU" sz="1600" dirty="0" err="1"/>
              <a:t>спільностей</a:t>
            </a:r>
            <a:r>
              <a:rPr lang="ru-RU" sz="1600" dirty="0"/>
              <a:t>) </a:t>
            </a:r>
            <a:endParaRPr lang="en-US" sz="1600" dirty="0"/>
          </a:p>
          <a:p>
            <a:pPr marL="285750" indent="-285750">
              <a:buFont typeface="Arial" panose="020B0604020202020204" pitchFamily="34" charset="0"/>
              <a:buChar char="•"/>
            </a:pPr>
            <a:r>
              <a:rPr lang="ru-RU" sz="1600" dirty="0" err="1"/>
              <a:t>політичні</a:t>
            </a:r>
            <a:r>
              <a:rPr lang="ru-RU" sz="1600" dirty="0"/>
              <a:t> (</a:t>
            </a:r>
            <a:r>
              <a:rPr lang="ru-RU" sz="1600" dirty="0" err="1"/>
              <a:t>етнічні</a:t>
            </a:r>
            <a:r>
              <a:rPr lang="ru-RU" sz="1600" dirty="0"/>
              <a:t> </a:t>
            </a:r>
            <a:r>
              <a:rPr lang="ru-RU" sz="1600" dirty="0" err="1"/>
              <a:t>меншини</a:t>
            </a:r>
            <a:r>
              <a:rPr lang="ru-RU" sz="1600" dirty="0"/>
              <a:t> </a:t>
            </a:r>
            <a:r>
              <a:rPr lang="ru-RU" sz="1600" dirty="0" err="1"/>
              <a:t>добиваються</a:t>
            </a:r>
            <a:r>
              <a:rPr lang="ru-RU" sz="1600" dirty="0"/>
              <a:t> </a:t>
            </a:r>
            <a:r>
              <a:rPr lang="ru-RU" sz="1600" dirty="0" err="1"/>
              <a:t>політичних</a:t>
            </a:r>
            <a:r>
              <a:rPr lang="ru-RU" sz="1600" dirty="0"/>
              <a:t> прав - </a:t>
            </a:r>
            <a:r>
              <a:rPr lang="ru-RU" sz="1600" dirty="0" err="1"/>
              <a:t>автономії</a:t>
            </a:r>
            <a:r>
              <a:rPr lang="ru-RU" sz="1600" dirty="0"/>
              <a:t>)</a:t>
            </a:r>
          </a:p>
          <a:p>
            <a:pPr marL="285750" indent="-285750">
              <a:buFont typeface="Arial" panose="020B0604020202020204" pitchFamily="34" charset="0"/>
              <a:buChar char="•"/>
            </a:pPr>
            <a:r>
              <a:rPr lang="ru-RU" sz="1600" dirty="0" err="1"/>
              <a:t>територіальні</a:t>
            </a:r>
            <a:r>
              <a:rPr lang="ru-RU" sz="1600" dirty="0"/>
              <a:t> (на </a:t>
            </a:r>
            <a:r>
              <a:rPr lang="ru-RU" sz="1600" dirty="0" err="1"/>
              <a:t>основі</a:t>
            </a:r>
            <a:r>
              <a:rPr lang="ru-RU" sz="1600" dirty="0"/>
              <a:t> </a:t>
            </a:r>
            <a:r>
              <a:rPr lang="ru-RU" sz="1600" dirty="0" err="1"/>
              <a:t>зміни</a:t>
            </a:r>
            <a:r>
              <a:rPr lang="ru-RU" sz="1600" dirty="0"/>
              <a:t> </a:t>
            </a:r>
            <a:r>
              <a:rPr lang="ru-RU" sz="1600" dirty="0" err="1"/>
              <a:t>кордонів</a:t>
            </a:r>
            <a:r>
              <a:rPr lang="ru-RU" sz="1600" dirty="0"/>
              <a:t>, </a:t>
            </a:r>
            <a:r>
              <a:rPr lang="ru-RU" sz="1600" dirty="0" err="1"/>
              <a:t>приєднання</a:t>
            </a:r>
            <a:r>
              <a:rPr lang="ru-RU" sz="1600" dirty="0"/>
              <a:t> до </a:t>
            </a:r>
            <a:r>
              <a:rPr lang="ru-RU" sz="1600" dirty="0" err="1"/>
              <a:t>інших</a:t>
            </a:r>
            <a:r>
              <a:rPr lang="ru-RU" sz="1600" dirty="0"/>
              <a:t> держав)</a:t>
            </a:r>
            <a:endParaRPr lang="en-US" sz="1600" dirty="0"/>
          </a:p>
          <a:p>
            <a:endParaRPr lang="en-US" sz="1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0015" y="335846"/>
            <a:ext cx="11162805" cy="4801314"/>
          </a:xfrm>
          <a:prstGeom prst="rect">
            <a:avLst/>
          </a:prstGeom>
        </p:spPr>
        <p:txBody>
          <a:bodyPr wrap="square">
            <a:spAutoFit/>
          </a:bodyPr>
          <a:lstStyle/>
          <a:p>
            <a:pPr algn="ctr"/>
            <a:r>
              <a:rPr lang="uk-UA" dirty="0" smtClean="0"/>
              <a:t>ПРИЧИНИ МІЖЕТНІЧНИХ КОНФЛІКТІВ</a:t>
            </a:r>
            <a:endParaRPr lang="ru-RU" dirty="0" smtClean="0"/>
          </a:p>
          <a:p>
            <a:endParaRPr lang="ru-RU" dirty="0"/>
          </a:p>
          <a:p>
            <a:r>
              <a:rPr lang="ru-RU" dirty="0" err="1" smtClean="0"/>
              <a:t>Соціальні</a:t>
            </a:r>
            <a:r>
              <a:rPr lang="ru-RU" dirty="0" smtClean="0"/>
              <a:t> </a:t>
            </a:r>
            <a:r>
              <a:rPr lang="ru-RU" dirty="0"/>
              <a:t>причини </a:t>
            </a:r>
            <a:r>
              <a:rPr lang="ru-RU" dirty="0" err="1"/>
              <a:t>конфліктів</a:t>
            </a:r>
            <a:r>
              <a:rPr lang="ru-RU" dirty="0"/>
              <a:t> – </a:t>
            </a:r>
            <a:r>
              <a:rPr lang="ru-RU" dirty="0" err="1"/>
              <a:t>це</a:t>
            </a:r>
            <a:r>
              <a:rPr lang="ru-RU" dirty="0"/>
              <a:t> </a:t>
            </a:r>
            <a:r>
              <a:rPr lang="ru-RU" dirty="0" err="1"/>
              <a:t>передусім</a:t>
            </a:r>
            <a:r>
              <a:rPr lang="ru-RU" dirty="0"/>
              <a:t> </a:t>
            </a:r>
            <a:r>
              <a:rPr lang="ru-RU" dirty="0" err="1"/>
              <a:t>нерівність</a:t>
            </a:r>
            <a:r>
              <a:rPr lang="ru-RU" dirty="0"/>
              <a:t> у </a:t>
            </a:r>
            <a:r>
              <a:rPr lang="ru-RU" dirty="0" err="1"/>
              <a:t>житті</a:t>
            </a:r>
            <a:r>
              <a:rPr lang="ru-RU" dirty="0"/>
              <a:t> </a:t>
            </a:r>
            <a:r>
              <a:rPr lang="ru-RU" dirty="0" err="1"/>
              <a:t>різних</a:t>
            </a:r>
            <a:r>
              <a:rPr lang="ru-RU" dirty="0"/>
              <a:t> </a:t>
            </a:r>
            <a:r>
              <a:rPr lang="ru-RU" dirty="0" err="1"/>
              <a:t>етнічних</a:t>
            </a:r>
            <a:r>
              <a:rPr lang="ru-RU" dirty="0"/>
              <a:t> </a:t>
            </a:r>
            <a:r>
              <a:rPr lang="ru-RU" dirty="0" err="1"/>
              <a:t>груп</a:t>
            </a:r>
            <a:r>
              <a:rPr lang="ru-RU" dirty="0"/>
              <a:t>, </a:t>
            </a:r>
            <a:r>
              <a:rPr lang="ru-RU" dirty="0" err="1"/>
              <a:t>наприклад</a:t>
            </a:r>
            <a:r>
              <a:rPr lang="ru-RU" dirty="0"/>
              <a:t> у титульного народу </a:t>
            </a:r>
            <a:r>
              <a:rPr lang="ru-RU" dirty="0" err="1"/>
              <a:t>рівень</a:t>
            </a:r>
            <a:r>
              <a:rPr lang="ru-RU" dirty="0"/>
              <a:t> </a:t>
            </a:r>
            <a:r>
              <a:rPr lang="ru-RU" dirty="0" err="1"/>
              <a:t>життя</a:t>
            </a:r>
            <a:r>
              <a:rPr lang="ru-RU" dirty="0"/>
              <a:t> </a:t>
            </a:r>
            <a:r>
              <a:rPr lang="ru-RU" dirty="0" err="1"/>
              <a:t>вищий</a:t>
            </a:r>
            <a:r>
              <a:rPr lang="ru-RU" dirty="0"/>
              <a:t>, </a:t>
            </a:r>
            <a:r>
              <a:rPr lang="ru-RU" dirty="0" err="1"/>
              <a:t>ніж</a:t>
            </a:r>
            <a:r>
              <a:rPr lang="ru-RU" dirty="0"/>
              <a:t> в </a:t>
            </a:r>
            <a:r>
              <a:rPr lang="ru-RU" dirty="0" err="1"/>
              <a:t>інших</a:t>
            </a:r>
            <a:r>
              <a:rPr lang="ru-RU" dirty="0"/>
              <a:t> </a:t>
            </a:r>
            <a:r>
              <a:rPr lang="ru-RU" dirty="0" err="1"/>
              <a:t>етнічних</a:t>
            </a:r>
            <a:r>
              <a:rPr lang="ru-RU" dirty="0"/>
              <a:t> </a:t>
            </a:r>
            <a:r>
              <a:rPr lang="ru-RU" dirty="0" err="1"/>
              <a:t>складових</a:t>
            </a:r>
            <a:r>
              <a:rPr lang="ru-RU" dirty="0"/>
              <a:t> </a:t>
            </a:r>
            <a:r>
              <a:rPr lang="ru-RU" dirty="0" err="1"/>
              <a:t>суспільства</a:t>
            </a:r>
            <a:r>
              <a:rPr lang="ru-RU" dirty="0"/>
              <a:t>.</a:t>
            </a:r>
          </a:p>
          <a:p>
            <a:endParaRPr lang="ru-RU" dirty="0"/>
          </a:p>
          <a:p>
            <a:r>
              <a:rPr lang="ru-RU" dirty="0" err="1"/>
              <a:t>Політичні</a:t>
            </a:r>
            <a:r>
              <a:rPr lang="ru-RU" dirty="0"/>
              <a:t> причини – доступ до </a:t>
            </a:r>
            <a:r>
              <a:rPr lang="ru-RU" dirty="0" err="1"/>
              <a:t>управління</a:t>
            </a:r>
            <a:r>
              <a:rPr lang="ru-RU" dirty="0"/>
              <a:t> й до </a:t>
            </a:r>
            <a:r>
              <a:rPr lang="ru-RU" dirty="0" err="1"/>
              <a:t>влади</a:t>
            </a:r>
            <a:r>
              <a:rPr lang="ru-RU" dirty="0"/>
              <a:t>. </a:t>
            </a:r>
            <a:r>
              <a:rPr lang="ru-RU" dirty="0" err="1"/>
              <a:t>Іноді</a:t>
            </a:r>
            <a:r>
              <a:rPr lang="ru-RU" dirty="0"/>
              <a:t> </a:t>
            </a:r>
            <a:r>
              <a:rPr lang="ru-RU" dirty="0" err="1"/>
              <a:t>зустрічається</a:t>
            </a:r>
            <a:r>
              <a:rPr lang="ru-RU" dirty="0"/>
              <a:t>, </a:t>
            </a:r>
            <a:r>
              <a:rPr lang="ru-RU" dirty="0" err="1"/>
              <a:t>що</a:t>
            </a:r>
            <a:r>
              <a:rPr lang="ru-RU" dirty="0"/>
              <a:t> у титульного народу </a:t>
            </a:r>
            <a:r>
              <a:rPr lang="ru-RU" dirty="0" err="1"/>
              <a:t>існує</a:t>
            </a:r>
            <a:r>
              <a:rPr lang="ru-RU" dirty="0"/>
              <a:t> </a:t>
            </a:r>
            <a:r>
              <a:rPr lang="ru-RU" dirty="0" err="1"/>
              <a:t>більше</a:t>
            </a:r>
            <a:r>
              <a:rPr lang="ru-RU" dirty="0"/>
              <a:t> </a:t>
            </a:r>
            <a:r>
              <a:rPr lang="ru-RU" dirty="0" err="1"/>
              <a:t>переваг</a:t>
            </a:r>
            <a:r>
              <a:rPr lang="ru-RU" dirty="0"/>
              <a:t> у </a:t>
            </a:r>
            <a:r>
              <a:rPr lang="ru-RU" dirty="0" err="1"/>
              <a:t>політичному</a:t>
            </a:r>
            <a:r>
              <a:rPr lang="ru-RU" dirty="0"/>
              <a:t> </a:t>
            </a:r>
            <a:r>
              <a:rPr lang="ru-RU" dirty="0" err="1"/>
              <a:t>житті</a:t>
            </a:r>
            <a:r>
              <a:rPr lang="ru-RU" dirty="0"/>
              <a:t> </a:t>
            </a:r>
            <a:r>
              <a:rPr lang="ru-RU" dirty="0" err="1"/>
              <a:t>суспільства</a:t>
            </a:r>
            <a:r>
              <a:rPr lang="ru-RU" dirty="0"/>
              <a:t>, </a:t>
            </a:r>
            <a:r>
              <a:rPr lang="ru-RU" dirty="0" err="1"/>
              <a:t>чи</a:t>
            </a:r>
            <a:r>
              <a:rPr lang="ru-RU" dirty="0"/>
              <a:t> </a:t>
            </a:r>
            <a:r>
              <a:rPr lang="ru-RU" dirty="0" err="1" smtClean="0"/>
              <a:t>недозвіл</a:t>
            </a:r>
            <a:r>
              <a:rPr lang="ru-RU" dirty="0" smtClean="0"/>
              <a:t> </a:t>
            </a:r>
            <a:r>
              <a:rPr lang="ru-RU" dirty="0" err="1"/>
              <a:t>голосування</a:t>
            </a:r>
            <a:r>
              <a:rPr lang="ru-RU" dirty="0"/>
              <a:t> не </a:t>
            </a:r>
            <a:r>
              <a:rPr lang="ru-RU" dirty="0" err="1"/>
              <a:t>титульним</a:t>
            </a:r>
            <a:r>
              <a:rPr lang="ru-RU" dirty="0"/>
              <a:t> </a:t>
            </a:r>
            <a:r>
              <a:rPr lang="ru-RU" dirty="0" err="1"/>
              <a:t>етносам</a:t>
            </a:r>
            <a:r>
              <a:rPr lang="ru-RU" dirty="0"/>
              <a:t>. </a:t>
            </a:r>
            <a:r>
              <a:rPr lang="ru-RU" dirty="0" err="1"/>
              <a:t>Обмеження</a:t>
            </a:r>
            <a:r>
              <a:rPr lang="ru-RU" dirty="0"/>
              <a:t> в </a:t>
            </a:r>
            <a:r>
              <a:rPr lang="ru-RU" dirty="0" err="1"/>
              <a:t>політичній</a:t>
            </a:r>
            <a:r>
              <a:rPr lang="ru-RU" dirty="0"/>
              <a:t> </a:t>
            </a:r>
            <a:r>
              <a:rPr lang="ru-RU" dirty="0" err="1"/>
              <a:t>піраміді</a:t>
            </a:r>
            <a:r>
              <a:rPr lang="ru-RU" dirty="0"/>
              <a:t>.</a:t>
            </a:r>
          </a:p>
          <a:p>
            <a:endParaRPr lang="ru-RU" dirty="0"/>
          </a:p>
          <a:p>
            <a:r>
              <a:rPr lang="ru-RU" dirty="0" err="1"/>
              <a:t>Культурні</a:t>
            </a:r>
            <a:r>
              <a:rPr lang="ru-RU" dirty="0"/>
              <a:t> – </a:t>
            </a:r>
            <a:r>
              <a:rPr lang="ru-RU" dirty="0" err="1"/>
              <a:t>починаючи</a:t>
            </a:r>
            <a:r>
              <a:rPr lang="ru-RU" dirty="0"/>
              <a:t>, </a:t>
            </a:r>
            <a:r>
              <a:rPr lang="ru-RU" dirty="0" err="1"/>
              <a:t>від</a:t>
            </a:r>
            <a:r>
              <a:rPr lang="ru-RU" dirty="0"/>
              <a:t> </a:t>
            </a:r>
            <a:r>
              <a:rPr lang="ru-RU" dirty="0" err="1"/>
              <a:t>звичайного</a:t>
            </a:r>
            <a:r>
              <a:rPr lang="ru-RU" dirty="0"/>
              <a:t> </a:t>
            </a:r>
            <a:r>
              <a:rPr lang="ru-RU" dirty="0" err="1"/>
              <a:t>побутового</a:t>
            </a:r>
            <a:r>
              <a:rPr lang="ru-RU" dirty="0"/>
              <a:t> </a:t>
            </a:r>
            <a:r>
              <a:rPr lang="ru-RU" dirty="0" err="1"/>
              <a:t>життя</a:t>
            </a:r>
            <a:r>
              <a:rPr lang="ru-RU" dirty="0"/>
              <a:t> </a:t>
            </a:r>
            <a:r>
              <a:rPr lang="ru-RU" dirty="0" err="1"/>
              <a:t>етносу</a:t>
            </a:r>
            <a:r>
              <a:rPr lang="ru-RU" dirty="0"/>
              <a:t> й до </a:t>
            </a:r>
            <a:r>
              <a:rPr lang="ru-RU" dirty="0" err="1"/>
              <a:t>політичної</a:t>
            </a:r>
            <a:r>
              <a:rPr lang="ru-RU" dirty="0"/>
              <a:t> </a:t>
            </a:r>
            <a:r>
              <a:rPr lang="ru-RU" dirty="0" err="1"/>
              <a:t>культури</a:t>
            </a:r>
            <a:r>
              <a:rPr lang="ru-RU" dirty="0"/>
              <a:t>. Заборона </a:t>
            </a:r>
            <a:r>
              <a:rPr lang="ru-RU" dirty="0" err="1"/>
              <a:t>проведення</a:t>
            </a:r>
            <a:r>
              <a:rPr lang="ru-RU" dirty="0"/>
              <a:t> </a:t>
            </a:r>
            <a:r>
              <a:rPr lang="ru-RU" dirty="0" smtClean="0"/>
              <a:t>свят і </a:t>
            </a:r>
            <a:r>
              <a:rPr lang="ru-RU" dirty="0" err="1" smtClean="0"/>
              <a:t>дотримання</a:t>
            </a:r>
            <a:r>
              <a:rPr lang="ru-RU" dirty="0" smtClean="0"/>
              <a:t> </a:t>
            </a:r>
            <a:r>
              <a:rPr lang="ru-RU" dirty="0" err="1" smtClean="0"/>
              <a:t>звичаїв</a:t>
            </a:r>
            <a:r>
              <a:rPr lang="ru-RU" dirty="0" smtClean="0"/>
              <a:t>.</a:t>
            </a:r>
          </a:p>
          <a:p>
            <a:endParaRPr lang="ru-RU" dirty="0"/>
          </a:p>
          <a:p>
            <a:r>
              <a:rPr lang="ru-RU" dirty="0" err="1"/>
              <a:t>Психологічні</a:t>
            </a:r>
            <a:r>
              <a:rPr lang="ru-RU" dirty="0"/>
              <a:t> – </a:t>
            </a:r>
            <a:r>
              <a:rPr lang="ru-RU" dirty="0" err="1"/>
              <a:t>напруга</a:t>
            </a:r>
            <a:r>
              <a:rPr lang="ru-RU" dirty="0"/>
              <a:t> у </a:t>
            </a:r>
            <a:r>
              <a:rPr lang="ru-RU" dirty="0" err="1"/>
              <a:t>відносинах</a:t>
            </a:r>
            <a:r>
              <a:rPr lang="ru-RU" dirty="0"/>
              <a:t> </a:t>
            </a:r>
            <a:r>
              <a:rPr lang="ru-RU" dirty="0" err="1"/>
              <a:t>між</a:t>
            </a:r>
            <a:r>
              <a:rPr lang="ru-RU" dirty="0"/>
              <a:t> </a:t>
            </a:r>
            <a:r>
              <a:rPr lang="ru-RU" dirty="0" err="1"/>
              <a:t>етносами</a:t>
            </a:r>
            <a:r>
              <a:rPr lang="ru-RU" dirty="0"/>
              <a:t>. </a:t>
            </a:r>
            <a:r>
              <a:rPr lang="ru-RU" dirty="0" err="1"/>
              <a:t>Давні</a:t>
            </a:r>
            <a:r>
              <a:rPr lang="ru-RU" dirty="0"/>
              <a:t> </a:t>
            </a:r>
            <a:r>
              <a:rPr lang="ru-RU" dirty="0" err="1"/>
              <a:t>образи</a:t>
            </a:r>
            <a:r>
              <a:rPr lang="ru-RU" dirty="0"/>
              <a:t>, </a:t>
            </a:r>
            <a:r>
              <a:rPr lang="ru-RU" dirty="0" err="1"/>
              <a:t>невирішені</a:t>
            </a:r>
            <a:r>
              <a:rPr lang="ru-RU" dirty="0"/>
              <a:t> </a:t>
            </a:r>
            <a:r>
              <a:rPr lang="ru-RU" dirty="0" err="1"/>
              <a:t>питання</a:t>
            </a:r>
            <a:r>
              <a:rPr lang="ru-RU" dirty="0"/>
              <a:t>, </a:t>
            </a:r>
            <a:r>
              <a:rPr lang="ru-RU" dirty="0" err="1"/>
              <a:t>що</a:t>
            </a:r>
            <a:r>
              <a:rPr lang="ru-RU" dirty="0"/>
              <a:t> </a:t>
            </a:r>
            <a:r>
              <a:rPr lang="ru-RU" dirty="0" err="1"/>
              <a:t>зберігаються</a:t>
            </a:r>
            <a:r>
              <a:rPr lang="ru-RU" dirty="0"/>
              <a:t> і </a:t>
            </a:r>
            <a:r>
              <a:rPr lang="ru-RU" dirty="0" err="1"/>
              <a:t>приведуть</a:t>
            </a:r>
            <a:r>
              <a:rPr lang="ru-RU" dirty="0"/>
              <a:t> до </a:t>
            </a:r>
            <a:r>
              <a:rPr lang="ru-RU" dirty="0" err="1"/>
              <a:t>зіткнення</a:t>
            </a:r>
            <a:r>
              <a:rPr lang="ru-RU" dirty="0"/>
              <a:t>.</a:t>
            </a:r>
          </a:p>
          <a:p>
            <a:endParaRPr lang="ru-RU" dirty="0"/>
          </a:p>
          <a:p>
            <a:r>
              <a:rPr lang="ru-RU" dirty="0" err="1"/>
              <a:t>Релігійні</a:t>
            </a:r>
            <a:r>
              <a:rPr lang="ru-RU" dirty="0"/>
              <a:t> – </a:t>
            </a:r>
            <a:r>
              <a:rPr lang="ru-RU" dirty="0" err="1"/>
              <a:t>суперечності</a:t>
            </a:r>
            <a:r>
              <a:rPr lang="ru-RU" dirty="0"/>
              <a:t> через </a:t>
            </a:r>
            <a:r>
              <a:rPr lang="ru-RU" dirty="0" err="1"/>
              <a:t>приналежність</a:t>
            </a:r>
            <a:r>
              <a:rPr lang="ru-RU" dirty="0"/>
              <a:t> до </a:t>
            </a:r>
            <a:r>
              <a:rPr lang="ru-RU" dirty="0" err="1"/>
              <a:t>різних</a:t>
            </a:r>
            <a:r>
              <a:rPr lang="ru-RU" dirty="0"/>
              <a:t> </a:t>
            </a:r>
            <a:r>
              <a:rPr lang="ru-RU" dirty="0" err="1"/>
              <a:t>конфесій</a:t>
            </a:r>
            <a:r>
              <a:rPr lang="ru-RU" dirty="0"/>
              <a:t>, </a:t>
            </a:r>
            <a:r>
              <a:rPr lang="ru-RU" dirty="0" err="1"/>
              <a:t>неповага</a:t>
            </a:r>
            <a:r>
              <a:rPr lang="ru-RU" dirty="0"/>
              <a:t>, заборона, </a:t>
            </a:r>
            <a:r>
              <a:rPr lang="ru-RU" dirty="0" err="1"/>
              <a:t>або</a:t>
            </a:r>
            <a:r>
              <a:rPr lang="ru-RU" dirty="0"/>
              <a:t> </a:t>
            </a:r>
            <a:r>
              <a:rPr lang="ru-RU" dirty="0" err="1"/>
              <a:t>жорсткий</a:t>
            </a:r>
            <a:r>
              <a:rPr lang="ru-RU" dirty="0"/>
              <a:t> контроль за </a:t>
            </a:r>
            <a:r>
              <a:rPr lang="ru-RU" dirty="0" err="1"/>
              <a:t>релігійними</a:t>
            </a:r>
            <a:r>
              <a:rPr lang="ru-RU" dirty="0"/>
              <a:t> обрядами та </a:t>
            </a:r>
            <a:r>
              <a:rPr lang="ru-RU" dirty="0" err="1"/>
              <a:t>звичаями</a:t>
            </a:r>
            <a:r>
              <a:rPr lang="ru-RU"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185" y="414973"/>
            <a:ext cx="10772775" cy="1110192"/>
          </a:xfrm>
        </p:spPr>
        <p:txBody>
          <a:bodyPr>
            <a:normAutofit fontScale="90000"/>
          </a:bodyPr>
          <a:lstStyle/>
          <a:p>
            <a:r>
              <a:rPr lang="uk-UA" b="1" dirty="0">
                <a:effectLst>
                  <a:outerShdw blurRad="38100" dist="38100" dir="2700000" algn="tl">
                    <a:srgbClr val="000000">
                      <a:alpha val="43137"/>
                    </a:srgbClr>
                  </a:outerShdw>
                </a:effectLst>
              </a:rPr>
              <a:t>О</a:t>
            </a:r>
            <a:r>
              <a:rPr lang="ru-RU" b="1" dirty="0" err="1">
                <a:effectLst>
                  <a:outerShdw blurRad="38100" dist="38100" dir="2700000" algn="tl">
                    <a:srgbClr val="000000">
                      <a:alpha val="43137"/>
                    </a:srgbClr>
                  </a:outerShdw>
                </a:effectLst>
              </a:rPr>
              <a:t>сновн</a:t>
            </a:r>
            <a:r>
              <a:rPr lang="uk-UA" b="1" dirty="0">
                <a:effectLst>
                  <a:outerShdw blurRad="38100" dist="38100" dir="2700000" algn="tl">
                    <a:srgbClr val="000000">
                      <a:alpha val="43137"/>
                    </a:srgbClr>
                  </a:outerShdw>
                </a:effectLst>
              </a:rPr>
              <a:t>і</a:t>
            </a:r>
            <a:r>
              <a:rPr lang="ru-RU" b="1" dirty="0">
                <a:effectLst>
                  <a:outerShdw blurRad="38100" dist="38100" dir="2700000" algn="tl">
                    <a:srgbClr val="000000">
                      <a:alpha val="43137"/>
                    </a:srgbClr>
                  </a:outerShdw>
                </a:effectLst>
              </a:rPr>
              <a:t> шляхи </a:t>
            </a:r>
            <a:r>
              <a:rPr lang="ru-RU" b="1" dirty="0" err="1">
                <a:effectLst>
                  <a:outerShdw blurRad="38100" dist="38100" dir="2700000" algn="tl">
                    <a:srgbClr val="000000">
                      <a:alpha val="43137"/>
                    </a:srgbClr>
                  </a:outerShdw>
                </a:effectLst>
              </a:rPr>
              <a:t>розв'язання</a:t>
            </a:r>
            <a:r>
              <a:rPr lang="ru-RU" b="1" dirty="0">
                <a:effectLst>
                  <a:outerShdw blurRad="38100" dist="38100" dir="2700000" algn="tl">
                    <a:srgbClr val="000000">
                      <a:alpha val="43137"/>
                    </a:srgbClr>
                  </a:outerShdw>
                </a:effectLst>
              </a:rPr>
              <a:t> </a:t>
            </a:r>
            <a:br>
              <a:rPr lang="ru-RU" b="1" dirty="0">
                <a:effectLst>
                  <a:outerShdw blurRad="38100" dist="38100" dir="2700000" algn="tl">
                    <a:srgbClr val="000000">
                      <a:alpha val="43137"/>
                    </a:srgbClr>
                  </a:outerShdw>
                </a:effectLst>
              </a:rPr>
            </a:br>
            <a:r>
              <a:rPr lang="ru-RU" b="1" dirty="0" err="1">
                <a:effectLst>
                  <a:outerShdw blurRad="38100" dist="38100" dir="2700000" algn="tl">
                    <a:srgbClr val="000000">
                      <a:alpha val="43137"/>
                    </a:srgbClr>
                  </a:outerShdw>
                </a:effectLst>
              </a:rPr>
              <a:t>етнічних</a:t>
            </a:r>
            <a:r>
              <a:rPr lang="ru-RU" b="1" dirty="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конфліктів</a:t>
            </a:r>
            <a:r>
              <a:rPr lang="ru-RU" b="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grpSp>
        <p:nvGrpSpPr>
          <p:cNvPr id="9" name="Группа 8"/>
          <p:cNvGrpSpPr/>
          <p:nvPr/>
        </p:nvGrpSpPr>
        <p:grpSpPr>
          <a:xfrm>
            <a:off x="144065" y="2504229"/>
            <a:ext cx="10591797" cy="4229100"/>
            <a:chOff x="914400" y="2152650"/>
            <a:chExt cx="10221467" cy="3625215"/>
          </a:xfrm>
        </p:grpSpPr>
        <p:sp>
          <p:nvSpPr>
            <p:cNvPr id="4" name="Скругленный прямоугольник 3"/>
            <p:cNvSpPr/>
            <p:nvPr/>
          </p:nvSpPr>
          <p:spPr>
            <a:xfrm>
              <a:off x="914400" y="2152650"/>
              <a:ext cx="3076575" cy="1609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Скругленный прямоугольник 4"/>
            <p:cNvSpPr/>
            <p:nvPr/>
          </p:nvSpPr>
          <p:spPr>
            <a:xfrm>
              <a:off x="4634102" y="2152650"/>
              <a:ext cx="3076575" cy="1609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Скругленный прямоугольник 5"/>
            <p:cNvSpPr/>
            <p:nvPr/>
          </p:nvSpPr>
          <p:spPr>
            <a:xfrm>
              <a:off x="7882084" y="3022239"/>
              <a:ext cx="3076575" cy="748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Скругленный прямоугольник 6"/>
            <p:cNvSpPr/>
            <p:nvPr/>
          </p:nvSpPr>
          <p:spPr>
            <a:xfrm>
              <a:off x="1704909" y="4168140"/>
              <a:ext cx="9430958" cy="1609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Стрелка вправо 7"/>
            <p:cNvSpPr/>
            <p:nvPr/>
          </p:nvSpPr>
          <p:spPr>
            <a:xfrm rot="6760277">
              <a:off x="9448800" y="3855302"/>
              <a:ext cx="304800" cy="248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337910" y="2639927"/>
            <a:ext cx="2800350" cy="1477328"/>
          </a:xfrm>
          <a:prstGeom prst="rect">
            <a:avLst/>
          </a:prstGeom>
          <a:noFill/>
        </p:spPr>
        <p:txBody>
          <a:bodyPr wrap="square" rtlCol="0">
            <a:spAutoFit/>
          </a:bodyPr>
          <a:lstStyle/>
          <a:p>
            <a:pPr algn="ctr"/>
            <a:r>
              <a:rPr lang="ru-RU" b="1" dirty="0" err="1">
                <a:solidFill>
                  <a:schemeClr val="bg1"/>
                </a:solidFill>
                <a:effectLst>
                  <a:outerShdw blurRad="38100" dist="38100" dir="2700000" algn="tl">
                    <a:srgbClr val="000000">
                      <a:alpha val="43137"/>
                    </a:srgbClr>
                  </a:outerShdw>
                </a:effectLst>
              </a:rPr>
              <a:t>застосування</a:t>
            </a:r>
            <a:r>
              <a:rPr lang="ru-RU" b="1" dirty="0">
                <a:solidFill>
                  <a:schemeClr val="bg1"/>
                </a:solidFill>
                <a:effectLst>
                  <a:outerShdw blurRad="38100" dist="38100" dir="2700000" algn="tl">
                    <a:srgbClr val="000000">
                      <a:alpha val="43137"/>
                    </a:srgbClr>
                  </a:outerShdw>
                </a:effectLst>
              </a:rPr>
              <a:t> </a:t>
            </a:r>
            <a:r>
              <a:rPr lang="ru-RU" b="1" dirty="0" err="1">
                <a:solidFill>
                  <a:schemeClr val="bg1"/>
                </a:solidFill>
                <a:effectLst>
                  <a:outerShdw blurRad="38100" dist="38100" dir="2700000" algn="tl">
                    <a:srgbClr val="000000">
                      <a:alpha val="43137"/>
                    </a:srgbClr>
                  </a:outerShdw>
                </a:effectLst>
              </a:rPr>
              <a:t>правових</a:t>
            </a:r>
            <a:r>
              <a:rPr lang="ru-RU" b="1" dirty="0">
                <a:solidFill>
                  <a:schemeClr val="bg1"/>
                </a:solidFill>
                <a:effectLst>
                  <a:outerShdw blurRad="38100" dist="38100" dir="2700000" algn="tl">
                    <a:srgbClr val="000000">
                      <a:alpha val="43137"/>
                    </a:srgbClr>
                  </a:outerShdw>
                </a:effectLst>
              </a:rPr>
              <a:t> </a:t>
            </a:r>
            <a:r>
              <a:rPr lang="ru-RU" b="1" dirty="0" err="1">
                <a:solidFill>
                  <a:schemeClr val="bg1"/>
                </a:solidFill>
                <a:effectLst>
                  <a:outerShdw blurRad="38100" dist="38100" dir="2700000" algn="tl">
                    <a:srgbClr val="000000">
                      <a:alpha val="43137"/>
                    </a:srgbClr>
                  </a:outerShdw>
                </a:effectLst>
              </a:rPr>
              <a:t>механізмів</a:t>
            </a:r>
            <a:r>
              <a:rPr lang="ru-RU" dirty="0">
                <a:solidFill>
                  <a:schemeClr val="bg1"/>
                </a:solidFill>
              </a:rPr>
              <a:t> (за </a:t>
            </a:r>
            <a:r>
              <a:rPr lang="ru-RU" dirty="0" err="1">
                <a:solidFill>
                  <a:schemeClr val="bg1"/>
                </a:solidFill>
              </a:rPr>
              <a:t>допомогою</a:t>
            </a:r>
            <a:r>
              <a:rPr lang="ru-RU" dirty="0">
                <a:solidFill>
                  <a:schemeClr val="bg1"/>
                </a:solidFill>
              </a:rPr>
              <a:t> </a:t>
            </a:r>
            <a:r>
              <a:rPr lang="ru-RU" dirty="0" err="1">
                <a:solidFill>
                  <a:schemeClr val="bg1"/>
                </a:solidFill>
              </a:rPr>
              <a:t>зміни</a:t>
            </a:r>
            <a:r>
              <a:rPr lang="ru-RU" dirty="0">
                <a:solidFill>
                  <a:schemeClr val="bg1"/>
                </a:solidFill>
              </a:rPr>
              <a:t> </a:t>
            </a:r>
            <a:r>
              <a:rPr lang="ru-RU" dirty="0" err="1">
                <a:solidFill>
                  <a:schemeClr val="bg1"/>
                </a:solidFill>
              </a:rPr>
              <a:t>законодавства</a:t>
            </a:r>
            <a:r>
              <a:rPr lang="ru-RU" dirty="0">
                <a:solidFill>
                  <a:schemeClr val="bg1"/>
                </a:solidFill>
              </a:rPr>
              <a:t>, </a:t>
            </a:r>
            <a:r>
              <a:rPr lang="ru-RU" dirty="0" err="1">
                <a:solidFill>
                  <a:schemeClr val="bg1"/>
                </a:solidFill>
              </a:rPr>
              <a:t>зміни</a:t>
            </a:r>
            <a:r>
              <a:rPr lang="ru-RU" dirty="0">
                <a:solidFill>
                  <a:schemeClr val="bg1"/>
                </a:solidFill>
              </a:rPr>
              <a:t> </a:t>
            </a:r>
            <a:r>
              <a:rPr lang="ru-RU" dirty="0" err="1">
                <a:solidFill>
                  <a:schemeClr val="bg1"/>
                </a:solidFill>
              </a:rPr>
              <a:t>соціальної</a:t>
            </a:r>
            <a:r>
              <a:rPr lang="ru-RU" dirty="0">
                <a:solidFill>
                  <a:schemeClr val="bg1"/>
                </a:solidFill>
              </a:rPr>
              <a:t> </a:t>
            </a:r>
            <a:r>
              <a:rPr lang="ru-RU" dirty="0" err="1">
                <a:solidFill>
                  <a:schemeClr val="bg1"/>
                </a:solidFill>
              </a:rPr>
              <a:t>структури</a:t>
            </a:r>
            <a:r>
              <a:rPr lang="ru-RU" dirty="0">
                <a:solidFill>
                  <a:schemeClr val="bg1"/>
                </a:solidFill>
              </a:rPr>
              <a:t>)</a:t>
            </a:r>
            <a:endParaRPr lang="en-US" dirty="0">
              <a:solidFill>
                <a:schemeClr val="bg1"/>
              </a:solidFill>
            </a:endParaRPr>
          </a:p>
        </p:txBody>
      </p:sp>
      <p:sp>
        <p:nvSpPr>
          <p:cNvPr id="11" name="TextBox 10"/>
          <p:cNvSpPr txBox="1"/>
          <p:nvPr/>
        </p:nvSpPr>
        <p:spPr>
          <a:xfrm>
            <a:off x="4134331" y="2606107"/>
            <a:ext cx="3100481" cy="1754326"/>
          </a:xfrm>
          <a:prstGeom prst="rect">
            <a:avLst/>
          </a:prstGeom>
          <a:noFill/>
        </p:spPr>
        <p:txBody>
          <a:bodyPr wrap="square" rtlCol="0">
            <a:spAutoFit/>
          </a:bodyPr>
          <a:lstStyle/>
          <a:p>
            <a:pPr lvl="0" algn="ctr"/>
            <a:r>
              <a:rPr lang="ru-RU" b="1" dirty="0">
                <a:solidFill>
                  <a:schemeClr val="bg1"/>
                </a:solidFill>
                <a:effectLst>
                  <a:outerShdw blurRad="38100" dist="38100" dir="2700000" algn="tl">
                    <a:srgbClr val="000000">
                      <a:alpha val="43137"/>
                    </a:srgbClr>
                  </a:outerShdw>
                </a:effectLst>
              </a:rPr>
              <a:t>переговори</a:t>
            </a:r>
            <a:r>
              <a:rPr lang="ru-RU" dirty="0">
                <a:solidFill>
                  <a:schemeClr val="bg1"/>
                </a:solidFill>
              </a:rPr>
              <a:t> - </a:t>
            </a:r>
            <a:r>
              <a:rPr lang="ru-RU" dirty="0" err="1">
                <a:solidFill>
                  <a:schemeClr val="bg1"/>
                </a:solidFill>
              </a:rPr>
              <a:t>основна</a:t>
            </a:r>
            <a:r>
              <a:rPr lang="ru-RU" dirty="0">
                <a:solidFill>
                  <a:schemeClr val="bg1"/>
                </a:solidFill>
              </a:rPr>
              <a:t> форма </a:t>
            </a:r>
            <a:r>
              <a:rPr lang="ru-RU" dirty="0" err="1">
                <a:solidFill>
                  <a:schemeClr val="bg1"/>
                </a:solidFill>
              </a:rPr>
              <a:t>участі</a:t>
            </a:r>
            <a:r>
              <a:rPr lang="ru-RU" dirty="0">
                <a:solidFill>
                  <a:schemeClr val="bg1"/>
                </a:solidFill>
              </a:rPr>
              <a:t> </a:t>
            </a:r>
            <a:r>
              <a:rPr lang="ru-RU" dirty="0" err="1">
                <a:solidFill>
                  <a:schemeClr val="bg1"/>
                </a:solidFill>
              </a:rPr>
              <a:t>психологів</a:t>
            </a:r>
            <a:r>
              <a:rPr lang="ru-RU" dirty="0">
                <a:solidFill>
                  <a:schemeClr val="bg1"/>
                </a:solidFill>
              </a:rPr>
              <a:t> у</a:t>
            </a:r>
            <a:endParaRPr lang="en-US" dirty="0">
              <a:solidFill>
                <a:schemeClr val="bg1"/>
              </a:solidFill>
            </a:endParaRPr>
          </a:p>
          <a:p>
            <a:pPr algn="ctr"/>
            <a:r>
              <a:rPr lang="ru-RU" dirty="0" err="1">
                <a:solidFill>
                  <a:schemeClr val="bg1"/>
                </a:solidFill>
              </a:rPr>
              <a:t>конфліктологічній</a:t>
            </a:r>
            <a:r>
              <a:rPr lang="ru-RU" dirty="0">
                <a:solidFill>
                  <a:schemeClr val="bg1"/>
                </a:solidFill>
              </a:rPr>
              <a:t> </a:t>
            </a:r>
            <a:r>
              <a:rPr lang="ru-RU" dirty="0" err="1">
                <a:solidFill>
                  <a:schemeClr val="bg1"/>
                </a:solidFill>
              </a:rPr>
              <a:t>службі</a:t>
            </a:r>
            <a:r>
              <a:rPr lang="ru-RU" dirty="0">
                <a:solidFill>
                  <a:schemeClr val="bg1"/>
                </a:solidFill>
              </a:rPr>
              <a:t> - </a:t>
            </a:r>
            <a:r>
              <a:rPr lang="ru-RU" dirty="0" err="1">
                <a:solidFill>
                  <a:schemeClr val="bg1"/>
                </a:solidFill>
              </a:rPr>
              <a:t>посередництво</a:t>
            </a:r>
            <a:r>
              <a:rPr lang="ru-RU" dirty="0">
                <a:solidFill>
                  <a:schemeClr val="bg1"/>
                </a:solidFill>
              </a:rPr>
              <a:t> </a:t>
            </a:r>
            <a:r>
              <a:rPr lang="ru-RU" dirty="0" err="1">
                <a:solidFill>
                  <a:schemeClr val="bg1"/>
                </a:solidFill>
              </a:rPr>
              <a:t>під</a:t>
            </a:r>
            <a:r>
              <a:rPr lang="ru-RU" dirty="0">
                <a:solidFill>
                  <a:schemeClr val="bg1"/>
                </a:solidFill>
              </a:rPr>
              <a:t> час </a:t>
            </a:r>
            <a:r>
              <a:rPr lang="ru-RU" dirty="0" err="1">
                <a:solidFill>
                  <a:schemeClr val="bg1"/>
                </a:solidFill>
              </a:rPr>
              <a:t>проведення</a:t>
            </a:r>
            <a:r>
              <a:rPr lang="ru-RU" dirty="0">
                <a:solidFill>
                  <a:schemeClr val="bg1"/>
                </a:solidFill>
              </a:rPr>
              <a:t> </a:t>
            </a:r>
            <a:r>
              <a:rPr lang="ru-RU" dirty="0" err="1">
                <a:solidFill>
                  <a:schemeClr val="bg1"/>
                </a:solidFill>
              </a:rPr>
              <a:t>переговорів</a:t>
            </a:r>
            <a:r>
              <a:rPr lang="ru-RU" dirty="0">
                <a:solidFill>
                  <a:schemeClr val="bg1"/>
                </a:solidFill>
              </a:rPr>
              <a:t> з</a:t>
            </a:r>
            <a:endParaRPr lang="en-US" dirty="0">
              <a:solidFill>
                <a:schemeClr val="bg1"/>
              </a:solidFill>
            </a:endParaRPr>
          </a:p>
          <a:p>
            <a:pPr algn="ctr"/>
            <a:r>
              <a:rPr lang="ru-RU" dirty="0" err="1">
                <a:solidFill>
                  <a:schemeClr val="bg1"/>
                </a:solidFill>
              </a:rPr>
              <a:t>суб'єктами</a:t>
            </a:r>
            <a:r>
              <a:rPr lang="ru-RU" dirty="0">
                <a:solidFill>
                  <a:schemeClr val="bg1"/>
                </a:solidFill>
              </a:rPr>
              <a:t> </a:t>
            </a:r>
            <a:r>
              <a:rPr lang="ru-RU" dirty="0" err="1">
                <a:solidFill>
                  <a:schemeClr val="bg1"/>
                </a:solidFill>
              </a:rPr>
              <a:t>конфліктів</a:t>
            </a:r>
            <a:endParaRPr lang="en-US" dirty="0">
              <a:solidFill>
                <a:schemeClr val="bg1"/>
              </a:solidFill>
            </a:endParaRPr>
          </a:p>
        </p:txBody>
      </p:sp>
      <p:sp>
        <p:nvSpPr>
          <p:cNvPr id="12" name="TextBox 11"/>
          <p:cNvSpPr txBox="1"/>
          <p:nvPr/>
        </p:nvSpPr>
        <p:spPr>
          <a:xfrm>
            <a:off x="7853003" y="3732484"/>
            <a:ext cx="2571749" cy="369332"/>
          </a:xfrm>
          <a:prstGeom prst="rect">
            <a:avLst/>
          </a:prstGeom>
          <a:noFill/>
        </p:spPr>
        <p:txBody>
          <a:bodyPr wrap="square" rtlCol="0">
            <a:spAutoFit/>
          </a:bodyPr>
          <a:lstStyle/>
          <a:p>
            <a:r>
              <a:rPr lang="ru-RU" b="1" dirty="0" err="1">
                <a:solidFill>
                  <a:schemeClr val="bg1"/>
                </a:solidFill>
                <a:effectLst>
                  <a:outerShdw blurRad="38100" dist="38100" dir="2700000" algn="tl">
                    <a:srgbClr val="000000">
                      <a:alpha val="43137"/>
                    </a:srgbClr>
                  </a:outerShdw>
                </a:effectLst>
              </a:rPr>
              <a:t>інформаційний</a:t>
            </a:r>
            <a:r>
              <a:rPr lang="ru-RU" b="1" dirty="0">
                <a:solidFill>
                  <a:schemeClr val="bg1"/>
                </a:solidFill>
                <a:effectLst>
                  <a:outerShdw blurRad="38100" dist="38100" dir="2700000" algn="tl">
                    <a:srgbClr val="000000">
                      <a:alpha val="43137"/>
                    </a:srgbClr>
                  </a:outerShdw>
                </a:effectLst>
              </a:rPr>
              <a:t> шлях</a:t>
            </a:r>
            <a:endParaRPr lang="en-US"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1154064" y="4914630"/>
            <a:ext cx="9686923" cy="1569660"/>
          </a:xfrm>
          <a:prstGeom prst="rect">
            <a:avLst/>
          </a:prstGeom>
          <a:noFill/>
        </p:spPr>
        <p:txBody>
          <a:bodyPr wrap="square" rtlCol="0">
            <a:spAutoFit/>
          </a:bodyPr>
          <a:lstStyle/>
          <a:p>
            <a:pPr marL="285750" indent="-285750">
              <a:buFont typeface="Arial" panose="020B0604020202020204" pitchFamily="34" charset="0"/>
              <a:buChar char="•"/>
            </a:pPr>
            <a:r>
              <a:rPr lang="ru-RU" sz="1600" dirty="0" err="1"/>
              <a:t>Взаємний</a:t>
            </a:r>
            <a:r>
              <a:rPr lang="uk-UA" sz="1600" dirty="0"/>
              <a:t> </a:t>
            </a:r>
            <a:r>
              <a:rPr lang="ru-RU" sz="1600" dirty="0" err="1"/>
              <a:t>обмін</a:t>
            </a:r>
            <a:r>
              <a:rPr lang="ru-RU" sz="1600" dirty="0"/>
              <a:t> </a:t>
            </a:r>
            <a:r>
              <a:rPr lang="ru-RU" sz="1600" dirty="0" err="1"/>
              <a:t>інформацією</a:t>
            </a:r>
            <a:r>
              <a:rPr lang="ru-RU" sz="1600" dirty="0"/>
              <a:t> </a:t>
            </a:r>
            <a:r>
              <a:rPr lang="ru-RU" sz="1600" dirty="0" err="1"/>
              <a:t>між</a:t>
            </a:r>
            <a:r>
              <a:rPr lang="ru-RU" sz="1600" dirty="0"/>
              <a:t> </a:t>
            </a:r>
            <a:r>
              <a:rPr lang="ru-RU" sz="1600" dirty="0" err="1"/>
              <a:t>групами</a:t>
            </a:r>
            <a:r>
              <a:rPr lang="ru-RU" sz="1600" dirty="0"/>
              <a:t> за </a:t>
            </a:r>
            <a:r>
              <a:rPr lang="ru-RU" sz="1600" dirty="0" err="1"/>
              <a:t>дотримання</a:t>
            </a:r>
            <a:r>
              <a:rPr lang="ru-RU" sz="1600" dirty="0"/>
              <a:t> умов, </a:t>
            </a:r>
            <a:r>
              <a:rPr lang="ru-RU" sz="1600" dirty="0" err="1"/>
              <a:t>які</a:t>
            </a:r>
            <a:r>
              <a:rPr lang="ru-RU" sz="1600" dirty="0"/>
              <a:t> </a:t>
            </a:r>
            <a:r>
              <a:rPr lang="ru-RU" sz="1600" dirty="0" err="1"/>
              <a:t>сприятимуть</a:t>
            </a:r>
            <a:r>
              <a:rPr lang="ru-RU" sz="1600" dirty="0"/>
              <a:t> </a:t>
            </a:r>
            <a:r>
              <a:rPr lang="ru-RU" sz="1600" dirty="0" err="1"/>
              <a:t>зміні</a:t>
            </a:r>
            <a:r>
              <a:rPr lang="uk-UA" sz="1600" dirty="0"/>
              <a:t> </a:t>
            </a:r>
            <a:r>
              <a:rPr lang="ru-RU" sz="1600" dirty="0" err="1"/>
              <a:t>ситуації</a:t>
            </a:r>
            <a:r>
              <a:rPr lang="ru-RU" sz="1600" dirty="0"/>
              <a:t>. </a:t>
            </a:r>
            <a:endParaRPr lang="en-US" sz="1600" dirty="0"/>
          </a:p>
          <a:p>
            <a:pPr marL="285750" indent="-285750">
              <a:buFont typeface="Arial" panose="020B0604020202020204" pitchFamily="34" charset="0"/>
              <a:buChar char="•"/>
            </a:pPr>
            <a:r>
              <a:rPr lang="ru-RU" sz="1600" dirty="0" err="1"/>
              <a:t>Підвищення</a:t>
            </a:r>
            <a:r>
              <a:rPr lang="ru-RU" sz="1600" dirty="0"/>
              <a:t> </a:t>
            </a:r>
            <a:r>
              <a:rPr lang="ru-RU" sz="1600" dirty="0" err="1"/>
              <a:t>психологічної</a:t>
            </a:r>
            <a:r>
              <a:rPr lang="ru-RU" sz="1600" dirty="0"/>
              <a:t> </a:t>
            </a:r>
            <a:r>
              <a:rPr lang="ru-RU" sz="1600" dirty="0" err="1"/>
              <a:t>компетентності</a:t>
            </a:r>
            <a:r>
              <a:rPr lang="ru-RU" sz="1600" dirty="0"/>
              <a:t> </a:t>
            </a:r>
            <a:r>
              <a:rPr lang="ru-RU" sz="1600" dirty="0" err="1"/>
              <a:t>представників</a:t>
            </a:r>
            <a:r>
              <a:rPr lang="uk-UA" sz="1600" dirty="0"/>
              <a:t> </a:t>
            </a:r>
            <a:r>
              <a:rPr lang="ru-RU" sz="1600" dirty="0" err="1"/>
              <a:t>конфліктуючих</a:t>
            </a:r>
            <a:r>
              <a:rPr lang="ru-RU" sz="1600" dirty="0"/>
              <a:t> </a:t>
            </a:r>
            <a:r>
              <a:rPr lang="ru-RU" sz="1600" dirty="0" err="1"/>
              <a:t>груп</a:t>
            </a:r>
            <a:r>
              <a:rPr lang="ru-RU" sz="1600" dirty="0"/>
              <a:t> за </a:t>
            </a:r>
            <a:r>
              <a:rPr lang="ru-RU" sz="1600" dirty="0" err="1"/>
              <a:t>допомогою</a:t>
            </a:r>
            <a:r>
              <a:rPr lang="ru-RU" sz="1600" dirty="0"/>
              <a:t> </a:t>
            </a:r>
            <a:r>
              <a:rPr lang="ru-RU" sz="1600" dirty="0" err="1"/>
              <a:t>ознайомлення</a:t>
            </a:r>
            <a:r>
              <a:rPr lang="ru-RU" sz="1600" dirty="0"/>
              <a:t> з </a:t>
            </a:r>
            <a:r>
              <a:rPr lang="ru-RU" sz="1600" dirty="0" err="1"/>
              <a:t>соціально-психологічною</a:t>
            </a:r>
            <a:r>
              <a:rPr lang="uk-UA" sz="1600" dirty="0"/>
              <a:t> </a:t>
            </a:r>
            <a:r>
              <a:rPr lang="ru-RU" sz="1600" dirty="0" err="1"/>
              <a:t>інформацією</a:t>
            </a:r>
            <a:r>
              <a:rPr lang="ru-RU" sz="1600" dirty="0"/>
              <a:t>, </a:t>
            </a:r>
            <a:r>
              <a:rPr lang="ru-RU" sz="1600" dirty="0" err="1"/>
              <a:t>що</a:t>
            </a:r>
            <a:r>
              <a:rPr lang="ru-RU" sz="1600" dirty="0"/>
              <a:t> </a:t>
            </a:r>
            <a:r>
              <a:rPr lang="ru-RU" sz="1600" dirty="0" err="1"/>
              <a:t>сприяє</a:t>
            </a:r>
            <a:r>
              <a:rPr lang="ru-RU" sz="1600" dirty="0"/>
              <a:t> </a:t>
            </a:r>
            <a:r>
              <a:rPr lang="ru-RU" sz="1600" dirty="0" err="1"/>
              <a:t>появі</a:t>
            </a:r>
            <a:r>
              <a:rPr lang="ru-RU" sz="1600" dirty="0"/>
              <a:t> таких </a:t>
            </a:r>
            <a:r>
              <a:rPr lang="ru-RU" sz="1600" dirty="0" err="1"/>
              <a:t>уявлень</a:t>
            </a:r>
            <a:r>
              <a:rPr lang="ru-RU" sz="1600" dirty="0"/>
              <a:t> про </a:t>
            </a:r>
            <a:r>
              <a:rPr lang="ru-RU" sz="1600" dirty="0" err="1"/>
              <a:t>процеси</a:t>
            </a:r>
            <a:r>
              <a:rPr lang="ru-RU" sz="1600" dirty="0"/>
              <a:t>, </a:t>
            </a:r>
            <a:r>
              <a:rPr lang="ru-RU" sz="1600" dirty="0" err="1"/>
              <a:t>які</a:t>
            </a:r>
            <a:r>
              <a:rPr lang="ru-RU" sz="1600" dirty="0"/>
              <a:t> </a:t>
            </a:r>
            <a:r>
              <a:rPr lang="ru-RU" sz="1600" dirty="0" err="1"/>
              <a:t>зумовлюють</a:t>
            </a:r>
            <a:r>
              <a:rPr lang="uk-UA" sz="1600" dirty="0"/>
              <a:t> </a:t>
            </a:r>
            <a:r>
              <a:rPr lang="ru-RU" sz="1600" dirty="0" err="1"/>
              <a:t>вплив</a:t>
            </a:r>
            <a:r>
              <a:rPr lang="ru-RU" sz="1600" dirty="0"/>
              <a:t> на </a:t>
            </a:r>
            <a:r>
              <a:rPr lang="ru-RU" sz="1600" dirty="0" err="1"/>
              <a:t>міжетнічні</a:t>
            </a:r>
            <a:r>
              <a:rPr lang="ru-RU" sz="1600" dirty="0"/>
              <a:t> </a:t>
            </a:r>
            <a:r>
              <a:rPr lang="ru-RU" sz="1600" dirty="0" err="1"/>
              <a:t>відносини</a:t>
            </a:r>
            <a:r>
              <a:rPr lang="ru-RU" sz="1600" dirty="0"/>
              <a:t>; </a:t>
            </a:r>
            <a:r>
              <a:rPr lang="ru-RU" sz="1600" dirty="0" err="1"/>
              <a:t>психологічне</a:t>
            </a:r>
            <a:r>
              <a:rPr lang="ru-RU" sz="1600" dirty="0"/>
              <a:t> </a:t>
            </a:r>
            <a:r>
              <a:rPr lang="ru-RU" sz="1600" dirty="0" err="1"/>
              <a:t>розуміння</a:t>
            </a:r>
            <a:r>
              <a:rPr lang="ru-RU" sz="1600" dirty="0"/>
              <a:t> </a:t>
            </a:r>
            <a:r>
              <a:rPr lang="ru-RU" sz="1600" dirty="0" err="1"/>
              <a:t>конфлікту</a:t>
            </a:r>
            <a:r>
              <a:rPr lang="ru-RU" sz="1600" dirty="0"/>
              <a:t>; </a:t>
            </a:r>
            <a:endParaRPr lang="uk-UA" sz="1600" dirty="0"/>
          </a:p>
          <a:p>
            <a:pPr marL="285750" indent="-285750">
              <a:buFont typeface="Arial" panose="020B0604020202020204" pitchFamily="34" charset="0"/>
              <a:buChar char="•"/>
            </a:pPr>
            <a:r>
              <a:rPr lang="ru-RU" sz="1600" dirty="0"/>
              <a:t>Передача</a:t>
            </a:r>
            <a:r>
              <a:rPr lang="uk-UA" sz="1600" dirty="0"/>
              <a:t> </a:t>
            </a:r>
            <a:r>
              <a:rPr lang="ru-RU" sz="1600" dirty="0" err="1"/>
              <a:t>інформації</a:t>
            </a:r>
            <a:r>
              <a:rPr lang="ru-RU" sz="1600" dirty="0"/>
              <a:t> про схоже та </a:t>
            </a:r>
            <a:r>
              <a:rPr lang="ru-RU" sz="1600" dirty="0" err="1"/>
              <a:t>відмінне</a:t>
            </a:r>
            <a:r>
              <a:rPr lang="ru-RU" sz="1600" dirty="0"/>
              <a:t> </a:t>
            </a:r>
            <a:r>
              <a:rPr lang="ru-RU" sz="1600" dirty="0" err="1"/>
              <a:t>між</a:t>
            </a:r>
            <a:r>
              <a:rPr lang="ru-RU" sz="1600" dirty="0"/>
              <a:t> </a:t>
            </a:r>
            <a:r>
              <a:rPr lang="ru-RU" sz="1600" dirty="0" err="1"/>
              <a:t>різними</a:t>
            </a:r>
            <a:r>
              <a:rPr lang="ru-RU" sz="1600" dirty="0"/>
              <a:t> культурами та </a:t>
            </a:r>
            <a:r>
              <a:rPr lang="ru-RU" sz="1600" dirty="0" err="1"/>
              <a:t>їх</a:t>
            </a:r>
            <a:r>
              <a:rPr lang="uk-UA" sz="1600" dirty="0"/>
              <a:t> </a:t>
            </a:r>
            <a:r>
              <a:rPr lang="ru-RU" sz="1600" dirty="0" err="1"/>
              <a:t>представниками</a:t>
            </a:r>
            <a:r>
              <a:rPr lang="ru-RU" sz="1600" dirty="0"/>
              <a:t>;</a:t>
            </a:r>
          </a:p>
          <a:p>
            <a:pPr marL="285750" indent="-285750">
              <a:buFont typeface="Arial" panose="020B0604020202020204" pitchFamily="34" charset="0"/>
              <a:buChar char="•"/>
            </a:pPr>
            <a:r>
              <a:rPr lang="ru-RU" sz="1600" dirty="0" err="1"/>
              <a:t>цілеспрямований</a:t>
            </a:r>
            <a:r>
              <a:rPr lang="ru-RU" sz="1600" dirty="0"/>
              <a:t> показ </a:t>
            </a:r>
            <a:r>
              <a:rPr lang="ru-RU" sz="1600" dirty="0" err="1"/>
              <a:t>фільмів</a:t>
            </a:r>
            <a:r>
              <a:rPr lang="ru-RU" sz="1600" dirty="0"/>
              <a:t> з </a:t>
            </a:r>
            <a:r>
              <a:rPr lang="ru-RU" sz="1600" dirty="0" err="1"/>
              <a:t>позитивним</a:t>
            </a:r>
            <a:r>
              <a:rPr lang="ru-RU" sz="1600" dirty="0"/>
              <a:t> </a:t>
            </a:r>
            <a:r>
              <a:rPr lang="ru-RU" sz="1600" dirty="0" err="1"/>
              <a:t>героєм-представником</a:t>
            </a:r>
            <a:r>
              <a:rPr lang="ru-RU" sz="1600" dirty="0"/>
              <a:t> </a:t>
            </a:r>
            <a:r>
              <a:rPr lang="ru-RU" sz="1600" dirty="0" err="1"/>
              <a:t>конфліктуючої</a:t>
            </a:r>
            <a:r>
              <a:rPr lang="ru-RU" sz="1600" dirty="0"/>
              <a:t> </a:t>
            </a:r>
            <a:r>
              <a:rPr lang="ru-RU" sz="1600" dirty="0" err="1"/>
              <a:t>сторони</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514600" y="0"/>
            <a:ext cx="7334250" cy="1138773"/>
          </a:xfrm>
          <a:prstGeom prst="rect">
            <a:avLst/>
          </a:prstGeom>
          <a:noFill/>
        </p:spPr>
        <p:txBody>
          <a:bodyPr wrap="square" rtlCol="0">
            <a:spAutoFit/>
          </a:bodyPr>
          <a:lstStyle/>
          <a:p>
            <a:r>
              <a:rPr lang="ru-RU" sz="2800" b="1" dirty="0" smtClean="0">
                <a:solidFill>
                  <a:schemeClr val="accent1">
                    <a:lumMod val="50000"/>
                  </a:schemeClr>
                </a:solidFill>
                <a:effectLst>
                  <a:outerShdw blurRad="38100" dist="38100" dir="2700000" algn="tl">
                    <a:srgbClr val="000000">
                      <a:alpha val="43137"/>
                    </a:srgbClr>
                  </a:outerShdw>
                </a:effectLst>
              </a:rPr>
              <a:t>2. </a:t>
            </a:r>
            <a:r>
              <a:rPr lang="ru-RU" sz="2800" b="1" dirty="0" err="1" smtClean="0">
                <a:solidFill>
                  <a:schemeClr val="accent1">
                    <a:lumMod val="50000"/>
                  </a:schemeClr>
                </a:solidFill>
                <a:effectLst>
                  <a:outerShdw blurRad="38100" dist="38100" dir="2700000" algn="tl">
                    <a:srgbClr val="000000">
                      <a:alpha val="43137"/>
                    </a:srgbClr>
                  </a:outerShdw>
                </a:effectLst>
              </a:rPr>
              <a:t>Проблеми</a:t>
            </a:r>
            <a:r>
              <a:rPr lang="ru-RU" sz="2800" b="1" dirty="0" smtClean="0">
                <a:solidFill>
                  <a:schemeClr val="accent1">
                    <a:lumMod val="50000"/>
                  </a:schemeClr>
                </a:solidFill>
                <a:effectLst>
                  <a:outerShdw blurRad="38100" dist="38100" dir="2700000" algn="tl">
                    <a:srgbClr val="000000">
                      <a:alpha val="43137"/>
                    </a:srgbClr>
                  </a:outerShdw>
                </a:effectLst>
              </a:rPr>
              <a:t> </a:t>
            </a:r>
            <a:r>
              <a:rPr lang="ru-RU" sz="2800" b="1" dirty="0" err="1">
                <a:solidFill>
                  <a:schemeClr val="accent1">
                    <a:lumMod val="50000"/>
                  </a:schemeClr>
                </a:solidFill>
                <a:effectLst>
                  <a:outerShdw blurRad="38100" dist="38100" dir="2700000" algn="tl">
                    <a:srgbClr val="000000">
                      <a:alpha val="43137"/>
                    </a:srgbClr>
                  </a:outerShdw>
                </a:effectLst>
              </a:rPr>
              <a:t>поліетнічного</a:t>
            </a:r>
            <a:r>
              <a:rPr lang="ru-RU" sz="2800" b="1" dirty="0">
                <a:solidFill>
                  <a:schemeClr val="accent1">
                    <a:lumMod val="50000"/>
                  </a:schemeClr>
                </a:solidFill>
                <a:effectLst>
                  <a:outerShdw blurRad="38100" dist="38100" dir="2700000" algn="tl">
                    <a:srgbClr val="000000">
                      <a:alpha val="43137"/>
                    </a:srgbClr>
                  </a:outerShdw>
                </a:effectLst>
              </a:rPr>
              <a:t> </a:t>
            </a:r>
            <a:r>
              <a:rPr lang="ru-RU" sz="2800" b="1" dirty="0" err="1">
                <a:solidFill>
                  <a:schemeClr val="accent1">
                    <a:lumMod val="50000"/>
                  </a:schemeClr>
                </a:solidFill>
                <a:effectLst>
                  <a:outerShdw blurRad="38100" dist="38100" dir="2700000" algn="tl">
                    <a:srgbClr val="000000">
                      <a:alpha val="43137"/>
                    </a:srgbClr>
                  </a:outerShdw>
                </a:effectLst>
              </a:rPr>
              <a:t>соціуму</a:t>
            </a:r>
            <a:r>
              <a:rPr lang="ru-RU" sz="2800" b="1" dirty="0">
                <a:solidFill>
                  <a:schemeClr val="accent1">
                    <a:lumMod val="50000"/>
                  </a:schemeClr>
                </a:solidFill>
                <a:effectLst>
                  <a:outerShdw blurRad="38100" dist="38100" dir="2700000" algn="tl">
                    <a:srgbClr val="000000">
                      <a:alpha val="43137"/>
                    </a:srgbClr>
                  </a:outerShdw>
                </a:effectLst>
              </a:rPr>
              <a:t>:</a:t>
            </a:r>
            <a:endParaRPr lang="en-US" sz="2800" b="1" dirty="0">
              <a:solidFill>
                <a:schemeClr val="accent1">
                  <a:lumMod val="50000"/>
                </a:schemeClr>
              </a:solidFill>
              <a:effectLst>
                <a:outerShdw blurRad="38100" dist="38100" dir="2700000" algn="tl">
                  <a:srgbClr val="000000">
                    <a:alpha val="43137"/>
                  </a:srgbClr>
                </a:outerShdw>
              </a:effectLst>
            </a:endParaRPr>
          </a:p>
          <a:p>
            <a:endParaRPr lang="en-US" sz="4000" b="1" dirty="0">
              <a:solidFill>
                <a:schemeClr val="accent1">
                  <a:lumMod val="50000"/>
                </a:schemeClr>
              </a:solidFill>
              <a:effectLst>
                <a:outerShdw blurRad="38100" dist="38100" dir="2700000" algn="tl">
                  <a:srgbClr val="000000">
                    <a:alpha val="43137"/>
                  </a:srgbClr>
                </a:outerShdw>
              </a:effectLst>
            </a:endParaRPr>
          </a:p>
        </p:txBody>
      </p:sp>
      <p:graphicFrame>
        <p:nvGraphicFramePr>
          <p:cNvPr id="3" name="Схема 2"/>
          <p:cNvGraphicFramePr/>
          <p:nvPr/>
        </p:nvGraphicFramePr>
        <p:xfrm>
          <a:off x="133350" y="786341"/>
          <a:ext cx="11868150" cy="5938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aphicFrame>
        <p:nvGraphicFramePr>
          <p:cNvPr id="2" name="Схема 1"/>
          <p:cNvGraphicFramePr/>
          <p:nvPr/>
        </p:nvGraphicFramePr>
        <p:xfrm>
          <a:off x="190500" y="200026"/>
          <a:ext cx="11849100" cy="6410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76740"/>
            <a:ext cx="12192000" cy="5078313"/>
          </a:xfrm>
          <a:prstGeom prst="rect">
            <a:avLst/>
          </a:prstGeom>
          <a:solidFill>
            <a:schemeClr val="accent6">
              <a:lumMod val="20000"/>
              <a:lumOff val="80000"/>
            </a:schemeClr>
          </a:solidFill>
        </p:spPr>
        <p:txBody>
          <a:bodyPr wrap="square">
            <a:spAutoFit/>
          </a:bodyPr>
          <a:lstStyle/>
          <a:p>
            <a:pPr algn="just"/>
            <a:r>
              <a:rPr lang="uk-UA" dirty="0" smtClean="0"/>
              <a:t>(2018) Сьогодні розвитку </a:t>
            </a:r>
            <a:r>
              <a:rPr lang="uk-UA" dirty="0"/>
              <a:t>українського етносу, подоланню </a:t>
            </a:r>
            <a:r>
              <a:rPr lang="uk-UA" dirty="0" smtClean="0"/>
              <a:t>соціокультурної </a:t>
            </a:r>
            <a:r>
              <a:rPr lang="uk-UA" dirty="0"/>
              <a:t>роз’єднаності українського </a:t>
            </a:r>
            <a:r>
              <a:rPr lang="uk-UA" dirty="0" smtClean="0"/>
              <a:t>суспільства, формуванню </a:t>
            </a:r>
            <a:r>
              <a:rPr lang="uk-UA" dirty="0"/>
              <a:t>громадянської нації </a:t>
            </a:r>
            <a:r>
              <a:rPr lang="uk-UA" dirty="0" smtClean="0"/>
              <a:t>перешкоджають </a:t>
            </a:r>
            <a:r>
              <a:rPr lang="uk-UA" dirty="0"/>
              <a:t>такі проблеми, як:</a:t>
            </a:r>
          </a:p>
          <a:p>
            <a:pPr algn="just"/>
            <a:r>
              <a:rPr lang="uk-UA" dirty="0"/>
              <a:t>– регіональні відмінності в </a:t>
            </a:r>
            <a:r>
              <a:rPr lang="uk-UA" dirty="0" err="1" smtClean="0"/>
              <a:t>етнополітичній</a:t>
            </a:r>
            <a:r>
              <a:rPr lang="uk-UA" dirty="0" smtClean="0"/>
              <a:t> структурі </a:t>
            </a:r>
            <a:r>
              <a:rPr lang="uk-UA" dirty="0"/>
              <a:t>українського суспільства, </a:t>
            </a:r>
            <a:r>
              <a:rPr lang="uk-UA" dirty="0" smtClean="0"/>
              <a:t>спричинені цілеспрямованою </a:t>
            </a:r>
            <a:r>
              <a:rPr lang="uk-UA" dirty="0"/>
              <a:t>колонізаційною та </a:t>
            </a:r>
            <a:r>
              <a:rPr lang="uk-UA" dirty="0" smtClean="0"/>
              <a:t>асиміляційною </a:t>
            </a:r>
            <a:r>
              <a:rPr lang="uk-UA" dirty="0"/>
              <a:t>політикою щодо українських земель </a:t>
            </a:r>
            <a:r>
              <a:rPr lang="uk-UA" dirty="0" smtClean="0"/>
              <a:t>та українського </a:t>
            </a:r>
            <a:r>
              <a:rPr lang="uk-UA" dirty="0"/>
              <a:t>етносу іноземних держав, до </a:t>
            </a:r>
            <a:r>
              <a:rPr lang="uk-UA" dirty="0" smtClean="0"/>
              <a:t>складу яких </a:t>
            </a:r>
            <a:r>
              <a:rPr lang="uk-UA" dirty="0"/>
              <a:t>у різні історичні епохи входили </a:t>
            </a:r>
            <a:r>
              <a:rPr lang="uk-UA" dirty="0" smtClean="0"/>
              <a:t>українські території</a:t>
            </a:r>
            <a:r>
              <a:rPr lang="uk-UA" dirty="0"/>
              <a:t>;</a:t>
            </a:r>
          </a:p>
          <a:p>
            <a:pPr algn="just"/>
            <a:r>
              <a:rPr lang="uk-UA" dirty="0"/>
              <a:t>– домінування російської мови у </a:t>
            </a:r>
            <a:r>
              <a:rPr lang="uk-UA" dirty="0" smtClean="0"/>
              <a:t>ключових сферах </a:t>
            </a:r>
            <a:r>
              <a:rPr lang="uk-UA" dirty="0"/>
              <a:t>суспільно-політичного життя;</a:t>
            </a:r>
          </a:p>
          <a:p>
            <a:pPr algn="just"/>
            <a:r>
              <a:rPr lang="uk-UA" dirty="0"/>
              <a:t>– відсутність належної державної </a:t>
            </a:r>
            <a:r>
              <a:rPr lang="uk-UA" dirty="0" smtClean="0"/>
              <a:t>політики підтримки </a:t>
            </a:r>
            <a:r>
              <a:rPr lang="uk-UA" dirty="0"/>
              <a:t>розвитку української мови та культури;</a:t>
            </a:r>
          </a:p>
          <a:p>
            <a:pPr algn="just"/>
            <a:r>
              <a:rPr lang="uk-UA" dirty="0"/>
              <a:t>– сприйняття представниками окремих </a:t>
            </a:r>
            <a:r>
              <a:rPr lang="uk-UA" dirty="0" smtClean="0"/>
              <a:t>національних </a:t>
            </a:r>
            <a:r>
              <a:rPr lang="uk-UA" dirty="0"/>
              <a:t>меншин в Україні заходів щодо </a:t>
            </a:r>
            <a:r>
              <a:rPr lang="uk-UA" dirty="0" smtClean="0"/>
              <a:t>забезпечення розвитку української </a:t>
            </a:r>
            <a:r>
              <a:rPr lang="uk-UA" dirty="0"/>
              <a:t>мови як державної, </a:t>
            </a:r>
            <a:r>
              <a:rPr lang="uk-UA" dirty="0" smtClean="0"/>
              <a:t>як наступу </a:t>
            </a:r>
            <a:r>
              <a:rPr lang="uk-UA" dirty="0"/>
              <a:t>на їхні </a:t>
            </a:r>
            <a:r>
              <a:rPr lang="uk-UA" dirty="0" err="1"/>
              <a:t>мовні</a:t>
            </a:r>
            <a:r>
              <a:rPr lang="uk-UA" dirty="0"/>
              <a:t> права; політичні </a:t>
            </a:r>
            <a:r>
              <a:rPr lang="uk-UA" dirty="0" smtClean="0"/>
              <a:t>спекуляції навколо </a:t>
            </a:r>
            <a:r>
              <a:rPr lang="uk-UA" dirty="0" err="1"/>
              <a:t>мовних</a:t>
            </a:r>
            <a:r>
              <a:rPr lang="uk-UA" dirty="0"/>
              <a:t> питань;</a:t>
            </a:r>
          </a:p>
          <a:p>
            <a:pPr algn="just"/>
            <a:r>
              <a:rPr lang="uk-UA" dirty="0"/>
              <a:t>– відсутність патріотичного виховання </a:t>
            </a:r>
            <a:r>
              <a:rPr lang="uk-UA" dirty="0" smtClean="0"/>
              <a:t>впродовж </a:t>
            </a:r>
            <a:r>
              <a:rPr lang="uk-UA" dirty="0"/>
              <a:t>тривалого періоду існування </a:t>
            </a:r>
            <a:r>
              <a:rPr lang="uk-UA" dirty="0" smtClean="0"/>
              <a:t>Української держави</a:t>
            </a:r>
            <a:r>
              <a:rPr lang="uk-UA" dirty="0"/>
              <a:t>;</a:t>
            </a:r>
          </a:p>
          <a:p>
            <a:pPr algn="just"/>
            <a:r>
              <a:rPr lang="uk-UA" dirty="0"/>
              <a:t>– відсутність консолідуючої національної </a:t>
            </a:r>
            <a:r>
              <a:rPr lang="uk-UA" dirty="0" smtClean="0"/>
              <a:t>ідеї і </a:t>
            </a:r>
            <a:r>
              <a:rPr lang="uk-UA" dirty="0"/>
              <a:t>як наслідок – незавершеність процесів </a:t>
            </a:r>
            <a:r>
              <a:rPr lang="uk-UA" dirty="0" smtClean="0"/>
              <a:t>консолідації </a:t>
            </a:r>
            <a:r>
              <a:rPr lang="uk-UA" dirty="0"/>
              <a:t>української нації;</a:t>
            </a:r>
          </a:p>
          <a:p>
            <a:pPr algn="just"/>
            <a:r>
              <a:rPr lang="uk-UA" dirty="0"/>
              <a:t>– анексіоністські настрої серед </a:t>
            </a:r>
            <a:r>
              <a:rPr lang="uk-UA" dirty="0" smtClean="0"/>
              <a:t>населення східних </a:t>
            </a:r>
            <a:r>
              <a:rPr lang="uk-UA" dirty="0"/>
              <a:t>регіонів України, інспіровані </a:t>
            </a:r>
            <a:r>
              <a:rPr lang="uk-UA" dirty="0" smtClean="0"/>
              <a:t>Російською Федерацією</a:t>
            </a:r>
            <a:r>
              <a:rPr lang="uk-UA" dirty="0"/>
              <a:t>;</a:t>
            </a:r>
          </a:p>
          <a:p>
            <a:pPr algn="just"/>
            <a:r>
              <a:rPr lang="uk-UA" dirty="0"/>
              <a:t>– окупація Криму Російською Федерацією </a:t>
            </a:r>
            <a:r>
              <a:rPr lang="uk-UA" dirty="0" smtClean="0"/>
              <a:t>та тотальне </a:t>
            </a:r>
            <a:r>
              <a:rPr lang="uk-UA" dirty="0"/>
              <a:t>порушення прав кримських татар як </a:t>
            </a:r>
            <a:r>
              <a:rPr lang="uk-UA" dirty="0" smtClean="0"/>
              <a:t>корінного народу України</a:t>
            </a:r>
            <a:r>
              <a:rPr lang="uk-UA" dirty="0"/>
              <a:t>;</a:t>
            </a:r>
          </a:p>
          <a:p>
            <a:pPr algn="just"/>
            <a:r>
              <a:rPr lang="uk-UA" dirty="0"/>
              <a:t>– поява в українському суспільстві </a:t>
            </a:r>
            <a:r>
              <a:rPr lang="uk-UA" dirty="0" smtClean="0"/>
              <a:t>верстви “внутрішніх </a:t>
            </a:r>
            <a:r>
              <a:rPr lang="uk-UA" dirty="0"/>
              <a:t>біженців”, в основному </a:t>
            </a:r>
            <a:r>
              <a:rPr lang="uk-UA" dirty="0" smtClean="0"/>
              <a:t>російськомовних </a:t>
            </a:r>
            <a:r>
              <a:rPr lang="uk-UA" dirty="0"/>
              <a:t>і тих, </a:t>
            </a:r>
            <a:r>
              <a:rPr lang="uk-UA" dirty="0" smtClean="0"/>
              <a:t>що</a:t>
            </a:r>
          </a:p>
          <a:p>
            <a:pPr algn="just"/>
            <a:r>
              <a:rPr lang="uk-UA" dirty="0" smtClean="0"/>
              <a:t> </a:t>
            </a:r>
            <a:r>
              <a:rPr lang="uk-UA" dirty="0"/>
              <a:t>сповідують іслам, до яких </a:t>
            </a:r>
            <a:r>
              <a:rPr lang="uk-UA" dirty="0" smtClean="0"/>
              <a:t>спостерігається </a:t>
            </a:r>
            <a:r>
              <a:rPr lang="uk-UA" dirty="0"/>
              <a:t>неоднозначне ставлення в </a:t>
            </a:r>
            <a:r>
              <a:rPr lang="uk-UA" dirty="0" err="1" smtClean="0"/>
              <a:t>регіонах“міграції</a:t>
            </a:r>
            <a:r>
              <a:rPr lang="uk-UA" dirty="0" smtClean="0"/>
              <a:t>”</a:t>
            </a:r>
            <a:endParaRPr lang="uk-UA" dirty="0"/>
          </a:p>
          <a:p>
            <a:pPr algn="just"/>
            <a:endParaRPr lang="uk-UA"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0290" y="0"/>
            <a:ext cx="5167745" cy="20767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5084" y="302359"/>
            <a:ext cx="11329259" cy="6555641"/>
          </a:xfrm>
          <a:prstGeom prst="rect">
            <a:avLst/>
          </a:prstGeom>
        </p:spPr>
        <p:txBody>
          <a:bodyPr wrap="square">
            <a:spAutoFit/>
          </a:bodyPr>
          <a:lstStyle/>
          <a:p>
            <a:pPr algn="ctr"/>
            <a:r>
              <a:rPr lang="uk-UA" sz="2000" i="1" dirty="0">
                <a:solidFill>
                  <a:prstClr val="black"/>
                </a:solidFill>
                <a:latin typeface="Times New Roman" panose="02020603050405020304" pitchFamily="18" charset="0"/>
                <a:cs typeface="Times New Roman" panose="02020603050405020304" pitchFamily="18" charset="0"/>
              </a:rPr>
              <a:t>Проблема представництва національних меншин в представницьких органах влади.</a:t>
            </a:r>
          </a:p>
          <a:p>
            <a:pPr algn="ctr"/>
            <a:r>
              <a:rPr lang="uk-UA" sz="2000" i="1" dirty="0">
                <a:solidFill>
                  <a:prstClr val="black"/>
                </a:solidFill>
                <a:latin typeface="Times New Roman" panose="02020603050405020304" pitchFamily="18" charset="0"/>
                <a:cs typeface="Times New Roman" panose="02020603050405020304" pitchFamily="18" charset="0"/>
              </a:rPr>
              <a:t>Механізми представництва національних меншин в </a:t>
            </a:r>
            <a:r>
              <a:rPr lang="uk-UA" sz="2000" i="1" dirty="0" smtClean="0">
                <a:solidFill>
                  <a:prstClr val="black"/>
                </a:solidFill>
                <a:latin typeface="Times New Roman" panose="02020603050405020304" pitchFamily="18" charset="0"/>
                <a:cs typeface="Times New Roman" panose="02020603050405020304" pitchFamily="18" charset="0"/>
              </a:rPr>
              <a:t>Україні</a:t>
            </a:r>
          </a:p>
          <a:p>
            <a:pPr algn="ctr"/>
            <a:endParaRPr lang="ru-RU" sz="2000" dirty="0" smtClean="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Загалом</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за роки </a:t>
            </a:r>
            <a:r>
              <a:rPr lang="ru-RU" sz="2000" dirty="0" err="1">
                <a:latin typeface="Times New Roman" panose="02020603050405020304" pitchFamily="18" charset="0"/>
                <a:cs typeface="Times New Roman" panose="02020603050405020304" pitchFamily="18" charset="0"/>
              </a:rPr>
              <a:t>незалежності</a:t>
            </a:r>
            <a:r>
              <a:rPr lang="ru-RU" sz="2000" dirty="0">
                <a:latin typeface="Times New Roman" panose="02020603050405020304" pitchFamily="18" charset="0"/>
                <a:cs typeface="Times New Roman" panose="02020603050405020304" pitchFamily="18" charset="0"/>
              </a:rPr>
              <a:t> в </a:t>
            </a:r>
            <a:r>
              <a:rPr lang="ru-RU" sz="2000" dirty="0" err="1">
                <a:latin typeface="Times New Roman" panose="02020603050405020304" pitchFamily="18" charset="0"/>
                <a:cs typeface="Times New Roman" panose="02020603050405020304" pitchFamily="18" charset="0"/>
              </a:rPr>
              <a:t>Україні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було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утворено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близько</a:t>
            </a:r>
            <a:r>
              <a:rPr lang="ru-RU" sz="2000" dirty="0">
                <a:latin typeface="Times New Roman" panose="02020603050405020304" pitchFamily="18" charset="0"/>
                <a:cs typeface="Times New Roman" panose="02020603050405020304" pitchFamily="18" charset="0"/>
              </a:rPr>
              <a:t> 20 </a:t>
            </a:r>
            <a:r>
              <a:rPr lang="ru-RU" sz="2000" dirty="0" err="1">
                <a:latin typeface="Times New Roman" panose="02020603050405020304" pitchFamily="18" charset="0"/>
                <a:cs typeface="Times New Roman" panose="02020603050405020304" pitchFamily="18" charset="0"/>
              </a:rPr>
              <a:t>політичних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партій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які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тією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іншою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мірою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вважати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етноцентричними</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що</a:t>
            </a:r>
            <a:r>
              <a:rPr lang="ru-RU" sz="2000" dirty="0" smtClean="0">
                <a:latin typeface="Times New Roman" panose="02020603050405020304" pitchFamily="18" charset="0"/>
                <a:cs typeface="Times New Roman" panose="02020603050405020304" pitchFamily="18" charset="0"/>
              </a:rPr>
              <a:t> правда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більшість</a:t>
            </a:r>
            <a:r>
              <a:rPr lang="ru-RU" sz="2000" dirty="0">
                <a:latin typeface="Times New Roman" panose="02020603050405020304" pitchFamily="18" charset="0"/>
                <a:cs typeface="Times New Roman" panose="02020603050405020304" pitchFamily="18" charset="0"/>
              </a:rPr>
              <a:t> з них </a:t>
            </a:r>
            <a:r>
              <a:rPr lang="ru-RU" sz="2000" dirty="0" err="1">
                <a:latin typeface="Times New Roman" panose="02020603050405020304" pitchFamily="18" charset="0"/>
                <a:cs typeface="Times New Roman" panose="02020603050405020304" pitchFamily="18" charset="0"/>
              </a:rPr>
              <a:t>були</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україноцентричними</a:t>
            </a:r>
            <a:r>
              <a:rPr lang="uk-UA" altLang="ru-RU" sz="2000" dirty="0" err="1" smtClean="0">
                <a:latin typeface="Times New Roman" panose="02020603050405020304" pitchFamily="18" charset="0"/>
                <a:cs typeface="Times New Roman" panose="02020603050405020304" pitchFamily="18" charset="0"/>
              </a:rPr>
              <a:t>.</a:t>
            </a:r>
            <a:endParaRPr lang="ru-RU" sz="2000" dirty="0" smtClean="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Окрім</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них </a:t>
            </a:r>
            <a:r>
              <a:rPr lang="ru-RU" sz="2000" dirty="0" err="1">
                <a:latin typeface="Times New Roman" panose="02020603050405020304" pitchFamily="18" charset="0"/>
                <a:cs typeface="Times New Roman" panose="02020603050405020304" pitchFamily="18" charset="0"/>
              </a:rPr>
              <a:t>сучасна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партійна</a:t>
            </a:r>
            <a:r>
              <a:rPr lang="ru-RU" sz="2000" dirty="0">
                <a:latin typeface="Times New Roman" panose="02020603050405020304" pitchFamily="18" charset="0"/>
                <a:cs typeface="Times New Roman" panose="02020603050405020304" pitchFamily="18" charset="0"/>
              </a:rPr>
              <a:t> система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мала </a:t>
            </a:r>
            <a:r>
              <a:rPr lang="ru-RU" sz="2000" dirty="0">
                <a:latin typeface="Times New Roman" panose="02020603050405020304" pitchFamily="18" charset="0"/>
                <a:cs typeface="Times New Roman" panose="02020603050405020304" pitchFamily="18" charset="0"/>
              </a:rPr>
              <a:t>у </a:t>
            </a:r>
            <a:r>
              <a:rPr lang="ru-RU" sz="2000" dirty="0" err="1">
                <a:latin typeface="Times New Roman" panose="02020603050405020304" pitchFamily="18" charset="0"/>
                <a:cs typeface="Times New Roman" panose="02020603050405020304" pitchFamily="18" charset="0"/>
              </a:rPr>
              <a:t>своєму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складі</a:t>
            </a:r>
            <a:r>
              <a:rPr lang="ru-RU" sz="2000" dirty="0">
                <a:latin typeface="Times New Roman" panose="02020603050405020304" pitchFamily="18" charset="0"/>
                <a:cs typeface="Times New Roman" panose="02020603050405020304" pitchFamily="18" charset="0"/>
              </a:rPr>
              <a:t> й </a:t>
            </a:r>
            <a:r>
              <a:rPr lang="ru-RU" sz="2000" dirty="0" err="1">
                <a:latin typeface="Times New Roman" panose="02020603050405020304" pitchFamily="18" charset="0"/>
                <a:cs typeface="Times New Roman" panose="02020603050405020304" pitchFamily="18" charset="0"/>
              </a:rPr>
              <a:t>партії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національних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етнічних</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меншин</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Демократична </a:t>
            </a:r>
            <a:r>
              <a:rPr lang="ru-RU" sz="2000" dirty="0" err="1">
                <a:latin typeface="Times New Roman" panose="02020603050405020304" pitchFamily="18" charset="0"/>
                <a:cs typeface="Times New Roman" panose="02020603050405020304" pitchFamily="18" charset="0"/>
              </a:rPr>
              <a:t>партія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угорців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Політична</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партія</a:t>
            </a:r>
            <a:r>
              <a:rPr lang="ru-RU" sz="2000" dirty="0">
                <a:latin typeface="Times New Roman" panose="02020603050405020304" pitchFamily="18" charset="0"/>
                <a:cs typeface="Times New Roman" panose="02020603050405020304" pitchFamily="18" charset="0"/>
              </a:rPr>
              <a:t> «КМКС — </a:t>
            </a:r>
            <a:r>
              <a:rPr lang="ru-RU" sz="2000" dirty="0" err="1">
                <a:latin typeface="Times New Roman" panose="02020603050405020304" pitchFamily="18" charset="0"/>
                <a:cs typeface="Times New Roman" panose="02020603050405020304" pitchFamily="18" charset="0"/>
              </a:rPr>
              <a:t>Партія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угорців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партія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Руський</a:t>
            </a:r>
            <a:r>
              <a:rPr lang="ru-RU" sz="2000" dirty="0">
                <a:latin typeface="Times New Roman" panose="02020603050405020304" pitchFamily="18" charset="0"/>
                <a:cs typeface="Times New Roman" panose="02020603050405020304" pitchFamily="18" charset="0"/>
              </a:rPr>
              <a:t> блок» (</a:t>
            </a:r>
            <a:r>
              <a:rPr lang="ru-RU" sz="2000" dirty="0" err="1" smtClean="0">
                <a:latin typeface="Times New Roman" panose="02020603050405020304" pitchFamily="18" charset="0"/>
                <a:cs typeface="Times New Roman" panose="02020603050405020304" pitchFamily="18" charset="0"/>
              </a:rPr>
              <a:t>попередня</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назва</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партія</a:t>
            </a:r>
            <a:r>
              <a:rPr lang="ru-RU" sz="2000" dirty="0">
                <a:latin typeface="Times New Roman" panose="02020603050405020304" pitchFamily="18" charset="0"/>
                <a:cs typeface="Times New Roman" panose="02020603050405020304" pitchFamily="18" charset="0"/>
              </a:rPr>
              <a:t> «За Русь </a:t>
            </a:r>
            <a:r>
              <a:rPr lang="ru-RU" sz="2000" dirty="0" err="1">
                <a:latin typeface="Times New Roman" panose="02020603050405020304" pitchFamily="18" charset="0"/>
                <a:cs typeface="Times New Roman" panose="02020603050405020304" pitchFamily="18" charset="0"/>
              </a:rPr>
              <a:t>єдину</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партія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a:t>
            </a:r>
            <a:r>
              <a:rPr lang="ru-RU" sz="2000" dirty="0" err="1" smtClean="0">
                <a:latin typeface="Times New Roman" panose="02020603050405020304" pitchFamily="18" charset="0"/>
                <a:cs typeface="Times New Roman" panose="02020603050405020304" pitchFamily="18" charset="0"/>
              </a:rPr>
              <a:t>Русько-Український</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Союз», </a:t>
            </a:r>
            <a:endParaRPr lang="ru-RU" sz="2000" dirty="0" smtClean="0">
              <a:latin typeface="Times New Roman" panose="02020603050405020304" pitchFamily="18" charset="0"/>
              <a:cs typeface="Times New Roman" panose="02020603050405020304" pitchFamily="18" charset="0"/>
            </a:endParaRPr>
          </a:p>
          <a:p>
            <a:pPr algn="just"/>
            <a:r>
              <a:rPr lang="ru-RU" sz="2000" dirty="0" err="1" smtClean="0">
                <a:latin typeface="Times New Roman" panose="02020603050405020304" pitchFamily="18" charset="0"/>
                <a:cs typeface="Times New Roman" panose="02020603050405020304" pitchFamily="18" charset="0"/>
              </a:rPr>
              <a:t>Партія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мусульман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У </a:t>
            </a:r>
            <a:r>
              <a:rPr lang="ru-RU" sz="2000" dirty="0" err="1">
                <a:latin typeface="Times New Roman" panose="02020603050405020304" pitchFamily="18" charset="0"/>
                <a:cs typeface="Times New Roman" panose="02020603050405020304" pitchFamily="18" charset="0"/>
              </a:rPr>
              <a:t>середині</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90-х </a:t>
            </a:r>
            <a:r>
              <a:rPr lang="ru-RU" sz="2000" dirty="0" err="1">
                <a:latin typeface="Times New Roman" panose="02020603050405020304" pitchFamily="18" charset="0"/>
                <a:cs typeface="Times New Roman" panose="02020603050405020304" pitchFamily="18" charset="0"/>
              </a:rPr>
              <a:t>років</a:t>
            </a:r>
            <a:r>
              <a:rPr lang="ru-RU" sz="2000" dirty="0">
                <a:latin typeface="Times New Roman" panose="02020603050405020304" pitchFamily="18" charset="0"/>
                <a:cs typeface="Times New Roman" panose="02020603050405020304" pitchFamily="18" charset="0"/>
              </a:rPr>
              <a:t> ХХ </a:t>
            </a:r>
            <a:r>
              <a:rPr lang="ru-RU" sz="2000" dirty="0" err="1">
                <a:latin typeface="Times New Roman" panose="02020603050405020304" pitchFamily="18" charset="0"/>
                <a:cs typeface="Times New Roman" panose="02020603050405020304" pitchFamily="18" charset="0"/>
              </a:rPr>
              <a:t>століття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тодішній</a:t>
            </a:r>
            <a:r>
              <a:rPr lang="ru-RU" sz="2000" dirty="0">
                <a:latin typeface="Times New Roman" panose="02020603050405020304" pitchFamily="18" charset="0"/>
                <a:cs typeface="Times New Roman" panose="02020603050405020304" pitchFamily="18" charset="0"/>
              </a:rPr>
              <a:t> директор </a:t>
            </a:r>
            <a:r>
              <a:rPr lang="ru-RU" sz="2000" dirty="0" err="1">
                <a:latin typeface="Times New Roman" panose="02020603050405020304" pitchFamily="18" charset="0"/>
                <a:cs typeface="Times New Roman" panose="02020603050405020304" pitchFamily="18" charset="0"/>
              </a:rPr>
              <a:t>Інституту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політичних</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етнонаціональних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досліджень</a:t>
            </a:r>
            <a:r>
              <a:rPr lang="ru-RU" sz="2000" dirty="0">
                <a:latin typeface="Times New Roman" panose="02020603050405020304" pitchFamily="18" charset="0"/>
                <a:cs typeface="Times New Roman" panose="02020603050405020304" pitchFamily="18" charset="0"/>
              </a:rPr>
              <a:t> НАН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І.Ф.Курас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висловив</a:t>
            </a:r>
            <a:r>
              <a:rPr lang="ru-RU" sz="2000" dirty="0">
                <a:latin typeface="Times New Roman" panose="02020603050405020304" pitchFamily="18" charset="0"/>
                <a:cs typeface="Times New Roman" panose="02020603050405020304" pitchFamily="18" charset="0"/>
              </a:rPr>
              <a:t> думку,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етнополітичною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партією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вважати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Меджліс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кримськотатарського</a:t>
            </a:r>
            <a:r>
              <a:rPr lang="ru-RU" sz="2000" dirty="0">
                <a:latin typeface="Times New Roman" panose="02020603050405020304" pitchFamily="18" charset="0"/>
                <a:cs typeface="Times New Roman" panose="02020603050405020304" pitchFamily="18" charset="0"/>
              </a:rPr>
              <a:t> народу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оскільки</a:t>
            </a:r>
            <a:r>
              <a:rPr lang="ru-RU" sz="2000" dirty="0">
                <a:latin typeface="Times New Roman" panose="02020603050405020304" pitchFamily="18" charset="0"/>
                <a:cs typeface="Times New Roman" panose="02020603050405020304" pitchFamily="18" charset="0"/>
              </a:rPr>
              <a:t> формально не </a:t>
            </a:r>
            <a:r>
              <a:rPr lang="ru-RU" sz="2000" dirty="0" smtClean="0">
                <a:latin typeface="Times New Roman" panose="02020603050405020304" pitchFamily="18" charset="0"/>
                <a:cs typeface="Times New Roman" panose="02020603050405020304" pitchFamily="18" charset="0"/>
              </a:rPr>
              <a:t>будучи </a:t>
            </a:r>
            <a:r>
              <a:rPr lang="ru-RU" sz="2000" dirty="0" err="1">
                <a:latin typeface="Times New Roman" panose="02020603050405020304" pitchFamily="18" charset="0"/>
                <a:cs typeface="Times New Roman" panose="02020603050405020304" pitchFamily="18" charset="0"/>
              </a:rPr>
              <a:t>партією</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виконує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функції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політичної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репрезентації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етнічної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групи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відповідно</a:t>
            </a:r>
            <a:r>
              <a:rPr lang="ru-RU" sz="2000" dirty="0">
                <a:latin typeface="Times New Roman" panose="02020603050405020304" pitchFamily="18" charset="0"/>
                <a:cs typeface="Times New Roman" panose="02020603050405020304" pitchFamily="18" charset="0"/>
              </a:rPr>
              <a:t> до пункту 2.1 «</a:t>
            </a:r>
            <a:r>
              <a:rPr lang="ru-RU" sz="2000" dirty="0" err="1">
                <a:latin typeface="Times New Roman" panose="02020603050405020304" pitchFamily="18" charset="0"/>
                <a:cs typeface="Times New Roman" panose="02020603050405020304" pitchFamily="18" charset="0"/>
              </a:rPr>
              <a:t>Положення</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Меджліс</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кримсько-татарського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народу» основною метою </a:t>
            </a:r>
            <a:r>
              <a:rPr lang="ru-RU" sz="2000" dirty="0" err="1">
                <a:latin typeface="Times New Roman" panose="02020603050405020304" pitchFamily="18" charset="0"/>
                <a:cs typeface="Times New Roman" panose="02020603050405020304" pitchFamily="18" charset="0"/>
              </a:rPr>
              <a:t>Меджлісу</a:t>
            </a:r>
            <a:r>
              <a:rPr lang="ru-RU" sz="2000" dirty="0">
                <a:latin typeface="Times New Roman" panose="02020603050405020304" pitchFamily="18" charset="0"/>
                <a:cs typeface="Times New Roman" panose="02020603050405020304" pitchFamily="18" charset="0"/>
              </a:rPr>
              <a:t> є </a:t>
            </a:r>
            <a:r>
              <a:rPr lang="ru-RU" sz="2000" dirty="0" err="1">
                <a:latin typeface="Times New Roman" panose="02020603050405020304" pitchFamily="18" charset="0"/>
                <a:cs typeface="Times New Roman" panose="02020603050405020304" pitchFamily="18" charset="0"/>
              </a:rPr>
              <a:t>ліквідація</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наслідків</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геноциду, </a:t>
            </a:r>
            <a:r>
              <a:rPr lang="ru-RU" sz="2000" dirty="0" err="1">
                <a:latin typeface="Times New Roman" panose="02020603050405020304" pitchFamily="18" charset="0"/>
                <a:cs typeface="Times New Roman" panose="02020603050405020304" pitchFamily="18" charset="0"/>
              </a:rPr>
              <a:t>здійсненого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радянською</a:t>
            </a:r>
            <a:r>
              <a:rPr lang="ru-RU" sz="2000" dirty="0">
                <a:latin typeface="Times New Roman" panose="02020603050405020304" pitchFamily="18" charset="0"/>
                <a:cs typeface="Times New Roman" panose="02020603050405020304" pitchFamily="18" charset="0"/>
              </a:rPr>
              <a:t> державою </a:t>
            </a:r>
            <a:r>
              <a:rPr lang="ru-RU" sz="2000" dirty="0" err="1">
                <a:latin typeface="Times New Roman" panose="02020603050405020304" pitchFamily="18" charset="0"/>
                <a:cs typeface="Times New Roman" panose="02020603050405020304" pitchFamily="18" charset="0"/>
              </a:rPr>
              <a:t>щодо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кримських</a:t>
            </a:r>
            <a:r>
              <a:rPr lang="ru-RU" sz="2000" dirty="0">
                <a:latin typeface="Times New Roman" panose="02020603050405020304" pitchFamily="18" charset="0"/>
                <a:cs typeface="Times New Roman" panose="02020603050405020304" pitchFamily="18" charset="0"/>
              </a:rPr>
              <a:t> татар, </a:t>
            </a:r>
            <a:r>
              <a:rPr lang="ru-RU" sz="2000" dirty="0" err="1">
                <a:latin typeface="Times New Roman" panose="02020603050405020304" pitchFamily="18" charset="0"/>
                <a:cs typeface="Times New Roman" panose="02020603050405020304" pitchFamily="18" charset="0"/>
              </a:rPr>
              <a:t>відновлення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національних</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політичних</a:t>
            </a:r>
            <a:r>
              <a:rPr lang="ru-RU" sz="2000" dirty="0">
                <a:latin typeface="Times New Roman" panose="02020603050405020304" pitchFamily="18" charset="0"/>
                <a:cs typeface="Times New Roman" panose="02020603050405020304" pitchFamily="18" charset="0"/>
              </a:rPr>
              <a:t> прав </a:t>
            </a:r>
            <a:r>
              <a:rPr lang="ru-RU" sz="2000" dirty="0" err="1" smtClean="0">
                <a:latin typeface="Times New Roman" panose="02020603050405020304" pitchFamily="18" charset="0"/>
                <a:cs typeface="Times New Roman" panose="02020603050405020304" pitchFamily="18" charset="0"/>
              </a:rPr>
              <a:t>кримськота-тарського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народу і </a:t>
            </a:r>
            <a:r>
              <a:rPr lang="ru-RU" sz="2000" dirty="0" err="1">
                <a:latin typeface="Times New Roman" panose="02020603050405020304" pitchFamily="18" charset="0"/>
                <a:cs typeface="Times New Roman" panose="02020603050405020304" pitchFamily="18" charset="0"/>
              </a:rPr>
              <a:t>реалізація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його</a:t>
            </a:r>
            <a:r>
              <a:rPr lang="ru-RU" sz="2000" dirty="0">
                <a:latin typeface="Times New Roman" panose="02020603050405020304" pitchFamily="18" charset="0"/>
                <a:cs typeface="Times New Roman" panose="02020603050405020304" pitchFamily="18" charset="0"/>
              </a:rPr>
              <a:t> права на </a:t>
            </a:r>
            <a:r>
              <a:rPr lang="ru-RU" sz="2000" dirty="0" err="1">
                <a:latin typeface="Times New Roman" panose="02020603050405020304" pitchFamily="18" charset="0"/>
                <a:cs typeface="Times New Roman" panose="02020603050405020304" pitchFamily="18" charset="0"/>
              </a:rPr>
              <a:t>вільне</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національнодержавне</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самовизначення</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своїй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національній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території</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5533" y="919118"/>
            <a:ext cx="11233248" cy="3477875"/>
          </a:xfrm>
          <a:prstGeom prst="rect">
            <a:avLst/>
          </a:prstGeom>
        </p:spPr>
        <p:txBody>
          <a:bodyPr wrap="square">
            <a:spAutoFit/>
          </a:bodyPr>
          <a:lstStyle/>
          <a:p>
            <a:pPr algn="just"/>
            <a:r>
              <a:rPr lang="uk-UA" altLang="ru-RU" sz="2000" dirty="0">
                <a:latin typeface="Times New Roman" panose="02020603050405020304" pitchFamily="18" charset="0"/>
                <a:cs typeface="Times New Roman" panose="02020603050405020304" pitchFamily="18" charset="0"/>
                <a:sym typeface="+mn-ea"/>
              </a:rPr>
              <a:t>У парламенті </a:t>
            </a:r>
            <a:r>
              <a:rPr lang="ru-RU" sz="2000" dirty="0" smtClean="0">
                <a:latin typeface="Times New Roman" panose="02020603050405020304" pitchFamily="18" charset="0"/>
                <a:cs typeface="Times New Roman" panose="02020603050405020304" pitchFamily="18" charset="0"/>
                <a:sym typeface="+mn-ea"/>
              </a:rPr>
              <a:t>1-го та </a:t>
            </a:r>
            <a:r>
              <a:rPr lang="ru-RU" sz="2000" dirty="0">
                <a:latin typeface="Times New Roman" panose="02020603050405020304" pitchFamily="18" charset="0"/>
                <a:cs typeface="Times New Roman" panose="02020603050405020304" pitchFamily="18" charset="0"/>
                <a:sym typeface="+mn-ea"/>
              </a:rPr>
              <a:t>2-го </a:t>
            </a:r>
            <a:r>
              <a:rPr lang="ru-RU" sz="2000" dirty="0" err="1">
                <a:latin typeface="Times New Roman" panose="02020603050405020304" pitchFamily="18" charset="0"/>
                <a:cs typeface="Times New Roman" panose="02020603050405020304" pitchFamily="18" charset="0"/>
                <a:sym typeface="+mn-ea"/>
              </a:rPr>
              <a:t>скликань</a:t>
            </a:r>
            <a:r>
              <a:rPr lang="uk-UA" altLang="ru-RU" sz="2000" dirty="0" err="1">
                <a:latin typeface="Times New Roman" panose="02020603050405020304" pitchFamily="18" charset="0"/>
                <a:cs typeface="Times New Roman" panose="02020603050405020304" pitchFamily="18" charset="0"/>
                <a:sym typeface="+mn-ea"/>
              </a:rPr>
              <a:t> </a:t>
            </a:r>
            <a:r>
              <a:rPr lang="ru-RU" sz="2000" dirty="0" err="1">
                <a:latin typeface="Times New Roman" panose="02020603050405020304" pitchFamily="18" charset="0"/>
                <a:cs typeface="Times New Roman" panose="02020603050405020304" pitchFamily="18" charset="0"/>
              </a:rPr>
              <a:t>інформації</a:t>
            </a:r>
            <a:r>
              <a:rPr lang="ru-RU" sz="2000" dirty="0">
                <a:latin typeface="Times New Roman" panose="02020603050405020304" pitchFamily="18" charset="0"/>
                <a:cs typeface="Times New Roman" panose="02020603050405020304" pitchFamily="18" charset="0"/>
              </a:rPr>
              <a:t> про </a:t>
            </a:r>
            <a:r>
              <a:rPr lang="ru-RU" sz="2000" dirty="0" err="1">
                <a:latin typeface="Times New Roman" panose="02020603050405020304" pitchFamily="18" charset="0"/>
                <a:cs typeface="Times New Roman" panose="02020603050405020304" pitchFamily="18" charset="0"/>
              </a:rPr>
              <a:t>національність</a:t>
            </a:r>
            <a:r>
              <a:rPr lang="uk-UA" altLang="ru-RU" sz="2000" dirty="0" err="1">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обов’язково</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мали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подавати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парламентарі</a:t>
            </a:r>
            <a:r>
              <a:rPr lang="uk-UA" altLang="ru-RU" sz="2000" dirty="0" err="1">
                <a:latin typeface="Times New Roman" panose="02020603050405020304" pitchFamily="18" charset="0"/>
                <a:cs typeface="Times New Roman" panose="02020603050405020304" pitchFamily="18" charset="0"/>
              </a:rPr>
              <a:t>. Тоді </a:t>
            </a:r>
            <a:r>
              <a:rPr lang="ru-RU" sz="2000" dirty="0" err="1">
                <a:latin typeface="Times New Roman" panose="02020603050405020304" pitchFamily="18" charset="0"/>
                <a:cs typeface="Times New Roman" panose="02020603050405020304" pitchFamily="18" charset="0"/>
              </a:rPr>
              <a:t>переважну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більшість</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становили </a:t>
            </a:r>
            <a:r>
              <a:rPr lang="ru-RU" sz="2000" dirty="0" err="1">
                <a:latin typeface="Times New Roman" panose="02020603050405020304" pitchFamily="18" charset="0"/>
                <a:cs typeface="Times New Roman" panose="02020603050405020304" pitchFamily="18" charset="0"/>
              </a:rPr>
              <a:t>українці</a:t>
            </a:r>
            <a:r>
              <a:rPr lang="ru-RU" sz="2000" dirty="0">
                <a:latin typeface="Times New Roman" panose="02020603050405020304" pitchFamily="18" charset="0"/>
                <a:cs typeface="Times New Roman" panose="02020603050405020304" pitchFamily="18" charset="0"/>
              </a:rPr>
              <a:t> (77,5 % 1-го та 75 % 2-го </a:t>
            </a:r>
            <a:r>
              <a:rPr lang="ru-RU" sz="2000" dirty="0" err="1" smtClean="0">
                <a:latin typeface="Times New Roman" panose="02020603050405020304" pitchFamily="18" charset="0"/>
                <a:cs typeface="Times New Roman" panose="02020603050405020304" pitchFamily="18" charset="0"/>
              </a:rPr>
              <a:t>скликання</a:t>
            </a:r>
            <a:r>
              <a:rPr lang="ru-RU" sz="2000" dirty="0">
                <a:latin typeface="Times New Roman" panose="02020603050405020304" pitchFamily="18" charset="0"/>
                <a:cs typeface="Times New Roman" panose="02020603050405020304" pitchFamily="18" charset="0"/>
              </a:rPr>
              <a:t>), другу </a:t>
            </a:r>
            <a:r>
              <a:rPr lang="ru-RU" sz="2000" dirty="0" err="1">
                <a:latin typeface="Times New Roman" panose="02020603050405020304" pitchFamily="18" charset="0"/>
                <a:cs typeface="Times New Roman" panose="02020603050405020304" pitchFamily="18" charset="0"/>
              </a:rPr>
              <a:t>позицію</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чисельністю</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посідали</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росіяни</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(19,2 % 1-го та 20,7 % 2-го </a:t>
            </a:r>
            <a:r>
              <a:rPr lang="ru-RU" sz="2000" dirty="0" err="1">
                <a:latin typeface="Times New Roman" panose="02020603050405020304" pitchFamily="18" charset="0"/>
                <a:cs typeface="Times New Roman" panose="02020603050405020304" pitchFamily="18" charset="0"/>
              </a:rPr>
              <a:t>скликання</a:t>
            </a:r>
            <a:r>
              <a:rPr lang="ru-RU" sz="2000" dirty="0">
                <a:latin typeface="Times New Roman" panose="02020603050405020304" pitchFamily="18" charset="0"/>
                <a:cs typeface="Times New Roman" panose="02020603050405020304" pitchFamily="18" charset="0"/>
              </a:rPr>
              <a:t>).</a:t>
            </a:r>
          </a:p>
          <a:p>
            <a:pPr algn="just"/>
            <a:r>
              <a:rPr lang="ru-RU" sz="2000" dirty="0" err="1" smtClean="0">
                <a:latin typeface="Times New Roman" panose="02020603050405020304" pitchFamily="18" charset="0"/>
                <a:cs typeface="Times New Roman" panose="02020603050405020304" pitchFamily="18" charset="0"/>
              </a:rPr>
              <a:t>Такий</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склад ВРУ </a:t>
            </a:r>
            <a:r>
              <a:rPr lang="ru-RU" sz="2000" dirty="0" err="1">
                <a:latin typeface="Times New Roman" panose="02020603050405020304" pitchFamily="18" charset="0"/>
                <a:cs typeface="Times New Roman" panose="02020603050405020304" pitchFamily="18" charset="0"/>
              </a:rPr>
              <a:t>був</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репрепрентативним</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відносно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національного</a:t>
            </a:r>
            <a:r>
              <a:rPr lang="ru-RU" sz="2000" dirty="0">
                <a:latin typeface="Times New Roman" panose="02020603050405020304" pitchFamily="18" charset="0"/>
                <a:cs typeface="Times New Roman" panose="02020603050405020304" pitchFamily="18" charset="0"/>
              </a:rPr>
              <a:t> складу</a:t>
            </a:r>
            <a:r>
              <a:rPr lang="uk-UA" altLang="ru-RU"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ru-RU" sz="2000" dirty="0" err="1">
                <a:latin typeface="Times New Roman" panose="02020603050405020304" pitchFamily="18" charset="0"/>
                <a:cs typeface="Times New Roman" panose="02020603050405020304" pitchFamily="18" charset="0"/>
              </a:rPr>
              <a:t>тогочасної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України</a:t>
            </a:r>
            <a:r>
              <a:rPr lang="ru-RU" sz="2000" dirty="0">
                <a:latin typeface="Times New Roman" panose="02020603050405020304" pitchFamily="18" charset="0"/>
                <a:cs typeface="Times New Roman" panose="02020603050405020304" pitchFamily="18" charset="0"/>
              </a:rPr>
              <a:t>: за </a:t>
            </a:r>
            <a:r>
              <a:rPr lang="ru-RU" sz="2000" dirty="0" err="1">
                <a:latin typeface="Times New Roman" panose="02020603050405020304" pitchFamily="18" charset="0"/>
                <a:cs typeface="Times New Roman" panose="02020603050405020304" pitchFamily="18" charset="0"/>
              </a:rPr>
              <a:t>переписом</a:t>
            </a:r>
            <a:r>
              <a:rPr lang="ru-RU" sz="2000" dirty="0">
                <a:latin typeface="Times New Roman" panose="02020603050405020304" pitchFamily="18" charset="0"/>
                <a:cs typeface="Times New Roman" panose="02020603050405020304" pitchFamily="18" charset="0"/>
              </a:rPr>
              <a:t> 1989 </a:t>
            </a:r>
            <a:r>
              <a:rPr lang="ru-RU" sz="2000" dirty="0" smtClean="0">
                <a:latin typeface="Times New Roman" panose="02020603050405020304" pitchFamily="18" charset="0"/>
                <a:cs typeface="Times New Roman" panose="02020603050405020304" pitchFamily="18" charset="0"/>
              </a:rPr>
              <a:t>року 72–73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населення</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УРСР становили </a:t>
            </a:r>
            <a:r>
              <a:rPr lang="ru-RU" sz="2000" dirty="0" err="1" smtClean="0">
                <a:latin typeface="Times New Roman" panose="02020603050405020304" pitchFamily="18" charset="0"/>
                <a:cs typeface="Times New Roman" panose="02020603050405020304" pitchFamily="18" charset="0"/>
              </a:rPr>
              <a:t>українці</a:t>
            </a:r>
            <a:r>
              <a:rPr lang="ru-RU" sz="2000" dirty="0" smtClean="0">
                <a:latin typeface="Times New Roman" panose="02020603050405020304" pitchFamily="18" charset="0"/>
                <a:cs typeface="Times New Roman" panose="02020603050405020304" pitchFamily="18" charset="0"/>
              </a:rPr>
              <a:t>, 22</a:t>
            </a:r>
            <a:r>
              <a:rPr lang="ru-RU" sz="2000" dirty="0">
                <a:latin typeface="Times New Roman" panose="02020603050405020304" pitchFamily="18" charset="0"/>
                <a:cs typeface="Times New Roman" panose="02020603050405020304" pitchFamily="18" charset="0"/>
              </a:rPr>
              <a:t>, 07 % – </a:t>
            </a:r>
            <a:r>
              <a:rPr lang="ru-RU" sz="2000" dirty="0" err="1" smtClean="0">
                <a:latin typeface="Times New Roman" panose="02020603050405020304" pitchFamily="18" charset="0"/>
                <a:cs typeface="Times New Roman" panose="02020603050405020304" pitchFamily="18" charset="0"/>
              </a:rPr>
              <a:t>росіяни</a:t>
            </a:r>
            <a:r>
              <a:rPr lang="ru-RU" sz="2000" dirty="0" smtClean="0">
                <a:latin typeface="Times New Roman" panose="02020603050405020304" pitchFamily="18" charset="0"/>
                <a:cs typeface="Times New Roman" panose="02020603050405020304" pitchFamily="18" charset="0"/>
              </a:rPr>
              <a:t>. </a:t>
            </a:r>
          </a:p>
          <a:p>
            <a:pPr algn="just"/>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Характерно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кількість</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депутатів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інших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національностей</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найперше</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поляків</a:t>
            </a:r>
            <a:r>
              <a:rPr lang="ru-RU" sz="2000" dirty="0">
                <a:latin typeface="Times New Roman" panose="02020603050405020304" pitchFamily="18" charset="0"/>
                <a:cs typeface="Times New Roman" panose="02020603050405020304" pitchFamily="18" charset="0"/>
              </a:rPr>
              <a:t> та </a:t>
            </a:r>
            <a:r>
              <a:rPr lang="ru-RU" sz="2000" dirty="0" err="1">
                <a:latin typeface="Times New Roman" panose="02020603050405020304" pitchFamily="18" charset="0"/>
                <a:cs typeface="Times New Roman" panose="02020603050405020304" pitchFamily="18" charset="0"/>
              </a:rPr>
              <a:t>білорусів</a:t>
            </a:r>
            <a:r>
              <a:rPr lang="ru-RU" sz="2000" dirty="0">
                <a:latin typeface="Times New Roman" panose="02020603050405020304" pitchFamily="18" charset="0"/>
                <a:cs typeface="Times New Roman" panose="02020603050405020304" pitchFamily="18" charset="0"/>
              </a:rPr>
              <a:t>) у кожному з </a:t>
            </a:r>
            <a:r>
              <a:rPr lang="ru-RU" sz="2000" dirty="0" err="1" smtClean="0">
                <a:latin typeface="Times New Roman" panose="02020603050405020304" pitchFamily="18" charset="0"/>
                <a:cs typeface="Times New Roman" panose="02020603050405020304" pitchFamily="18" charset="0"/>
              </a:rPr>
              <a:t>двох</a:t>
            </a:r>
            <a:r>
              <a:rPr lang="ru-RU" sz="2000" dirty="0" smtClean="0">
                <a:latin typeface="Times New Roman" panose="02020603050405020304" pitchFamily="18" charset="0"/>
                <a:cs typeface="Times New Roman" panose="02020603050405020304" pitchFamily="18" charset="0"/>
              </a:rPr>
              <a:t> перших </a:t>
            </a:r>
            <a:r>
              <a:rPr lang="ru-RU" sz="2000" dirty="0" err="1">
                <a:latin typeface="Times New Roman" panose="02020603050405020304" pitchFamily="18" charset="0"/>
                <a:cs typeface="Times New Roman" panose="02020603050405020304" pitchFamily="18" charset="0"/>
              </a:rPr>
              <a:t>скликань</a:t>
            </a:r>
            <a:r>
              <a:rPr lang="ru-RU" sz="2000" dirty="0">
                <a:latin typeface="Times New Roman" panose="02020603050405020304" pitchFamily="18" charset="0"/>
                <a:cs typeface="Times New Roman" panose="02020603050405020304" pitchFamily="18" charset="0"/>
              </a:rPr>
              <a:t> ВРУ не </a:t>
            </a:r>
            <a:r>
              <a:rPr lang="ru-RU" sz="2000" dirty="0" err="1">
                <a:latin typeface="Times New Roman" panose="02020603050405020304" pitchFamily="18" charset="0"/>
                <a:cs typeface="Times New Roman" panose="02020603050405020304" pitchFamily="18" charset="0"/>
              </a:rPr>
              <a:t>переважала</a:t>
            </a:r>
            <a:r>
              <a:rPr lang="ru-RU" sz="2000" dirty="0">
                <a:latin typeface="Times New Roman" panose="02020603050405020304" pitchFamily="18" charset="0"/>
                <a:cs typeface="Times New Roman" panose="02020603050405020304" pitchFamily="18" charset="0"/>
              </a:rPr>
              <a:t> 19 </a:t>
            </a:r>
            <a:r>
              <a:rPr lang="ru-RU" sz="2000" dirty="0" err="1">
                <a:latin typeface="Times New Roman" panose="02020603050405020304" pitchFamily="18" charset="0"/>
                <a:cs typeface="Times New Roman" panose="02020603050405020304" pitchFamily="18" charset="0"/>
              </a:rPr>
              <a:t>осіб</a:t>
            </a:r>
            <a:r>
              <a:rPr lang="ru-RU" sz="2000" dirty="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Простежити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чи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змінилася</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на </a:t>
            </a:r>
            <a:r>
              <a:rPr lang="ru-RU" sz="2000" dirty="0" err="1" smtClean="0">
                <a:latin typeface="Times New Roman" panose="02020603050405020304" pitchFamily="18" charset="0"/>
                <a:cs typeface="Times New Roman" panose="02020603050405020304" pitchFamily="18" charset="0"/>
              </a:rPr>
              <a:t>краще</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ситуація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зі</a:t>
            </a:r>
            <a:r>
              <a:rPr lang="ru-RU" sz="2000" dirty="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слабким</a:t>
            </a:r>
            <a:r>
              <a:rPr lang="ru-RU" sz="2000" b="1" i="1" dirty="0" smtClean="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представництвом</a:t>
            </a:r>
            <a:r>
              <a:rPr lang="ru-RU" sz="2000" b="1" i="1" dirty="0" smtClean="0">
                <a:latin typeface="Times New Roman" panose="02020603050405020304" pitchFamily="18" charset="0"/>
                <a:cs typeface="Times New Roman" panose="02020603050405020304" pitchFamily="18" charset="0"/>
              </a:rPr>
              <a:t> в </a:t>
            </a:r>
            <a:r>
              <a:rPr lang="ru-RU" sz="2000" b="1" i="1" dirty="0" err="1" smtClean="0">
                <a:latin typeface="Times New Roman" panose="02020603050405020304" pitchFamily="18" charset="0"/>
                <a:cs typeface="Times New Roman" panose="02020603050405020304" pitchFamily="18" charset="0"/>
              </a:rPr>
              <a:t>українському</a:t>
            </a:r>
            <a:r>
              <a:rPr lang="ru-RU" sz="2000" b="1" i="1" dirty="0" smtClean="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парламенті</a:t>
            </a:r>
            <a:r>
              <a:rPr lang="ru-RU" sz="2000" b="1" i="1" dirty="0">
                <a:latin typeface="Times New Roman" panose="02020603050405020304" pitchFamily="18" charset="0"/>
                <a:cs typeface="Times New Roman" panose="02020603050405020304" pitchFamily="18" charset="0"/>
              </a:rPr>
              <a:t> </a:t>
            </a:r>
            <a:r>
              <a:rPr lang="ru-RU" sz="2000" b="1" i="1" dirty="0" err="1">
                <a:latin typeface="Times New Roman" panose="02020603050405020304" pitchFamily="18" charset="0"/>
                <a:cs typeface="Times New Roman" panose="02020603050405020304" pitchFamily="18" charset="0"/>
              </a:rPr>
              <a:t>національних</a:t>
            </a:r>
            <a:r>
              <a:rPr lang="ru-RU" sz="2000" b="1" i="1" dirty="0">
                <a:latin typeface="Times New Roman" panose="02020603050405020304" pitchFamily="18" charset="0"/>
                <a:cs typeface="Times New Roman" panose="02020603050405020304" pitchFamily="18" charset="0"/>
              </a:rPr>
              <a:t> </a:t>
            </a:r>
            <a:r>
              <a:rPr lang="ru-RU" sz="2000" b="1" i="1" dirty="0" err="1" smtClean="0">
                <a:latin typeface="Times New Roman" panose="02020603050405020304" pitchFamily="18" charset="0"/>
                <a:cs typeface="Times New Roman" panose="02020603050405020304" pitchFamily="18" charset="0"/>
              </a:rPr>
              <a:t>меншин</a:t>
            </a:r>
            <a:r>
              <a:rPr lang="ru-RU" sz="2000" dirty="0">
                <a:latin typeface="Times New Roman" panose="02020603050405020304" pitchFamily="18" charset="0"/>
                <a:cs typeface="Times New Roman" panose="02020603050405020304" pitchFamily="18" charset="0"/>
              </a:rPr>
              <a:t>, з </a:t>
            </a:r>
            <a:r>
              <a:rPr lang="ru-RU" sz="2000" dirty="0" err="1">
                <a:latin typeface="Times New Roman" panose="02020603050405020304" pitchFamily="18" charset="0"/>
                <a:cs typeface="Times New Roman" panose="02020603050405020304" pitchFamily="18" charset="0"/>
              </a:rPr>
              <a:t>огляду</a:t>
            </a:r>
            <a:r>
              <a:rPr lang="ru-RU" sz="2000" dirty="0">
                <a:latin typeface="Times New Roman" panose="02020603050405020304" pitchFamily="18" charset="0"/>
                <a:cs typeface="Times New Roman" panose="02020603050405020304" pitchFamily="18" charset="0"/>
              </a:rPr>
              <a:t> на </a:t>
            </a:r>
            <a:r>
              <a:rPr lang="ru-RU" sz="2000" dirty="0" err="1">
                <a:latin typeface="Times New Roman" panose="02020603050405020304" pitchFamily="18" charset="0"/>
                <a:cs typeface="Times New Roman" panose="02020603050405020304" pitchFamily="18" charset="0"/>
              </a:rPr>
              <a:t>відсутність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такої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інформації</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 </a:t>
            </a:r>
            <a:r>
              <a:rPr lang="ru-RU" sz="2000" dirty="0" err="1" smtClean="0">
                <a:latin typeface="Times New Roman" panose="02020603050405020304" pitchFamily="18" charset="0"/>
                <a:cs typeface="Times New Roman" panose="02020603050405020304" pitchFamily="18" charset="0"/>
              </a:rPr>
              <a:t>офіційних</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джерелах</a:t>
            </a:r>
            <a:r>
              <a:rPr lang="ru-RU" sz="2000" dirty="0">
                <a:latin typeface="Times New Roman" panose="02020603050405020304" pitchFamily="18" charset="0"/>
                <a:cs typeface="Times New Roman" panose="02020603050405020304" pitchFamily="18" charset="0"/>
              </a:rPr>
              <a:t>, не є </a:t>
            </a:r>
            <a:r>
              <a:rPr lang="ru-RU" sz="2000" dirty="0" err="1">
                <a:latin typeface="Times New Roman" panose="02020603050405020304" pitchFamily="18" charset="0"/>
                <a:cs typeface="Times New Roman" panose="02020603050405020304" pitchFamily="18" charset="0"/>
              </a:rPr>
              <a:t>можливим</a:t>
            </a:r>
            <a:r>
              <a:rPr lang="ru-RU" sz="20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176" y="360108"/>
            <a:ext cx="6096000" cy="2554545"/>
          </a:xfrm>
          <a:prstGeom prst="rect">
            <a:avLst/>
          </a:prstGeom>
          <a:solidFill>
            <a:schemeClr val="accent2">
              <a:lumMod val="40000"/>
              <a:lumOff val="60000"/>
            </a:schemeClr>
          </a:solidFill>
        </p:spPr>
        <p:txBody>
          <a:bodyPr>
            <a:spAutoFit/>
          </a:bodyPr>
          <a:lstStyle/>
          <a:p>
            <a:pPr algn="just"/>
            <a:r>
              <a:rPr lang="ru-RU" sz="2000" dirty="0" err="1">
                <a:latin typeface="Times New Roman" panose="02020603050405020304" pitchFamily="18" charset="0"/>
                <a:cs typeface="Times New Roman" panose="02020603050405020304" pitchFamily="18" charset="0"/>
              </a:rPr>
              <a:t>Україна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має</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досвід</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законодавчого</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квотування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представництва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кримських</a:t>
            </a:r>
            <a:r>
              <a:rPr lang="ru-RU" sz="2000" dirty="0">
                <a:latin typeface="Times New Roman" panose="02020603050405020304" pitchFamily="18" charset="0"/>
                <a:cs typeface="Times New Roman" panose="02020603050405020304" pitchFamily="18" charset="0"/>
              </a:rPr>
              <a:t> татар у </a:t>
            </a:r>
            <a:r>
              <a:rPr lang="ru-RU" sz="2000" dirty="0" err="1">
                <a:latin typeface="Times New Roman" panose="02020603050405020304" pitchFamily="18" charset="0"/>
                <a:cs typeface="Times New Roman" panose="02020603050405020304" pitchFamily="18" charset="0"/>
              </a:rPr>
              <a:t>парламенті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автономії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середини</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1990-х </a:t>
            </a:r>
            <a:r>
              <a:rPr lang="ru-RU" sz="2000" dirty="0" err="1">
                <a:latin typeface="Times New Roman" panose="02020603050405020304" pitchFamily="18" charset="0"/>
                <a:cs typeface="Times New Roman" panose="02020603050405020304" pitchFamily="18" charset="0"/>
              </a:rPr>
              <a:t>років</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Національні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меншини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країни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використовують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незаборонені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законодавством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норми</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утворення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політичних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партій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що</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мають</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етнічні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ознаки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Діяльність</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етнічних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політичних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партій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набула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конкретних</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проявів</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 таких </a:t>
            </a:r>
            <a:r>
              <a:rPr lang="ru-RU" sz="2000" dirty="0" err="1">
                <a:latin typeface="Times New Roman" panose="02020603050405020304" pitchFamily="18" charset="0"/>
                <a:cs typeface="Times New Roman" panose="02020603050405020304" pitchFamily="18" charset="0"/>
              </a:rPr>
              <a:t>українських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регіонах</a:t>
            </a:r>
            <a:r>
              <a:rPr lang="ru-RU" sz="2000" dirty="0">
                <a:latin typeface="Times New Roman" panose="02020603050405020304" pitchFamily="18" charset="0"/>
                <a:cs typeface="Times New Roman" panose="02020603050405020304" pitchFamily="18" charset="0"/>
              </a:rPr>
              <a:t>, як </a:t>
            </a:r>
            <a:r>
              <a:rPr lang="ru-RU" sz="2000" dirty="0" err="1">
                <a:latin typeface="Times New Roman" panose="02020603050405020304" pitchFamily="18" charset="0"/>
                <a:cs typeface="Times New Roman" panose="02020603050405020304" pitchFamily="18" charset="0"/>
              </a:rPr>
              <a:t>Крим</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Закарпаття</a:t>
            </a:r>
            <a:r>
              <a:rPr lang="ru-RU" dirty="0">
                <a:latin typeface="Times New Roman" panose="02020603050405020304" pitchFamily="18" charset="0"/>
                <a:cs typeface="Times New Roman" panose="02020603050405020304" pitchFamily="18" charset="0"/>
              </a:rPr>
              <a:t>.</a:t>
            </a:r>
          </a:p>
        </p:txBody>
      </p:sp>
      <p:sp>
        <p:nvSpPr>
          <p:cNvPr id="4" name="Прямоугольник 3"/>
          <p:cNvSpPr/>
          <p:nvPr/>
        </p:nvSpPr>
        <p:spPr>
          <a:xfrm>
            <a:off x="4449169" y="3310437"/>
            <a:ext cx="7014949" cy="2246769"/>
          </a:xfrm>
          <a:prstGeom prst="rect">
            <a:avLst/>
          </a:prstGeom>
          <a:solidFill>
            <a:schemeClr val="accent3">
              <a:lumMod val="40000"/>
              <a:lumOff val="60000"/>
            </a:schemeClr>
          </a:solidFill>
        </p:spPr>
        <p:txBody>
          <a:bodyPr wrap="square">
            <a:spAutoFit/>
          </a:bodyPr>
          <a:lstStyle/>
          <a:p>
            <a:pPr lvl="0" algn="just"/>
            <a:r>
              <a:rPr lang="ru-RU" sz="2000" dirty="0" err="1">
                <a:solidFill>
                  <a:prstClr val="black"/>
                </a:solidFill>
                <a:latin typeface="Times New Roman" panose="02020603050405020304" pitchFamily="18" charset="0"/>
                <a:cs typeface="Times New Roman" panose="02020603050405020304" pitchFamily="18" charset="0"/>
              </a:rPr>
              <a:t>Із</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усіх</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етнополітичних</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партій</a:t>
            </a:r>
            <a:r>
              <a:rPr lang="ru-RU" sz="2000" dirty="0">
                <a:solidFill>
                  <a:prstClr val="black"/>
                </a:solidFill>
                <a:latin typeface="Times New Roman" panose="02020603050405020304" pitchFamily="18" charset="0"/>
                <a:cs typeface="Times New Roman" panose="02020603050405020304" pitchFamily="18" charset="0"/>
              </a:rPr>
              <a:t> в </a:t>
            </a:r>
            <a:r>
              <a:rPr lang="ru-RU" sz="2000" dirty="0" err="1">
                <a:solidFill>
                  <a:prstClr val="black"/>
                </a:solidFill>
                <a:latin typeface="Times New Roman" panose="02020603050405020304" pitchFamily="18" charset="0"/>
                <a:cs typeface="Times New Roman" panose="02020603050405020304" pitchFamily="18" charset="0"/>
              </a:rPr>
              <a:t>Україні</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лише</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чотири</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мають</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досвід</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участі</a:t>
            </a:r>
            <a:r>
              <a:rPr lang="ru-RU" sz="2000" dirty="0">
                <a:solidFill>
                  <a:prstClr val="black"/>
                </a:solidFill>
                <a:latin typeface="Times New Roman" panose="02020603050405020304" pitchFamily="18" charset="0"/>
                <a:cs typeface="Times New Roman" panose="02020603050405020304" pitchFamily="18" charset="0"/>
              </a:rPr>
              <a:t> у </a:t>
            </a:r>
            <a:r>
              <a:rPr lang="ru-RU" sz="2000" dirty="0" err="1">
                <a:solidFill>
                  <a:prstClr val="black"/>
                </a:solidFill>
                <a:latin typeface="Times New Roman" panose="02020603050405020304" pitchFamily="18" charset="0"/>
                <a:cs typeface="Times New Roman" panose="02020603050405020304" pitchFamily="18" charset="0"/>
              </a:rPr>
              <a:t>виборчому</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процесі</a:t>
            </a:r>
            <a:r>
              <a:rPr lang="ru-RU" sz="2000" dirty="0">
                <a:solidFill>
                  <a:prstClr val="black"/>
                </a:solidFill>
                <a:latin typeface="Times New Roman" panose="02020603050405020304" pitchFamily="18" charset="0"/>
                <a:cs typeface="Times New Roman" panose="02020603050405020304" pitchFamily="18" charset="0"/>
              </a:rPr>
              <a:t> і </a:t>
            </a:r>
            <a:r>
              <a:rPr lang="ru-RU" sz="2000" dirty="0" err="1">
                <a:solidFill>
                  <a:prstClr val="black"/>
                </a:solidFill>
                <a:latin typeface="Times New Roman" panose="02020603050405020304" pitchFamily="18" charset="0"/>
                <a:cs typeface="Times New Roman" panose="02020603050405020304" pitchFamily="18" charset="0"/>
              </a:rPr>
              <a:t>представленості</a:t>
            </a:r>
            <a:r>
              <a:rPr lang="ru-RU" sz="2000" dirty="0">
                <a:solidFill>
                  <a:prstClr val="black"/>
                </a:solidFill>
                <a:latin typeface="Times New Roman" panose="02020603050405020304" pitchFamily="18" charset="0"/>
                <a:cs typeface="Times New Roman" panose="02020603050405020304" pitchFamily="18" charset="0"/>
              </a:rPr>
              <a:t> в органах </a:t>
            </a:r>
            <a:r>
              <a:rPr lang="ru-RU" sz="2000" dirty="0" err="1">
                <a:solidFill>
                  <a:prstClr val="black"/>
                </a:solidFill>
                <a:latin typeface="Times New Roman" panose="02020603050405020304" pitchFamily="18" charset="0"/>
                <a:cs typeface="Times New Roman" panose="02020603050405020304" pitchFamily="18" charset="0"/>
              </a:rPr>
              <a:t>влади</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дві</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угорські</a:t>
            </a:r>
            <a:r>
              <a:rPr lang="ru-RU" sz="2000" dirty="0">
                <a:solidFill>
                  <a:prstClr val="black"/>
                </a:solidFill>
                <a:latin typeface="Times New Roman" panose="02020603050405020304" pitchFamily="18" charset="0"/>
                <a:cs typeface="Times New Roman" panose="02020603050405020304" pitchFamily="18" charset="0"/>
              </a:rPr>
              <a:t> (Демократична </a:t>
            </a:r>
            <a:r>
              <a:rPr lang="ru-RU" sz="2000" dirty="0" err="1">
                <a:solidFill>
                  <a:prstClr val="black"/>
                </a:solidFill>
                <a:latin typeface="Times New Roman" panose="02020603050405020304" pitchFamily="18" charset="0"/>
                <a:cs typeface="Times New Roman" panose="02020603050405020304" pitchFamily="18" charset="0"/>
              </a:rPr>
              <a:t>партія</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угорців</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України</a:t>
            </a:r>
            <a:r>
              <a:rPr lang="ru-RU" sz="2000" dirty="0">
                <a:solidFill>
                  <a:prstClr val="black"/>
                </a:solidFill>
                <a:latin typeface="Times New Roman" panose="02020603050405020304" pitchFamily="18" charset="0"/>
                <a:cs typeface="Times New Roman" panose="02020603050405020304" pitchFamily="18" charset="0"/>
              </a:rPr>
              <a:t> та </a:t>
            </a:r>
            <a:r>
              <a:rPr lang="ru-RU" sz="2000" dirty="0" err="1">
                <a:solidFill>
                  <a:prstClr val="black"/>
                </a:solidFill>
                <a:latin typeface="Times New Roman" panose="02020603050405020304" pitchFamily="18" charset="0"/>
                <a:cs typeface="Times New Roman" panose="02020603050405020304" pitchFamily="18" charset="0"/>
              </a:rPr>
              <a:t>партія</a:t>
            </a:r>
            <a:r>
              <a:rPr lang="ru-RU" sz="2000" dirty="0">
                <a:solidFill>
                  <a:prstClr val="black"/>
                </a:solidFill>
                <a:latin typeface="Times New Roman" panose="02020603050405020304" pitchFamily="18" charset="0"/>
                <a:cs typeface="Times New Roman" panose="02020603050405020304" pitchFamily="18" charset="0"/>
              </a:rPr>
              <a:t> «КМКС» — </a:t>
            </a:r>
            <a:r>
              <a:rPr lang="ru-RU" sz="2000" dirty="0" err="1">
                <a:solidFill>
                  <a:prstClr val="black"/>
                </a:solidFill>
                <a:latin typeface="Times New Roman" panose="02020603050405020304" pitchFamily="18" charset="0"/>
                <a:cs typeface="Times New Roman" panose="02020603050405020304" pitchFamily="18" charset="0"/>
              </a:rPr>
              <a:t>Партія</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угорців</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України</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обидві</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партії</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були</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засновані</a:t>
            </a:r>
            <a:r>
              <a:rPr lang="ru-RU" sz="2000" dirty="0">
                <a:solidFill>
                  <a:prstClr val="black"/>
                </a:solidFill>
                <a:latin typeface="Times New Roman" panose="02020603050405020304" pitchFamily="18" charset="0"/>
                <a:cs typeface="Times New Roman" panose="02020603050405020304" pitchFamily="18" charset="0"/>
              </a:rPr>
              <a:t> у 2005 р.), </a:t>
            </a:r>
            <a:r>
              <a:rPr lang="ru-RU" sz="2000" dirty="0" err="1">
                <a:solidFill>
                  <a:prstClr val="black"/>
                </a:solidFill>
                <a:latin typeface="Times New Roman" panose="02020603050405020304" pitchFamily="18" charset="0"/>
                <a:cs typeface="Times New Roman" panose="02020603050405020304" pitchFamily="18" charset="0"/>
              </a:rPr>
              <a:t>партія</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Руський</a:t>
            </a:r>
            <a:r>
              <a:rPr lang="ru-RU" sz="2000" dirty="0">
                <a:solidFill>
                  <a:prstClr val="black"/>
                </a:solidFill>
                <a:latin typeface="Times New Roman" panose="02020603050405020304" pitchFamily="18" charset="0"/>
                <a:cs typeface="Times New Roman" panose="02020603050405020304" pitchFamily="18" charset="0"/>
              </a:rPr>
              <a:t> блок», </a:t>
            </a:r>
            <a:r>
              <a:rPr lang="ru-RU" sz="2000" dirty="0" err="1">
                <a:solidFill>
                  <a:prstClr val="black"/>
                </a:solidFill>
                <a:latin typeface="Times New Roman" panose="02020603050405020304" pitchFamily="18" charset="0"/>
                <a:cs typeface="Times New Roman" panose="02020603050405020304" pitchFamily="18" charset="0"/>
              </a:rPr>
              <a:t>що</a:t>
            </a:r>
            <a:r>
              <a:rPr lang="ru-RU" sz="2000" dirty="0">
                <a:solidFill>
                  <a:prstClr val="black"/>
                </a:solidFill>
                <a:latin typeface="Times New Roman" panose="02020603050405020304" pitchFamily="18" charset="0"/>
                <a:cs typeface="Times New Roman" panose="02020603050405020304" pitchFamily="18" charset="0"/>
              </a:rPr>
              <a:t> практично представляла </a:t>
            </a:r>
            <a:r>
              <a:rPr lang="ru-RU" sz="2000" dirty="0" err="1">
                <a:solidFill>
                  <a:prstClr val="black"/>
                </a:solidFill>
                <a:latin typeface="Times New Roman" panose="02020603050405020304" pitchFamily="18" charset="0"/>
                <a:cs typeface="Times New Roman" panose="02020603050405020304" pitchFamily="18" charset="0"/>
              </a:rPr>
              <a:t>інтереси</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росіян</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Криму</a:t>
            </a:r>
            <a:r>
              <a:rPr lang="ru-RU" sz="2000" dirty="0">
                <a:solidFill>
                  <a:prstClr val="black"/>
                </a:solidFill>
                <a:latin typeface="Times New Roman" panose="02020603050405020304" pitchFamily="18" charset="0"/>
                <a:cs typeface="Times New Roman" panose="02020603050405020304" pitchFamily="18" charset="0"/>
              </a:rPr>
              <a:t>, та </a:t>
            </a:r>
            <a:r>
              <a:rPr lang="ru-RU" sz="2000" dirty="0" err="1">
                <a:solidFill>
                  <a:prstClr val="black"/>
                </a:solidFill>
                <a:latin typeface="Times New Roman" panose="02020603050405020304" pitchFamily="18" charset="0"/>
                <a:cs typeface="Times New Roman" panose="02020603050405020304" pitchFamily="18" charset="0"/>
              </a:rPr>
              <a:t>Меджліс</a:t>
            </a:r>
            <a:r>
              <a:rPr lang="ru-RU" sz="2000" dirty="0">
                <a:solidFill>
                  <a:prstClr val="black"/>
                </a:solidFill>
                <a:latin typeface="Times New Roman" panose="02020603050405020304" pitchFamily="18" charset="0"/>
                <a:cs typeface="Times New Roman" panose="02020603050405020304" pitchFamily="18" charset="0"/>
              </a:rPr>
              <a:t> </a:t>
            </a:r>
            <a:r>
              <a:rPr lang="ru-RU" sz="2000" dirty="0" err="1">
                <a:solidFill>
                  <a:prstClr val="black"/>
                </a:solidFill>
                <a:latin typeface="Times New Roman" panose="02020603050405020304" pitchFamily="18" charset="0"/>
                <a:cs typeface="Times New Roman" panose="02020603050405020304" pitchFamily="18" charset="0"/>
              </a:rPr>
              <a:t>кримськота-тарського</a:t>
            </a:r>
            <a:r>
              <a:rPr lang="ru-RU" sz="2000" dirty="0">
                <a:solidFill>
                  <a:prstClr val="black"/>
                </a:solidFill>
                <a:latin typeface="Times New Roman" panose="02020603050405020304" pitchFamily="18" charset="0"/>
                <a:cs typeface="Times New Roman" panose="02020603050405020304" pitchFamily="18" charset="0"/>
              </a:rPr>
              <a:t> народу.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67541" y="151907"/>
            <a:ext cx="8784299" cy="707886"/>
          </a:xfrm>
          <a:prstGeom prst="rect">
            <a:avLst/>
          </a:prstGeom>
        </p:spPr>
        <p:txBody>
          <a:bodyPr wrap="square">
            <a:spAutoFit/>
          </a:bodyPr>
          <a:lstStyle/>
          <a:p>
            <a:pPr algn="ctr"/>
            <a:r>
              <a:rPr lang="ru-RU" sz="2000" dirty="0" err="1">
                <a:latin typeface="Times New Roman" panose="02020603050405020304" pitchFamily="18" charset="0"/>
                <a:cs typeface="Times New Roman" panose="02020603050405020304" pitchFamily="18" charset="0"/>
              </a:rPr>
              <a:t>Остапець</a:t>
            </a:r>
            <a:r>
              <a:rPr lang="ru-RU" sz="2000" dirty="0">
                <a:latin typeface="Times New Roman" panose="02020603050405020304" pitchFamily="18" charset="0"/>
                <a:cs typeface="Times New Roman" panose="02020603050405020304" pitchFamily="18" charset="0"/>
              </a:rPr>
              <a:t> Ю. </a:t>
            </a:r>
            <a:r>
              <a:rPr lang="ru-RU" sz="2000" dirty="0" err="1" smtClean="0">
                <a:latin typeface="Times New Roman" panose="02020603050405020304" pitchFamily="18" charset="0"/>
                <a:cs typeface="Times New Roman" panose="02020603050405020304" pitchFamily="18" charset="0"/>
              </a:rPr>
              <a:t>О.Електоральна</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поведінка</a:t>
            </a:r>
            <a:r>
              <a:rPr lang="ru-RU" sz="2000" dirty="0">
                <a:latin typeface="Times New Roman" panose="02020603050405020304" pitchFamily="18" charset="0"/>
                <a:cs typeface="Times New Roman" panose="02020603050405020304" pitchFamily="18" charset="0"/>
              </a:rPr>
              <a:t> та </a:t>
            </a:r>
            <a:r>
              <a:rPr lang="ru-RU" sz="2000" dirty="0" err="1" smtClean="0">
                <a:latin typeface="Times New Roman" panose="02020603050405020304" pitchFamily="18" charset="0"/>
                <a:cs typeface="Times New Roman" panose="02020603050405020304" pitchFamily="18" charset="0"/>
              </a:rPr>
              <a:t>представництво</a:t>
            </a:r>
            <a:r>
              <a:rPr lang="ru-RU" sz="2000" dirty="0" smtClean="0">
                <a:latin typeface="Times New Roman" panose="02020603050405020304" pitchFamily="18" charset="0"/>
                <a:cs typeface="Times New Roman" panose="02020603050405020304" pitchFamily="18" charset="0"/>
              </a:rPr>
              <a:t> в </a:t>
            </a:r>
            <a:r>
              <a:rPr lang="ru-RU" sz="2000" dirty="0">
                <a:latin typeface="Times New Roman" panose="02020603050405020304" pitchFamily="18" charset="0"/>
                <a:cs typeface="Times New Roman" panose="02020603050405020304" pitchFamily="18" charset="0"/>
              </a:rPr>
              <a:t>органах </a:t>
            </a:r>
            <a:r>
              <a:rPr lang="ru-RU" sz="2000" dirty="0" err="1">
                <a:latin typeface="Times New Roman" panose="02020603050405020304" pitchFamily="18" charset="0"/>
                <a:cs typeface="Times New Roman" panose="02020603050405020304" pitchFamily="18" charset="0"/>
              </a:rPr>
              <a:t>влади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угорської</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громади</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Закарпаття</a:t>
            </a:r>
            <a:r>
              <a:rPr lang="ru-RU" sz="2000"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Гілея</a:t>
            </a:r>
            <a:r>
              <a:rPr lang="ru-RU" sz="2000" i="1" dirty="0" smtClean="0">
                <a:latin typeface="Times New Roman" panose="02020603050405020304" pitchFamily="18" charset="0"/>
                <a:cs typeface="Times New Roman" panose="02020603050405020304" pitchFamily="18" charset="0"/>
              </a:rPr>
              <a:t>. </a:t>
            </a:r>
            <a:r>
              <a:rPr lang="ru-RU" sz="2000" i="1" dirty="0" err="1" smtClean="0">
                <a:latin typeface="Times New Roman" panose="02020603050405020304" pitchFamily="18" charset="0"/>
                <a:cs typeface="Times New Roman" panose="02020603050405020304" pitchFamily="18" charset="0"/>
              </a:rPr>
              <a:t>Випуск</a:t>
            </a:r>
            <a:r>
              <a:rPr lang="ru-RU" sz="2000" i="1"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113</a:t>
            </a:r>
            <a:endParaRPr lang="ru-RU"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40520" y="999893"/>
            <a:ext cx="6528725" cy="2585323"/>
          </a:xfrm>
          <a:prstGeom prst="rect">
            <a:avLst/>
          </a:prstGeom>
          <a:solidFill>
            <a:schemeClr val="accent5">
              <a:lumMod val="20000"/>
              <a:lumOff val="80000"/>
            </a:schemeClr>
          </a:solidFill>
        </p:spPr>
        <p:txBody>
          <a:bodyPr wrap="square">
            <a:spAutoFit/>
          </a:bodyPr>
          <a:lstStyle/>
          <a:p>
            <a:r>
              <a:rPr lang="ru-RU" dirty="0" err="1">
                <a:latin typeface="TimesNewRomanPSMT"/>
              </a:rPr>
              <a:t>Незважаючи</a:t>
            </a:r>
            <a:r>
              <a:rPr lang="ru-RU" dirty="0">
                <a:latin typeface="TimesNewRomanPSMT"/>
              </a:rPr>
              <a:t> на те, </a:t>
            </a:r>
            <a:r>
              <a:rPr lang="ru-RU" dirty="0" err="1">
                <a:latin typeface="TimesNewRomanPSMT"/>
              </a:rPr>
              <a:t>що</a:t>
            </a:r>
            <a:r>
              <a:rPr lang="ru-RU" dirty="0">
                <a:latin typeface="TimesNewRomanPSMT"/>
              </a:rPr>
              <a:t> </a:t>
            </a:r>
            <a:r>
              <a:rPr lang="ru-RU" dirty="0" err="1">
                <a:latin typeface="TimesNewRomanPSMT"/>
              </a:rPr>
              <a:t>українське</a:t>
            </a:r>
            <a:r>
              <a:rPr lang="ru-RU" dirty="0">
                <a:latin typeface="TimesNewRomanPSMT"/>
              </a:rPr>
              <a:t> </a:t>
            </a:r>
            <a:r>
              <a:rPr lang="ru-RU" dirty="0" err="1">
                <a:latin typeface="TimesNewRomanPSMT"/>
              </a:rPr>
              <a:t>законодавство</a:t>
            </a:r>
            <a:endParaRPr lang="ru-RU" dirty="0">
              <a:latin typeface="TimesNewRomanPSMT"/>
            </a:endParaRPr>
          </a:p>
          <a:p>
            <a:r>
              <a:rPr lang="ru-RU" dirty="0" err="1">
                <a:latin typeface="TimesNewRomanPSMT"/>
              </a:rPr>
              <a:t>декларує</a:t>
            </a:r>
            <a:r>
              <a:rPr lang="ru-RU" dirty="0">
                <a:latin typeface="TimesNewRomanPSMT"/>
              </a:rPr>
              <a:t> </a:t>
            </a:r>
            <a:r>
              <a:rPr lang="ru-RU" dirty="0" err="1">
                <a:latin typeface="TimesNewRomanPSMT"/>
              </a:rPr>
              <a:t>рівність</a:t>
            </a:r>
            <a:r>
              <a:rPr lang="ru-RU" dirty="0">
                <a:latin typeface="TimesNewRomanPSMT"/>
              </a:rPr>
              <a:t> прав та </a:t>
            </a:r>
            <a:r>
              <a:rPr lang="ru-RU" dirty="0" err="1">
                <a:latin typeface="TimesNewRomanPSMT"/>
              </a:rPr>
              <a:t>недопущення</a:t>
            </a:r>
            <a:r>
              <a:rPr lang="ru-RU" dirty="0">
                <a:latin typeface="TimesNewRomanPSMT"/>
              </a:rPr>
              <a:t> будь–</a:t>
            </a:r>
            <a:r>
              <a:rPr lang="ru-RU" dirty="0" err="1">
                <a:latin typeface="TimesNewRomanPSMT"/>
              </a:rPr>
              <a:t>якої</a:t>
            </a:r>
            <a:r>
              <a:rPr lang="ru-RU" dirty="0">
                <a:latin typeface="TimesNewRomanPSMT"/>
              </a:rPr>
              <a:t> </a:t>
            </a:r>
            <a:r>
              <a:rPr lang="ru-RU" dirty="0" err="1">
                <a:latin typeface="TimesNewRomanPSMT"/>
              </a:rPr>
              <a:t>дискримінації</a:t>
            </a:r>
            <a:endParaRPr lang="ru-RU" dirty="0">
              <a:latin typeface="TimesNewRomanPSMT"/>
            </a:endParaRPr>
          </a:p>
          <a:p>
            <a:r>
              <a:rPr lang="ru-RU" dirty="0" err="1">
                <a:latin typeface="TimesNewRomanPSMT"/>
              </a:rPr>
              <a:t>громадян</a:t>
            </a:r>
            <a:r>
              <a:rPr lang="ru-RU" dirty="0">
                <a:latin typeface="TimesNewRomanPSMT"/>
              </a:rPr>
              <a:t> (за </a:t>
            </a:r>
            <a:r>
              <a:rPr lang="ru-RU" dirty="0" err="1">
                <a:latin typeface="TimesNewRomanPSMT"/>
              </a:rPr>
              <a:t>національною</a:t>
            </a:r>
            <a:r>
              <a:rPr lang="ru-RU" dirty="0">
                <a:latin typeface="TimesNewRomanPSMT"/>
              </a:rPr>
              <a:t>, расовою, </a:t>
            </a:r>
            <a:r>
              <a:rPr lang="ru-RU" dirty="0" err="1">
                <a:latin typeface="TimesNewRomanPSMT"/>
              </a:rPr>
              <a:t>релігійною</a:t>
            </a:r>
            <a:endParaRPr lang="ru-RU" dirty="0">
              <a:latin typeface="TimesNewRomanPSMT"/>
            </a:endParaRPr>
          </a:p>
          <a:p>
            <a:r>
              <a:rPr lang="ru-RU" dirty="0" err="1">
                <a:latin typeface="TimesNewRomanPSMT"/>
              </a:rPr>
              <a:t>ознаками</a:t>
            </a:r>
            <a:r>
              <a:rPr lang="ru-RU" dirty="0">
                <a:latin typeface="TimesNewRomanPSMT"/>
              </a:rPr>
              <a:t>), </a:t>
            </a:r>
            <a:r>
              <a:rPr lang="ru-RU" dirty="0" err="1">
                <a:latin typeface="TimesNewRomanPSMT"/>
              </a:rPr>
              <a:t>реалії</a:t>
            </a:r>
            <a:r>
              <a:rPr lang="ru-RU" dirty="0">
                <a:latin typeface="TimesNewRomanPSMT"/>
              </a:rPr>
              <a:t> </a:t>
            </a:r>
            <a:r>
              <a:rPr lang="ru-RU" dirty="0" err="1">
                <a:latin typeface="TimesNewRomanPSMT"/>
              </a:rPr>
              <a:t>політичної</a:t>
            </a:r>
            <a:r>
              <a:rPr lang="ru-RU" dirty="0">
                <a:latin typeface="TimesNewRomanPSMT"/>
              </a:rPr>
              <a:t> практики </a:t>
            </a:r>
            <a:r>
              <a:rPr lang="ru-RU" dirty="0" err="1">
                <a:latin typeface="TimesNewRomanPSMT"/>
              </a:rPr>
              <a:t>свідчать</a:t>
            </a:r>
            <a:r>
              <a:rPr lang="ru-RU" dirty="0">
                <a:latin typeface="TimesNewRomanPSMT"/>
              </a:rPr>
              <a:t> про</a:t>
            </a:r>
          </a:p>
          <a:p>
            <a:r>
              <a:rPr lang="ru-RU" dirty="0" err="1">
                <a:latin typeface="TimesNewRomanPSMT"/>
              </a:rPr>
              <a:t>небезпроблемність</a:t>
            </a:r>
            <a:r>
              <a:rPr lang="ru-RU" dirty="0">
                <a:latin typeface="TimesNewRomanPSMT"/>
              </a:rPr>
              <a:t> </a:t>
            </a:r>
            <a:r>
              <a:rPr lang="ru-RU" dirty="0" err="1">
                <a:latin typeface="TimesNewRomanPSMT"/>
              </a:rPr>
              <a:t>забезпечення</a:t>
            </a:r>
            <a:r>
              <a:rPr lang="ru-RU" dirty="0">
                <a:latin typeface="TimesNewRomanPSMT"/>
              </a:rPr>
              <a:t> </a:t>
            </a:r>
            <a:r>
              <a:rPr lang="ru-RU" dirty="0" err="1">
                <a:latin typeface="TimesNewRomanPSMT"/>
              </a:rPr>
              <a:t>декларованих</a:t>
            </a:r>
            <a:r>
              <a:rPr lang="ru-RU" dirty="0">
                <a:latin typeface="TimesNewRomanPSMT"/>
              </a:rPr>
              <a:t> </a:t>
            </a:r>
            <a:r>
              <a:rPr lang="ru-RU" dirty="0" err="1">
                <a:latin typeface="TimesNewRomanPSMT"/>
              </a:rPr>
              <a:t>гарантій</a:t>
            </a:r>
            <a:endParaRPr lang="ru-RU" dirty="0">
              <a:latin typeface="TimesNewRomanPSMT"/>
            </a:endParaRPr>
          </a:p>
          <a:p>
            <a:r>
              <a:rPr lang="ru-RU" dirty="0" err="1">
                <a:latin typeface="TimesNewRomanPSMT"/>
              </a:rPr>
              <a:t>політичної</a:t>
            </a:r>
            <a:r>
              <a:rPr lang="ru-RU" dirty="0">
                <a:latin typeface="TimesNewRomanPSMT"/>
              </a:rPr>
              <a:t> </a:t>
            </a:r>
            <a:r>
              <a:rPr lang="ru-RU" dirty="0" err="1">
                <a:latin typeface="TimesNewRomanPSMT"/>
              </a:rPr>
              <a:t>участі</a:t>
            </a:r>
            <a:r>
              <a:rPr lang="ru-RU" dirty="0">
                <a:latin typeface="TimesNewRomanPSMT"/>
              </a:rPr>
              <a:t> як </a:t>
            </a:r>
            <a:r>
              <a:rPr lang="ru-RU" dirty="0" err="1">
                <a:latin typeface="TimesNewRomanPSMT"/>
              </a:rPr>
              <a:t>громадянського</a:t>
            </a:r>
            <a:r>
              <a:rPr lang="ru-RU" dirty="0">
                <a:latin typeface="TimesNewRomanPSMT"/>
              </a:rPr>
              <a:t> </a:t>
            </a:r>
            <a:r>
              <a:rPr lang="ru-RU" dirty="0" err="1">
                <a:latin typeface="TimesNewRomanPSMT"/>
              </a:rPr>
              <a:t>загалу</a:t>
            </a:r>
            <a:r>
              <a:rPr lang="ru-RU" dirty="0">
                <a:latin typeface="TimesNewRomanPSMT"/>
              </a:rPr>
              <a:t> так і </a:t>
            </a:r>
            <a:r>
              <a:rPr lang="ru-RU" dirty="0" err="1">
                <a:latin typeface="TimesNewRomanPSMT"/>
              </a:rPr>
              <a:t>тієї</a:t>
            </a:r>
            <a:r>
              <a:rPr lang="ru-RU" dirty="0">
                <a:latin typeface="TimesNewRomanPSMT"/>
              </a:rPr>
              <a:t> </a:t>
            </a:r>
            <a:r>
              <a:rPr lang="ru-RU" dirty="0" err="1">
                <a:latin typeface="TimesNewRomanPSMT"/>
              </a:rPr>
              <a:t>його</a:t>
            </a:r>
            <a:endParaRPr lang="ru-RU" dirty="0">
              <a:latin typeface="TimesNewRomanPSMT"/>
            </a:endParaRPr>
          </a:p>
          <a:p>
            <a:r>
              <a:rPr lang="ru-RU" dirty="0" err="1">
                <a:latin typeface="TimesNewRomanPSMT"/>
              </a:rPr>
              <a:t>частини</a:t>
            </a:r>
            <a:r>
              <a:rPr lang="ru-RU" dirty="0">
                <a:latin typeface="TimesNewRomanPSMT"/>
              </a:rPr>
              <a:t>, </a:t>
            </a:r>
            <a:r>
              <a:rPr lang="ru-RU" dirty="0" err="1">
                <a:latin typeface="TimesNewRomanPSMT"/>
              </a:rPr>
              <a:t>що</a:t>
            </a:r>
            <a:r>
              <a:rPr lang="ru-RU" dirty="0">
                <a:latin typeface="TimesNewRomanPSMT"/>
              </a:rPr>
              <a:t> є </a:t>
            </a:r>
            <a:r>
              <a:rPr lang="ru-RU" dirty="0" err="1">
                <a:latin typeface="TimesNewRomanPSMT"/>
              </a:rPr>
              <a:t>виразником</a:t>
            </a:r>
            <a:r>
              <a:rPr lang="ru-RU" dirty="0">
                <a:latin typeface="TimesNewRomanPSMT"/>
              </a:rPr>
              <a:t> </a:t>
            </a:r>
            <a:r>
              <a:rPr lang="ru-RU" dirty="0" err="1">
                <a:latin typeface="TimesNewRomanPSMT"/>
              </a:rPr>
              <a:t>етнонаціональних</a:t>
            </a:r>
            <a:r>
              <a:rPr lang="ru-RU" dirty="0">
                <a:latin typeface="TimesNewRomanPSMT"/>
              </a:rPr>
              <a:t> </a:t>
            </a:r>
            <a:r>
              <a:rPr lang="ru-RU" dirty="0" err="1">
                <a:latin typeface="TimesNewRomanPSMT"/>
              </a:rPr>
              <a:t>інтересів</a:t>
            </a:r>
            <a:r>
              <a:rPr lang="ru-RU" dirty="0" smtClean="0">
                <a:latin typeface="TimesNewRomanPSMT"/>
              </a:rPr>
              <a:t>. (С.393)</a:t>
            </a:r>
            <a:endParaRPr lang="ru-RU" dirty="0"/>
          </a:p>
        </p:txBody>
      </p:sp>
      <p:sp>
        <p:nvSpPr>
          <p:cNvPr id="4" name="Прямоугольник 3"/>
          <p:cNvSpPr/>
          <p:nvPr/>
        </p:nvSpPr>
        <p:spPr>
          <a:xfrm>
            <a:off x="640520" y="3933057"/>
            <a:ext cx="6528725" cy="2585323"/>
          </a:xfrm>
          <a:prstGeom prst="rect">
            <a:avLst/>
          </a:prstGeom>
          <a:solidFill>
            <a:schemeClr val="tx2">
              <a:lumMod val="20000"/>
              <a:lumOff val="80000"/>
            </a:schemeClr>
          </a:solidFill>
        </p:spPr>
        <p:txBody>
          <a:bodyPr wrap="square">
            <a:spAutoFit/>
          </a:bodyPr>
          <a:lstStyle/>
          <a:p>
            <a:r>
              <a:rPr lang="ru-RU" dirty="0">
                <a:latin typeface="TimesNewRomanPSMT"/>
              </a:rPr>
              <a:t>В </a:t>
            </a:r>
            <a:r>
              <a:rPr lang="ru-RU" dirty="0" err="1">
                <a:latin typeface="TimesNewRomanPSMT"/>
              </a:rPr>
              <a:t>українському</a:t>
            </a:r>
            <a:r>
              <a:rPr lang="ru-RU" dirty="0">
                <a:latin typeface="TimesNewRomanPSMT"/>
              </a:rPr>
              <a:t> </a:t>
            </a:r>
            <a:r>
              <a:rPr lang="ru-RU" dirty="0" err="1">
                <a:latin typeface="TimesNewRomanPSMT"/>
              </a:rPr>
              <a:t>законодавстві</a:t>
            </a:r>
            <a:r>
              <a:rPr lang="ru-RU" dirty="0">
                <a:latin typeface="TimesNewRomanPSMT"/>
              </a:rPr>
              <a:t> (</a:t>
            </a:r>
            <a:r>
              <a:rPr lang="ru-RU" dirty="0" err="1">
                <a:latin typeface="TimesNewRomanPSMT"/>
              </a:rPr>
              <a:t>йдеться</a:t>
            </a:r>
            <a:r>
              <a:rPr lang="ru-RU" dirty="0">
                <a:latin typeface="TimesNewRomanPSMT"/>
              </a:rPr>
              <a:t> про </a:t>
            </a:r>
            <a:r>
              <a:rPr lang="ru-RU" dirty="0" err="1">
                <a:latin typeface="TimesNewRomanPSMT"/>
              </a:rPr>
              <a:t>закони</a:t>
            </a:r>
            <a:endParaRPr lang="ru-RU" dirty="0">
              <a:latin typeface="TimesNewRomanPSMT"/>
            </a:endParaRPr>
          </a:p>
          <a:p>
            <a:pPr algn="just"/>
            <a:r>
              <a:rPr lang="ru-RU" dirty="0">
                <a:latin typeface="TimesNewRomanPSMT"/>
              </a:rPr>
              <a:t>про </a:t>
            </a:r>
            <a:r>
              <a:rPr lang="ru-RU" dirty="0" err="1">
                <a:latin typeface="TimesNewRomanPSMT"/>
              </a:rPr>
              <a:t>вибори</a:t>
            </a:r>
            <a:r>
              <a:rPr lang="ru-RU" dirty="0">
                <a:latin typeface="TimesNewRomanPSMT"/>
              </a:rPr>
              <a:t> та </a:t>
            </a:r>
            <a:r>
              <a:rPr lang="ru-RU" dirty="0" err="1">
                <a:latin typeface="TimesNewRomanPSMT"/>
              </a:rPr>
              <a:t>політичні</a:t>
            </a:r>
            <a:r>
              <a:rPr lang="ru-RU" dirty="0">
                <a:latin typeface="TimesNewRomanPSMT"/>
              </a:rPr>
              <a:t> </a:t>
            </a:r>
            <a:r>
              <a:rPr lang="ru-RU" dirty="0" err="1">
                <a:latin typeface="TimesNewRomanPSMT"/>
              </a:rPr>
              <a:t>партії</a:t>
            </a:r>
            <a:r>
              <a:rPr lang="ru-RU" dirty="0">
                <a:latin typeface="TimesNewRomanPSMT"/>
              </a:rPr>
              <a:t>) </a:t>
            </a:r>
            <a:r>
              <a:rPr lang="ru-RU" dirty="0" err="1">
                <a:latin typeface="TimesNewRomanPSMT"/>
              </a:rPr>
              <a:t>ніяких</a:t>
            </a:r>
            <a:r>
              <a:rPr lang="ru-RU" dirty="0">
                <a:latin typeface="TimesNewRomanPSMT"/>
              </a:rPr>
              <a:t> прерогатив </a:t>
            </a:r>
            <a:r>
              <a:rPr lang="ru-RU" dirty="0" smtClean="0">
                <a:latin typeface="TimesNewRomanPSMT"/>
              </a:rPr>
              <a:t>для </a:t>
            </a:r>
            <a:r>
              <a:rPr lang="ru-RU" dirty="0" err="1" smtClean="0">
                <a:latin typeface="TimesNewRomanPSMT"/>
              </a:rPr>
              <a:t>представників</a:t>
            </a:r>
            <a:r>
              <a:rPr lang="ru-RU" dirty="0" smtClean="0">
                <a:latin typeface="TimesNewRomanPSMT"/>
              </a:rPr>
              <a:t> </a:t>
            </a:r>
            <a:r>
              <a:rPr lang="ru-RU" dirty="0" err="1">
                <a:latin typeface="TimesNewRomanPSMT"/>
              </a:rPr>
              <a:t>національних</a:t>
            </a:r>
            <a:r>
              <a:rPr lang="ru-RU" dirty="0">
                <a:latin typeface="TimesNewRomanPSMT"/>
              </a:rPr>
              <a:t> </a:t>
            </a:r>
            <a:r>
              <a:rPr lang="ru-RU" dirty="0" err="1">
                <a:latin typeface="TimesNewRomanPSMT"/>
              </a:rPr>
              <a:t>меншин</a:t>
            </a:r>
            <a:r>
              <a:rPr lang="ru-RU" dirty="0">
                <a:latin typeface="TimesNewRomanPSMT"/>
              </a:rPr>
              <a:t> не </a:t>
            </a:r>
            <a:r>
              <a:rPr lang="ru-RU" dirty="0" err="1">
                <a:latin typeface="TimesNewRomanPSMT"/>
              </a:rPr>
              <a:t>робиться</a:t>
            </a:r>
            <a:r>
              <a:rPr lang="ru-RU" dirty="0">
                <a:latin typeface="TimesNewRomanPSMT"/>
              </a:rPr>
              <a:t>. Лише </a:t>
            </a:r>
            <a:r>
              <a:rPr lang="ru-RU" dirty="0" smtClean="0">
                <a:latin typeface="TimesNewRomanPSMT"/>
              </a:rPr>
              <a:t>в </a:t>
            </a:r>
            <a:r>
              <a:rPr lang="ru-RU" dirty="0" err="1" smtClean="0">
                <a:latin typeface="TimesNewRomanPSMT"/>
              </a:rPr>
              <a:t>Законі</a:t>
            </a:r>
            <a:r>
              <a:rPr lang="ru-RU" dirty="0" smtClean="0">
                <a:latin typeface="TimesNewRomanPSMT"/>
              </a:rPr>
              <a:t> </a:t>
            </a:r>
            <a:r>
              <a:rPr lang="ru-RU" dirty="0" err="1">
                <a:latin typeface="TimesNewRomanPSMT"/>
              </a:rPr>
              <a:t>України</a:t>
            </a:r>
            <a:r>
              <a:rPr lang="ru-RU" dirty="0">
                <a:latin typeface="TimesNewRomanPSMT"/>
              </a:rPr>
              <a:t> «Про </a:t>
            </a:r>
            <a:r>
              <a:rPr lang="ru-RU" dirty="0" err="1">
                <a:latin typeface="TimesNewRomanPSMT"/>
              </a:rPr>
              <a:t>вибори</a:t>
            </a:r>
            <a:r>
              <a:rPr lang="ru-RU" dirty="0">
                <a:latin typeface="TimesNewRomanPSMT"/>
              </a:rPr>
              <a:t> </a:t>
            </a:r>
            <a:r>
              <a:rPr lang="ru-RU" dirty="0" err="1">
                <a:latin typeface="TimesNewRomanPSMT"/>
              </a:rPr>
              <a:t>народних</a:t>
            </a:r>
            <a:r>
              <a:rPr lang="ru-RU" dirty="0">
                <a:latin typeface="TimesNewRomanPSMT"/>
              </a:rPr>
              <a:t> </a:t>
            </a:r>
            <a:r>
              <a:rPr lang="ru-RU" dirty="0" err="1">
                <a:latin typeface="TimesNewRomanPSMT"/>
              </a:rPr>
              <a:t>депутатів</a:t>
            </a:r>
            <a:r>
              <a:rPr lang="ru-RU" dirty="0">
                <a:latin typeface="TimesNewRomanPSMT"/>
              </a:rPr>
              <a:t> </a:t>
            </a:r>
            <a:r>
              <a:rPr lang="ru-RU" dirty="0" err="1">
                <a:latin typeface="TimesNewRomanPSMT"/>
              </a:rPr>
              <a:t>України</a:t>
            </a:r>
            <a:r>
              <a:rPr lang="ru-RU" dirty="0" smtClean="0">
                <a:latin typeface="TimesNewRomanPSMT"/>
              </a:rPr>
              <a:t>» (</a:t>
            </a:r>
            <a:r>
              <a:rPr lang="ru-RU" dirty="0">
                <a:latin typeface="TimesNewRomanPSMT"/>
              </a:rPr>
              <a:t>24.09.1997) у ст. 7, де </a:t>
            </a:r>
            <a:r>
              <a:rPr lang="ru-RU" dirty="0" err="1">
                <a:latin typeface="TimesNewRomanPSMT"/>
              </a:rPr>
              <a:t>йдеться</a:t>
            </a:r>
            <a:r>
              <a:rPr lang="ru-RU" dirty="0">
                <a:latin typeface="TimesNewRomanPSMT"/>
              </a:rPr>
              <a:t> про </a:t>
            </a:r>
            <a:r>
              <a:rPr lang="ru-RU" dirty="0" err="1">
                <a:latin typeface="TimesNewRomanPSMT"/>
              </a:rPr>
              <a:t>утворення</a:t>
            </a:r>
            <a:r>
              <a:rPr lang="ru-RU" dirty="0">
                <a:latin typeface="TimesNewRomanPSMT"/>
              </a:rPr>
              <a:t> </a:t>
            </a:r>
            <a:r>
              <a:rPr lang="ru-RU" dirty="0" err="1" smtClean="0">
                <a:latin typeface="TimesNewRomanPSMT"/>
              </a:rPr>
              <a:t>виборчих</a:t>
            </a:r>
            <a:r>
              <a:rPr lang="ru-RU" dirty="0" smtClean="0">
                <a:latin typeface="TimesNewRomanPSMT"/>
              </a:rPr>
              <a:t> </a:t>
            </a:r>
            <a:r>
              <a:rPr lang="ru-RU" dirty="0" err="1" smtClean="0">
                <a:latin typeface="TimesNewRomanPSMT"/>
              </a:rPr>
              <a:t>округів</a:t>
            </a:r>
            <a:r>
              <a:rPr lang="ru-RU" dirty="0">
                <a:latin typeface="TimesNewRomanPSMT"/>
              </a:rPr>
              <a:t>, сказано, </a:t>
            </a:r>
            <a:r>
              <a:rPr lang="ru-RU" dirty="0" err="1">
                <a:latin typeface="TimesNewRomanPSMT"/>
              </a:rPr>
              <a:t>що</a:t>
            </a:r>
            <a:r>
              <a:rPr lang="ru-RU" dirty="0">
                <a:latin typeface="TimesNewRomanPSMT"/>
              </a:rPr>
              <a:t> </a:t>
            </a:r>
            <a:r>
              <a:rPr lang="ru-RU" i="1" dirty="0" err="1">
                <a:latin typeface="TimesNewRomanPSMT"/>
              </a:rPr>
              <a:t>виборчі</a:t>
            </a:r>
            <a:r>
              <a:rPr lang="ru-RU" i="1" dirty="0">
                <a:latin typeface="TimesNewRomanPSMT"/>
              </a:rPr>
              <a:t> округи </a:t>
            </a:r>
            <a:r>
              <a:rPr lang="ru-RU" i="1" dirty="0" err="1">
                <a:latin typeface="TimesNewRomanPSMT"/>
              </a:rPr>
              <a:t>повинні</a:t>
            </a:r>
            <a:r>
              <a:rPr lang="ru-RU" i="1" dirty="0">
                <a:latin typeface="TimesNewRomanPSMT"/>
              </a:rPr>
              <a:t> </a:t>
            </a:r>
            <a:r>
              <a:rPr lang="ru-RU" i="1" dirty="0" err="1" smtClean="0">
                <a:latin typeface="TimesNewRomanPSMT"/>
              </a:rPr>
              <a:t>утворюватись</a:t>
            </a:r>
            <a:r>
              <a:rPr lang="ru-RU" i="1" dirty="0" smtClean="0">
                <a:latin typeface="TimesNewRomanPSMT"/>
              </a:rPr>
              <a:t> з </a:t>
            </a:r>
            <a:r>
              <a:rPr lang="ru-RU" i="1" dirty="0" err="1">
                <a:latin typeface="TimesNewRomanPSMT"/>
              </a:rPr>
              <a:t>урахуванням</a:t>
            </a:r>
            <a:r>
              <a:rPr lang="ru-RU" i="1" dirty="0">
                <a:latin typeface="TimesNewRomanPSMT"/>
              </a:rPr>
              <a:t> </a:t>
            </a:r>
            <a:r>
              <a:rPr lang="ru-RU" i="1" dirty="0" err="1">
                <a:latin typeface="TimesNewRomanPSMT"/>
              </a:rPr>
              <a:t>адміністративно</a:t>
            </a:r>
            <a:r>
              <a:rPr lang="ru-RU" i="1" dirty="0">
                <a:latin typeface="TimesNewRomanPSMT"/>
              </a:rPr>
              <a:t>–</a:t>
            </a:r>
            <a:r>
              <a:rPr lang="ru-RU" i="1" dirty="0" err="1">
                <a:latin typeface="TimesNewRomanPSMT"/>
              </a:rPr>
              <a:t>територіального</a:t>
            </a:r>
            <a:r>
              <a:rPr lang="ru-RU" i="1" dirty="0">
                <a:latin typeface="TimesNewRomanPSMT"/>
              </a:rPr>
              <a:t> </a:t>
            </a:r>
            <a:r>
              <a:rPr lang="ru-RU" i="1" dirty="0" smtClean="0">
                <a:latin typeface="TimesNewRomanPSMT"/>
              </a:rPr>
              <a:t>устрою та </a:t>
            </a:r>
            <a:r>
              <a:rPr lang="ru-RU" b="1" i="1" dirty="0" err="1">
                <a:latin typeface="TimesNewRomanPSMT"/>
              </a:rPr>
              <a:t>компактністю</a:t>
            </a:r>
            <a:r>
              <a:rPr lang="ru-RU" b="1" i="1" dirty="0">
                <a:latin typeface="TimesNewRomanPSMT"/>
              </a:rPr>
              <a:t> </a:t>
            </a:r>
            <a:r>
              <a:rPr lang="ru-RU" b="1" i="1" dirty="0" err="1">
                <a:latin typeface="TimesNewRomanPSMT"/>
              </a:rPr>
              <a:t>проживання</a:t>
            </a:r>
            <a:r>
              <a:rPr lang="ru-RU" b="1" i="1" dirty="0">
                <a:latin typeface="TimesNewRomanPSMT"/>
              </a:rPr>
              <a:t> </a:t>
            </a:r>
            <a:r>
              <a:rPr lang="ru-RU" b="1" i="1" dirty="0" err="1">
                <a:latin typeface="TimesNewRomanPSMT"/>
              </a:rPr>
              <a:t>національних</a:t>
            </a:r>
            <a:r>
              <a:rPr lang="ru-RU" b="1" i="1" dirty="0">
                <a:latin typeface="TimesNewRomanPSMT"/>
              </a:rPr>
              <a:t> </a:t>
            </a:r>
            <a:r>
              <a:rPr lang="ru-RU" b="1" i="1" dirty="0" err="1" smtClean="0">
                <a:latin typeface="TimesNewRomanPSMT"/>
              </a:rPr>
              <a:t>меншин</a:t>
            </a:r>
            <a:r>
              <a:rPr lang="ru-RU" b="1" i="1" dirty="0" smtClean="0">
                <a:latin typeface="TimesNewRomanPSMT"/>
              </a:rPr>
              <a:t>.</a:t>
            </a:r>
            <a:endParaRPr lang="ru-RU" b="1" i="1" dirty="0"/>
          </a:p>
        </p:txBody>
      </p:sp>
      <p:sp>
        <p:nvSpPr>
          <p:cNvPr id="5" name="Прямоугольник 4"/>
          <p:cNvSpPr/>
          <p:nvPr/>
        </p:nvSpPr>
        <p:spPr>
          <a:xfrm>
            <a:off x="7426026" y="999893"/>
            <a:ext cx="4608512" cy="5262979"/>
          </a:xfrm>
          <a:prstGeom prst="rect">
            <a:avLst/>
          </a:prstGeom>
          <a:solidFill>
            <a:schemeClr val="accent3">
              <a:lumMod val="40000"/>
              <a:lumOff val="60000"/>
            </a:schemeClr>
          </a:solidFill>
        </p:spPr>
        <p:txBody>
          <a:bodyPr wrap="square">
            <a:spAutoFit/>
          </a:bodyPr>
          <a:lstStyle/>
          <a:p>
            <a:r>
              <a:rPr lang="ru-RU" sz="1600" dirty="0">
                <a:latin typeface="TimesNewRomanPSMT"/>
              </a:rPr>
              <a:t>На </a:t>
            </a:r>
            <a:r>
              <a:rPr lang="ru-RU" sz="1600" dirty="0" err="1">
                <a:latin typeface="TimesNewRomanPSMT"/>
              </a:rPr>
              <a:t>парламентських</a:t>
            </a:r>
            <a:r>
              <a:rPr lang="ru-RU" sz="1600" dirty="0">
                <a:latin typeface="TimesNewRomanPSMT"/>
              </a:rPr>
              <a:t> </a:t>
            </a:r>
            <a:r>
              <a:rPr lang="ru-RU" sz="1600" dirty="0" err="1">
                <a:latin typeface="TimesNewRomanPSMT"/>
              </a:rPr>
              <a:t>виборах</a:t>
            </a:r>
            <a:r>
              <a:rPr lang="ru-RU" sz="1600" dirty="0">
                <a:latin typeface="TimesNewRomanPSMT"/>
              </a:rPr>
              <a:t> 1994 року </a:t>
            </a:r>
            <a:r>
              <a:rPr lang="ru-RU" sz="1600" dirty="0" err="1" smtClean="0">
                <a:latin typeface="TimesNewRomanPSMT"/>
              </a:rPr>
              <a:t>народним</a:t>
            </a:r>
            <a:r>
              <a:rPr lang="ru-RU" sz="1600" dirty="0">
                <a:latin typeface="TimesNewRomanPSMT"/>
              </a:rPr>
              <a:t> </a:t>
            </a:r>
            <a:r>
              <a:rPr lang="ru-RU" sz="1600" dirty="0" smtClean="0">
                <a:latin typeface="TimesNewRomanPSMT"/>
              </a:rPr>
              <a:t>депутатом </a:t>
            </a:r>
            <a:r>
              <a:rPr lang="ru-RU" sz="1600" dirty="0" err="1">
                <a:latin typeface="TimesNewRomanPSMT"/>
              </a:rPr>
              <a:t>України</a:t>
            </a:r>
            <a:r>
              <a:rPr lang="ru-RU" sz="1600" dirty="0">
                <a:latin typeface="TimesNewRomanPSMT"/>
              </a:rPr>
              <a:t> </a:t>
            </a:r>
            <a:r>
              <a:rPr lang="ru-RU" sz="1600" dirty="0" err="1">
                <a:latin typeface="TimesNewRomanPSMT"/>
              </a:rPr>
              <a:t>від</a:t>
            </a:r>
            <a:r>
              <a:rPr lang="ru-RU" sz="1600" dirty="0">
                <a:latin typeface="TimesNewRomanPSMT"/>
              </a:rPr>
              <a:t> </a:t>
            </a:r>
            <a:r>
              <a:rPr lang="ru-RU" sz="1600" dirty="0" err="1">
                <a:latin typeface="TimesNewRomanPSMT"/>
              </a:rPr>
              <a:t>Берегівського</a:t>
            </a:r>
            <a:r>
              <a:rPr lang="ru-RU" sz="1600" dirty="0">
                <a:latin typeface="TimesNewRomanPSMT"/>
              </a:rPr>
              <a:t> </a:t>
            </a:r>
            <a:r>
              <a:rPr lang="ru-RU" sz="1600" dirty="0" err="1">
                <a:latin typeface="TimesNewRomanPSMT"/>
              </a:rPr>
              <a:t>виборчого</a:t>
            </a:r>
            <a:r>
              <a:rPr lang="ru-RU" sz="1600" dirty="0">
                <a:latin typeface="TimesNewRomanPSMT"/>
              </a:rPr>
              <a:t> округу</a:t>
            </a:r>
          </a:p>
          <a:p>
            <a:r>
              <a:rPr lang="ru-RU" sz="1600" dirty="0" err="1">
                <a:latin typeface="TimesNewRomanPSMT"/>
              </a:rPr>
              <a:t>був</a:t>
            </a:r>
            <a:r>
              <a:rPr lang="ru-RU" sz="1600" dirty="0">
                <a:latin typeface="TimesNewRomanPSMT"/>
              </a:rPr>
              <a:t> </a:t>
            </a:r>
            <a:r>
              <a:rPr lang="ru-RU" sz="1600" dirty="0" err="1">
                <a:latin typeface="TimesNewRomanPSMT"/>
              </a:rPr>
              <a:t>обраний</a:t>
            </a:r>
            <a:r>
              <a:rPr lang="ru-RU" sz="1600" dirty="0">
                <a:latin typeface="TimesNewRomanPSMT"/>
              </a:rPr>
              <a:t> голова </a:t>
            </a:r>
            <a:r>
              <a:rPr lang="ru-RU" sz="1600" dirty="0" err="1">
                <a:latin typeface="TimesNewRomanPSMT"/>
              </a:rPr>
              <a:t>Демократичної</a:t>
            </a:r>
            <a:r>
              <a:rPr lang="ru-RU" sz="1600" dirty="0">
                <a:latin typeface="TimesNewRomanPSMT"/>
              </a:rPr>
              <a:t> </a:t>
            </a:r>
            <a:r>
              <a:rPr lang="ru-RU" sz="1600" dirty="0" err="1">
                <a:latin typeface="TimesNewRomanPSMT"/>
              </a:rPr>
              <a:t>спілки</a:t>
            </a:r>
            <a:r>
              <a:rPr lang="ru-RU" sz="1600" dirty="0">
                <a:latin typeface="TimesNewRomanPSMT"/>
              </a:rPr>
              <a:t> </a:t>
            </a:r>
            <a:r>
              <a:rPr lang="ru-RU" sz="1600" dirty="0" err="1">
                <a:latin typeface="TimesNewRomanPSMT"/>
              </a:rPr>
              <a:t>угорців</a:t>
            </a:r>
            <a:r>
              <a:rPr lang="ru-RU" sz="1600" dirty="0">
                <a:latin typeface="TimesNewRomanPSMT"/>
              </a:rPr>
              <a:t> </a:t>
            </a:r>
            <a:r>
              <a:rPr lang="ru-RU" sz="1600" dirty="0" err="1" smtClean="0">
                <a:latin typeface="TimesNewRomanPSMT"/>
              </a:rPr>
              <a:t>України</a:t>
            </a:r>
            <a:r>
              <a:rPr lang="ru-RU" sz="1600" dirty="0">
                <a:latin typeface="TimesNewRomanPSMT"/>
              </a:rPr>
              <a:t> </a:t>
            </a:r>
            <a:r>
              <a:rPr lang="ru-RU" sz="1600" dirty="0" smtClean="0">
                <a:latin typeface="TimesNewRomanPSMT"/>
              </a:rPr>
              <a:t>(ДСУУ</a:t>
            </a:r>
            <a:r>
              <a:rPr lang="ru-RU" sz="1600" dirty="0">
                <a:latin typeface="TimesNewRomanPSMT"/>
              </a:rPr>
              <a:t>) Михайло </a:t>
            </a:r>
            <a:r>
              <a:rPr lang="ru-RU" sz="1600" dirty="0" err="1">
                <a:latin typeface="TimesNewRomanPSMT"/>
              </a:rPr>
              <a:t>Товт</a:t>
            </a:r>
            <a:r>
              <a:rPr lang="ru-RU" sz="1600" dirty="0" smtClean="0">
                <a:latin typeface="TimesNewRomanPSMT"/>
              </a:rPr>
              <a:t>. </a:t>
            </a:r>
          </a:p>
          <a:p>
            <a:endParaRPr lang="ru-RU" sz="1600" dirty="0">
              <a:latin typeface="TimesNewRomanPSMT"/>
            </a:endParaRPr>
          </a:p>
          <a:p>
            <a:r>
              <a:rPr lang="ru-RU" sz="1600" i="1" dirty="0" smtClean="0">
                <a:latin typeface="TimesNewRomanPSMT"/>
              </a:rPr>
              <a:t>На </a:t>
            </a:r>
            <a:r>
              <a:rPr lang="ru-RU" sz="1600" i="1" dirty="0">
                <a:latin typeface="TimesNewRomanPSMT"/>
              </a:rPr>
              <a:t>середину 1990х </a:t>
            </a:r>
            <a:r>
              <a:rPr lang="ru-RU" sz="1600" i="1" dirty="0" err="1">
                <a:latin typeface="TimesNewRomanPSMT"/>
              </a:rPr>
              <a:t>років</a:t>
            </a:r>
            <a:r>
              <a:rPr lang="ru-RU" sz="1600" i="1" dirty="0">
                <a:latin typeface="TimesNewRomanPSMT"/>
              </a:rPr>
              <a:t> </a:t>
            </a:r>
            <a:r>
              <a:rPr lang="ru-RU" sz="1600" i="1" dirty="0" err="1">
                <a:latin typeface="TimesNewRomanPSMT"/>
              </a:rPr>
              <a:t>представництво</a:t>
            </a:r>
            <a:r>
              <a:rPr lang="ru-RU" sz="1600" i="1" dirty="0">
                <a:latin typeface="TimesNewRomanPSMT"/>
              </a:rPr>
              <a:t> </a:t>
            </a:r>
            <a:r>
              <a:rPr lang="ru-RU" sz="1600" i="1" dirty="0" err="1">
                <a:latin typeface="TimesNewRomanPSMT"/>
              </a:rPr>
              <a:t>угорців</a:t>
            </a:r>
            <a:r>
              <a:rPr lang="ru-RU" sz="1600" i="1" dirty="0">
                <a:latin typeface="TimesNewRomanPSMT"/>
              </a:rPr>
              <a:t> </a:t>
            </a:r>
            <a:r>
              <a:rPr lang="ru-RU" sz="1600" b="1" i="1" dirty="0" smtClean="0">
                <a:latin typeface="TimesNewRomanPSMT"/>
              </a:rPr>
              <a:t>у органах </a:t>
            </a:r>
            <a:r>
              <a:rPr lang="ru-RU" sz="1600" b="1" i="1" dirty="0" err="1">
                <a:latin typeface="TimesNewRomanPSMT"/>
              </a:rPr>
              <a:t>місцевого</a:t>
            </a:r>
            <a:r>
              <a:rPr lang="ru-RU" sz="1600" b="1" i="1" dirty="0">
                <a:latin typeface="TimesNewRomanPSMT"/>
              </a:rPr>
              <a:t> </a:t>
            </a:r>
            <a:r>
              <a:rPr lang="ru-RU" sz="1600" b="1" i="1" dirty="0" err="1">
                <a:latin typeface="TimesNewRomanPSMT"/>
              </a:rPr>
              <a:t>самоврядування</a:t>
            </a:r>
            <a:r>
              <a:rPr lang="ru-RU" sz="1600" i="1" dirty="0">
                <a:latin typeface="TimesNewRomanPSMT"/>
              </a:rPr>
              <a:t> </a:t>
            </a:r>
            <a:r>
              <a:rPr lang="ru-RU" sz="1600" i="1" dirty="0" err="1">
                <a:latin typeface="TimesNewRomanPSMT"/>
              </a:rPr>
              <a:t>фактично</a:t>
            </a:r>
            <a:r>
              <a:rPr lang="ru-RU" sz="1600" i="1" dirty="0">
                <a:latin typeface="TimesNewRomanPSMT"/>
              </a:rPr>
              <a:t> </a:t>
            </a:r>
            <a:r>
              <a:rPr lang="ru-RU" sz="1600" i="1" dirty="0" err="1">
                <a:latin typeface="TimesNewRomanPSMT"/>
              </a:rPr>
              <a:t>віддзеркалювало</a:t>
            </a:r>
            <a:endParaRPr lang="ru-RU" sz="1600" i="1" dirty="0">
              <a:latin typeface="TimesNewRomanPSMT"/>
            </a:endParaRPr>
          </a:p>
          <a:p>
            <a:r>
              <a:rPr lang="ru-RU" sz="1600" i="1" dirty="0" err="1">
                <a:latin typeface="TimesNewRomanPSMT"/>
              </a:rPr>
              <a:t>їхнє</a:t>
            </a:r>
            <a:r>
              <a:rPr lang="ru-RU" sz="1600" i="1" dirty="0">
                <a:latin typeface="TimesNewRomanPSMT"/>
              </a:rPr>
              <a:t> </a:t>
            </a:r>
            <a:r>
              <a:rPr lang="ru-RU" sz="1600" i="1" dirty="0" err="1">
                <a:latin typeface="TimesNewRomanPSMT"/>
              </a:rPr>
              <a:t>пропорційне</a:t>
            </a:r>
            <a:r>
              <a:rPr lang="ru-RU" sz="1600" i="1" dirty="0">
                <a:latin typeface="TimesNewRomanPSMT"/>
              </a:rPr>
              <a:t> </a:t>
            </a:r>
            <a:r>
              <a:rPr lang="ru-RU" sz="1600" i="1" dirty="0" err="1">
                <a:latin typeface="TimesNewRomanPSMT"/>
              </a:rPr>
              <a:t>співвідношення</a:t>
            </a:r>
            <a:r>
              <a:rPr lang="ru-RU" sz="1600" i="1" dirty="0">
                <a:latin typeface="TimesNewRomanPSMT"/>
              </a:rPr>
              <a:t> в </a:t>
            </a:r>
            <a:r>
              <a:rPr lang="ru-RU" sz="1600" i="1" dirty="0" err="1">
                <a:latin typeface="TimesNewRomanPSMT"/>
              </a:rPr>
              <a:t>етнонаціональній</a:t>
            </a:r>
            <a:endParaRPr lang="ru-RU" sz="1600" i="1" dirty="0">
              <a:latin typeface="TimesNewRomanPSMT"/>
            </a:endParaRPr>
          </a:p>
          <a:p>
            <a:r>
              <a:rPr lang="ru-RU" sz="1600" i="1" dirty="0" err="1">
                <a:latin typeface="TimesNewRomanPSMT"/>
              </a:rPr>
              <a:t>структурі</a:t>
            </a:r>
            <a:r>
              <a:rPr lang="ru-RU" sz="1600" i="1" dirty="0">
                <a:latin typeface="TimesNewRomanPSMT"/>
              </a:rPr>
              <a:t> </a:t>
            </a:r>
            <a:r>
              <a:rPr lang="ru-RU" sz="1600" i="1" dirty="0" err="1">
                <a:latin typeface="TimesNewRomanPSMT"/>
              </a:rPr>
              <a:t>Закарпатської</a:t>
            </a:r>
            <a:r>
              <a:rPr lang="ru-RU" sz="1600" i="1" dirty="0">
                <a:latin typeface="TimesNewRomanPSMT"/>
              </a:rPr>
              <a:t> </a:t>
            </a:r>
            <a:r>
              <a:rPr lang="ru-RU" sz="1600" i="1" dirty="0" err="1">
                <a:latin typeface="TimesNewRomanPSMT"/>
              </a:rPr>
              <a:t>області</a:t>
            </a:r>
            <a:r>
              <a:rPr lang="ru-RU" sz="1600" i="1" dirty="0" smtClean="0">
                <a:latin typeface="TimesNewRomanPSMT"/>
              </a:rPr>
              <a:t>. </a:t>
            </a:r>
          </a:p>
          <a:p>
            <a:endParaRPr lang="ru-RU" sz="1600" dirty="0">
              <a:latin typeface="TimesNewRomanPSMT"/>
            </a:endParaRPr>
          </a:p>
          <a:p>
            <a:r>
              <a:rPr lang="ru-RU" sz="1600" i="1" dirty="0" err="1" smtClean="0">
                <a:latin typeface="TimesNewRomanPSMT"/>
              </a:rPr>
              <a:t>Специфікою</a:t>
            </a:r>
            <a:r>
              <a:rPr lang="ru-RU" sz="1600" i="1" dirty="0" smtClean="0">
                <a:latin typeface="TimesNewRomanPSMT"/>
              </a:rPr>
              <a:t> </a:t>
            </a:r>
            <a:r>
              <a:rPr lang="ru-RU" sz="1600" i="1" dirty="0" err="1">
                <a:latin typeface="TimesNewRomanPSMT"/>
              </a:rPr>
              <a:t>парламентських</a:t>
            </a:r>
            <a:r>
              <a:rPr lang="ru-RU" sz="1600" i="1" dirty="0">
                <a:latin typeface="TimesNewRomanPSMT"/>
              </a:rPr>
              <a:t> </a:t>
            </a:r>
            <a:r>
              <a:rPr lang="ru-RU" sz="1600" i="1" dirty="0" err="1">
                <a:latin typeface="TimesNewRomanPSMT"/>
              </a:rPr>
              <a:t>виборів</a:t>
            </a:r>
            <a:r>
              <a:rPr lang="ru-RU" sz="1600" i="1" dirty="0">
                <a:latin typeface="TimesNewRomanPSMT"/>
              </a:rPr>
              <a:t> 1998 </a:t>
            </a:r>
            <a:r>
              <a:rPr lang="ru-RU" sz="1600" i="1" dirty="0" smtClean="0">
                <a:latin typeface="TimesNewRomanPSMT"/>
              </a:rPr>
              <a:t>року </a:t>
            </a:r>
            <a:r>
              <a:rPr lang="ru-RU" sz="1600" i="1" dirty="0" err="1" smtClean="0">
                <a:latin typeface="TimesNewRomanPSMT"/>
              </a:rPr>
              <a:t>було</a:t>
            </a:r>
            <a:r>
              <a:rPr lang="ru-RU" sz="1600" i="1" dirty="0" smtClean="0">
                <a:latin typeface="TimesNewRomanPSMT"/>
              </a:rPr>
              <a:t> </a:t>
            </a:r>
            <a:r>
              <a:rPr lang="ru-RU" sz="1600" i="1" dirty="0" err="1">
                <a:latin typeface="TimesNewRomanPSMT"/>
              </a:rPr>
              <a:t>створення</a:t>
            </a:r>
            <a:r>
              <a:rPr lang="ru-RU" sz="1600" i="1" dirty="0">
                <a:latin typeface="TimesNewRomanPSMT"/>
              </a:rPr>
              <a:t> </a:t>
            </a:r>
            <a:r>
              <a:rPr lang="ru-RU" sz="1600" b="1" i="1" dirty="0">
                <a:latin typeface="TimesNewRomanPSMT"/>
              </a:rPr>
              <a:t>Центральною </a:t>
            </a:r>
            <a:r>
              <a:rPr lang="ru-RU" sz="1600" b="1" i="1" dirty="0" err="1">
                <a:latin typeface="TimesNewRomanPSMT"/>
              </a:rPr>
              <a:t>виборчою</a:t>
            </a:r>
            <a:r>
              <a:rPr lang="ru-RU" sz="1600" b="1" i="1" dirty="0">
                <a:latin typeface="TimesNewRomanPSMT"/>
              </a:rPr>
              <a:t> </a:t>
            </a:r>
            <a:r>
              <a:rPr lang="ru-RU" sz="1600" b="1" i="1" dirty="0" err="1">
                <a:latin typeface="TimesNewRomanPSMT"/>
              </a:rPr>
              <a:t>комісією</a:t>
            </a:r>
            <a:r>
              <a:rPr lang="ru-RU" sz="1600" b="1" i="1" dirty="0">
                <a:latin typeface="TimesNewRomanPSMT"/>
              </a:rPr>
              <a:t> (</a:t>
            </a:r>
            <a:r>
              <a:rPr lang="ru-RU" sz="1600" b="1" i="1" dirty="0" smtClean="0">
                <a:latin typeface="TimesNewRomanPSMT"/>
              </a:rPr>
              <a:t>ЦВК) </a:t>
            </a:r>
            <a:r>
              <a:rPr lang="ru-RU" sz="1600" b="1" i="1" dirty="0" err="1" smtClean="0">
                <a:latin typeface="TimesNewRomanPSMT"/>
              </a:rPr>
              <a:t>України</a:t>
            </a:r>
            <a:r>
              <a:rPr lang="ru-RU" sz="1600" b="1" i="1" dirty="0" smtClean="0">
                <a:latin typeface="TimesNewRomanPSMT"/>
              </a:rPr>
              <a:t> </a:t>
            </a:r>
            <a:r>
              <a:rPr lang="ru-RU" sz="1600" b="1" i="1" dirty="0">
                <a:latin typeface="TimesNewRomanPSMT"/>
              </a:rPr>
              <a:t>72 </a:t>
            </a:r>
            <a:r>
              <a:rPr lang="ru-RU" sz="1600" b="1" i="1" dirty="0" err="1">
                <a:latin typeface="TimesNewRomanPSMT"/>
              </a:rPr>
              <a:t>виборчого</a:t>
            </a:r>
            <a:r>
              <a:rPr lang="ru-RU" sz="1600" b="1" i="1" dirty="0">
                <a:latin typeface="TimesNewRomanPSMT"/>
              </a:rPr>
              <a:t> округу з центром у </a:t>
            </a:r>
            <a:r>
              <a:rPr lang="ru-RU" sz="1600" b="1" i="1" dirty="0" err="1">
                <a:latin typeface="TimesNewRomanPSMT"/>
              </a:rPr>
              <a:t>Берегові</a:t>
            </a:r>
            <a:r>
              <a:rPr lang="ru-RU" sz="1600" b="1" i="1" dirty="0">
                <a:latin typeface="TimesNewRomanPSMT"/>
              </a:rPr>
              <a:t>.</a:t>
            </a:r>
          </a:p>
          <a:p>
            <a:r>
              <a:rPr lang="ru-RU" sz="1600" i="1" dirty="0" err="1">
                <a:latin typeface="TimesNewRomanPSMT"/>
              </a:rPr>
              <a:t>Більшість</a:t>
            </a:r>
            <a:r>
              <a:rPr lang="ru-RU" sz="1600" i="1" dirty="0">
                <a:latin typeface="TimesNewRomanPSMT"/>
              </a:rPr>
              <a:t> </a:t>
            </a:r>
            <a:r>
              <a:rPr lang="ru-RU" sz="1600" i="1" dirty="0" err="1">
                <a:latin typeface="TimesNewRomanPSMT"/>
              </a:rPr>
              <a:t>виборців</a:t>
            </a:r>
            <a:r>
              <a:rPr lang="ru-RU" sz="1600" i="1" dirty="0">
                <a:latin typeface="TimesNewRomanPSMT"/>
              </a:rPr>
              <a:t> </a:t>
            </a:r>
            <a:r>
              <a:rPr lang="ru-RU" sz="1600" i="1" dirty="0" err="1">
                <a:latin typeface="TimesNewRomanPSMT"/>
              </a:rPr>
              <a:t>цього</a:t>
            </a:r>
            <a:r>
              <a:rPr lang="ru-RU" sz="1600" i="1" dirty="0">
                <a:latin typeface="TimesNewRomanPSMT"/>
              </a:rPr>
              <a:t> округу становили </a:t>
            </a:r>
            <a:r>
              <a:rPr lang="ru-RU" sz="1600" i="1" dirty="0" err="1">
                <a:latin typeface="TimesNewRomanPSMT"/>
              </a:rPr>
              <a:t>саме</a:t>
            </a:r>
            <a:r>
              <a:rPr lang="ru-RU" sz="1600" i="1" dirty="0">
                <a:latin typeface="TimesNewRomanPSMT"/>
              </a:rPr>
              <a:t> </a:t>
            </a:r>
            <a:r>
              <a:rPr lang="ru-RU" sz="1600" i="1" dirty="0" err="1">
                <a:latin typeface="TimesNewRomanPSMT"/>
              </a:rPr>
              <a:t>угорці</a:t>
            </a:r>
            <a:r>
              <a:rPr lang="ru-RU" sz="1600" i="1" dirty="0">
                <a:latin typeface="TimesNewRomanPSMT"/>
              </a:rPr>
              <a:t>.</a:t>
            </a:r>
          </a:p>
          <a:p>
            <a:r>
              <a:rPr lang="ru-RU" sz="1600" i="1" dirty="0">
                <a:latin typeface="TimesNewRomanPSMT"/>
              </a:rPr>
              <a:t>На </a:t>
            </a:r>
            <a:r>
              <a:rPr lang="ru-RU" sz="1600" i="1" dirty="0" err="1">
                <a:latin typeface="TimesNewRomanPSMT"/>
              </a:rPr>
              <a:t>виборах</a:t>
            </a:r>
            <a:r>
              <a:rPr lang="ru-RU" sz="1600" i="1" dirty="0">
                <a:latin typeface="TimesNewRomanPSMT"/>
              </a:rPr>
              <a:t> </a:t>
            </a:r>
            <a:r>
              <a:rPr lang="ru-RU" sz="1600" i="1" dirty="0" err="1">
                <a:latin typeface="TimesNewRomanPSMT"/>
              </a:rPr>
              <a:t>змагалися</a:t>
            </a:r>
            <a:r>
              <a:rPr lang="ru-RU" sz="1600" i="1" dirty="0">
                <a:latin typeface="TimesNewRomanPSMT"/>
              </a:rPr>
              <a:t> два </a:t>
            </a:r>
            <a:r>
              <a:rPr lang="ru-RU" sz="1600" i="1" dirty="0" err="1">
                <a:latin typeface="TimesNewRomanPSMT"/>
              </a:rPr>
              <a:t>реальні</a:t>
            </a:r>
            <a:r>
              <a:rPr lang="ru-RU" sz="1600" i="1" dirty="0">
                <a:latin typeface="TimesNewRomanPSMT"/>
              </a:rPr>
              <a:t> </a:t>
            </a:r>
            <a:r>
              <a:rPr lang="ru-RU" sz="1600" i="1" dirty="0" err="1" smtClean="0">
                <a:latin typeface="TimesNewRomanPSMT"/>
              </a:rPr>
              <a:t>кандидати</a:t>
            </a:r>
            <a:r>
              <a:rPr lang="ru-RU" sz="1600" i="1" dirty="0" smtClean="0">
                <a:latin typeface="TimesNewRomanPSMT"/>
              </a:rPr>
              <a:t>.</a:t>
            </a:r>
            <a:endParaRPr lang="ru-RU" sz="1600" i="1" dirty="0"/>
          </a:p>
        </p:txBody>
      </p:sp>
    </p:spTree>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263</TotalTime>
  <Words>2693</Words>
  <Application>Microsoft Office PowerPoint</Application>
  <PresentationFormat>Широкоэкранный</PresentationFormat>
  <Paragraphs>166</Paragraphs>
  <Slides>25</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25</vt:i4>
      </vt:variant>
    </vt:vector>
  </HeadingPairs>
  <TitlesOfParts>
    <vt:vector size="33" baseType="lpstr">
      <vt:lpstr>Arial</vt:lpstr>
      <vt:lpstr>Calibri</vt:lpstr>
      <vt:lpstr>Georgia</vt:lpstr>
      <vt:lpstr>Inerta</vt:lpstr>
      <vt:lpstr>Times New Roman</vt:lpstr>
      <vt:lpstr>TimesNewRomanPSMT</vt:lpstr>
      <vt:lpstr>Trebuchet MS</vt:lpstr>
      <vt:lpstr>Воздушный поток</vt:lpstr>
      <vt:lpstr>Етнонаціональні відносини в поліетнічній державі 1. Поліетнічна держава та проблеми поліетнічного соціуму. 2.Етнічні стереотипи та упередження. 3.Міжетнічні конфлікти їх попередження та розв’язання.    </vt:lpstr>
      <vt:lpstr>1. Поліетнічна держава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Види міжетнічних конфліктів:</vt:lpstr>
      <vt:lpstr>Презентация PowerPoint</vt:lpstr>
      <vt:lpstr>Основні шляхи розв'язання  етнічних конфліктів: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Етнонаціональні відносини в поліетнічній державі</dc:title>
  <dc:creator>Першин Богдан Юрійович</dc:creator>
  <cp:lastModifiedBy>МудрийКористувач</cp:lastModifiedBy>
  <cp:revision>33</cp:revision>
  <dcterms:created xsi:type="dcterms:W3CDTF">2018-11-14T11:13:00Z</dcterms:created>
  <dcterms:modified xsi:type="dcterms:W3CDTF">2024-10-04T07:55:51Z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14FD466FB9934BB3A15D7742935658B4_12</vt:lpwstr>
  </property>
  <property fmtid="{D5CDD505-2E9C-101B-9397-08002B2CF9AE}" pid="3" name="KSOProductBuildVer">
    <vt:lpwstr>1033-12.2.0.18545</vt:lpwstr>
  </property>
</Properties>
</file>