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78" r:id="rId9"/>
    <p:sldId id="279" r:id="rId10"/>
    <p:sldId id="280" r:id="rId11"/>
    <p:sldId id="281" r:id="rId12"/>
    <p:sldId id="262" r:id="rId13"/>
    <p:sldId id="263" r:id="rId14"/>
    <p:sldId id="264" r:id="rId15"/>
    <p:sldId id="267" r:id="rId16"/>
    <p:sldId id="283" r:id="rId17"/>
    <p:sldId id="268" r:id="rId18"/>
    <p:sldId id="269" r:id="rId19"/>
    <p:sldId id="270" r:id="rId20"/>
    <p:sldId id="271" r:id="rId21"/>
    <p:sldId id="282" r:id="rId22"/>
    <p:sldId id="272" r:id="rId23"/>
    <p:sldId id="273" r:id="rId24"/>
    <p:sldId id="274" r:id="rId25"/>
    <p:sldId id="275" r:id="rId26"/>
    <p:sldId id="285" r:id="rId27"/>
    <p:sldId id="276" r:id="rId28"/>
    <p:sldId id="277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A388-26CE-4BBA-899F-366101DC293C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5EC107-5126-4A7F-A3C0-2996BC8E78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A388-26CE-4BBA-899F-366101DC293C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C107-5126-4A7F-A3C0-2996BC8E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A388-26CE-4BBA-899F-366101DC293C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C107-5126-4A7F-A3C0-2996BC8E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66A388-26CE-4BBA-899F-366101DC293C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45EC107-5126-4A7F-A3C0-2996BC8E78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A388-26CE-4BBA-899F-366101DC293C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C107-5126-4A7F-A3C0-2996BC8E78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A388-26CE-4BBA-899F-366101DC293C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C107-5126-4A7F-A3C0-2996BC8E78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C107-5126-4A7F-A3C0-2996BC8E78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A388-26CE-4BBA-899F-366101DC293C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A388-26CE-4BBA-899F-366101DC293C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C107-5126-4A7F-A3C0-2996BC8E78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A388-26CE-4BBA-899F-366101DC293C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C107-5126-4A7F-A3C0-2996BC8E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66A388-26CE-4BBA-899F-366101DC293C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45EC107-5126-4A7F-A3C0-2996BC8E78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A388-26CE-4BBA-899F-366101DC293C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5EC107-5126-4A7F-A3C0-2996BC8E78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766A388-26CE-4BBA-899F-366101DC293C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45EC107-5126-4A7F-A3C0-2996BC8E78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Екологічна імунологія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Практична робота 1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гістологічних</a:t>
            </a:r>
            <a:r>
              <a:rPr lang="ru-RU" dirty="0" smtClean="0"/>
              <a:t> препаратах, </a:t>
            </a:r>
            <a:r>
              <a:rPr lang="ru-RU" dirty="0" err="1" smtClean="0"/>
              <a:t>пофарбованих</a:t>
            </a:r>
            <a:r>
              <a:rPr lang="ru-RU" dirty="0" smtClean="0"/>
              <a:t> </a:t>
            </a:r>
            <a:r>
              <a:rPr lang="ru-RU" dirty="0" err="1" smtClean="0"/>
              <a:t>гематоксиліном</a:t>
            </a:r>
            <a:r>
              <a:rPr lang="ru-RU" dirty="0" smtClean="0"/>
              <a:t> та</a:t>
            </a:r>
          </a:p>
          <a:p>
            <a:r>
              <a:rPr lang="ru-RU" dirty="0" err="1" smtClean="0"/>
              <a:t>еозином</a:t>
            </a:r>
            <a:r>
              <a:rPr lang="ru-RU" dirty="0" smtClean="0"/>
              <a:t>,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паренхіми</a:t>
            </a:r>
            <a:r>
              <a:rPr lang="ru-RU" dirty="0" smtClean="0"/>
              <a:t> </a:t>
            </a:r>
            <a:r>
              <a:rPr lang="ru-RU" dirty="0" err="1" smtClean="0"/>
              <a:t>кісткового</a:t>
            </a:r>
            <a:r>
              <a:rPr lang="ru-RU" dirty="0" smtClean="0"/>
              <a:t> </a:t>
            </a:r>
            <a:r>
              <a:rPr lang="ru-RU" dirty="0" err="1" smtClean="0"/>
              <a:t>мозку</a:t>
            </a:r>
            <a:r>
              <a:rPr lang="ru-RU" dirty="0" smtClean="0"/>
              <a:t> </a:t>
            </a:r>
            <a:r>
              <a:rPr lang="ru-RU" dirty="0" err="1" smtClean="0"/>
              <a:t>представлені</a:t>
            </a:r>
            <a:r>
              <a:rPr lang="ru-RU" dirty="0" smtClean="0"/>
              <a:t> </a:t>
            </a:r>
            <a:r>
              <a:rPr lang="ru-RU" dirty="0" err="1" smtClean="0"/>
              <a:t>одинично</a:t>
            </a:r>
            <a:endParaRPr lang="ru-RU" dirty="0" smtClean="0"/>
          </a:p>
          <a:p>
            <a:r>
              <a:rPr lang="ru-RU" dirty="0" err="1" smtClean="0"/>
              <a:t>розсіяні</a:t>
            </a:r>
            <a:r>
              <a:rPr lang="ru-RU" dirty="0" smtClean="0"/>
              <a:t> та </a:t>
            </a:r>
            <a:r>
              <a:rPr lang="ru-RU" dirty="0" err="1" smtClean="0"/>
              <a:t>згруповані</a:t>
            </a:r>
            <a:r>
              <a:rPr lang="ru-RU" dirty="0" smtClean="0"/>
              <a:t> </a:t>
            </a:r>
            <a:r>
              <a:rPr lang="ru-RU" dirty="0" err="1" smtClean="0"/>
              <a:t>ліпоцити</a:t>
            </a:r>
            <a:r>
              <a:rPr lang="ru-RU" dirty="0" smtClean="0"/>
              <a:t> (</a:t>
            </a:r>
            <a:r>
              <a:rPr lang="ru-RU" dirty="0" err="1" smtClean="0"/>
              <a:t>жовтий</a:t>
            </a:r>
            <a:r>
              <a:rPr lang="ru-RU" dirty="0" smtClean="0"/>
              <a:t> </a:t>
            </a:r>
            <a:r>
              <a:rPr lang="ru-RU" dirty="0" err="1" smtClean="0"/>
              <a:t>кістковий</a:t>
            </a:r>
            <a:r>
              <a:rPr lang="ru-RU" dirty="0" smtClean="0"/>
              <a:t> </a:t>
            </a:r>
            <a:r>
              <a:rPr lang="ru-RU" dirty="0" err="1" smtClean="0"/>
              <a:t>мозок</a:t>
            </a:r>
            <a:r>
              <a:rPr lang="ru-RU" dirty="0" smtClean="0"/>
              <a:t>).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endParaRPr lang="ru-RU" dirty="0" smtClean="0"/>
          </a:p>
          <a:p>
            <a:r>
              <a:rPr lang="ru-RU" dirty="0" err="1" smtClean="0"/>
              <a:t>побачити</a:t>
            </a:r>
            <a:r>
              <a:rPr lang="ru-RU" dirty="0" smtClean="0"/>
              <a:t> у </a:t>
            </a:r>
            <a:r>
              <a:rPr lang="ru-RU" dirty="0" err="1" smtClean="0"/>
              <a:t>вигляді</a:t>
            </a:r>
            <a:r>
              <a:rPr lang="ru-RU" dirty="0" smtClean="0"/>
              <a:t> лакун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периферично</a:t>
            </a:r>
            <a:r>
              <a:rPr lang="ru-RU" dirty="0" smtClean="0"/>
              <a:t> </a:t>
            </a:r>
            <a:r>
              <a:rPr lang="ru-RU" dirty="0" err="1" smtClean="0"/>
              <a:t>розташованими</a:t>
            </a:r>
            <a:r>
              <a:rPr lang="ru-RU" dirty="0" smtClean="0"/>
              <a:t> ядрами (у</a:t>
            </a:r>
          </a:p>
          <a:p>
            <a:r>
              <a:rPr lang="ru-RU" dirty="0" err="1" smtClean="0"/>
              <a:t>вигляді</a:t>
            </a:r>
            <a:r>
              <a:rPr lang="ru-RU" dirty="0" smtClean="0"/>
              <a:t> </a:t>
            </a:r>
            <a:r>
              <a:rPr lang="ru-RU" dirty="0" err="1" smtClean="0"/>
              <a:t>кільця</a:t>
            </a:r>
            <a:r>
              <a:rPr lang="ru-RU" dirty="0" smtClean="0"/>
              <a:t>) (рис. 1.6А). У </a:t>
            </a:r>
            <a:r>
              <a:rPr lang="ru-RU" dirty="0" err="1" smtClean="0"/>
              <a:t>діафіза</a:t>
            </a:r>
            <a:r>
              <a:rPr lang="ru-RU" dirty="0" smtClean="0"/>
              <a:t> </a:t>
            </a:r>
            <a:r>
              <a:rPr lang="ru-RU" dirty="0" err="1" smtClean="0"/>
              <a:t>стегнової</a:t>
            </a:r>
            <a:r>
              <a:rPr lang="ru-RU" dirty="0" smtClean="0"/>
              <a:t> </a:t>
            </a:r>
            <a:r>
              <a:rPr lang="ru-RU" dirty="0" err="1" smtClean="0"/>
              <a:t>кістки</a:t>
            </a:r>
            <a:r>
              <a:rPr lang="ru-RU" dirty="0" smtClean="0"/>
              <a:t> вони</a:t>
            </a:r>
          </a:p>
          <a:p>
            <a:r>
              <a:rPr lang="ru-RU" dirty="0" err="1" smtClean="0"/>
              <a:t>розташовуються</a:t>
            </a:r>
            <a:r>
              <a:rPr lang="ru-RU" dirty="0" smtClean="0"/>
              <a:t> в </a:t>
            </a:r>
            <a:r>
              <a:rPr lang="ru-RU" dirty="0" err="1" smtClean="0"/>
              <a:t>центрі</a:t>
            </a:r>
            <a:r>
              <a:rPr lang="ru-RU" dirty="0" smtClean="0"/>
              <a:t> та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тенденцію</a:t>
            </a:r>
            <a:r>
              <a:rPr lang="ru-RU" dirty="0" smtClean="0"/>
              <a:t> до </a:t>
            </a:r>
            <a:r>
              <a:rPr lang="ru-RU" dirty="0" err="1" smtClean="0"/>
              <a:t>угруповання</a:t>
            </a:r>
            <a:r>
              <a:rPr lang="ru-RU" dirty="0" smtClean="0"/>
              <a:t>. Перед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77281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Вся </a:t>
            </a:r>
            <a:r>
              <a:rPr lang="ru-RU" dirty="0" err="1" smtClean="0"/>
              <a:t>кровотворна</a:t>
            </a:r>
            <a:r>
              <a:rPr lang="ru-RU" dirty="0" smtClean="0"/>
              <a:t> тканина пронизана </a:t>
            </a:r>
            <a:r>
              <a:rPr lang="ru-RU" dirty="0" err="1" smtClean="0"/>
              <a:t>сполучними</a:t>
            </a:r>
            <a:r>
              <a:rPr lang="ru-RU" dirty="0" smtClean="0"/>
              <a:t> волокнами</a:t>
            </a:r>
          </a:p>
          <a:p>
            <a:r>
              <a:rPr lang="ru-RU" dirty="0" smtClean="0"/>
              <a:t>(</a:t>
            </a:r>
            <a:r>
              <a:rPr lang="ru-RU" dirty="0" err="1" smtClean="0"/>
              <a:t>колагеновими</a:t>
            </a:r>
            <a:r>
              <a:rPr lang="ru-RU" dirty="0" smtClean="0"/>
              <a:t> та </a:t>
            </a:r>
            <a:r>
              <a:rPr lang="ru-RU" dirty="0" err="1" smtClean="0"/>
              <a:t>еластичними</a:t>
            </a:r>
            <a:r>
              <a:rPr lang="ru-RU" dirty="0" smtClean="0"/>
              <a:t>),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служать</a:t>
            </a:r>
            <a:r>
              <a:rPr lang="ru-RU" dirty="0" smtClean="0"/>
              <a:t> </a:t>
            </a:r>
            <a:r>
              <a:rPr lang="ru-RU" dirty="0" err="1" smtClean="0"/>
              <a:t>їй</a:t>
            </a:r>
            <a:r>
              <a:rPr lang="ru-RU" dirty="0" smtClean="0"/>
              <a:t> </a:t>
            </a:r>
            <a:r>
              <a:rPr lang="ru-RU" dirty="0" err="1" smtClean="0"/>
              <a:t>своєрідним</a:t>
            </a:r>
            <a:r>
              <a:rPr lang="ru-RU" dirty="0" smtClean="0"/>
              <a:t> каркасом (рис.</a:t>
            </a:r>
          </a:p>
          <a:p>
            <a:r>
              <a:rPr lang="ru-RU" dirty="0" smtClean="0"/>
              <a:t>1.6.Б). Вони практично </a:t>
            </a:r>
            <a:r>
              <a:rPr lang="ru-RU" dirty="0" err="1" smtClean="0"/>
              <a:t>непомітні</a:t>
            </a:r>
            <a:r>
              <a:rPr lang="ru-RU" dirty="0" smtClean="0"/>
              <a:t> при </a:t>
            </a:r>
            <a:r>
              <a:rPr lang="ru-RU" dirty="0" err="1" smtClean="0"/>
              <a:t>рутинних</a:t>
            </a:r>
            <a:r>
              <a:rPr lang="ru-RU" dirty="0" smtClean="0"/>
              <a:t> </a:t>
            </a:r>
            <a:r>
              <a:rPr lang="ru-RU" dirty="0" err="1" smtClean="0"/>
              <a:t>гістологічних</a:t>
            </a:r>
            <a:endParaRPr lang="ru-RU" dirty="0" smtClean="0"/>
          </a:p>
          <a:p>
            <a:r>
              <a:rPr lang="ru-RU" dirty="0" err="1" smtClean="0"/>
              <a:t>дослідженнях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виразно</a:t>
            </a:r>
            <a:r>
              <a:rPr lang="ru-RU" dirty="0" smtClean="0"/>
              <a:t> </a:t>
            </a:r>
            <a:r>
              <a:rPr lang="ru-RU" dirty="0" err="1" smtClean="0"/>
              <a:t>виявляються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збільшенням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при</a:t>
            </a:r>
          </a:p>
          <a:p>
            <a:r>
              <a:rPr lang="ru-RU" dirty="0" err="1" smtClean="0"/>
              <a:t>гістохімічних</a:t>
            </a:r>
            <a:r>
              <a:rPr lang="ru-RU" dirty="0" smtClean="0"/>
              <a:t> та </a:t>
            </a:r>
            <a:r>
              <a:rPr lang="ru-RU" dirty="0" err="1" smtClean="0"/>
              <a:t>імуногістохімічних</a:t>
            </a:r>
            <a:r>
              <a:rPr lang="ru-RU" dirty="0" smtClean="0"/>
              <a:t> </a:t>
            </a:r>
            <a:r>
              <a:rPr lang="ru-RU" dirty="0" err="1" smtClean="0"/>
              <a:t>дослідженнях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0968"/>
            <a:ext cx="44577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508104" y="3068960"/>
            <a:ext cx="33661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/>
              <a:t>Індивідуальні</a:t>
            </a:r>
            <a:r>
              <a:rPr lang="ru-RU" sz="1400" dirty="0" smtClean="0"/>
              <a:t> </a:t>
            </a:r>
            <a:r>
              <a:rPr lang="ru-RU" sz="1400" dirty="0" err="1" smtClean="0"/>
              <a:t>опасисті</a:t>
            </a:r>
            <a:r>
              <a:rPr lang="ru-RU" sz="1400" dirty="0" smtClean="0"/>
              <a:t> </a:t>
            </a:r>
            <a:r>
              <a:rPr lang="ru-RU" sz="1400" dirty="0" err="1" smtClean="0"/>
              <a:t>клітини</a:t>
            </a:r>
            <a:r>
              <a:rPr lang="ru-RU" sz="1400" dirty="0" smtClean="0"/>
              <a:t> </a:t>
            </a:r>
            <a:r>
              <a:rPr lang="ru-RU" sz="1400" dirty="0" err="1" smtClean="0"/>
              <a:t>завжди</a:t>
            </a:r>
            <a:r>
              <a:rPr lang="ru-RU" sz="1400" dirty="0" smtClean="0"/>
              <a:t> </a:t>
            </a:r>
            <a:r>
              <a:rPr lang="ru-RU" sz="1400" dirty="0" err="1" smtClean="0"/>
              <a:t>представлені</a:t>
            </a:r>
            <a:r>
              <a:rPr lang="ru-RU" sz="1400" dirty="0" smtClean="0"/>
              <a:t> в </a:t>
            </a:r>
            <a:r>
              <a:rPr lang="ru-RU" sz="1400" dirty="0" err="1" smtClean="0"/>
              <a:t>тканині</a:t>
            </a:r>
            <a:endParaRPr lang="ru-RU" sz="1400" dirty="0" smtClean="0"/>
          </a:p>
          <a:p>
            <a:r>
              <a:rPr lang="ru-RU" sz="1400" dirty="0" err="1" smtClean="0"/>
              <a:t>кісткового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мозку</a:t>
            </a:r>
            <a:r>
              <a:rPr lang="ru-RU" sz="1400" dirty="0" smtClean="0"/>
              <a:t>. Вони </a:t>
            </a:r>
            <a:r>
              <a:rPr lang="ru-RU" sz="1400" dirty="0" err="1" smtClean="0"/>
              <a:t>мають</a:t>
            </a:r>
            <a:r>
              <a:rPr lang="ru-RU" sz="1400" dirty="0" smtClean="0"/>
              <a:t> </a:t>
            </a:r>
            <a:r>
              <a:rPr lang="ru-RU" sz="1400" dirty="0" err="1" smtClean="0"/>
              <a:t>круглу</a:t>
            </a:r>
            <a:r>
              <a:rPr lang="ru-RU" sz="1400" dirty="0" smtClean="0"/>
              <a:t> </a:t>
            </a:r>
            <a:r>
              <a:rPr lang="ru-RU" sz="1400" dirty="0" err="1" smtClean="0"/>
              <a:t>або</a:t>
            </a:r>
            <a:r>
              <a:rPr lang="ru-RU" sz="1400" dirty="0" smtClean="0"/>
              <a:t> </a:t>
            </a:r>
            <a:r>
              <a:rPr lang="ru-RU" sz="1400" dirty="0" err="1" smtClean="0"/>
              <a:t>овальну</a:t>
            </a:r>
            <a:r>
              <a:rPr lang="ru-RU" sz="1400" dirty="0" smtClean="0"/>
              <a:t> форму </a:t>
            </a:r>
            <a:r>
              <a:rPr lang="ru-RU" sz="1400" dirty="0" err="1" smtClean="0"/>
              <a:t>розміром</a:t>
            </a:r>
            <a:r>
              <a:rPr lang="ru-RU" sz="1400" dirty="0" smtClean="0"/>
              <a:t>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4,5</a:t>
            </a:r>
          </a:p>
          <a:p>
            <a:r>
              <a:rPr lang="ru-RU" sz="1400" dirty="0" smtClean="0"/>
              <a:t>до 15 мкм. У </a:t>
            </a:r>
            <a:r>
              <a:rPr lang="ru-RU" sz="1400" dirty="0" err="1" smtClean="0"/>
              <a:t>цитоплазмі</a:t>
            </a:r>
            <a:r>
              <a:rPr lang="ru-RU" sz="1400" dirty="0" smtClean="0"/>
              <a:t> </a:t>
            </a:r>
            <a:r>
              <a:rPr lang="ru-RU" sz="1400" dirty="0" err="1" smtClean="0"/>
              <a:t>є</a:t>
            </a:r>
            <a:r>
              <a:rPr lang="ru-RU" sz="1400" dirty="0" smtClean="0"/>
              <a:t> </a:t>
            </a:r>
            <a:r>
              <a:rPr lang="ru-RU" sz="1400" dirty="0" err="1" smtClean="0"/>
              <a:t>значна</a:t>
            </a:r>
            <a:r>
              <a:rPr lang="ru-RU" sz="1400" dirty="0" smtClean="0"/>
              <a:t> </a:t>
            </a:r>
            <a:r>
              <a:rPr lang="ru-RU" sz="1400" dirty="0" err="1" smtClean="0"/>
              <a:t>кількість</a:t>
            </a:r>
            <a:r>
              <a:rPr lang="ru-RU" sz="1400" dirty="0" smtClean="0"/>
              <a:t> гранул (</a:t>
            </a:r>
            <a:r>
              <a:rPr lang="ru-RU" sz="1400" dirty="0" err="1" smtClean="0"/>
              <a:t>розміром</a:t>
            </a:r>
            <a:r>
              <a:rPr lang="ru-RU" sz="1400" dirty="0" smtClean="0"/>
              <a:t> 0,25-2,5</a:t>
            </a:r>
          </a:p>
          <a:p>
            <a:r>
              <a:rPr lang="ru-RU" sz="1400" dirty="0" smtClean="0"/>
              <a:t>мкм). Вони </a:t>
            </a:r>
            <a:r>
              <a:rPr lang="ru-RU" sz="1400" dirty="0" err="1" smtClean="0"/>
              <a:t>здатні</a:t>
            </a:r>
            <a:r>
              <a:rPr lang="ru-RU" sz="1400" dirty="0" smtClean="0"/>
              <a:t> </a:t>
            </a:r>
            <a:r>
              <a:rPr lang="ru-RU" sz="1400" dirty="0" err="1" smtClean="0"/>
              <a:t>продукувати</a:t>
            </a:r>
            <a:r>
              <a:rPr lang="ru-RU" sz="1400" dirty="0" smtClean="0"/>
              <a:t>, </a:t>
            </a:r>
            <a:r>
              <a:rPr lang="ru-RU" sz="1400" dirty="0" err="1" smtClean="0"/>
              <a:t>депонувати</a:t>
            </a:r>
            <a:r>
              <a:rPr lang="ru-RU" sz="1400" dirty="0" smtClean="0"/>
              <a:t> та </a:t>
            </a:r>
            <a:r>
              <a:rPr lang="ru-RU" sz="1400" dirty="0" err="1" smtClean="0"/>
              <a:t>секретувати</a:t>
            </a:r>
            <a:r>
              <a:rPr lang="ru-RU" sz="1400" dirty="0" smtClean="0"/>
              <a:t> </a:t>
            </a:r>
            <a:r>
              <a:rPr lang="ru-RU" sz="1400" dirty="0" err="1" smtClean="0"/>
              <a:t>біологічно</a:t>
            </a:r>
            <a:endParaRPr lang="ru-RU" sz="1400" dirty="0" smtClean="0"/>
          </a:p>
          <a:p>
            <a:r>
              <a:rPr lang="ru-RU" sz="1400" dirty="0" err="1" smtClean="0"/>
              <a:t>активні</a:t>
            </a:r>
            <a:r>
              <a:rPr lang="ru-RU" sz="1400" dirty="0" smtClean="0"/>
              <a:t> </a:t>
            </a:r>
            <a:r>
              <a:rPr lang="ru-RU" sz="1400" dirty="0" err="1" smtClean="0"/>
              <a:t>речовини</a:t>
            </a:r>
            <a:r>
              <a:rPr lang="ru-RU" sz="1400" dirty="0" smtClean="0"/>
              <a:t> (гепарин, </a:t>
            </a:r>
            <a:r>
              <a:rPr lang="ru-RU" sz="1400" dirty="0" err="1" smtClean="0"/>
              <a:t>серотонін</a:t>
            </a:r>
            <a:r>
              <a:rPr lang="ru-RU" sz="1400" dirty="0" smtClean="0"/>
              <a:t> та </a:t>
            </a:r>
            <a:r>
              <a:rPr lang="ru-RU" sz="1400" dirty="0" err="1" smtClean="0"/>
              <a:t>ін</a:t>
            </a:r>
            <a:r>
              <a:rPr lang="ru-RU" sz="1400" dirty="0" smtClean="0"/>
              <a:t>),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 smtClean="0"/>
              <a:t>впливають</a:t>
            </a:r>
            <a:r>
              <a:rPr lang="ru-RU" sz="1400" dirty="0" smtClean="0"/>
              <a:t> на</a:t>
            </a:r>
          </a:p>
          <a:p>
            <a:r>
              <a:rPr lang="ru-RU" sz="1400" dirty="0" err="1" smtClean="0"/>
              <a:t>морфофункціональний</a:t>
            </a:r>
            <a:r>
              <a:rPr lang="ru-RU" sz="1400" dirty="0" smtClean="0"/>
              <a:t> стан </a:t>
            </a:r>
            <a:r>
              <a:rPr lang="ru-RU" sz="1400" dirty="0" err="1" smtClean="0"/>
              <a:t>кровотворної</a:t>
            </a:r>
            <a:r>
              <a:rPr lang="ru-RU" sz="1400" dirty="0" smtClean="0"/>
              <a:t> </a:t>
            </a:r>
            <a:r>
              <a:rPr lang="ru-RU" sz="1400" dirty="0" err="1" smtClean="0"/>
              <a:t>тканини</a:t>
            </a:r>
            <a:r>
              <a:rPr lang="ru-RU" sz="1400" dirty="0" smtClean="0"/>
              <a:t>. При</a:t>
            </a:r>
          </a:p>
          <a:p>
            <a:r>
              <a:rPr lang="ru-RU" sz="1400" dirty="0" err="1" smtClean="0"/>
              <a:t>імуногистохіміческом</a:t>
            </a:r>
            <a:r>
              <a:rPr lang="ru-RU" sz="1400" dirty="0" smtClean="0"/>
              <a:t> </a:t>
            </a:r>
            <a:r>
              <a:rPr lang="ru-RU" sz="1400" dirty="0" err="1" smtClean="0"/>
              <a:t>дослідженні</a:t>
            </a:r>
            <a:r>
              <a:rPr lang="ru-RU" sz="1400" dirty="0" smtClean="0"/>
              <a:t> </a:t>
            </a:r>
            <a:r>
              <a:rPr lang="ru-RU" sz="1400" dirty="0" err="1" smtClean="0"/>
              <a:t>внутрішньоклітинні</a:t>
            </a:r>
            <a:r>
              <a:rPr lang="ru-RU" sz="1400" dirty="0" smtClean="0"/>
              <a:t> </a:t>
            </a:r>
            <a:r>
              <a:rPr lang="ru-RU" sz="1400" dirty="0" err="1" smtClean="0"/>
              <a:t>гранули</a:t>
            </a:r>
            <a:endParaRPr lang="ru-RU" sz="1400" dirty="0" smtClean="0"/>
          </a:p>
          <a:p>
            <a:r>
              <a:rPr lang="ru-RU" sz="1400" dirty="0" err="1" smtClean="0"/>
              <a:t>зв'язуються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диаминобензидином</a:t>
            </a:r>
            <a:r>
              <a:rPr lang="ru-RU" sz="1400" dirty="0" smtClean="0"/>
              <a:t> (рис. 1.6. С).</a:t>
            </a:r>
            <a:endParaRPr lang="ru-RU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60648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Тож</a:t>
            </a:r>
            <a:r>
              <a:rPr lang="ru-RU" dirty="0" smtClean="0"/>
              <a:t>, </a:t>
            </a:r>
            <a:r>
              <a:rPr lang="ru-RU" dirty="0" err="1" smtClean="0"/>
              <a:t>загальний</a:t>
            </a:r>
            <a:r>
              <a:rPr lang="ru-RU" dirty="0" smtClean="0"/>
              <a:t> </a:t>
            </a:r>
            <a:r>
              <a:rPr lang="ru-RU" dirty="0" err="1" smtClean="0"/>
              <a:t>вигляд</a:t>
            </a:r>
            <a:r>
              <a:rPr lang="ru-RU" dirty="0" smtClean="0"/>
              <a:t> </a:t>
            </a:r>
            <a:r>
              <a:rPr lang="ru-RU" dirty="0" err="1" smtClean="0"/>
              <a:t>тканини</a:t>
            </a:r>
            <a:r>
              <a:rPr lang="ru-RU" dirty="0" smtClean="0"/>
              <a:t> </a:t>
            </a:r>
            <a:r>
              <a:rPr lang="ru-RU" dirty="0" err="1" smtClean="0"/>
              <a:t>червоного</a:t>
            </a:r>
            <a:r>
              <a:rPr lang="ru-RU" dirty="0" smtClean="0"/>
              <a:t> </a:t>
            </a:r>
            <a:r>
              <a:rPr lang="ru-RU" dirty="0" err="1" smtClean="0"/>
              <a:t>кісткового</a:t>
            </a:r>
            <a:r>
              <a:rPr lang="ru-RU" dirty="0" smtClean="0"/>
              <a:t> </a:t>
            </a:r>
            <a:r>
              <a:rPr lang="ru-RU" dirty="0" err="1" smtClean="0"/>
              <a:t>мозку</a:t>
            </a:r>
            <a:r>
              <a:rPr lang="ru-RU" dirty="0" smtClean="0"/>
              <a:t> э</a:t>
            </a:r>
          </a:p>
          <a:p>
            <a:r>
              <a:rPr lang="ru-RU" dirty="0" err="1" smtClean="0"/>
              <a:t>приблизно</a:t>
            </a:r>
            <a:r>
              <a:rPr lang="ru-RU" dirty="0" smtClean="0"/>
              <a:t> таким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5508104" cy="413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24128" y="1628800"/>
            <a:ext cx="341987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</a:t>
            </a:r>
            <a:r>
              <a:rPr lang="ru-RU" sz="1400" dirty="0" smtClean="0"/>
              <a:t>. </a:t>
            </a:r>
            <a:r>
              <a:rPr lang="ru-RU" sz="1400" dirty="0" err="1" smtClean="0"/>
              <a:t>Гемоцитобласти</a:t>
            </a:r>
            <a:r>
              <a:rPr lang="ru-RU" sz="1400" dirty="0" smtClean="0"/>
              <a:t> - </a:t>
            </a:r>
            <a:r>
              <a:rPr lang="ru-RU" sz="1400" dirty="0" err="1" smtClean="0"/>
              <a:t>це</a:t>
            </a:r>
            <a:r>
              <a:rPr lang="ru-RU" sz="1400" dirty="0" smtClean="0"/>
              <a:t> </a:t>
            </a:r>
            <a:r>
              <a:rPr lang="ru-RU" sz="1400" dirty="0" err="1" smtClean="0"/>
              <a:t>найбільш</a:t>
            </a:r>
            <a:r>
              <a:rPr lang="ru-RU" sz="1400" dirty="0" smtClean="0"/>
              <a:t> </a:t>
            </a:r>
            <a:r>
              <a:rPr lang="ru-RU" sz="1400" dirty="0" err="1" smtClean="0"/>
              <a:t>ранні</a:t>
            </a:r>
            <a:r>
              <a:rPr lang="ru-RU" sz="1400" dirty="0" smtClean="0"/>
              <a:t> </a:t>
            </a:r>
            <a:r>
              <a:rPr lang="ru-RU" sz="1400" dirty="0" err="1" smtClean="0"/>
              <a:t>клітини</a:t>
            </a:r>
            <a:r>
              <a:rPr lang="ru-RU" sz="1400" dirty="0" smtClean="0"/>
              <a:t>, </a:t>
            </a:r>
            <a:r>
              <a:rPr lang="ru-RU" sz="1400" dirty="0" err="1" smtClean="0"/>
              <a:t>які</a:t>
            </a:r>
            <a:r>
              <a:rPr lang="ru-RU" sz="1400" dirty="0" smtClean="0"/>
              <a:t> </a:t>
            </a:r>
            <a:r>
              <a:rPr lang="ru-RU" sz="1400" dirty="0" err="1" smtClean="0"/>
              <a:t>можуть</a:t>
            </a:r>
            <a:endParaRPr lang="ru-RU" sz="1400" dirty="0" smtClean="0"/>
          </a:p>
          <a:p>
            <a:r>
              <a:rPr lang="ru-RU" sz="1400" dirty="0" err="1" smtClean="0"/>
              <a:t>розвиватися</a:t>
            </a:r>
            <a:r>
              <a:rPr lang="ru-RU" sz="1400" dirty="0" smtClean="0"/>
              <a:t> в </a:t>
            </a:r>
            <a:r>
              <a:rPr lang="ru-RU" sz="1400" dirty="0" err="1" smtClean="0"/>
              <a:t>еритроцити</a:t>
            </a:r>
            <a:r>
              <a:rPr lang="ru-RU" sz="1400" dirty="0" smtClean="0"/>
              <a:t>, </a:t>
            </a:r>
            <a:r>
              <a:rPr lang="ru-RU" sz="1400" dirty="0" err="1" smtClean="0"/>
              <a:t>лейкоцити</a:t>
            </a:r>
            <a:r>
              <a:rPr lang="ru-RU" sz="1400" dirty="0" smtClean="0"/>
              <a:t> </a:t>
            </a:r>
            <a:r>
              <a:rPr lang="ru-RU" sz="1400" dirty="0" err="1" smtClean="0"/>
              <a:t>або</a:t>
            </a:r>
            <a:r>
              <a:rPr lang="ru-RU" sz="1400" dirty="0" smtClean="0"/>
              <a:t> </a:t>
            </a:r>
            <a:r>
              <a:rPr lang="ru-RU" sz="1400" dirty="0" err="1" smtClean="0"/>
              <a:t>тромбоцити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2. </a:t>
            </a:r>
            <a:r>
              <a:rPr lang="ru-RU" sz="1400" dirty="0" err="1" smtClean="0"/>
              <a:t>Промієлоцити</a:t>
            </a:r>
            <a:r>
              <a:rPr lang="ru-RU" sz="1400" dirty="0" smtClean="0"/>
              <a:t> - </a:t>
            </a:r>
            <a:r>
              <a:rPr lang="ru-RU" sz="1400" dirty="0" err="1" smtClean="0"/>
              <a:t>це</a:t>
            </a:r>
            <a:r>
              <a:rPr lang="ru-RU" sz="1400" dirty="0" smtClean="0"/>
              <a:t> </a:t>
            </a:r>
            <a:r>
              <a:rPr lang="ru-RU" sz="1400" dirty="0" err="1" smtClean="0"/>
              <a:t>клітини-попередники</a:t>
            </a:r>
            <a:r>
              <a:rPr lang="ru-RU" sz="1400" dirty="0" smtClean="0"/>
              <a:t>, </a:t>
            </a:r>
            <a:r>
              <a:rPr lang="ru-RU" sz="1400" dirty="0" err="1" smtClean="0"/>
              <a:t>які</a:t>
            </a:r>
            <a:r>
              <a:rPr lang="ru-RU" sz="1400" dirty="0" smtClean="0"/>
              <a:t> </a:t>
            </a:r>
            <a:r>
              <a:rPr lang="ru-RU" sz="1400" dirty="0" err="1" smtClean="0"/>
              <a:t>можуть</a:t>
            </a:r>
            <a:endParaRPr lang="ru-RU" sz="1400" dirty="0" smtClean="0"/>
          </a:p>
          <a:p>
            <a:r>
              <a:rPr lang="ru-RU" sz="1400" dirty="0" err="1" smtClean="0"/>
              <a:t>диференціюватися</a:t>
            </a:r>
            <a:r>
              <a:rPr lang="ru-RU" sz="1400" dirty="0" smtClean="0"/>
              <a:t> в </a:t>
            </a:r>
            <a:r>
              <a:rPr lang="ru-RU" sz="1400" dirty="0" err="1" smtClean="0"/>
              <a:t>моноцити</a:t>
            </a:r>
            <a:r>
              <a:rPr lang="ru-RU" sz="1400" dirty="0" smtClean="0"/>
              <a:t> та </a:t>
            </a:r>
            <a:r>
              <a:rPr lang="ru-RU" sz="1400" dirty="0" err="1" smtClean="0"/>
              <a:t>еозинофіли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3. </a:t>
            </a:r>
            <a:r>
              <a:rPr lang="ru-RU" sz="1400" dirty="0" err="1" smtClean="0"/>
              <a:t>Мегакаріоцити</a:t>
            </a:r>
            <a:r>
              <a:rPr lang="ru-RU" sz="1400" dirty="0" smtClean="0"/>
              <a:t> - </a:t>
            </a:r>
            <a:r>
              <a:rPr lang="ru-RU" sz="1400" dirty="0" err="1" smtClean="0"/>
              <a:t>це</a:t>
            </a:r>
            <a:r>
              <a:rPr lang="ru-RU" sz="1400" dirty="0" smtClean="0"/>
              <a:t> </a:t>
            </a:r>
            <a:r>
              <a:rPr lang="ru-RU" sz="1400" dirty="0" err="1" smtClean="0"/>
              <a:t>великі</a:t>
            </a:r>
            <a:r>
              <a:rPr lang="ru-RU" sz="1400" dirty="0" smtClean="0"/>
              <a:t> </a:t>
            </a:r>
            <a:r>
              <a:rPr lang="ru-RU" sz="1400" dirty="0" err="1" smtClean="0"/>
              <a:t>клітини</a:t>
            </a:r>
            <a:r>
              <a:rPr lang="ru-RU" sz="1400" dirty="0" smtClean="0"/>
              <a:t>,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 smtClean="0"/>
              <a:t>містять</a:t>
            </a:r>
            <a:r>
              <a:rPr lang="ru-RU" sz="1400" dirty="0" smtClean="0"/>
              <a:t> </a:t>
            </a:r>
            <a:r>
              <a:rPr lang="ru-RU" sz="1400" dirty="0" err="1" smtClean="0"/>
              <a:t>багато</a:t>
            </a:r>
            <a:r>
              <a:rPr lang="ru-RU" sz="1400" dirty="0" smtClean="0"/>
              <a:t> ядер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є</a:t>
            </a:r>
            <a:endParaRPr lang="ru-RU" sz="1400" dirty="0" smtClean="0"/>
          </a:p>
          <a:p>
            <a:r>
              <a:rPr lang="ru-RU" sz="1400" dirty="0" err="1" smtClean="0"/>
              <a:t>попередниками</a:t>
            </a:r>
            <a:r>
              <a:rPr lang="ru-RU" sz="1400" dirty="0" smtClean="0"/>
              <a:t> </a:t>
            </a:r>
            <a:r>
              <a:rPr lang="ru-RU" sz="1400" dirty="0" err="1" smtClean="0"/>
              <a:t>тромбоцитів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4. </a:t>
            </a:r>
            <a:r>
              <a:rPr lang="ru-RU" sz="1400" dirty="0" err="1" smtClean="0"/>
              <a:t>Еритробласти</a:t>
            </a:r>
            <a:r>
              <a:rPr lang="ru-RU" sz="1400" dirty="0" smtClean="0"/>
              <a:t> - </a:t>
            </a:r>
            <a:r>
              <a:rPr lang="ru-RU" sz="1400" dirty="0" err="1" smtClean="0"/>
              <a:t>це</a:t>
            </a:r>
            <a:r>
              <a:rPr lang="ru-RU" sz="1400" dirty="0" smtClean="0"/>
              <a:t> </a:t>
            </a:r>
            <a:r>
              <a:rPr lang="ru-RU" sz="1400" dirty="0" err="1" smtClean="0"/>
              <a:t>клітини-попередники</a:t>
            </a:r>
            <a:r>
              <a:rPr lang="ru-RU" sz="1400" dirty="0" smtClean="0"/>
              <a:t>, </a:t>
            </a:r>
            <a:r>
              <a:rPr lang="ru-RU" sz="1400" dirty="0" err="1" smtClean="0"/>
              <a:t>які</a:t>
            </a:r>
            <a:r>
              <a:rPr lang="ru-RU" sz="1400" dirty="0" smtClean="0"/>
              <a:t> </a:t>
            </a:r>
            <a:r>
              <a:rPr lang="ru-RU" sz="1400" dirty="0" err="1" smtClean="0"/>
              <a:t>розвиваються</a:t>
            </a:r>
            <a:r>
              <a:rPr lang="ru-RU" sz="1400" dirty="0" smtClean="0"/>
              <a:t> в</a:t>
            </a:r>
          </a:p>
          <a:p>
            <a:r>
              <a:rPr lang="ru-RU" sz="1400" dirty="0" err="1" smtClean="0"/>
              <a:t>еритроцити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5. </a:t>
            </a:r>
            <a:r>
              <a:rPr lang="ru-RU" sz="1400" dirty="0" err="1" smtClean="0"/>
              <a:t>Лімфобласти</a:t>
            </a:r>
            <a:r>
              <a:rPr lang="ru-RU" sz="1400" dirty="0" smtClean="0"/>
              <a:t> - </a:t>
            </a:r>
            <a:r>
              <a:rPr lang="ru-RU" sz="1400" dirty="0" err="1" smtClean="0"/>
              <a:t>це</a:t>
            </a:r>
            <a:r>
              <a:rPr lang="ru-RU" sz="1400" dirty="0" smtClean="0"/>
              <a:t> </a:t>
            </a:r>
            <a:r>
              <a:rPr lang="ru-RU" sz="1400" dirty="0" err="1" smtClean="0"/>
              <a:t>клітини</a:t>
            </a:r>
            <a:r>
              <a:rPr lang="ru-RU" sz="1400" dirty="0" smtClean="0"/>
              <a:t>, </a:t>
            </a:r>
            <a:r>
              <a:rPr lang="ru-RU" sz="1400" dirty="0" err="1" smtClean="0"/>
              <a:t>які</a:t>
            </a:r>
            <a:r>
              <a:rPr lang="ru-RU" sz="1400" dirty="0" smtClean="0"/>
              <a:t> </a:t>
            </a:r>
            <a:r>
              <a:rPr lang="ru-RU" sz="1400" dirty="0" err="1" smtClean="0"/>
              <a:t>розвиваються</a:t>
            </a:r>
            <a:r>
              <a:rPr lang="ru-RU" sz="1400" dirty="0" smtClean="0"/>
              <a:t> в </a:t>
            </a:r>
            <a:r>
              <a:rPr lang="ru-RU" sz="1400" dirty="0" err="1" smtClean="0"/>
              <a:t>лімфоцити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6. </a:t>
            </a:r>
            <a:r>
              <a:rPr lang="ru-RU" sz="1400" dirty="0" err="1" smtClean="0"/>
              <a:t>Мієлоїдні</a:t>
            </a:r>
            <a:r>
              <a:rPr lang="ru-RU" sz="1400" dirty="0" smtClean="0"/>
              <a:t> </a:t>
            </a:r>
            <a:r>
              <a:rPr lang="ru-RU" sz="1400" dirty="0" err="1" smtClean="0"/>
              <a:t>клітини-попередники</a:t>
            </a:r>
            <a:r>
              <a:rPr lang="ru-RU" sz="1400" dirty="0" smtClean="0"/>
              <a:t> - </a:t>
            </a:r>
            <a:r>
              <a:rPr lang="ru-RU" sz="1400" dirty="0" err="1" smtClean="0"/>
              <a:t>це</a:t>
            </a:r>
            <a:r>
              <a:rPr lang="ru-RU" sz="1400" dirty="0" smtClean="0"/>
              <a:t> </a:t>
            </a:r>
            <a:r>
              <a:rPr lang="ru-RU" sz="1400" dirty="0" err="1" smtClean="0"/>
              <a:t>клітини</a:t>
            </a:r>
            <a:r>
              <a:rPr lang="ru-RU" sz="1400" dirty="0" smtClean="0"/>
              <a:t>, </a:t>
            </a:r>
            <a:r>
              <a:rPr lang="ru-RU" sz="1400" dirty="0" err="1" smtClean="0"/>
              <a:t>які</a:t>
            </a:r>
            <a:r>
              <a:rPr lang="ru-RU" sz="1400" dirty="0" smtClean="0"/>
              <a:t> </a:t>
            </a:r>
            <a:r>
              <a:rPr lang="ru-RU" sz="1400" dirty="0" err="1" smtClean="0"/>
              <a:t>можуть</a:t>
            </a:r>
            <a:endParaRPr lang="ru-RU" sz="1400" dirty="0" smtClean="0"/>
          </a:p>
          <a:p>
            <a:r>
              <a:rPr lang="ru-RU" sz="1400" dirty="0" err="1" smtClean="0"/>
              <a:t>диференціюватися</a:t>
            </a:r>
            <a:r>
              <a:rPr lang="ru-RU" sz="1400" dirty="0" smtClean="0"/>
              <a:t> в </a:t>
            </a:r>
            <a:r>
              <a:rPr lang="ru-RU" sz="1400" dirty="0" err="1" smtClean="0"/>
              <a:t>більшість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видів</a:t>
            </a:r>
            <a:r>
              <a:rPr lang="ru-RU" sz="1400" dirty="0" smtClean="0"/>
              <a:t> </a:t>
            </a:r>
            <a:r>
              <a:rPr lang="ru-RU" sz="1400" dirty="0" err="1" smtClean="0"/>
              <a:t>лейкоцитів</a:t>
            </a:r>
            <a:r>
              <a:rPr lang="ru-RU" sz="1400" dirty="0" smtClean="0"/>
              <a:t> (</a:t>
            </a:r>
            <a:r>
              <a:rPr lang="ru-RU" sz="1400" dirty="0" err="1" smtClean="0"/>
              <a:t>нейтрофіли</a:t>
            </a:r>
            <a:r>
              <a:rPr lang="ru-RU" sz="1400" dirty="0" smtClean="0"/>
              <a:t>,</a:t>
            </a:r>
          </a:p>
          <a:p>
            <a:r>
              <a:rPr lang="ru-RU" sz="1400" dirty="0" err="1" smtClean="0"/>
              <a:t>еозинофіли</a:t>
            </a:r>
            <a:r>
              <a:rPr lang="ru-RU" sz="1400" dirty="0" smtClean="0"/>
              <a:t>, </a:t>
            </a:r>
            <a:r>
              <a:rPr lang="ru-RU" sz="1400" dirty="0" err="1" smtClean="0"/>
              <a:t>базофіли</a:t>
            </a:r>
            <a:r>
              <a:rPr lang="ru-RU" sz="1400" dirty="0" smtClean="0"/>
              <a:t>, </a:t>
            </a:r>
            <a:r>
              <a:rPr lang="ru-RU" sz="1400" dirty="0" err="1" smtClean="0"/>
              <a:t>моноцити</a:t>
            </a:r>
            <a:r>
              <a:rPr lang="ru-RU" sz="1400" dirty="0" smtClean="0"/>
              <a:t>).</a:t>
            </a:r>
            <a:endParaRPr lang="ru-RU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337056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Хід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Робота 1.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Дослідження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функцій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Завдання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Розгляньте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мікрофотографії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(рис. 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Складіть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схему фрагменту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40768"/>
            <a:ext cx="490537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5148191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1.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Світлова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мікрофотографія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зору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оксифільна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трабекула,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утворює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грубу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строму органу.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Міжтрабекулярний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простір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заповнений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ретикулярною тканиною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ніжна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строма)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мієлоїдною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тканиною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паренхіма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органа).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Найінтенсивніше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гемопоез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ендосту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трабекул, так як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остеобласти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активувати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гемопоез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виділяючи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гемопоетинів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1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629275" cy="40957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4365104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2.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Схематичне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відтворення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фрагменту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04664"/>
            <a:ext cx="4257675" cy="2752725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3310169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3.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Світлова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мікрофотографія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фрагмента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Забарвлення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згідно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Романовського-Гімзи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верхньому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лівому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кутку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промієлоцитів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Вгорі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зображення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нейтрофільний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мієлоцит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ним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еритробластичного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ряду.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Робота 2.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Дослідження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функцій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тимусу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Завдання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Розгляньте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мікрофотографії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тимусу (рис. 4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8).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Визначте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часточки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тимусу,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сполучнотканинні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перегородки,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коркову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тимусу.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12776"/>
            <a:ext cx="5324475" cy="352425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3981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5445224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4. Мікрофотографія фрагменту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тимуса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 кожній часточці видно центральну світлу зону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мозкову речовину і периферійну темну, інтенсивно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базофільну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кіркову речовину.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часточками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знаходяться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септи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сполучнотканинні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перегородки.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Забарвлення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гематоксиліном-еозином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5150249" cy="339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19672" y="486916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Зробіть підписи клітин у кістковому мозку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340768"/>
            <a:ext cx="34194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78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5667375" cy="3714750"/>
          </a:xfrm>
          <a:prstGeom prst="rect">
            <a:avLst/>
          </a:prstGeom>
          <a:noFill/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429494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5.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Мікрофотографія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кіркової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тимуса.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Стрілками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показані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ядра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стромальних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епітеліоретикулоцитів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Забарвлення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гематоксиліном-еозином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8913" name="Рисунок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32656"/>
            <a:ext cx="3990975" cy="2981325"/>
          </a:xfrm>
          <a:prstGeom prst="rect">
            <a:avLst/>
          </a:prstGeom>
          <a:noFill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3352462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6.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Світлова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мікрофотографія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часточки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сформованим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тільцем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Гассаля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епітеліального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тільця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видно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детрит,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оточений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концентрично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нашарованими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епітеліо-ретикулярними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Забарвлення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гематоксиліном-еозином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937" name="Рисунок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5943600" cy="4933950"/>
          </a:xfrm>
          <a:prstGeom prst="rect">
            <a:avLst/>
          </a:prstGeom>
          <a:noFill/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5552621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7.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Світлова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мікроскопія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тимуса: А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загальний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план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будови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часточок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Б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фрагмент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часточки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сформованим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тільцем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Гассаля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431376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 ЦЕНТРАЛЬНІ (ПЕРВИННІ) ОРГАНИ ІМУННОЇ СИСТЕМИ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структуру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центральних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тимусу).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Обладнання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матеріали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світловий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мікроскоп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фіксовані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мікропрепарати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гістологічний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атлас.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412776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Теоретичні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відомості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центральних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належать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—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головний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новонароджених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заповнює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кістковомозкові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порожнини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4–5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заміщається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жировою тканиною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перетворюється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жовтий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дорослої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зберігається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епіфізах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довгих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трубчастих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губчастих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губчастій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плоских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вигляд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ніжної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мієлоїдної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тканини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ретикулярні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волокна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родоначальниками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всіх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формених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елементів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Ретикулярна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тканина пронизана великою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кількістю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кровоносних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переважно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капілярів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розширених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вигляді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синусоїдів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3645024"/>
            <a:ext cx="91440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гемопоезу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полягає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диференціюванні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кількома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напрямками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еритропоез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тромбоцитопоез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тромбоцитів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гранулоцитопоез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гранулярних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лейкоцитів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лімфоцитопоез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потім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тимус,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проходять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подальшу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диференціацію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Т-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В-лімфоцити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Жовтий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міститься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діафізах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трубчастих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представлений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переродженою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ретикулярною тканиною,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ліпідні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включення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відміну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здійснює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крововтратах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токсичних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отруєннях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ньому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з’являються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периферичної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виникають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вогнища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гемопоезу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Отже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жовтий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важливий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резерв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При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крововтратах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нього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заселяються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гемопоетичні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елементи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перетворюється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Таким чином,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жовтий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розглядати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як два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функціональних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одного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органу.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Унікальною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особливістю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мікрооточення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присутність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поліпотентних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Вихідною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всіх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паростків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61" name="Рисунок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76672"/>
            <a:ext cx="4333875" cy="3019425"/>
          </a:xfrm>
          <a:prstGeom prst="rect">
            <a:avLst/>
          </a:prstGeom>
          <a:noFill/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4219926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8.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Світлова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мікрофотографія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чоловіка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40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нею 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опишіть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дані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зміни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….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зробіть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позначення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2996729" cy="314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3" y="1556792"/>
            <a:ext cx="2932107" cy="306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0218" y="1628800"/>
            <a:ext cx="288378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725144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Тимус</a:t>
            </a:r>
            <a:r>
              <a:rPr lang="uk-UA" dirty="0" smtClean="0"/>
              <a:t> курча:  1 малюнок - ; 2 </a:t>
            </a:r>
            <a:r>
              <a:rPr lang="uk-UA" dirty="0" err="1" smtClean="0"/>
              <a:t>малюнок</a:t>
            </a:r>
            <a:r>
              <a:rPr lang="uk-UA" dirty="0" smtClean="0"/>
              <a:t> -; 3 </a:t>
            </a:r>
            <a:r>
              <a:rPr lang="uk-UA" dirty="0" err="1" smtClean="0"/>
              <a:t>малюнок-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4324350"/>
            <a:ext cx="28194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915816" y="59492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Тимус</a:t>
            </a:r>
            <a:r>
              <a:rPr lang="uk-UA" dirty="0" smtClean="0"/>
              <a:t> зробіть позначення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 ПЕРИФЕРИЧНІ (ВТОРИННІ) ОРГАНИ ІМУННОЇ СИСТЕМИ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ознайомитись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структурою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функціями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периферичних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Обладнання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матеріали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світловий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мікроскоп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фіксовані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мікропрепарати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гістологічний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атлас.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620688"/>
            <a:ext cx="9144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Теоретичні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відомості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Периферичними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органами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вважають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периферичної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захисту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відносять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тканину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слизових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оболонок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(MALT)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систему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(SALT).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розміщуються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дифузно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пухкій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сполучній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тканині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тканини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належать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внутрішньоепідермальні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дендритні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захисний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бар’єр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вторинних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органах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антигензалежна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диференціація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проліферація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субпопуляцій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В-лімфоцитів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конкретну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відповідь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непарний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розміщений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черевній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порожнині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кровоносна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система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тісно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взаємодіє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тканиною,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завдяки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кров тут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збагачується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свіжим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запасом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лейкоцитів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розвиваються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Кров,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проходить через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звільняється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завдяки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фагоцитарній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діяльності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макрофагів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віджилих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кров'яних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тілець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цвинтар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хвороботворних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мікробів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потрапили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кров'яне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русло,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сторонніх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змінюватися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однієї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тієї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залежно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меншого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наповнення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кров'ю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середньому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довжина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дорівнює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12 см, ширина 8 см,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товщина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см,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близько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170 г (100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 г).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травлення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спостерігається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збільшення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Колір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поверхні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темно-червоний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фіолетовим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відтінком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За формою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порівнюють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кавовим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зерном.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вісцеральній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увігнутій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поверхні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ділянці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прилягає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шлунку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поздовжня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борозна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ворота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через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входять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нерви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Позаду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увігнутої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ділянки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знаходиться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поздовжньо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плоска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ділянка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так як тут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стикається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лівими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наднирником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ниркою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(рис. 1).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941168"/>
            <a:ext cx="1512168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9" y="5013176"/>
            <a:ext cx="208823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724128" y="6011415"/>
            <a:ext cx="34198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1. Топографія селезінки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9144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Селезінка зовні вкрита серозною оболонкою, що складається з одного шару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мезотеліальних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клітин, під нею розташовується фіброзна оболонка від якої відходять сполучнотканинні перетинки –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трабекули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трабекулами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знаходиться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паренхіма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пульпа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Пульпа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темно-червоний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колір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свіжозробленому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розрізі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пульпі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видно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ясно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пофарбовані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Вони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представляють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круглої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овальної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сидять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стінках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артеріальних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гілочок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Розрізняють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пульпу.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пульпа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основному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припадає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 до 20% ваги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вільними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пульпи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макрофаги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незначна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кількість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гранулоцитів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розташовуються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ретикулярні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волокна,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виконують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опорну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пульпа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ретикулярного остова,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артеріол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капілярів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синусового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типу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венул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вільних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тромбоцитів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плазматичних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нервових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сплетень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припадає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70 до 80% ваги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тканині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містяться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участь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імунологічних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реакціях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пульпі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здійснюється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загибель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формених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елементів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термін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діяльності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минув.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Залізо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гемоглобіну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зруйнованих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направляється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венах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де служить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матеріалом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синтезу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жовчних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пігментів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3356992"/>
            <a:ext cx="91440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шляхах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протікання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тканин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проток. Вони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біологічними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фільтрами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знешкоджуються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антигензалежна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проліферація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диференціація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В-лімфоцитів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формується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конкретна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відповідь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їхню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найчастіше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бобоподібну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форму. Вони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пухкій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сполучній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тканині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найчастіше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налічується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кількох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десятків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(рис. 2).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приймають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певної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ділянки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ділянковими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Вони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поділяються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пристінкові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нутрощеві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змішані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Відповідно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пристінкові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впадають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приносні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підшкірної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клітковини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опорно-рухового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апарату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нутрощеві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внутрішніх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змішані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внутрішніх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42815"/>
            <a:ext cx="3474268" cy="161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419872" y="6177743"/>
            <a:ext cx="57241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2.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вузол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гістологічний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препарат та схема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будови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914400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вузол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вкритий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сполучнотканинною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капсулою,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вглиб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відходять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трабекули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Трабекули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утворюють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своєрідний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сполучнотканинний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каркас. У трабекулах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проходять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нерви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Простір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трабекулами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заповнений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стромою,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утворена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ретикулярними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ретикулярними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волокнами.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сітці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строми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паренхіма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ряду,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макрофагів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найопуклішу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впадає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4–8,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інколи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приносних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протилежного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боку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вузол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невелике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втиснення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ворота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через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проходять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кровоносні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нерви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виходять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2–4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виносні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прямують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наступного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колектора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Паренхіма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коркової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Вона пронизана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численними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вузькими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каналами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пазухами, по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протікає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крайової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пазухи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ворітної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пазухи.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ендотеліоцитами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вистеляють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пазухи,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проникати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паренхіми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навпаки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макрофаги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просвіті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пазух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міститься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дрібнопетлиста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сітка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утворена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ретикулярних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волокон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петлях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цієї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сітки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затримуватись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сторонні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вугільний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тютюновий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пил),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мікроби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злоякісні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потрапили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вузол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Часточки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пилу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переносяться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макрофагами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паренхіму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відкладаються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Залишки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зруйнованих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потрапили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знищуються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злоякісних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виникати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вторинні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пухлини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метастази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периферійній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кори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численні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діамером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0,5–1 мм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скупчення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 основному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В-лімфоцитів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В-залежними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зонами.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Розрізняють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первинні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зародкового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центру,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розмноження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щільність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них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однакова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вторинних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зародковим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центром,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розмноження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центрах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розмноження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антигензалежна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проліферація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диференціація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різноманітних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субпопуляцій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В-лімфоцитів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Там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лімфобластів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мітотично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поділяються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середніх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тому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гістологічних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препаратах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видаються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світлішими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Периферійна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крайовою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зоною,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плащовою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зоною.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гістологічних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зрізах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крайова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забарвлена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інтенсивніше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темніше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щільно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заповнена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середніми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0"/>
            <a:ext cx="9144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Через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крайову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зону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постійно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мігрують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макрофаги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Зокрема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молоді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плазматичні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виходять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розмноження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мігрують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паракортикальну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зону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тяжі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де вони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макрофагами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ретикулярними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обмінюючись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відповідною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інформацією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Кількість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вторинних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розмноження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збільшується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після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периферійної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кори,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розміщена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вузликами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крайовою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пазухою,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підкапсульною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крайовою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Дифузна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тканина, яка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розміщена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вузликами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утворює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міжвузликову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Тут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основному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Глибокі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відділи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кіркової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прикірковою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ділянкою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раніше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паракортикальною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зоною.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Т-залежна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зона,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містяться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переважно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субпопуляції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Т-залежній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здійснюються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трансформації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проліферація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перетворення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спеціалізовані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імунітету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Тут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дендритних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своїй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поверхні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несуть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представляють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Т-лімфоцитам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(хелперам). Характерною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морфологічною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особливістю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цієї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наявність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численних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венул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високим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ендотелієм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через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здійснюється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рециркуляція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паренхіму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Паренхіма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представлена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тяжами,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різноманітну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напрямок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гістологічному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зрізі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утворюють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переплетення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острівці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тяжах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переважають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В-лімфоцити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Зокрема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там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зрілі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плазмоцити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виконують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синтезують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антитіла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обов’язковою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присутність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макрофагів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компонентах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постійно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міграції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диференціації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проліферації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субпопуляцій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В-лімфоцитів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виносні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наступний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вузол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протоки,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впадають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венозні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подальшому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рециркулюють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вторинні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лімфоїдні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тканини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Розрізняють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неспецифічну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захисну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рахунок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елімінації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мікробів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специфічну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виражається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відповіді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виконують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Хоча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них практично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відсутні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проліферація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лімфобластів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диференціювання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В-лімфоцитів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плазмоцити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протікаючи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збагачується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протікає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синусах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порожнинах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ретикулярну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тканину,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обмежені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капсулою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трабекулами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одного боку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вузликами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тяжами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просвіті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синусів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виявляються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ретикулярні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макрофаги,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плазматичні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91_am\OneDrive\Робочий стіл\d5167921-5097-4115-8491-8fb7127e6f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408774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Завдання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Розгляньте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мікрофотографії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мікропрепарати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тканин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селезінки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Визначте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локалізацію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пульпи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фолікулів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(рис. 3).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5940425" cy="458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83568" y="573325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3. Селезінка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0" y="1340768"/>
            <a:ext cx="33337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19304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Завдання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Розгляньте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мікрофотографії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вузлів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вузол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кішки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пацюка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Позначте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відповідні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(капсулу,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трабекули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В-залежну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зону,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Т-залежну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зону,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розмноження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медулярну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зону)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знімках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зроблених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мікроскопа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(рис. 4).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317644"/>
            <a:ext cx="5940425" cy="42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587727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4.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вузол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Сформуйте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висновки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798342" cy="269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60648"/>
            <a:ext cx="2993677" cy="234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55576" y="450912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Що зображено на фотографіях, зробіть підписи до кожного з  малюнків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44824"/>
            <a:ext cx="2952328" cy="22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розвитку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умовно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виділяють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поліпотентних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клітин-попередниць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включає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частково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детермінованих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поліпотентних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клітин-попередниць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уніпотентних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клітин-попередниць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обмеженої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самопідтримки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існувати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10–15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мітозів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потім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гинуть).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морфологічно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проліферуючих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морфологічно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відрізняються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попереднього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представлений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бластними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формами,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початок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окремим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рядам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гранулоцитам,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еритроцитам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моноцитам,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мегакаріоцитам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лімфоцитам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Форма ядра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бластних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як правило, округла,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рідше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овальна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овально-витягнута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Ядро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зміщене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одного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полюсів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Характерною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особливістю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переважання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площі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ядра над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площею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цитоплазми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дозріваючих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зрілих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обмеженим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життєвим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циклом.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Стромою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ретикулярна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сполучна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тканина,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утворює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мікрооточення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елементів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мікрооточення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відносять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остеогенні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адвентиційні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ендотеліальні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макрофаги.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Ретикулярні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завдяки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своїм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відросткам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виконують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механічну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секретують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компоненти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преколаген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глікозаміноглікани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проеластин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мікрофібрилярной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участь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створенні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мікрооточення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специфічного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певних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напрямків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розвитку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гемопоетичних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виділяючи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ростові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фактори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Остеогенні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виробляти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ростові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фактори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ініціювати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родоначальні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гемопоетичні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місцях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розташування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проліферації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диференціювання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Найбільш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інтенсивно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поблизу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ендоста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концентрація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приблизно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втричі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вища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ніж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кістковомозкової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порожнини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Адипоцити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постійними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елементами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Адвентиційні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супроводжують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кровоносні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покривають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50%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зовнішньої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поверхні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синусоїдних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капілярів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впливом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гемопоетинів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еритропоетин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факторів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скорочуватися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сприяє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міграції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кровотік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0"/>
            <a:ext cx="9144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Ендотеліальні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участь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строми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синтезують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колаген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IV типу,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гемопоетини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Макрофаги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представлені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неоднорідними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структурою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функціональними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властивостями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завжди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лізосоми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фагосоми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популяцій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макрофагів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секретують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ряд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біологічно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еритропоетин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колонієстимулюючий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фактор,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інтерлейкіни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простагландини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інтерферон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.). Макрофаги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своїх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відростків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проникають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синусів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вловлюють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кровотоку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залізовмісні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з'єднання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трансферин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далі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еритробластним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клітинам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розвиваються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побудови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гемінової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гемоглобіну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властивості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характеристики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Поліпотентність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диференціюватися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напрямках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утворювати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Самопідтримка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зберігати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ділення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пул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Рециркуляція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виходить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кровоплин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потім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після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циркуляції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повертатися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знаходяться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мітотичним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циклом,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вкрай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рідко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діляться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відповідають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чинники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диференціювання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підтримується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рахунок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нащадків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Низька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концентрація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кровотворних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органах (1:103 )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(1:104 ).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загально-біологічному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сенсі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самопідтримання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популяції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одночасного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диференціювання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того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клону.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поділу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материнської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стовбурової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утворюється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всіма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властивостями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тотожна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материнській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уніпотентна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напівстовбурова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початок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певному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виду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формених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елементів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0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Тимус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центральний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імуногенезу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розмноження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дозрівання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антигеннезалежна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диференціація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тимусі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виробляються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тимозин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тимулін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тимопоетин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регуляторні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пептиди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забезпечують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дозрівання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проліферацію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центральних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периферійних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органах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імуногенезу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низку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біологічно-активних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інсуліноподібний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фактор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знижує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рівень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цукру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кальцитоніноподібний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фактор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знижує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рівень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кальцію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фактор росту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забезпечує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ріст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Тимус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Основу становить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видозмінена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епітеліальна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тканина, представлена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епітеліоретикулоцитами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сполучнотканинної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капсули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всередину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відходять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перегородки,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розділяють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залозу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часточки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кожній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часточці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розрізняють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коркову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Коркова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кількість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генерації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з’являються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тимусі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кожних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6–9 год.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корковій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часточки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тимуса компактно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розміщені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оточенні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макрофагів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епітеліоретикулоцитів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Т-лімфобласти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локалізуються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переважно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субкапсулярній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Епітеліоретикулоцити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макрофаги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дендритні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часто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клітинами-няньками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оскільки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створюють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мікрооточення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необхідні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умови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дозрівання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коркову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кісткового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переносяться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попередники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Тут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проліферація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дозрівання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впливом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тимозину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епітеліоретикулоцити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вибірковий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фагоцитоз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новоутворених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макрофагами.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Тільки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3-5 %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виходять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тимусу.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гинуть шляхом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апоптозу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Селекція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епітеліоретикулоцитів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Виживають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реагують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власні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головного комплексу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гістосумісності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МНС,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рецептори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власних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гинуть.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Відібрані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мігрують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звідки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надходити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периферійний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кровотік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утворена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диференційованими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Т-лімфоцитами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Тут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розміщені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менш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компактно,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порівняно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корковою зоною.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кровотік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венулах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виносних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лімфатичних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Характерною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морфологічною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ознакою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наявність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особливих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концентричних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нашарувань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епітеліальних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тілець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Гассаля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771135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коркової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відмежовані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просвіту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гемокапілярів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званим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гематотимусним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бар’єром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утвореним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суцільним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шаром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епітеліоретикулоцитів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Цей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бар’єр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закриває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доступ антигенам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русла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дозрівають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корковій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циторецептори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власних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запобігає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розвитку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автоімунних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реакцій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мозковій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бар’єр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відсутній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створює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передумови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рециркуляції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Т-лімфоцитів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усього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тимусі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зміни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отримали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назву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вікової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інволюції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полягає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поступовому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заміщенні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паренхіматозних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елементів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тимуса жировою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пухкою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сполучною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тканиною,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збагаченні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тільцями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Гассаля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майже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незмінній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загальній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органа.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віковій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інволюції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розрізняють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чотири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фази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швидку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(до 10-річного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повільну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 до 25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прискорену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25 до 40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сповільнену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після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40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Швидкість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вікової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інволюції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тимуса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мірою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гормональним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статусом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6145857" cy="401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5229200"/>
            <a:ext cx="8028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Паренхіма</a:t>
            </a:r>
            <a:r>
              <a:rPr lang="ru-RU" dirty="0" smtClean="0"/>
              <a:t> (</a:t>
            </a:r>
            <a:r>
              <a:rPr lang="ru-RU" dirty="0" err="1" smtClean="0"/>
              <a:t>центри</a:t>
            </a:r>
            <a:r>
              <a:rPr lang="ru-RU" dirty="0" smtClean="0"/>
              <a:t> </a:t>
            </a:r>
            <a:r>
              <a:rPr lang="ru-RU" dirty="0" err="1" smtClean="0"/>
              <a:t>кровотворних</a:t>
            </a:r>
            <a:r>
              <a:rPr lang="ru-RU" dirty="0" smtClean="0"/>
              <a:t> </a:t>
            </a:r>
            <a:r>
              <a:rPr lang="ru-RU" dirty="0" err="1" smtClean="0"/>
              <a:t>клітин</a:t>
            </a:r>
            <a:r>
              <a:rPr lang="ru-RU" dirty="0" smtClean="0"/>
              <a:t>) та строма у </a:t>
            </a:r>
            <a:r>
              <a:rPr lang="ru-RU" dirty="0" err="1" smtClean="0"/>
              <a:t>структурі</a:t>
            </a:r>
            <a:r>
              <a:rPr lang="ru-RU" dirty="0" smtClean="0"/>
              <a:t> </a:t>
            </a:r>
            <a:r>
              <a:rPr lang="ru-RU" dirty="0" err="1" smtClean="0"/>
              <a:t>кісткового</a:t>
            </a:r>
            <a:endParaRPr lang="ru-RU" dirty="0" smtClean="0"/>
          </a:p>
          <a:p>
            <a:r>
              <a:rPr lang="ru-RU" dirty="0" err="1" smtClean="0"/>
              <a:t>мозку</a:t>
            </a:r>
            <a:r>
              <a:rPr lang="ru-RU" dirty="0" smtClean="0"/>
              <a:t> </a:t>
            </a:r>
            <a:r>
              <a:rPr lang="ru-RU" dirty="0" err="1" smtClean="0"/>
              <a:t>диференційовані</a:t>
            </a:r>
            <a:r>
              <a:rPr lang="ru-RU" dirty="0" smtClean="0"/>
              <a:t>, як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будь-якому</a:t>
            </a:r>
            <a:r>
              <a:rPr lang="ru-RU" dirty="0" smtClean="0"/>
              <a:t> </a:t>
            </a:r>
            <a:r>
              <a:rPr lang="ru-RU" dirty="0" err="1" smtClean="0"/>
              <a:t>іншому</a:t>
            </a:r>
            <a:r>
              <a:rPr lang="ru-RU" dirty="0" smtClean="0"/>
              <a:t> </a:t>
            </a:r>
            <a:r>
              <a:rPr lang="ru-RU" dirty="0" err="1" smtClean="0"/>
              <a:t>органі</a:t>
            </a:r>
            <a:r>
              <a:rPr lang="ru-RU" dirty="0" smtClean="0"/>
              <a:t>. </a:t>
            </a:r>
            <a:r>
              <a:rPr lang="ru-RU" dirty="0" err="1" smtClean="0"/>
              <a:t>Стромальний</a:t>
            </a:r>
            <a:endParaRPr lang="ru-RU" dirty="0" smtClean="0"/>
          </a:p>
          <a:p>
            <a:r>
              <a:rPr lang="ru-RU" dirty="0" smtClean="0"/>
              <a:t>компонент представлений </a:t>
            </a:r>
            <a:r>
              <a:rPr lang="ru-RU" dirty="0" err="1" smtClean="0"/>
              <a:t>кістковою</a:t>
            </a:r>
            <a:r>
              <a:rPr lang="ru-RU" dirty="0" smtClean="0"/>
              <a:t>, жировою та </a:t>
            </a:r>
            <a:r>
              <a:rPr lang="ru-RU" dirty="0" err="1" smtClean="0"/>
              <a:t>сполучною</a:t>
            </a:r>
            <a:r>
              <a:rPr lang="ru-RU" dirty="0" smtClean="0"/>
              <a:t> тканиною,</a:t>
            </a:r>
          </a:p>
          <a:p>
            <a:r>
              <a:rPr lang="ru-RU" dirty="0" err="1" smtClean="0"/>
              <a:t>судинами</a:t>
            </a:r>
            <a:r>
              <a:rPr lang="ru-RU" dirty="0" smtClean="0"/>
              <a:t>, </a:t>
            </a:r>
            <a:r>
              <a:rPr lang="ru-RU" dirty="0" err="1" smtClean="0"/>
              <a:t>ретикулярними</a:t>
            </a:r>
            <a:r>
              <a:rPr lang="ru-RU" dirty="0" smtClean="0"/>
              <a:t> волокнами та </a:t>
            </a:r>
            <a:r>
              <a:rPr lang="ru-RU" dirty="0" err="1" smtClean="0"/>
              <a:t>іншими</a:t>
            </a:r>
            <a:r>
              <a:rPr lang="ru-RU" dirty="0" smtClean="0"/>
              <a:t> типами </a:t>
            </a:r>
            <a:r>
              <a:rPr lang="ru-RU" dirty="0" err="1" smtClean="0"/>
              <a:t>клітин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складі</a:t>
            </a:r>
            <a:r>
              <a:rPr lang="ru-RU" dirty="0" smtClean="0"/>
              <a:t> </a:t>
            </a:r>
            <a:r>
              <a:rPr lang="ru-RU" dirty="0" err="1" smtClean="0"/>
              <a:t>трабекулярної</a:t>
            </a:r>
            <a:r>
              <a:rPr lang="ru-RU" dirty="0" smtClean="0"/>
              <a:t> </a:t>
            </a:r>
            <a:r>
              <a:rPr lang="ru-RU" dirty="0" err="1" smtClean="0"/>
              <a:t>кістки</a:t>
            </a:r>
            <a:r>
              <a:rPr lang="ru-RU" dirty="0" smtClean="0"/>
              <a:t> вона </a:t>
            </a:r>
            <a:r>
              <a:rPr lang="ru-RU" dirty="0" err="1" smtClean="0"/>
              <a:t>також</a:t>
            </a:r>
            <a:r>
              <a:rPr lang="ru-RU" dirty="0" smtClean="0"/>
              <a:t> представлена у </a:t>
            </a:r>
            <a:r>
              <a:rPr lang="ru-RU" dirty="0" err="1" smtClean="0"/>
              <a:t>вигляді</a:t>
            </a:r>
            <a:r>
              <a:rPr lang="ru-RU" dirty="0" smtClean="0"/>
              <a:t> балок</a:t>
            </a:r>
          </a:p>
          <a:p>
            <a:r>
              <a:rPr lang="ru-RU" dirty="0" smtClean="0"/>
              <a:t>(трабекул), </a:t>
            </a:r>
            <a:r>
              <a:rPr lang="ru-RU" dirty="0" err="1" smtClean="0"/>
              <a:t>з'єднаних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собою у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напрямках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типову</a:t>
            </a:r>
            <a:endParaRPr lang="ru-RU" dirty="0" smtClean="0"/>
          </a:p>
          <a:p>
            <a:r>
              <a:rPr lang="ru-RU" dirty="0" err="1" smtClean="0"/>
              <a:t>будову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 </a:t>
            </a:r>
            <a:r>
              <a:rPr lang="ru-RU" dirty="0" err="1" smtClean="0"/>
              <a:t>Гаверс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покритий</a:t>
            </a:r>
            <a:r>
              <a:rPr lang="ru-RU" dirty="0" smtClean="0"/>
              <a:t> шаром </a:t>
            </a:r>
            <a:r>
              <a:rPr lang="ru-RU" dirty="0" err="1" smtClean="0"/>
              <a:t>остеогенних</a:t>
            </a:r>
            <a:r>
              <a:rPr lang="ru-RU" dirty="0" smtClean="0"/>
              <a:t> </a:t>
            </a:r>
            <a:r>
              <a:rPr lang="ru-RU" dirty="0" err="1" smtClean="0"/>
              <a:t>клітин</a:t>
            </a:r>
            <a:r>
              <a:rPr lang="ru-RU" dirty="0" smtClean="0"/>
              <a:t> – </a:t>
            </a:r>
            <a:r>
              <a:rPr lang="ru-RU" dirty="0" err="1" smtClean="0"/>
              <a:t>ендостом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226" y="980728"/>
            <a:ext cx="7378798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Кровотворна</a:t>
            </a:r>
            <a:r>
              <a:rPr lang="ru-RU" dirty="0" smtClean="0"/>
              <a:t> тканина у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відділах</a:t>
            </a:r>
            <a:r>
              <a:rPr lang="ru-RU" dirty="0" smtClean="0"/>
              <a:t> </a:t>
            </a:r>
            <a:r>
              <a:rPr lang="ru-RU" dirty="0" err="1" smtClean="0"/>
              <a:t>кісткового</a:t>
            </a:r>
            <a:r>
              <a:rPr lang="ru-RU" dirty="0" smtClean="0"/>
              <a:t> </a:t>
            </a:r>
            <a:r>
              <a:rPr lang="ru-RU" dirty="0" err="1" smtClean="0"/>
              <a:t>мозку</a:t>
            </a:r>
            <a:r>
              <a:rPr lang="ru-RU" dirty="0" smtClean="0"/>
              <a:t> пронизана</a:t>
            </a:r>
          </a:p>
          <a:p>
            <a:r>
              <a:rPr lang="ru-RU" dirty="0" smtClean="0"/>
              <a:t>великою </a:t>
            </a:r>
            <a:r>
              <a:rPr lang="ru-RU" dirty="0" err="1" smtClean="0"/>
              <a:t>кількістю</a:t>
            </a:r>
            <a:r>
              <a:rPr lang="ru-RU" dirty="0" smtClean="0"/>
              <a:t> </a:t>
            </a:r>
            <a:r>
              <a:rPr lang="ru-RU" dirty="0" err="1" smtClean="0"/>
              <a:t>кровоносних</a:t>
            </a:r>
            <a:r>
              <a:rPr lang="ru-RU" dirty="0" smtClean="0"/>
              <a:t> </a:t>
            </a:r>
            <a:r>
              <a:rPr lang="ru-RU" dirty="0" err="1" smtClean="0"/>
              <a:t>судин</a:t>
            </a:r>
            <a:r>
              <a:rPr lang="ru-RU" dirty="0" smtClean="0"/>
              <a:t>.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судини</a:t>
            </a:r>
            <a:r>
              <a:rPr lang="ru-RU" dirty="0" smtClean="0"/>
              <a:t> </a:t>
            </a:r>
            <a:r>
              <a:rPr lang="ru-RU" dirty="0" err="1" smtClean="0"/>
              <a:t>представлені</a:t>
            </a:r>
            <a:endParaRPr lang="ru-RU" dirty="0" smtClean="0"/>
          </a:p>
          <a:p>
            <a:r>
              <a:rPr lang="ru-RU" dirty="0" err="1" smtClean="0"/>
              <a:t>висхідними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низхідними</a:t>
            </a:r>
            <a:r>
              <a:rPr lang="ru-RU" dirty="0" smtClean="0"/>
              <a:t> </a:t>
            </a:r>
            <a:r>
              <a:rPr lang="ru-RU" dirty="0" err="1" smtClean="0"/>
              <a:t>гілками</a:t>
            </a:r>
            <a:r>
              <a:rPr lang="ru-RU" dirty="0" smtClean="0"/>
              <a:t> </a:t>
            </a:r>
            <a:r>
              <a:rPr lang="ru-RU" dirty="0" err="1" smtClean="0"/>
              <a:t>артерії</a:t>
            </a:r>
            <a:r>
              <a:rPr lang="ru-RU" dirty="0" smtClean="0"/>
              <a:t> </a:t>
            </a:r>
            <a:r>
              <a:rPr lang="ru-RU" dirty="0" err="1" smtClean="0"/>
              <a:t>живлення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вени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розгалуженою</a:t>
            </a:r>
            <a:endParaRPr lang="ru-RU" dirty="0" smtClean="0"/>
          </a:p>
          <a:p>
            <a:r>
              <a:rPr lang="ru-RU" dirty="0" smtClean="0"/>
              <a:t>мережею </a:t>
            </a:r>
            <a:r>
              <a:rPr lang="ru-RU" dirty="0" err="1" smtClean="0"/>
              <a:t>артеріол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впадають</a:t>
            </a:r>
            <a:r>
              <a:rPr lang="ru-RU" dirty="0" smtClean="0"/>
              <a:t> у </a:t>
            </a:r>
            <a:r>
              <a:rPr lang="ru-RU" dirty="0" err="1" smtClean="0"/>
              <a:t>венозні</a:t>
            </a:r>
            <a:r>
              <a:rPr lang="ru-RU" dirty="0" smtClean="0"/>
              <a:t> </a:t>
            </a:r>
            <a:r>
              <a:rPr lang="ru-RU" dirty="0" err="1" smtClean="0"/>
              <a:t>синуси</a:t>
            </a:r>
            <a:r>
              <a:rPr lang="ru-RU" dirty="0" smtClean="0"/>
              <a:t>. Мережа </a:t>
            </a:r>
            <a:r>
              <a:rPr lang="ru-RU" dirty="0" err="1" smtClean="0"/>
              <a:t>променевих</a:t>
            </a:r>
            <a:endParaRPr lang="ru-RU" dirty="0" smtClean="0"/>
          </a:p>
          <a:p>
            <a:r>
              <a:rPr lang="ru-RU" dirty="0" err="1" smtClean="0"/>
              <a:t>артерій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відходять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кісткової</a:t>
            </a:r>
            <a:r>
              <a:rPr lang="ru-RU" dirty="0" smtClean="0"/>
              <a:t> </a:t>
            </a:r>
            <a:r>
              <a:rPr lang="ru-RU" dirty="0" err="1" smtClean="0"/>
              <a:t>артерії</a:t>
            </a:r>
            <a:r>
              <a:rPr lang="ru-RU" dirty="0" smtClean="0"/>
              <a:t>, </a:t>
            </a:r>
            <a:r>
              <a:rPr lang="ru-RU" dirty="0" err="1" smtClean="0"/>
              <a:t>проникає</a:t>
            </a:r>
            <a:r>
              <a:rPr lang="ru-RU" dirty="0" smtClean="0"/>
              <a:t> через </a:t>
            </a:r>
            <a:r>
              <a:rPr lang="ru-RU" dirty="0" err="1" smtClean="0"/>
              <a:t>кісткову</a:t>
            </a:r>
            <a:endParaRPr lang="ru-RU" dirty="0" smtClean="0"/>
          </a:p>
          <a:p>
            <a:r>
              <a:rPr lang="ru-RU" dirty="0" smtClean="0"/>
              <a:t>тканину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впадає</a:t>
            </a:r>
            <a:r>
              <a:rPr lang="ru-RU" dirty="0" smtClean="0"/>
              <a:t> в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синуси</a:t>
            </a:r>
            <a:r>
              <a:rPr lang="ru-RU" dirty="0" smtClean="0"/>
              <a:t>. </a:t>
            </a:r>
            <a:r>
              <a:rPr lang="ru-RU" dirty="0" err="1" smtClean="0"/>
              <a:t>Товстостінні</a:t>
            </a:r>
            <a:r>
              <a:rPr lang="ru-RU" dirty="0" smtClean="0"/>
              <a:t> </a:t>
            </a:r>
            <a:r>
              <a:rPr lang="ru-RU" dirty="0" err="1" smtClean="0"/>
              <a:t>судини</a:t>
            </a:r>
            <a:r>
              <a:rPr lang="ru-RU" dirty="0" smtClean="0"/>
              <a:t> добре </a:t>
            </a:r>
            <a:r>
              <a:rPr lang="ru-RU" dirty="0" err="1" smtClean="0"/>
              <a:t>помітні</a:t>
            </a:r>
            <a:r>
              <a:rPr lang="ru-RU" dirty="0" smtClean="0"/>
              <a:t> при</a:t>
            </a:r>
          </a:p>
          <a:p>
            <a:r>
              <a:rPr lang="ru-RU" dirty="0" err="1" smtClean="0"/>
              <a:t>гістологічному</a:t>
            </a:r>
            <a:r>
              <a:rPr lang="ru-RU" dirty="0" smtClean="0"/>
              <a:t> </a:t>
            </a:r>
            <a:r>
              <a:rPr lang="ru-RU" dirty="0" err="1" smtClean="0"/>
              <a:t>дослідженні</a:t>
            </a:r>
            <a:r>
              <a:rPr lang="ru-RU" dirty="0" smtClean="0"/>
              <a:t> </a:t>
            </a:r>
            <a:r>
              <a:rPr lang="ru-RU" dirty="0" err="1" smtClean="0"/>
              <a:t>зразків</a:t>
            </a:r>
            <a:r>
              <a:rPr lang="ru-RU" dirty="0" smtClean="0"/>
              <a:t>. Але </a:t>
            </a:r>
            <a:r>
              <a:rPr lang="ru-RU" dirty="0" err="1" smtClean="0"/>
              <a:t>значну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синусоїдів</a:t>
            </a:r>
            <a:r>
              <a:rPr lang="ru-RU" dirty="0" smtClean="0"/>
              <a:t>,</a:t>
            </a:r>
          </a:p>
          <a:p>
            <a:r>
              <a:rPr lang="ru-RU" dirty="0" err="1" smtClean="0"/>
              <a:t>представлених</a:t>
            </a:r>
            <a:r>
              <a:rPr lang="ru-RU" dirty="0" smtClean="0"/>
              <a:t> одним шаром </a:t>
            </a:r>
            <a:r>
              <a:rPr lang="ru-RU" dirty="0" err="1" smtClean="0"/>
              <a:t>ендотелію</a:t>
            </a:r>
            <a:r>
              <a:rPr lang="ru-RU" dirty="0" smtClean="0"/>
              <a:t>, за </a:t>
            </a:r>
            <a:r>
              <a:rPr lang="ru-RU" dirty="0" err="1" smtClean="0"/>
              <a:t>майже</a:t>
            </a:r>
            <a:r>
              <a:rPr lang="ru-RU" dirty="0" smtClean="0"/>
              <a:t> </a:t>
            </a:r>
            <a:r>
              <a:rPr lang="ru-RU" dirty="0" err="1" smtClean="0"/>
              <a:t>повної</a:t>
            </a:r>
            <a:r>
              <a:rPr lang="ru-RU" dirty="0" smtClean="0"/>
              <a:t> </a:t>
            </a:r>
            <a:r>
              <a:rPr lang="ru-RU" dirty="0" err="1" smtClean="0"/>
              <a:t>відсутності</a:t>
            </a:r>
            <a:endParaRPr lang="ru-RU" dirty="0" smtClean="0"/>
          </a:p>
          <a:p>
            <a:r>
              <a:rPr lang="ru-RU" dirty="0" err="1" smtClean="0"/>
              <a:t>базальної</a:t>
            </a:r>
            <a:r>
              <a:rPr lang="ru-RU" dirty="0" smtClean="0"/>
              <a:t> </a:t>
            </a:r>
            <a:r>
              <a:rPr lang="ru-RU" dirty="0" err="1" smtClean="0"/>
              <a:t>мембрани</a:t>
            </a:r>
            <a:r>
              <a:rPr lang="ru-RU" dirty="0" smtClean="0"/>
              <a:t>,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побачити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при </a:t>
            </a:r>
            <a:r>
              <a:rPr lang="ru-RU" dirty="0" err="1" smtClean="0"/>
              <a:t>використанні</a:t>
            </a:r>
            <a:r>
              <a:rPr lang="ru-RU" dirty="0" smtClean="0"/>
              <a:t> </a:t>
            </a:r>
            <a:r>
              <a:rPr lang="ru-RU" dirty="0" err="1" smtClean="0"/>
              <a:t>додаткових</a:t>
            </a:r>
            <a:endParaRPr lang="ru-RU" dirty="0" smtClean="0"/>
          </a:p>
          <a:p>
            <a:r>
              <a:rPr lang="ru-RU" dirty="0" err="1" smtClean="0"/>
              <a:t>методів</a:t>
            </a:r>
            <a:r>
              <a:rPr lang="ru-RU" dirty="0" smtClean="0"/>
              <a:t> </a:t>
            </a:r>
            <a:r>
              <a:rPr lang="ru-RU" dirty="0" err="1" smtClean="0"/>
              <a:t>фарбування</a:t>
            </a:r>
            <a:r>
              <a:rPr lang="ru-RU" dirty="0" smtClean="0"/>
              <a:t> тканин.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996952"/>
            <a:ext cx="532859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131</TotalTime>
  <Words>3723</Words>
  <Application>Microsoft Office PowerPoint</Application>
  <PresentationFormat>Экран (4:3)</PresentationFormat>
  <Paragraphs>140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Бумажная</vt:lpstr>
      <vt:lpstr>Практична робота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Практична робота 1</dc:title>
  <dc:creator>Руслан Аминов</dc:creator>
  <cp:lastModifiedBy>Руслан Аминов</cp:lastModifiedBy>
  <cp:revision>32</cp:revision>
  <dcterms:created xsi:type="dcterms:W3CDTF">2024-03-03T21:55:53Z</dcterms:created>
  <dcterms:modified xsi:type="dcterms:W3CDTF">2024-03-13T08:22:10Z</dcterms:modified>
</cp:coreProperties>
</file>