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13" r:id="rId25"/>
    <p:sldId id="314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1" r:id="rId36"/>
    <p:sldId id="295" r:id="rId37"/>
    <p:sldId id="290" r:id="rId38"/>
    <p:sldId id="288" r:id="rId39"/>
    <p:sldId id="292" r:id="rId40"/>
    <p:sldId id="293" r:id="rId41"/>
    <p:sldId id="294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D546-3F3B-4C89-9682-F7090AC9E3A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022C-2F57-4C4B-B5C9-AA5EC02FD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3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D546-3F3B-4C89-9682-F7090AC9E3A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022C-2F57-4C4B-B5C9-AA5EC02FD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68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D546-3F3B-4C89-9682-F7090AC9E3A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022C-2F57-4C4B-B5C9-AA5EC02FD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33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D546-3F3B-4C89-9682-F7090AC9E3A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022C-2F57-4C4B-B5C9-AA5EC02FD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D546-3F3B-4C89-9682-F7090AC9E3A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022C-2F57-4C4B-B5C9-AA5EC02FD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1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D546-3F3B-4C89-9682-F7090AC9E3A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022C-2F57-4C4B-B5C9-AA5EC02FD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6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D546-3F3B-4C89-9682-F7090AC9E3A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022C-2F57-4C4B-B5C9-AA5EC02FD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6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D546-3F3B-4C89-9682-F7090AC9E3A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022C-2F57-4C4B-B5C9-AA5EC02FD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3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D546-3F3B-4C89-9682-F7090AC9E3A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022C-2F57-4C4B-B5C9-AA5EC02FD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68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D546-3F3B-4C89-9682-F7090AC9E3A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022C-2F57-4C4B-B5C9-AA5EC02FD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9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D546-3F3B-4C89-9682-F7090AC9E3A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022C-2F57-4C4B-B5C9-AA5EC02FD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8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6D546-3F3B-4C89-9682-F7090AC9E3A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022C-2F57-4C4B-B5C9-AA5EC02FD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8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FF0000"/>
                </a:solidFill>
              </a:rPr>
              <a:t>Управління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err="1">
                <a:solidFill>
                  <a:srgbClr val="FF0000"/>
                </a:solidFill>
              </a:rPr>
              <a:t>комунікаціями</a:t>
            </a:r>
            <a:r>
              <a:rPr lang="ru-RU" sz="4800" b="1" dirty="0">
                <a:solidFill>
                  <a:srgbClr val="FF0000"/>
                </a:solidFill>
              </a:rPr>
              <a:t> та </a:t>
            </a:r>
            <a:r>
              <a:rPr lang="ru-RU" sz="4800" b="1" dirty="0" err="1">
                <a:solidFill>
                  <a:srgbClr val="FF0000"/>
                </a:solidFill>
              </a:rPr>
              <a:t>інформаційним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err="1">
                <a:solidFill>
                  <a:srgbClr val="FF0000"/>
                </a:solidFill>
              </a:rPr>
              <a:t>забезпеченням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uk-UA" sz="4800" b="1" dirty="0">
                <a:solidFill>
                  <a:srgbClr val="FF0000"/>
                </a:solidFill>
              </a:rPr>
              <a:t>рекламного / ПР-</a:t>
            </a:r>
            <a:r>
              <a:rPr lang="ru-RU" sz="4800" b="1" dirty="0" smtClean="0">
                <a:solidFill>
                  <a:srgbClr val="FF0000"/>
                </a:solidFill>
              </a:rPr>
              <a:t>проекту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uk-UA" sz="4000" dirty="0" smtClean="0"/>
          </a:p>
          <a:p>
            <a:r>
              <a:rPr lang="uk-UA" sz="4000" dirty="0" smtClean="0">
                <a:solidFill>
                  <a:schemeClr val="bg1"/>
                </a:solidFill>
              </a:rPr>
              <a:t>Тема 2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Обмеження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щодо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передачі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інформації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проекті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ресурси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проекту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витрачаються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на передачу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тієї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інформації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яка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сприяє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успіху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проекту,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для тих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випадків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коли брак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комунікації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призвести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невдачі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означає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погані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новини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повідомляти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забороняється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швидше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мета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цього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обмеження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уникнути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повідомлення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учасникам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проекту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надмірної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кількості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дрібниць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Менеджер проекту повинен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розглядати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потенційних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каналів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шляхів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комунікації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якості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показника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складності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комунікацій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проекту.</a:t>
            </a:r>
          </a:p>
        </p:txBody>
      </p:sp>
      <p:pic>
        <p:nvPicPr>
          <p:cNvPr id="6146" name="Picture 2" descr="Наукова бібліотека запрошує – Наукова бібліоте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5626"/>
            <a:ext cx="50292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dirty="0" err="1">
                <a:solidFill>
                  <a:srgbClr val="002060"/>
                </a:solidFill>
              </a:rPr>
              <a:t>Відкритість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інформації</a:t>
            </a:r>
            <a:r>
              <a:rPr lang="ru-RU" sz="3600" dirty="0">
                <a:solidFill>
                  <a:srgbClr val="002060"/>
                </a:solidFill>
              </a:rPr>
              <a:t> - </a:t>
            </a:r>
            <a:r>
              <a:rPr lang="ru-RU" sz="3600" dirty="0" err="1">
                <a:solidFill>
                  <a:srgbClr val="002060"/>
                </a:solidFill>
              </a:rPr>
              <a:t>це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можливість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надання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її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різним</a:t>
            </a:r>
            <a:r>
              <a:rPr lang="ru-RU" sz="3600" dirty="0">
                <a:solidFill>
                  <a:srgbClr val="002060"/>
                </a:solidFill>
              </a:rPr>
              <a:t> контингентам людей. </a:t>
            </a:r>
            <a:r>
              <a:rPr lang="ru-RU" sz="3600" dirty="0" err="1">
                <a:solidFill>
                  <a:srgbClr val="002060"/>
                </a:solidFill>
              </a:rPr>
              <a:t>Існує</a:t>
            </a:r>
            <a:r>
              <a:rPr lang="ru-RU" sz="3600" dirty="0">
                <a:solidFill>
                  <a:srgbClr val="002060"/>
                </a:solidFill>
              </a:rPr>
              <a:t> три </a:t>
            </a:r>
            <a:r>
              <a:rPr lang="ru-RU" sz="3600" dirty="0" err="1">
                <a:solidFill>
                  <a:srgbClr val="002060"/>
                </a:solidFill>
              </a:rPr>
              <a:t>рівня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відкритості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інформації</a:t>
            </a:r>
            <a:r>
              <a:rPr lang="ru-RU" sz="36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секретна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таємниця</a:t>
            </a:r>
            <a:r>
              <a:rPr lang="ru-RU" dirty="0"/>
              <a:t>) -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глобальні</a:t>
            </a:r>
            <a:r>
              <a:rPr lang="ru-RU" dirty="0"/>
              <a:t> потреби </a:t>
            </a:r>
            <a:r>
              <a:rPr lang="ru-RU" dirty="0" err="1"/>
              <a:t>суспільства</a:t>
            </a:r>
            <a:r>
              <a:rPr lang="ru-RU" dirty="0"/>
              <a:t>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на </a:t>
            </a:r>
            <a:r>
              <a:rPr lang="ru-RU" dirty="0" err="1"/>
              <a:t>використання</a:t>
            </a:r>
            <a:r>
              <a:rPr lang="ru-RU" dirty="0" smtClean="0"/>
              <a:t>;</a:t>
            </a:r>
          </a:p>
          <a:p>
            <a:r>
              <a:rPr lang="ru-RU" i="1" dirty="0" err="1">
                <a:solidFill>
                  <a:srgbClr val="C00000"/>
                </a:solidFill>
              </a:rPr>
              <a:t>конфіденційна</a:t>
            </a:r>
            <a:r>
              <a:rPr lang="ru-RU" i="1" dirty="0"/>
              <a:t> </a:t>
            </a:r>
            <a:r>
              <a:rPr lang="ru-RU" dirty="0"/>
              <a:t>(для </a:t>
            </a:r>
            <a:r>
              <a:rPr lang="ru-RU" dirty="0" err="1"/>
              <a:t>службового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) -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потреби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колективу</a:t>
            </a:r>
            <a:r>
              <a:rPr lang="ru-RU" dirty="0"/>
              <a:t> людей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на </a:t>
            </a:r>
            <a:r>
              <a:rPr lang="ru-RU" dirty="0" err="1"/>
              <a:t>використання</a:t>
            </a:r>
            <a:r>
              <a:rPr lang="ru-RU" dirty="0"/>
              <a:t> (до </a:t>
            </a:r>
            <a:r>
              <a:rPr lang="ru-RU" dirty="0" err="1"/>
              <a:t>конфіденційної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потенціал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(</a:t>
            </a:r>
            <a:r>
              <a:rPr lang="ru-RU" dirty="0" err="1"/>
              <a:t>кадровий</a:t>
            </a:r>
            <a:r>
              <a:rPr lang="ru-RU" dirty="0"/>
              <a:t>, </a:t>
            </a:r>
            <a:r>
              <a:rPr lang="ru-RU" dirty="0" err="1"/>
              <a:t>технологічний</a:t>
            </a:r>
            <a:r>
              <a:rPr lang="ru-RU" dirty="0"/>
              <a:t>,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));</a:t>
            </a:r>
          </a:p>
          <a:p>
            <a:r>
              <a:rPr lang="ru-RU" i="1" dirty="0" err="1">
                <a:solidFill>
                  <a:srgbClr val="C00000"/>
                </a:solidFill>
              </a:rPr>
              <a:t>публічна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відкрита</a:t>
            </a:r>
            <a:r>
              <a:rPr lang="ru-RU" dirty="0"/>
              <a:t>) -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потреби та </a:t>
            </a:r>
            <a:r>
              <a:rPr lang="ru-RU" dirty="0" err="1"/>
              <a:t>інтереси</a:t>
            </a:r>
            <a:r>
              <a:rPr lang="ru-RU" dirty="0"/>
              <a:t> людей і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 на </a:t>
            </a:r>
            <a:r>
              <a:rPr lang="ru-RU" dirty="0" err="1"/>
              <a:t>використання</a:t>
            </a:r>
            <a:r>
              <a:rPr lang="ru-RU" dirty="0"/>
              <a:t>.</a:t>
            </a:r>
          </a:p>
        </p:txBody>
      </p:sp>
      <p:pic>
        <p:nvPicPr>
          <p:cNvPr id="7170" name="Picture 2" descr="Faceboo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6930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495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Для </a:t>
            </a:r>
            <a:r>
              <a:rPr lang="ru-RU" sz="2400" b="1" dirty="0" err="1">
                <a:solidFill>
                  <a:srgbClr val="002060"/>
                </a:solidFill>
              </a:rPr>
              <a:t>визначення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проектних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вимог</a:t>
            </a:r>
            <a:r>
              <a:rPr lang="ru-RU" sz="2400" b="1" dirty="0">
                <a:solidFill>
                  <a:srgbClr val="002060"/>
                </a:solidFill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</a:rPr>
              <a:t>комунікацій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необхідна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інформація</a:t>
            </a:r>
            <a:r>
              <a:rPr lang="ru-RU" sz="2400" b="1" dirty="0">
                <a:solidFill>
                  <a:srgbClr val="002060"/>
                </a:solidFill>
              </a:rPr>
              <a:t> з таких </a:t>
            </a:r>
            <a:r>
              <a:rPr lang="ru-RU" sz="2400" b="1" dirty="0" err="1">
                <a:solidFill>
                  <a:srgbClr val="002060"/>
                </a:solidFill>
              </a:rPr>
              <a:t>питань</a:t>
            </a:r>
            <a:r>
              <a:rPr lang="ru-RU" sz="24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err="1">
                <a:solidFill>
                  <a:srgbClr val="C00000"/>
                </a:solidFill>
              </a:rPr>
              <a:t>проектна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організація</a:t>
            </a:r>
            <a:r>
              <a:rPr lang="ru-RU" sz="1800" dirty="0">
                <a:solidFill>
                  <a:srgbClr val="C00000"/>
                </a:solidFill>
              </a:rPr>
              <a:t> та </a:t>
            </a:r>
            <a:r>
              <a:rPr lang="ru-RU" sz="1800" dirty="0" err="1">
                <a:solidFill>
                  <a:srgbClr val="C00000"/>
                </a:solidFill>
              </a:rPr>
              <a:t>взаємні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обов’язки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зацікавлених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осіб</a:t>
            </a:r>
            <a:r>
              <a:rPr lang="ru-RU" sz="1800" dirty="0">
                <a:solidFill>
                  <a:srgbClr val="C00000"/>
                </a:solidFill>
              </a:rPr>
              <a:t>; </a:t>
            </a:r>
            <a:endParaRPr lang="ru-RU" sz="18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>
                <a:solidFill>
                  <a:srgbClr val="C00000"/>
                </a:solidFill>
              </a:rPr>
              <a:t>напрямки </a:t>
            </a:r>
            <a:r>
              <a:rPr lang="ru-RU" sz="1800" dirty="0" err="1">
                <a:solidFill>
                  <a:srgbClr val="C00000"/>
                </a:solidFill>
              </a:rPr>
              <a:t>діяльності</a:t>
            </a:r>
            <a:r>
              <a:rPr lang="ru-RU" sz="1800" dirty="0">
                <a:solidFill>
                  <a:srgbClr val="C00000"/>
                </a:solidFill>
              </a:rPr>
              <a:t>, </a:t>
            </a:r>
            <a:r>
              <a:rPr lang="ru-RU" sz="1800" dirty="0" err="1">
                <a:solidFill>
                  <a:srgbClr val="C00000"/>
                </a:solidFill>
              </a:rPr>
              <a:t>відділи</a:t>
            </a:r>
            <a:r>
              <a:rPr lang="ru-RU" sz="1800" dirty="0">
                <a:solidFill>
                  <a:srgbClr val="C00000"/>
                </a:solidFill>
              </a:rPr>
              <a:t> та </a:t>
            </a:r>
            <a:r>
              <a:rPr lang="ru-RU" sz="1800" dirty="0" err="1">
                <a:solidFill>
                  <a:srgbClr val="C00000"/>
                </a:solidFill>
              </a:rPr>
              <a:t>спеціальності</a:t>
            </a:r>
            <a:r>
              <a:rPr lang="ru-RU" sz="1800" dirty="0">
                <a:solidFill>
                  <a:srgbClr val="C00000"/>
                </a:solidFill>
              </a:rPr>
              <a:t>, </a:t>
            </a:r>
            <a:r>
              <a:rPr lang="ru-RU" sz="1800" dirty="0" err="1">
                <a:solidFill>
                  <a:srgbClr val="C00000"/>
                </a:solidFill>
              </a:rPr>
              <a:t>що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включені</a:t>
            </a:r>
            <a:r>
              <a:rPr lang="ru-RU" sz="1800" dirty="0">
                <a:solidFill>
                  <a:srgbClr val="C00000"/>
                </a:solidFill>
              </a:rPr>
              <a:t> до проекту</a:t>
            </a:r>
            <a:r>
              <a:rPr lang="ru-RU" sz="1800" dirty="0" smtClean="0">
                <a:solidFill>
                  <a:srgbClr val="C0000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err="1" smtClean="0">
                <a:solidFill>
                  <a:srgbClr val="C00000"/>
                </a:solidFill>
              </a:rPr>
              <a:t>логічне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рішення</a:t>
            </a:r>
            <a:r>
              <a:rPr lang="ru-RU" sz="1800" dirty="0">
                <a:solidFill>
                  <a:srgbClr val="C00000"/>
                </a:solidFill>
              </a:rPr>
              <a:t> про те, </a:t>
            </a:r>
            <a:r>
              <a:rPr lang="ru-RU" sz="1800" dirty="0" err="1">
                <a:solidFill>
                  <a:srgbClr val="C00000"/>
                </a:solidFill>
              </a:rPr>
              <a:t>який</a:t>
            </a:r>
            <a:r>
              <a:rPr lang="ru-RU" sz="1800" dirty="0">
                <a:solidFill>
                  <a:srgbClr val="C00000"/>
                </a:solidFill>
              </a:rPr>
              <a:t> штат </a:t>
            </a:r>
            <a:r>
              <a:rPr lang="ru-RU" sz="1800" dirty="0" err="1">
                <a:solidFill>
                  <a:srgbClr val="C00000"/>
                </a:solidFill>
              </a:rPr>
              <a:t>необхідний</a:t>
            </a:r>
            <a:r>
              <a:rPr lang="ru-RU" sz="1800" dirty="0">
                <a:solidFill>
                  <a:srgbClr val="C00000"/>
                </a:solidFill>
              </a:rPr>
              <a:t> для </a:t>
            </a:r>
            <a:r>
              <a:rPr lang="ru-RU" sz="1800" dirty="0" err="1">
                <a:solidFill>
                  <a:srgbClr val="C00000"/>
                </a:solidFill>
              </a:rPr>
              <a:t>виконання</a:t>
            </a:r>
            <a:r>
              <a:rPr lang="ru-RU" sz="1800" dirty="0">
                <a:solidFill>
                  <a:srgbClr val="C00000"/>
                </a:solidFill>
              </a:rPr>
              <a:t> проекту і </a:t>
            </a:r>
            <a:r>
              <a:rPr lang="ru-RU" sz="1800" dirty="0" err="1">
                <a:solidFill>
                  <a:srgbClr val="C00000"/>
                </a:solidFill>
              </a:rPr>
              <a:t>його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розстановка</a:t>
            </a:r>
            <a:r>
              <a:rPr lang="ru-RU" sz="1800" dirty="0">
                <a:solidFill>
                  <a:srgbClr val="C00000"/>
                </a:solidFill>
              </a:rPr>
              <a:t>; </a:t>
            </a:r>
            <a:endParaRPr lang="ru-RU" sz="1800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err="1" smtClean="0">
                <a:solidFill>
                  <a:srgbClr val="C00000"/>
                </a:solidFill>
              </a:rPr>
              <a:t>зовнішні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інформаційні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зв’язки</a:t>
            </a:r>
            <a:r>
              <a:rPr lang="ru-RU" sz="1800" dirty="0">
                <a:solidFill>
                  <a:srgbClr val="C00000"/>
                </a:solidFill>
              </a:rPr>
              <a:t> (</a:t>
            </a:r>
            <a:r>
              <a:rPr lang="ru-RU" sz="1800" dirty="0" err="1">
                <a:solidFill>
                  <a:srgbClr val="C00000"/>
                </a:solidFill>
              </a:rPr>
              <a:t>наприклад</a:t>
            </a:r>
            <a:r>
              <a:rPr lang="ru-RU" sz="1800" dirty="0">
                <a:solidFill>
                  <a:srgbClr val="C00000"/>
                </a:solidFill>
              </a:rPr>
              <a:t>, </a:t>
            </a:r>
            <a:r>
              <a:rPr lang="ru-RU" sz="1800" dirty="0" err="1">
                <a:solidFill>
                  <a:srgbClr val="C00000"/>
                </a:solidFill>
              </a:rPr>
              <a:t>із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засобами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масової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err="1">
                <a:solidFill>
                  <a:srgbClr val="C00000"/>
                </a:solidFill>
              </a:rPr>
              <a:t>інформації</a:t>
            </a:r>
            <a:r>
              <a:rPr lang="ru-RU" sz="1800" dirty="0">
                <a:solidFill>
                  <a:srgbClr val="C00000"/>
                </a:solidFill>
              </a:rPr>
              <a:t>).</a:t>
            </a:r>
          </a:p>
        </p:txBody>
      </p:sp>
      <p:pic>
        <p:nvPicPr>
          <p:cNvPr id="8194" name="Picture 2" descr="Які інтернет-ресурси найчастіше відвідують українці. Наука &amp; Техніка -  Новини Рівного та області — Рівне Вечірнє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368420"/>
            <a:ext cx="6172200" cy="41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31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Управління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очікуваннями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зацікавлених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сторін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uk-UA" b="1" dirty="0">
                <a:solidFill>
                  <a:srgbClr val="002060"/>
                </a:solidFill>
              </a:rPr>
              <a:t>рекламного / ПР-</a:t>
            </a:r>
            <a:r>
              <a:rPr lang="ru-RU" b="1" dirty="0" smtClean="0">
                <a:solidFill>
                  <a:srgbClr val="002060"/>
                </a:solidFill>
              </a:rPr>
              <a:t>проекту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Управління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комунікаціями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процес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створення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збору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поширення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зберігання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отримання</a:t>
            </a:r>
            <a:r>
              <a:rPr lang="ru-RU" dirty="0">
                <a:solidFill>
                  <a:srgbClr val="C00000"/>
                </a:solidFill>
              </a:rPr>
              <a:t> та, в </a:t>
            </a:r>
            <a:r>
              <a:rPr lang="ru-RU" dirty="0" err="1">
                <a:solidFill>
                  <a:srgbClr val="C00000"/>
                </a:solidFill>
              </a:rPr>
              <a:t>кінцевому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рахунку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архівування</a:t>
            </a:r>
            <a:r>
              <a:rPr lang="ru-RU" dirty="0">
                <a:solidFill>
                  <a:srgbClr val="C00000"/>
                </a:solidFill>
              </a:rPr>
              <a:t> / </a:t>
            </a:r>
            <a:r>
              <a:rPr lang="ru-RU" dirty="0" err="1">
                <a:solidFill>
                  <a:srgbClr val="C00000"/>
                </a:solidFill>
              </a:rPr>
              <a:t>утилізації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проектної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інформації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відповідно</a:t>
            </a:r>
            <a:r>
              <a:rPr lang="ru-RU" dirty="0">
                <a:solidFill>
                  <a:srgbClr val="002060"/>
                </a:solidFill>
              </a:rPr>
              <a:t> до плану </a:t>
            </a:r>
            <a:r>
              <a:rPr lang="ru-RU" dirty="0" err="1">
                <a:solidFill>
                  <a:srgbClr val="002060"/>
                </a:solidFill>
              </a:rPr>
              <a:t>управління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комунікаціями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Ключова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вигода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даного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процесу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полягає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забезпеченні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ефективного</a:t>
            </a:r>
            <a:r>
              <a:rPr lang="ru-RU" dirty="0">
                <a:solidFill>
                  <a:srgbClr val="C00000"/>
                </a:solidFill>
              </a:rPr>
              <a:t> та результативного </a:t>
            </a:r>
            <a:r>
              <a:rPr lang="ru-RU" dirty="0" err="1">
                <a:solidFill>
                  <a:srgbClr val="C00000"/>
                </a:solidFill>
              </a:rPr>
              <a:t>обміну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інформацією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між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зацікавленими</a:t>
            </a:r>
            <a:r>
              <a:rPr lang="ru-RU" dirty="0">
                <a:solidFill>
                  <a:srgbClr val="C00000"/>
                </a:solidFill>
              </a:rPr>
              <a:t> сторонами проекту</a:t>
            </a:r>
            <a:r>
              <a:rPr lang="ru-RU" dirty="0"/>
              <a:t>.</a:t>
            </a:r>
          </a:p>
        </p:txBody>
      </p:sp>
      <p:pic>
        <p:nvPicPr>
          <p:cNvPr id="9218" name="Picture 2" descr="Базові інтернет-ресурси для самоосвіти - 5 Листопада 2017 - КРАСНОПІЛЬСЬКА  ГІМНАЗІ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054942"/>
            <a:ext cx="4762500" cy="389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181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err="1">
                <a:solidFill>
                  <a:srgbClr val="002060"/>
                </a:solidFill>
              </a:rPr>
              <a:t>Методи</a:t>
            </a:r>
            <a:r>
              <a:rPr lang="ru-RU" b="1" i="1" dirty="0">
                <a:solidFill>
                  <a:srgbClr val="002060"/>
                </a:solidFill>
              </a:rPr>
              <a:t> і </a:t>
            </a:r>
            <a:r>
              <a:rPr lang="ru-RU" b="1" i="1" dirty="0" err="1">
                <a:solidFill>
                  <a:srgbClr val="002060"/>
                </a:solidFill>
              </a:rPr>
              <a:t>аспекти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ефективного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управління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комунікаціями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включають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dirty="0" err="1">
                <a:solidFill>
                  <a:srgbClr val="C00000"/>
                </a:solidFill>
              </a:rPr>
              <a:t>Моделі</a:t>
            </a:r>
            <a:r>
              <a:rPr lang="ru-RU" sz="2000" b="1" dirty="0">
                <a:solidFill>
                  <a:srgbClr val="C00000"/>
                </a:solidFill>
              </a:rPr>
              <a:t> «</a:t>
            </a:r>
            <a:r>
              <a:rPr lang="ru-RU" sz="2000" b="1" dirty="0" err="1">
                <a:solidFill>
                  <a:srgbClr val="C00000"/>
                </a:solidFill>
              </a:rPr>
              <a:t>відправник-одержувач</a:t>
            </a:r>
            <a:r>
              <a:rPr lang="ru-RU" sz="2000" b="1" dirty="0">
                <a:solidFill>
                  <a:srgbClr val="C00000"/>
                </a:solidFill>
              </a:rPr>
              <a:t>». </a:t>
            </a:r>
            <a:r>
              <a:rPr lang="ru-RU" sz="2000" b="1" dirty="0" err="1">
                <a:solidFill>
                  <a:srgbClr val="002060"/>
                </a:solidFill>
              </a:rPr>
              <a:t>Впровадження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циклів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зворотного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зв'язку</a:t>
            </a:r>
            <a:r>
              <a:rPr lang="ru-RU" sz="2000" b="1" dirty="0">
                <a:solidFill>
                  <a:srgbClr val="002060"/>
                </a:solidFill>
              </a:rPr>
              <a:t> з метою </a:t>
            </a:r>
            <a:r>
              <a:rPr lang="ru-RU" sz="2000" b="1" dirty="0" err="1">
                <a:solidFill>
                  <a:srgbClr val="002060"/>
                </a:solidFill>
              </a:rPr>
              <a:t>забезпечення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сприятливих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можливостей</a:t>
            </a:r>
            <a:r>
              <a:rPr lang="ru-RU" sz="2000" b="1" dirty="0">
                <a:solidFill>
                  <a:srgbClr val="002060"/>
                </a:solidFill>
              </a:rPr>
              <a:t> для </a:t>
            </a:r>
            <a:r>
              <a:rPr lang="ru-RU" sz="2000" b="1" dirty="0" err="1">
                <a:solidFill>
                  <a:srgbClr val="002060"/>
                </a:solidFill>
              </a:rPr>
              <a:t>взаємодії</a:t>
            </a:r>
            <a:r>
              <a:rPr lang="ru-RU" sz="2000" b="1" dirty="0">
                <a:solidFill>
                  <a:srgbClr val="002060"/>
                </a:solidFill>
              </a:rPr>
              <a:t> / </a:t>
            </a:r>
            <a:r>
              <a:rPr lang="ru-RU" sz="2000" b="1" dirty="0" err="1">
                <a:solidFill>
                  <a:srgbClr val="002060"/>
                </a:solidFill>
              </a:rPr>
              <a:t>участі</a:t>
            </a:r>
            <a:r>
              <a:rPr lang="ru-RU" sz="2000" b="1" dirty="0">
                <a:solidFill>
                  <a:srgbClr val="002060"/>
                </a:solidFill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</a:rPr>
              <a:t>усунення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бар'єрів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комунікацій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Вибір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засобів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зв'язку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err="1">
                <a:solidFill>
                  <a:srgbClr val="002060"/>
                </a:solidFill>
              </a:rPr>
              <a:t>Залежить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від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ситуації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вибір</a:t>
            </a:r>
            <a:r>
              <a:rPr lang="ru-RU" sz="2000" b="1" dirty="0">
                <a:solidFill>
                  <a:srgbClr val="002060"/>
                </a:solidFill>
              </a:rPr>
              <a:t> того, коли </a:t>
            </a:r>
            <a:r>
              <a:rPr lang="ru-RU" sz="2000" b="1" dirty="0" err="1">
                <a:solidFill>
                  <a:srgbClr val="002060"/>
                </a:solidFill>
              </a:rPr>
              <a:t>краще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спілкуватися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усно</a:t>
            </a:r>
            <a:r>
              <a:rPr lang="ru-RU" sz="2000" b="1" dirty="0">
                <a:solidFill>
                  <a:srgbClr val="002060"/>
                </a:solidFill>
              </a:rPr>
              <a:t>, а коли </a:t>
            </a:r>
            <a:r>
              <a:rPr lang="ru-RU" sz="2000" b="1" dirty="0" err="1">
                <a:solidFill>
                  <a:srgbClr val="002060"/>
                </a:solidFill>
              </a:rPr>
              <a:t>письмово</a:t>
            </a:r>
            <a:r>
              <a:rPr lang="ru-RU" sz="2000" b="1" dirty="0">
                <a:solidFill>
                  <a:srgbClr val="002060"/>
                </a:solidFill>
              </a:rPr>
              <a:t>, коли </a:t>
            </a:r>
            <a:r>
              <a:rPr lang="ru-RU" sz="2000" b="1" dirty="0" err="1">
                <a:solidFill>
                  <a:srgbClr val="002060"/>
                </a:solidFill>
              </a:rPr>
              <a:t>краще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підготувати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неформальні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замітки</a:t>
            </a:r>
            <a:r>
              <a:rPr lang="ru-RU" sz="2000" b="1" dirty="0">
                <a:solidFill>
                  <a:srgbClr val="002060"/>
                </a:solidFill>
              </a:rPr>
              <a:t>, а коли </a:t>
            </a:r>
            <a:r>
              <a:rPr lang="ru-RU" sz="2000" b="1" dirty="0" err="1">
                <a:solidFill>
                  <a:srgbClr val="002060"/>
                </a:solidFill>
              </a:rPr>
              <a:t>формальний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звіт</a:t>
            </a:r>
            <a:r>
              <a:rPr lang="ru-RU" sz="2000" b="1" dirty="0">
                <a:solidFill>
                  <a:srgbClr val="002060"/>
                </a:solidFill>
              </a:rPr>
              <a:t>, а </a:t>
            </a:r>
            <a:r>
              <a:rPr lang="ru-RU" sz="2000" b="1" dirty="0" err="1">
                <a:solidFill>
                  <a:srgbClr val="002060"/>
                </a:solidFill>
              </a:rPr>
              <a:t>також</a:t>
            </a:r>
            <a:r>
              <a:rPr lang="ru-RU" sz="2000" b="1" dirty="0">
                <a:solidFill>
                  <a:srgbClr val="002060"/>
                </a:solidFill>
              </a:rPr>
              <a:t> коли </a:t>
            </a:r>
            <a:r>
              <a:rPr lang="ru-RU" sz="2000" b="1" dirty="0" err="1">
                <a:solidFill>
                  <a:srgbClr val="002060"/>
                </a:solidFill>
              </a:rPr>
              <a:t>краще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поговорити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особисто</a:t>
            </a:r>
            <a:r>
              <a:rPr lang="ru-RU" sz="2000" b="1" dirty="0">
                <a:solidFill>
                  <a:srgbClr val="002060"/>
                </a:solidFill>
              </a:rPr>
              <a:t>, а коли </a:t>
            </a:r>
            <a:r>
              <a:rPr lang="ru-RU" sz="2000" b="1" dirty="0" err="1">
                <a:solidFill>
                  <a:srgbClr val="002060"/>
                </a:solidFill>
              </a:rPr>
              <a:t>написати</a:t>
            </a:r>
            <a:r>
              <a:rPr lang="ru-RU" sz="2000" b="1" dirty="0">
                <a:solidFill>
                  <a:srgbClr val="002060"/>
                </a:solidFill>
              </a:rPr>
              <a:t> по </a:t>
            </a:r>
            <a:r>
              <a:rPr lang="ru-RU" sz="2000" b="1" dirty="0" err="1">
                <a:solidFill>
                  <a:srgbClr val="002060"/>
                </a:solidFill>
              </a:rPr>
              <a:t>електронній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пошті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Стиль </a:t>
            </a:r>
            <a:r>
              <a:rPr lang="ru-RU" sz="2000" b="1" dirty="0" err="1">
                <a:solidFill>
                  <a:srgbClr val="C00000"/>
                </a:solidFill>
              </a:rPr>
              <a:t>написання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err="1">
                <a:solidFill>
                  <a:srgbClr val="002060"/>
                </a:solidFill>
              </a:rPr>
              <a:t>Застосування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дійсного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або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пасивного</a:t>
            </a:r>
            <a:r>
              <a:rPr lang="ru-RU" sz="2000" b="1" dirty="0">
                <a:solidFill>
                  <a:srgbClr val="002060"/>
                </a:solidFill>
              </a:rPr>
              <a:t> стану, структура </a:t>
            </a:r>
            <a:r>
              <a:rPr lang="ru-RU" sz="2000" b="1" dirty="0" err="1">
                <a:solidFill>
                  <a:srgbClr val="002060"/>
                </a:solidFill>
              </a:rPr>
              <a:t>пропозиції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підбір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слів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solidFill>
                  <a:srgbClr val="C00000"/>
                </a:solidFill>
              </a:rPr>
              <a:t>Методи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управління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нарадами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err="1">
                <a:solidFill>
                  <a:srgbClr val="002060"/>
                </a:solidFill>
              </a:rPr>
              <a:t>Підготовка</a:t>
            </a:r>
            <a:r>
              <a:rPr lang="ru-RU" sz="2000" b="1" dirty="0">
                <a:solidFill>
                  <a:srgbClr val="002060"/>
                </a:solidFill>
              </a:rPr>
              <a:t> порядку і робота з </a:t>
            </a:r>
            <a:r>
              <a:rPr lang="ru-RU" sz="2000" b="1" dirty="0" err="1">
                <a:solidFill>
                  <a:srgbClr val="002060"/>
                </a:solidFill>
              </a:rPr>
              <a:t>конфліктами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solidFill>
                  <a:srgbClr val="C00000"/>
                </a:solidFill>
              </a:rPr>
              <a:t>Методи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презентацій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err="1">
                <a:solidFill>
                  <a:srgbClr val="002060"/>
                </a:solidFill>
              </a:rPr>
              <a:t>Поінформованість</a:t>
            </a:r>
            <a:r>
              <a:rPr lang="ru-RU" sz="2000" b="1" dirty="0">
                <a:solidFill>
                  <a:srgbClr val="002060"/>
                </a:solidFill>
              </a:rPr>
              <a:t> про </a:t>
            </a:r>
            <a:r>
              <a:rPr lang="ru-RU" sz="2000" b="1" dirty="0" err="1">
                <a:solidFill>
                  <a:srgbClr val="002060"/>
                </a:solidFill>
              </a:rPr>
              <a:t>вплив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мови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тіла</a:t>
            </a:r>
            <a:r>
              <a:rPr lang="ru-RU" sz="2000" b="1" dirty="0">
                <a:solidFill>
                  <a:srgbClr val="002060"/>
                </a:solidFill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</a:rPr>
              <a:t>розробка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візуальних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засобів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solidFill>
                  <a:srgbClr val="C00000"/>
                </a:solidFill>
              </a:rPr>
              <a:t>Методи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організації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групової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роботи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err="1">
                <a:solidFill>
                  <a:srgbClr val="002060"/>
                </a:solidFill>
              </a:rPr>
              <a:t>Досягнення</a:t>
            </a:r>
            <a:r>
              <a:rPr lang="ru-RU" sz="2000" b="1" dirty="0">
                <a:solidFill>
                  <a:srgbClr val="002060"/>
                </a:solidFill>
              </a:rPr>
              <a:t> консенсусу і </a:t>
            </a:r>
            <a:r>
              <a:rPr lang="ru-RU" sz="2000" b="1" dirty="0" err="1">
                <a:solidFill>
                  <a:srgbClr val="002060"/>
                </a:solidFill>
              </a:rPr>
              <a:t>подолання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перешкод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solidFill>
                  <a:srgbClr val="C00000"/>
                </a:solidFill>
              </a:rPr>
              <a:t>Методи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слухання</a:t>
            </a:r>
            <a:r>
              <a:rPr lang="ru-RU" sz="2000" b="1" dirty="0">
                <a:solidFill>
                  <a:srgbClr val="C00000"/>
                </a:solidFill>
              </a:rPr>
              <a:t>. </a:t>
            </a:r>
            <a:r>
              <a:rPr lang="ru-RU" sz="2000" b="1" dirty="0" err="1">
                <a:solidFill>
                  <a:srgbClr val="C00000"/>
                </a:solidFill>
              </a:rPr>
              <a:t>Активне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слухання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(</a:t>
            </a:r>
            <a:r>
              <a:rPr lang="ru-RU" sz="2000" b="1" dirty="0" err="1">
                <a:solidFill>
                  <a:srgbClr val="002060"/>
                </a:solidFill>
              </a:rPr>
              <a:t>підтвердження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уточнення</a:t>
            </a:r>
            <a:r>
              <a:rPr lang="ru-RU" sz="2000" b="1" dirty="0">
                <a:solidFill>
                  <a:srgbClr val="002060"/>
                </a:solidFill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</a:rPr>
              <a:t>перевірка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розуміння</a:t>
            </a:r>
            <a:r>
              <a:rPr lang="ru-RU" sz="2000" b="1" dirty="0">
                <a:solidFill>
                  <a:srgbClr val="002060"/>
                </a:solidFill>
              </a:rPr>
              <a:t>) і </a:t>
            </a:r>
            <a:r>
              <a:rPr lang="ru-RU" sz="2000" b="1" dirty="0" err="1">
                <a:solidFill>
                  <a:srgbClr val="002060"/>
                </a:solidFill>
              </a:rPr>
              <a:t>усунення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бар'єрів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які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можуть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спотворити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розуміння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032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C00000"/>
                </a:solidFill>
              </a:rPr>
              <a:t>І</a:t>
            </a:r>
            <a:r>
              <a:rPr lang="ru-RU" sz="4000" b="1" dirty="0" err="1" smtClean="0">
                <a:solidFill>
                  <a:srgbClr val="C00000"/>
                </a:solidFill>
              </a:rPr>
              <a:t>нтелектуальний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простір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Менеджер проекту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формувати</a:t>
            </a:r>
            <a:r>
              <a:rPr lang="ru-RU" sz="2400" dirty="0"/>
              <a:t> </a:t>
            </a:r>
            <a:r>
              <a:rPr lang="ru-RU" sz="2400" dirty="0" err="1"/>
              <a:t>своєрідний</a:t>
            </a:r>
            <a:r>
              <a:rPr lang="ru-RU" sz="2400" dirty="0"/>
              <a:t> </a:t>
            </a:r>
            <a:r>
              <a:rPr lang="ru-RU" sz="2400" dirty="0" err="1"/>
              <a:t>інтелектуальний</a:t>
            </a:r>
            <a:r>
              <a:rPr lang="ru-RU" sz="2400" dirty="0"/>
              <a:t> </a:t>
            </a:r>
            <a:r>
              <a:rPr lang="ru-RU" sz="2400" dirty="0" err="1"/>
              <a:t>простір</a:t>
            </a:r>
            <a:r>
              <a:rPr lang="ru-RU" sz="2400" dirty="0"/>
              <a:t> для </a:t>
            </a:r>
            <a:r>
              <a:rPr lang="ru-RU" sz="2400" dirty="0" err="1"/>
              <a:t>обговорення</a:t>
            </a:r>
            <a:r>
              <a:rPr lang="ru-RU" sz="2400" dirty="0"/>
              <a:t> </a:t>
            </a:r>
            <a:r>
              <a:rPr lang="ru-RU" sz="2400" dirty="0" err="1"/>
              <a:t>зацікавленими</a:t>
            </a:r>
            <a:r>
              <a:rPr lang="ru-RU" sz="2400" dirty="0"/>
              <a:t> сторонами проекту </a:t>
            </a:r>
            <a:r>
              <a:rPr lang="ru-RU" sz="2400" dirty="0" err="1"/>
              <a:t>спільних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, </a:t>
            </a:r>
            <a:r>
              <a:rPr lang="ru-RU" sz="2400" dirty="0" err="1"/>
              <a:t>цілей</a:t>
            </a:r>
            <a:r>
              <a:rPr lang="ru-RU" sz="2400" dirty="0"/>
              <a:t> та сфер </a:t>
            </a:r>
            <a:r>
              <a:rPr lang="ru-RU" sz="2400" dirty="0" err="1"/>
              <a:t>інтересів</a:t>
            </a:r>
            <a:r>
              <a:rPr lang="ru-RU" sz="2400" dirty="0"/>
              <a:t> (у </a:t>
            </a:r>
            <a:r>
              <a:rPr lang="ru-RU" sz="2400" dirty="0" err="1" smtClean="0"/>
              <a:t>менеджменті</a:t>
            </a:r>
            <a:r>
              <a:rPr lang="ru-RU" sz="2400" dirty="0" smtClean="0"/>
              <a:t> </a:t>
            </a:r>
            <a:r>
              <a:rPr lang="ru-RU" sz="2400" dirty="0"/>
              <a:t>- «</a:t>
            </a:r>
            <a:r>
              <a:rPr lang="ru-RU" sz="2400" dirty="0" err="1"/>
              <a:t>ментальне</a:t>
            </a:r>
            <a:r>
              <a:rPr lang="ru-RU" sz="2400" dirty="0"/>
              <a:t> </a:t>
            </a:r>
            <a:r>
              <a:rPr lang="ru-RU" sz="2400" dirty="0" err="1" smtClean="0"/>
              <a:t>середовище</a:t>
            </a:r>
            <a:r>
              <a:rPr lang="ru-RU" sz="2400" dirty="0" smtClean="0"/>
              <a:t>»),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утворює</a:t>
            </a:r>
            <a:r>
              <a:rPr lang="ru-RU" sz="2400" dirty="0"/>
              <a:t> </a:t>
            </a:r>
            <a:r>
              <a:rPr lang="ru-RU" sz="2400" dirty="0" err="1"/>
              <a:t>додаткову</a:t>
            </a:r>
            <a:r>
              <a:rPr lang="ru-RU" sz="2400" dirty="0"/>
              <a:t> </a:t>
            </a:r>
            <a:r>
              <a:rPr lang="ru-RU" sz="2400" dirty="0" err="1"/>
              <a:t>цінність</a:t>
            </a:r>
            <a:r>
              <a:rPr lang="ru-RU" sz="2400" dirty="0"/>
              <a:t> проекту.</a:t>
            </a:r>
          </a:p>
        </p:txBody>
      </p:sp>
      <p:pic>
        <p:nvPicPr>
          <p:cNvPr id="10242" name="Picture 2" descr="Рекомендація № 8. Як журналісту / редакції дбати про ментальне здоров'я та  корпоративні комунікації – Незалежна медійна рад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r="20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63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Ментальне середовище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У </a:t>
            </a:r>
            <a:r>
              <a:rPr lang="ru-RU" dirty="0" err="1">
                <a:solidFill>
                  <a:srgbClr val="00B050"/>
                </a:solidFill>
              </a:rPr>
              <a:t>контексті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розгляду</a:t>
            </a:r>
            <a:r>
              <a:rPr lang="ru-RU" dirty="0">
                <a:solidFill>
                  <a:srgbClr val="00B050"/>
                </a:solidFill>
              </a:rPr>
              <a:t> проблем </a:t>
            </a:r>
            <a:r>
              <a:rPr lang="ru-RU" dirty="0" err="1">
                <a:solidFill>
                  <a:srgbClr val="00B050"/>
                </a:solidFill>
              </a:rPr>
              <a:t>сучасного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інформаційного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виробництва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ментальні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характери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слід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розглядати</a:t>
            </a:r>
            <a:r>
              <a:rPr lang="ru-RU" dirty="0">
                <a:solidFill>
                  <a:srgbClr val="00B050"/>
                </a:solidFill>
              </a:rPr>
              <a:t> з </a:t>
            </a:r>
            <a:r>
              <a:rPr lang="ru-RU" dirty="0" err="1">
                <a:solidFill>
                  <a:srgbClr val="00B050"/>
                </a:solidFill>
              </a:rPr>
              <a:t>огляду</a:t>
            </a:r>
            <a:r>
              <a:rPr lang="ru-RU" dirty="0">
                <a:solidFill>
                  <a:srgbClr val="00B050"/>
                </a:solidFill>
              </a:rPr>
              <a:t> на те, </a:t>
            </a:r>
            <a:r>
              <a:rPr lang="ru-RU" dirty="0" err="1">
                <a:solidFill>
                  <a:srgbClr val="00B050"/>
                </a:solidFill>
              </a:rPr>
              <a:t>що</a:t>
            </a:r>
            <a:r>
              <a:rPr lang="ru-RU" dirty="0">
                <a:solidFill>
                  <a:srgbClr val="00B050"/>
                </a:solidFill>
              </a:rPr>
              <a:t> вони є «</a:t>
            </a:r>
            <a:r>
              <a:rPr lang="ru-RU" dirty="0" err="1">
                <a:solidFill>
                  <a:srgbClr val="00B050"/>
                </a:solidFill>
              </a:rPr>
              <a:t>вмістилищем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спонукальних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мотивів</a:t>
            </a:r>
            <a:r>
              <a:rPr lang="ru-RU" dirty="0">
                <a:solidFill>
                  <a:srgbClr val="00B050"/>
                </a:solidFill>
              </a:rPr>
              <a:t> до </a:t>
            </a:r>
            <a:r>
              <a:rPr lang="ru-RU" dirty="0" err="1">
                <a:solidFill>
                  <a:srgbClr val="00B050"/>
                </a:solidFill>
              </a:rPr>
              <a:t>дії</a:t>
            </a:r>
            <a:r>
              <a:rPr lang="ru-RU" dirty="0">
                <a:solidFill>
                  <a:srgbClr val="00B050"/>
                </a:solidFill>
              </a:rPr>
              <a:t>, до </a:t>
            </a:r>
            <a:r>
              <a:rPr lang="ru-RU" dirty="0" err="1">
                <a:solidFill>
                  <a:srgbClr val="00B050"/>
                </a:solidFill>
              </a:rPr>
              <a:t>ділової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соціальної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культурної</a:t>
            </a:r>
            <a:r>
              <a:rPr lang="ru-RU" dirty="0">
                <a:solidFill>
                  <a:srgbClr val="00B050"/>
                </a:solidFill>
              </a:rPr>
              <a:t> та </a:t>
            </a:r>
            <a:r>
              <a:rPr lang="ru-RU" dirty="0" err="1">
                <a:solidFill>
                  <a:srgbClr val="00B050"/>
                </a:solidFill>
              </a:rPr>
              <a:t>політичної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активності</a:t>
            </a:r>
            <a:r>
              <a:rPr lang="ru-RU" dirty="0">
                <a:solidFill>
                  <a:srgbClr val="00B050"/>
                </a:solidFill>
              </a:rPr>
              <a:t>», </a:t>
            </a:r>
            <a:r>
              <a:rPr lang="ru-RU" dirty="0" err="1">
                <a:solidFill>
                  <a:srgbClr val="00B050"/>
                </a:solidFill>
              </a:rPr>
              <a:t>що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проявляються</a:t>
            </a:r>
            <a:r>
              <a:rPr lang="ru-RU" dirty="0">
                <a:solidFill>
                  <a:srgbClr val="00B050"/>
                </a:solidFill>
              </a:rPr>
              <a:t> в </a:t>
            </a:r>
            <a:r>
              <a:rPr lang="ru-RU" dirty="0" err="1">
                <a:solidFill>
                  <a:srgbClr val="00B050"/>
                </a:solidFill>
              </a:rPr>
              <a:t>певній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поведінці</a:t>
            </a:r>
            <a:r>
              <a:rPr lang="ru-RU" dirty="0">
                <a:solidFill>
                  <a:srgbClr val="00B050"/>
                </a:solidFill>
              </a:rPr>
              <a:t> і </a:t>
            </a:r>
            <a:r>
              <a:rPr lang="ru-RU" dirty="0" err="1">
                <a:solidFill>
                  <a:srgbClr val="00B050"/>
                </a:solidFill>
              </a:rPr>
              <a:t>вчинках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спільних</a:t>
            </a:r>
            <a:r>
              <a:rPr lang="ru-RU" dirty="0">
                <a:solidFill>
                  <a:srgbClr val="00B050"/>
                </a:solidFill>
              </a:rPr>
              <a:t> для </a:t>
            </a:r>
            <a:r>
              <a:rPr lang="ru-RU" dirty="0" err="1">
                <a:solidFill>
                  <a:srgbClr val="00B050"/>
                </a:solidFill>
              </a:rPr>
              <a:t>переважної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маси</a:t>
            </a:r>
            <a:r>
              <a:rPr lang="ru-RU" dirty="0">
                <a:solidFill>
                  <a:srgbClr val="00B050"/>
                </a:solidFill>
              </a:rPr>
              <a:t>  </a:t>
            </a:r>
            <a:r>
              <a:rPr lang="ru-RU" dirty="0" err="1">
                <a:solidFill>
                  <a:srgbClr val="00B050"/>
                </a:solidFill>
              </a:rPr>
              <a:t>представників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соціальних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угруповувань</a:t>
            </a:r>
            <a:r>
              <a:rPr lang="ru-RU" dirty="0">
                <a:solidFill>
                  <a:srgbClr val="00B050"/>
                </a:solidFill>
              </a:rPr>
              <a:t>, у </a:t>
            </a:r>
            <a:r>
              <a:rPr lang="ru-RU" dirty="0" err="1">
                <a:solidFill>
                  <a:srgbClr val="00B050"/>
                </a:solidFill>
              </a:rPr>
              <a:t>висунутих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ідеях</a:t>
            </a:r>
            <a:r>
              <a:rPr lang="ru-RU" dirty="0">
                <a:solidFill>
                  <a:srgbClr val="00B050"/>
                </a:solidFill>
              </a:rPr>
              <a:t> та проектах, формах </a:t>
            </a:r>
            <a:r>
              <a:rPr lang="ru-RU" dirty="0" err="1">
                <a:solidFill>
                  <a:srgbClr val="00B050"/>
                </a:solidFill>
              </a:rPr>
              <a:t>волевиявлення</a:t>
            </a:r>
            <a:r>
              <a:rPr lang="ru-RU" dirty="0">
                <a:solidFill>
                  <a:srgbClr val="00B050"/>
                </a:solidFill>
              </a:rPr>
              <a:t> та </a:t>
            </a:r>
            <a:r>
              <a:rPr lang="ru-RU" dirty="0" err="1">
                <a:solidFill>
                  <a:srgbClr val="00B050"/>
                </a:solidFill>
              </a:rPr>
              <a:t>ін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11266" name="Picture 2" descr="Сутність інтеграції переселенців з зони проведення АТО в Україні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72494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8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Ментальне середовище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Такий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простір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зацікавлених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сторін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проекту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має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відповідати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певним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критеріям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зокрема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креативності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відкритості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синергії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Отже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за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японськими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стандартами проектного менеджменту,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загальна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схема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управління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комунікаціями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проекту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має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вибудовуватися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трьох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платформах: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C00000"/>
                </a:solidFill>
              </a:rPr>
              <a:t>«</a:t>
            </a:r>
            <a:r>
              <a:rPr lang="ru-RU" sz="2000" dirty="0" err="1">
                <a:solidFill>
                  <a:srgbClr val="C00000"/>
                </a:solidFill>
              </a:rPr>
              <a:t>людській</a:t>
            </a:r>
            <a:r>
              <a:rPr lang="ru-RU" sz="2000" dirty="0">
                <a:solidFill>
                  <a:srgbClr val="C00000"/>
                </a:solidFill>
              </a:rPr>
              <a:t>», «</a:t>
            </a:r>
            <a:r>
              <a:rPr lang="ru-RU" sz="2000" dirty="0" err="1">
                <a:solidFill>
                  <a:srgbClr val="C00000"/>
                </a:solidFill>
              </a:rPr>
              <a:t>інформаційній</a:t>
            </a:r>
            <a:r>
              <a:rPr lang="ru-RU" sz="2000" dirty="0">
                <a:solidFill>
                  <a:srgbClr val="C00000"/>
                </a:solidFill>
              </a:rPr>
              <a:t>», «</a:t>
            </a:r>
            <a:r>
              <a:rPr lang="ru-RU" sz="2000" dirty="0" err="1">
                <a:solidFill>
                  <a:srgbClr val="C00000"/>
                </a:solidFill>
              </a:rPr>
              <a:t>культурній</a:t>
            </a:r>
            <a:r>
              <a:rPr lang="ru-RU" sz="2000" dirty="0">
                <a:solidFill>
                  <a:srgbClr val="C00000"/>
                </a:solidFill>
              </a:rPr>
              <a:t>» </a:t>
            </a:r>
            <a:r>
              <a:rPr lang="ru-RU" sz="2000" dirty="0"/>
              <a:t>.</a:t>
            </a:r>
          </a:p>
        </p:txBody>
      </p:sp>
      <p:pic>
        <p:nvPicPr>
          <p:cNvPr id="12290" name="Picture 2" descr="Міленіали і покоління Z розглядають період COVID-19 як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28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Ментальне середовище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b="1" dirty="0" err="1">
                <a:solidFill>
                  <a:schemeClr val="bg1"/>
                </a:solidFill>
              </a:rPr>
              <a:t>Інформаційна</a:t>
            </a:r>
            <a:r>
              <a:rPr lang="ru-RU" b="1" dirty="0">
                <a:solidFill>
                  <a:schemeClr val="bg1"/>
                </a:solidFill>
              </a:rPr>
              <a:t> платформа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у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 для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інтегрованих</a:t>
            </a:r>
            <a:r>
              <a:rPr lang="ru-RU" dirty="0"/>
              <a:t> </a:t>
            </a:r>
            <a:r>
              <a:rPr lang="ru-RU" dirty="0" err="1"/>
              <a:t>звітів</a:t>
            </a:r>
            <a:r>
              <a:rPr lang="ru-RU" dirty="0"/>
              <a:t>,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у </a:t>
            </a:r>
            <a:r>
              <a:rPr lang="ru-RU" dirty="0" err="1"/>
              <a:t>корпоративних</a:t>
            </a:r>
            <a:r>
              <a:rPr lang="ru-RU" dirty="0"/>
              <a:t> </a:t>
            </a:r>
            <a:r>
              <a:rPr lang="ru-RU" dirty="0" err="1"/>
              <a:t>програмних</a:t>
            </a:r>
            <a:r>
              <a:rPr lang="ru-RU" dirty="0"/>
              <a:t> продуктах,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доступу до </a:t>
            </a:r>
            <a:r>
              <a:rPr lang="ru-RU" dirty="0" err="1"/>
              <a:t>єдиних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, </a:t>
            </a:r>
            <a:r>
              <a:rPr lang="ru-RU" dirty="0" err="1"/>
              <a:t>технологічних</a:t>
            </a:r>
            <a:r>
              <a:rPr lang="ru-RU" dirty="0"/>
              <a:t>, </a:t>
            </a:r>
            <a:r>
              <a:rPr lang="ru-RU" dirty="0" err="1"/>
              <a:t>нормативних</a:t>
            </a:r>
            <a:r>
              <a:rPr lang="ru-RU" dirty="0"/>
              <a:t> баз </a:t>
            </a:r>
            <a:r>
              <a:rPr lang="ru-RU" dirty="0" err="1"/>
              <a:t>даних</a:t>
            </a:r>
            <a:r>
              <a:rPr lang="ru-RU" dirty="0"/>
              <a:t>. </a:t>
            </a:r>
            <a:r>
              <a:rPr lang="ru-RU" dirty="0" err="1"/>
              <a:t>Інформаційна</a:t>
            </a:r>
            <a:r>
              <a:rPr lang="ru-RU" dirty="0"/>
              <a:t> платформа </a:t>
            </a:r>
            <a:r>
              <a:rPr lang="ru-RU" dirty="0" err="1"/>
              <a:t>місить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додаткової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проекту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ефективних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для </a:t>
            </a:r>
            <a:r>
              <a:rPr lang="ru-RU" dirty="0" err="1"/>
              <a:t>прийняття</a:t>
            </a:r>
            <a:r>
              <a:rPr lang="ru-RU" dirty="0"/>
              <a:t> і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поточної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електронному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у </a:t>
            </a:r>
            <a:r>
              <a:rPr lang="ru-RU" dirty="0" err="1"/>
              <a:t>подальших</a:t>
            </a:r>
            <a:r>
              <a:rPr lang="ru-RU" dirty="0"/>
              <a:t> </a:t>
            </a:r>
            <a:r>
              <a:rPr lang="ru-RU" dirty="0" err="1"/>
              <a:t>рішеннях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0142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Ментальне середовище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Культурна платформа </a:t>
            </a:r>
            <a:r>
              <a:rPr lang="ru-RU" dirty="0" err="1"/>
              <a:t>розглядається</a:t>
            </a:r>
            <a:r>
              <a:rPr lang="ru-RU" dirty="0"/>
              <a:t> як </a:t>
            </a:r>
            <a:r>
              <a:rPr lang="ru-RU" dirty="0" err="1"/>
              <a:t>своєрідний</a:t>
            </a:r>
            <a:r>
              <a:rPr lang="ru-RU" dirty="0"/>
              <a:t> </a:t>
            </a:r>
            <a:r>
              <a:rPr lang="ru-RU" dirty="0" err="1"/>
              <a:t>віртуальний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зацікавлені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проекту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ініціативу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активно </a:t>
            </a:r>
            <a:r>
              <a:rPr lang="ru-RU" dirty="0" err="1"/>
              <a:t>співпрацюють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проекту.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взаємоповаги</a:t>
            </a:r>
            <a:r>
              <a:rPr lang="ru-RU" dirty="0"/>
              <a:t> і </a:t>
            </a:r>
            <a:r>
              <a:rPr lang="ru-RU" dirty="0" err="1"/>
              <a:t>взаємодії</a:t>
            </a:r>
            <a:r>
              <a:rPr lang="ru-RU" dirty="0"/>
              <a:t> в </a:t>
            </a:r>
            <a:r>
              <a:rPr lang="ru-RU" dirty="0" err="1"/>
              <a:t>соціальній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, </a:t>
            </a:r>
            <a:r>
              <a:rPr lang="ru-RU" dirty="0" err="1"/>
              <a:t>інтеграція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і культур (</a:t>
            </a:r>
            <a:r>
              <a:rPr lang="ru-RU" dirty="0" err="1"/>
              <a:t>регіональних</a:t>
            </a:r>
            <a:r>
              <a:rPr lang="ru-RU" dirty="0"/>
              <a:t>, </a:t>
            </a:r>
            <a:r>
              <a:rPr lang="ru-RU" dirty="0" err="1"/>
              <a:t>корпоративних</a:t>
            </a:r>
            <a:r>
              <a:rPr lang="ru-RU" dirty="0"/>
              <a:t>, </a:t>
            </a:r>
            <a:r>
              <a:rPr lang="ru-RU" dirty="0" err="1"/>
              <a:t>організаційних</a:t>
            </a:r>
            <a:r>
              <a:rPr lang="ru-RU" dirty="0"/>
              <a:t>, </a:t>
            </a:r>
            <a:r>
              <a:rPr lang="ru-RU" dirty="0" err="1"/>
              <a:t>професійних</a:t>
            </a:r>
            <a:r>
              <a:rPr lang="ru-RU" dirty="0"/>
              <a:t>), </a:t>
            </a:r>
            <a:r>
              <a:rPr lang="ru-RU" dirty="0" err="1"/>
              <a:t>гармонізація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соціально-етичних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бізнес-процесів</a:t>
            </a:r>
            <a:r>
              <a:rPr lang="ru-RU" dirty="0"/>
              <a:t> і процедур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відкритого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513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Управління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комунікаціями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>
                <a:solidFill>
                  <a:schemeClr val="bg1"/>
                </a:solidFill>
              </a:rPr>
              <a:t>інформаційним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забезпеченням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рекламного / ПР-</a:t>
            </a:r>
            <a:r>
              <a:rPr lang="ru-RU" b="1" dirty="0" smtClean="0">
                <a:solidFill>
                  <a:schemeClr val="bg1"/>
                </a:solidFill>
              </a:rPr>
              <a:t>проекту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b="1" i="1" dirty="0" smtClean="0"/>
          </a:p>
          <a:p>
            <a:pPr marL="514350" indent="-514350">
              <a:buFont typeface="+mj-lt"/>
              <a:buAutoNum type="arabicPeriod"/>
            </a:pPr>
            <a:endParaRPr lang="ru-RU" b="1" i="1" dirty="0"/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 smtClean="0"/>
              <a:t>Процеси</a:t>
            </a:r>
            <a:r>
              <a:rPr lang="ru-RU" b="1" i="1" dirty="0" smtClean="0"/>
              <a:t> </a:t>
            </a:r>
            <a:r>
              <a:rPr lang="ru-RU" b="1" i="1" dirty="0" err="1"/>
              <a:t>управління</a:t>
            </a:r>
            <a:r>
              <a:rPr lang="ru-RU" b="1" i="1" dirty="0"/>
              <a:t> </a:t>
            </a:r>
            <a:r>
              <a:rPr lang="ru-RU" b="1" i="1" dirty="0" err="1"/>
              <a:t>комунікаціями</a:t>
            </a:r>
            <a:r>
              <a:rPr lang="ru-RU" b="1" i="1" dirty="0"/>
              <a:t> при </a:t>
            </a:r>
            <a:r>
              <a:rPr lang="ru-RU" b="1" i="1" dirty="0" err="1"/>
              <a:t>виконанні</a:t>
            </a:r>
            <a:r>
              <a:rPr lang="ru-RU" b="1" i="1" dirty="0"/>
              <a:t> </a:t>
            </a:r>
            <a:r>
              <a:rPr lang="uk-UA" b="1" i="1" dirty="0"/>
              <a:t>рекламного / ПР-</a:t>
            </a:r>
            <a:r>
              <a:rPr lang="ru-RU" b="1" i="1" dirty="0" smtClean="0"/>
              <a:t>проекту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 smtClean="0"/>
              <a:t>Інформаційна</a:t>
            </a:r>
            <a:r>
              <a:rPr lang="ru-RU" b="1" i="1" dirty="0" smtClean="0"/>
              <a:t> </a:t>
            </a:r>
            <a:r>
              <a:rPr lang="ru-RU" b="1" i="1" dirty="0"/>
              <a:t>система </a:t>
            </a:r>
            <a:r>
              <a:rPr lang="ru-RU" b="1" i="1" dirty="0" err="1"/>
              <a:t>управління</a:t>
            </a:r>
            <a:r>
              <a:rPr lang="ru-RU" b="1" i="1" dirty="0"/>
              <a:t> </a:t>
            </a:r>
            <a:r>
              <a:rPr lang="uk-UA" b="1" i="1" dirty="0" smtClean="0"/>
              <a:t>рекламними </a:t>
            </a:r>
            <a:r>
              <a:rPr lang="uk-UA" b="1" i="1" dirty="0"/>
              <a:t>/ ПР-</a:t>
            </a:r>
            <a:r>
              <a:rPr lang="ru-RU" b="1" i="1" dirty="0" smtClean="0"/>
              <a:t>проектами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 smtClean="0"/>
              <a:t>Програмно-технічні</a:t>
            </a:r>
            <a:r>
              <a:rPr lang="ru-RU" b="1" i="1" dirty="0" smtClean="0"/>
              <a:t> </a:t>
            </a:r>
            <a:r>
              <a:rPr lang="ru-RU" b="1" i="1" dirty="0" err="1"/>
              <a:t>засоби</a:t>
            </a:r>
            <a:r>
              <a:rPr lang="ru-RU" b="1" i="1" dirty="0"/>
              <a:t> </a:t>
            </a:r>
            <a:r>
              <a:rPr lang="ru-RU" b="1" i="1" dirty="0" err="1"/>
              <a:t>управління</a:t>
            </a:r>
            <a:r>
              <a:rPr lang="ru-RU" b="1" i="1" dirty="0"/>
              <a:t> </a:t>
            </a:r>
            <a:r>
              <a:rPr lang="uk-UA" b="1" i="1" dirty="0" smtClean="0"/>
              <a:t>рекламними </a:t>
            </a:r>
            <a:r>
              <a:rPr lang="uk-UA" b="1" i="1" dirty="0"/>
              <a:t>/ ПР-</a:t>
            </a:r>
            <a:r>
              <a:rPr lang="ru-RU" b="1" i="1" dirty="0" smtClean="0"/>
              <a:t>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3596467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Контроль </a:t>
            </a:r>
            <a:r>
              <a:rPr lang="ru-RU" b="1" dirty="0" err="1">
                <a:solidFill>
                  <a:schemeClr val="bg1"/>
                </a:solidFill>
              </a:rPr>
              <a:t>комунікацій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Контроль </a:t>
            </a:r>
            <a:r>
              <a:rPr lang="ru-RU" b="1" dirty="0" err="1">
                <a:solidFill>
                  <a:srgbClr val="0070C0"/>
                </a:solidFill>
              </a:rPr>
              <a:t>комунікацій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- </a:t>
            </a:r>
            <a:r>
              <a:rPr lang="ru-RU" dirty="0" err="1">
                <a:solidFill>
                  <a:srgbClr val="0070C0"/>
                </a:solidFill>
              </a:rPr>
              <a:t>процес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моніторингу</a:t>
            </a:r>
            <a:r>
              <a:rPr lang="ru-RU" dirty="0">
                <a:solidFill>
                  <a:srgbClr val="0070C0"/>
                </a:solidFill>
              </a:rPr>
              <a:t> і контролю </a:t>
            </a:r>
            <a:r>
              <a:rPr lang="ru-RU" dirty="0" err="1">
                <a:solidFill>
                  <a:srgbClr val="0070C0"/>
                </a:solidFill>
              </a:rPr>
              <a:t>комунікацій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ході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всього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життєвого</a:t>
            </a:r>
            <a:r>
              <a:rPr lang="ru-RU" dirty="0">
                <a:solidFill>
                  <a:srgbClr val="0070C0"/>
                </a:solidFill>
              </a:rPr>
              <a:t> циклу проекту для </a:t>
            </a:r>
            <a:r>
              <a:rPr lang="ru-RU" dirty="0" err="1">
                <a:solidFill>
                  <a:srgbClr val="0070C0"/>
                </a:solidFill>
              </a:rPr>
              <a:t>забезпечення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задоволення</a:t>
            </a:r>
            <a:r>
              <a:rPr lang="ru-RU" dirty="0">
                <a:solidFill>
                  <a:srgbClr val="0070C0"/>
                </a:solidFill>
              </a:rPr>
              <a:t> потреб </a:t>
            </a:r>
            <a:r>
              <a:rPr lang="ru-RU" dirty="0" err="1">
                <a:solidFill>
                  <a:srgbClr val="0070C0"/>
                </a:solidFill>
              </a:rPr>
              <a:t>зацікавлених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сторін</a:t>
            </a:r>
            <a:r>
              <a:rPr lang="ru-RU" dirty="0">
                <a:solidFill>
                  <a:srgbClr val="0070C0"/>
                </a:solidFill>
              </a:rPr>
              <a:t> проекту в </a:t>
            </a:r>
            <a:r>
              <a:rPr lang="ru-RU" dirty="0" err="1">
                <a:solidFill>
                  <a:srgbClr val="0070C0"/>
                </a:solidFill>
              </a:rPr>
              <a:t>інформації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Ключова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вигода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даного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процесу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полягає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забезпеченні</a:t>
            </a:r>
            <a:r>
              <a:rPr lang="ru-RU" dirty="0">
                <a:solidFill>
                  <a:srgbClr val="0070C0"/>
                </a:solidFill>
              </a:rPr>
              <a:t> оптимального </a:t>
            </a:r>
            <a:r>
              <a:rPr lang="ru-RU" dirty="0" err="1">
                <a:solidFill>
                  <a:srgbClr val="0070C0"/>
                </a:solidFill>
              </a:rPr>
              <a:t>обміну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інформацією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серед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всіх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учасників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комунікацій</a:t>
            </a:r>
            <a:r>
              <a:rPr lang="ru-RU" dirty="0">
                <a:solidFill>
                  <a:srgbClr val="0070C0"/>
                </a:solidFill>
              </a:rPr>
              <a:t> в будь-</a:t>
            </a:r>
            <a:r>
              <a:rPr lang="ru-RU" dirty="0" err="1">
                <a:solidFill>
                  <a:srgbClr val="0070C0"/>
                </a:solidFill>
              </a:rPr>
              <a:t>який</a:t>
            </a:r>
            <a:r>
              <a:rPr lang="ru-RU" dirty="0">
                <a:solidFill>
                  <a:srgbClr val="0070C0"/>
                </a:solidFill>
              </a:rPr>
              <a:t> момент часу.</a:t>
            </a:r>
          </a:p>
        </p:txBody>
      </p:sp>
      <p:pic>
        <p:nvPicPr>
          <p:cNvPr id="13314" name="Picture 2" descr="Всеукраїнська науково-практична конференція «Міжкультурна комунікація  учасників освітнього процесу як умова формування успішної особистості в  глобалізованому світі» – Інститут модернізації змісту освіт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6116"/>
            <a:ext cx="5181600" cy="410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омунікації це процес обміну інформацією фак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43" y="884237"/>
            <a:ext cx="9566786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64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лекция тема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8" y="668594"/>
            <a:ext cx="1058934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60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лекция тема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35" y="635870"/>
            <a:ext cx="10009239" cy="56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248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002060"/>
                </a:solidFill>
              </a:rPr>
              <a:t>Для менеджера </a:t>
            </a:r>
            <a:r>
              <a:rPr lang="ru-RU" b="1" i="1" dirty="0" err="1" smtClean="0">
                <a:solidFill>
                  <a:srgbClr val="002060"/>
                </a:solidFill>
              </a:rPr>
              <a:t>доступними</a:t>
            </a:r>
            <a:r>
              <a:rPr lang="ru-RU" b="1" i="1" dirty="0" smtClean="0">
                <a:solidFill>
                  <a:srgbClr val="002060"/>
                </a:solidFill>
              </a:rPr>
              <a:t> є два </a:t>
            </a:r>
            <a:r>
              <a:rPr lang="ru-RU" b="1" i="1" dirty="0" err="1" smtClean="0">
                <a:solidFill>
                  <a:srgbClr val="002060"/>
                </a:solidFill>
              </a:rPr>
              <a:t>типи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комунікацій</a:t>
            </a:r>
            <a:r>
              <a:rPr lang="ru-RU" b="1" i="1" dirty="0" smtClean="0">
                <a:solidFill>
                  <a:srgbClr val="002060"/>
                </a:solidFill>
              </a:rPr>
              <a:t>: </a:t>
            </a:r>
            <a:r>
              <a:rPr lang="ru-RU" b="1" i="1" dirty="0" err="1" smtClean="0">
                <a:solidFill>
                  <a:srgbClr val="002060"/>
                </a:solidFill>
              </a:rPr>
              <a:t>формальні</a:t>
            </a:r>
            <a:r>
              <a:rPr lang="ru-RU" b="1" i="1" dirty="0" smtClean="0">
                <a:solidFill>
                  <a:srgbClr val="002060"/>
                </a:solidFill>
              </a:rPr>
              <a:t> та </a:t>
            </a:r>
            <a:r>
              <a:rPr lang="ru-RU" b="1" i="1" dirty="0" err="1" smtClean="0">
                <a:solidFill>
                  <a:srgbClr val="002060"/>
                </a:solidFill>
              </a:rPr>
              <a:t>неформальні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1.</a:t>
            </a:r>
            <a:r>
              <a:rPr lang="ru-RU" b="1" dirty="0" smtClean="0">
                <a:solidFill>
                  <a:srgbClr val="FF0000"/>
                </a:solidFill>
              </a:rPr>
              <a:t>Формальні </a:t>
            </a:r>
            <a:r>
              <a:rPr lang="ru-RU" b="1" dirty="0" err="1">
                <a:solidFill>
                  <a:srgbClr val="FF0000"/>
                </a:solidFill>
              </a:rPr>
              <a:t>комунікації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передбачені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організаційною</a:t>
            </a:r>
            <a:r>
              <a:rPr lang="ru-RU" b="1" dirty="0">
                <a:solidFill>
                  <a:srgbClr val="002060"/>
                </a:solidFill>
              </a:rPr>
              <a:t> структурою. Вони </a:t>
            </a:r>
            <a:r>
              <a:rPr lang="ru-RU" b="1" dirty="0" err="1">
                <a:solidFill>
                  <a:srgbClr val="002060"/>
                </a:solidFill>
              </a:rPr>
              <a:t>поділяютьсяна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r>
              <a:rPr lang="ru-RU" b="1" dirty="0" err="1">
                <a:solidFill>
                  <a:srgbClr val="002060"/>
                </a:solidFill>
              </a:rPr>
              <a:t>вертикальні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горизонтальні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діагональні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До </a:t>
            </a:r>
            <a:r>
              <a:rPr lang="ru-RU" b="1" dirty="0" err="1">
                <a:solidFill>
                  <a:srgbClr val="FF0000"/>
                </a:solidFill>
              </a:rPr>
              <a:t>вертикальних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комунікацій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належать </a:t>
            </a:r>
            <a:r>
              <a:rPr lang="ru-RU" b="1" dirty="0" err="1">
                <a:solidFill>
                  <a:srgbClr val="002060"/>
                </a:solidFill>
              </a:rPr>
              <a:t>комунікації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зверху</a:t>
            </a:r>
            <a:r>
              <a:rPr lang="ru-RU" b="1" dirty="0">
                <a:solidFill>
                  <a:srgbClr val="002060"/>
                </a:solidFill>
              </a:rPr>
              <a:t> вниз і </a:t>
            </a:r>
            <a:r>
              <a:rPr lang="ru-RU" b="1" dirty="0" err="1">
                <a:solidFill>
                  <a:srgbClr val="002060"/>
                </a:solidFill>
              </a:rPr>
              <a:t>знизу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вгору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</a:rPr>
              <a:t>Комунікації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зверху</a:t>
            </a:r>
            <a:r>
              <a:rPr lang="ru-RU" b="1" dirty="0">
                <a:solidFill>
                  <a:srgbClr val="002060"/>
                </a:solidFill>
              </a:rPr>
              <a:t> вниз </a:t>
            </a:r>
            <a:r>
              <a:rPr lang="ru-RU" b="1" dirty="0" err="1">
                <a:solidFill>
                  <a:srgbClr val="002060"/>
                </a:solidFill>
              </a:rPr>
              <a:t>вирішують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п'ять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основних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завдань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1)</a:t>
            </a:r>
            <a:r>
              <a:rPr lang="ru-RU" b="1" dirty="0" err="1">
                <a:solidFill>
                  <a:srgbClr val="002060"/>
                </a:solidFill>
              </a:rPr>
              <a:t>ознайомлення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працівників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цілями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організації</a:t>
            </a:r>
            <a:r>
              <a:rPr lang="ru-RU" b="1" dirty="0">
                <a:solidFill>
                  <a:srgbClr val="002060"/>
                </a:solidFill>
              </a:rPr>
              <a:t> з метою </a:t>
            </a:r>
            <a:r>
              <a:rPr lang="ru-RU" b="1" dirty="0" err="1">
                <a:solidFill>
                  <a:srgbClr val="002060"/>
                </a:solidFill>
              </a:rPr>
              <a:t>усвідомлення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нимиважливості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роботи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виконується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2)</a:t>
            </a:r>
            <a:r>
              <a:rPr lang="ru-RU" b="1" dirty="0" err="1">
                <a:solidFill>
                  <a:srgbClr val="002060"/>
                </a:solidFill>
              </a:rPr>
              <a:t>викладення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конкретних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інструкцій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щодо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виконання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робіт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3)</a:t>
            </a:r>
            <a:r>
              <a:rPr lang="ru-RU" b="1" dirty="0" err="1">
                <a:solidFill>
                  <a:srgbClr val="002060"/>
                </a:solidFill>
              </a:rPr>
              <a:t>забезпечення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розуміння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роботи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її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зв'язку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іншими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завданнями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організації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4)</a:t>
            </a:r>
            <a:r>
              <a:rPr lang="ru-RU" b="1" dirty="0" err="1">
                <a:solidFill>
                  <a:srgbClr val="002060"/>
                </a:solidFill>
              </a:rPr>
              <a:t>надання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інформації</a:t>
            </a:r>
            <a:r>
              <a:rPr lang="ru-RU" b="1" dirty="0">
                <a:solidFill>
                  <a:srgbClr val="002060"/>
                </a:solidFill>
              </a:rPr>
              <a:t> про </a:t>
            </a:r>
            <a:r>
              <a:rPr lang="ru-RU" b="1" dirty="0" err="1">
                <a:solidFill>
                  <a:srgbClr val="002060"/>
                </a:solidFill>
              </a:rPr>
              <a:t>процедури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методи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виконання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роботи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5)</a:t>
            </a:r>
            <a:r>
              <a:rPr lang="ru-RU" b="1" dirty="0" err="1">
                <a:solidFill>
                  <a:srgbClr val="002060"/>
                </a:solidFill>
              </a:rPr>
              <a:t>забезпечення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підлеглих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інформацією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зворотного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зв'язку</a:t>
            </a:r>
            <a:r>
              <a:rPr lang="ru-RU" b="1" dirty="0">
                <a:solidFill>
                  <a:srgbClr val="002060"/>
                </a:solidFill>
              </a:rPr>
              <a:t> про </a:t>
            </a:r>
            <a:r>
              <a:rPr lang="ru-RU" b="1" dirty="0" err="1">
                <a:solidFill>
                  <a:srgbClr val="002060"/>
                </a:solidFill>
              </a:rPr>
              <a:t>результати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діяльностіорганізації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</a:rPr>
              <a:t>Отже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комунікації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зверху</a:t>
            </a:r>
            <a:r>
              <a:rPr lang="ru-RU" b="1" dirty="0">
                <a:solidFill>
                  <a:srgbClr val="002060"/>
                </a:solidFill>
              </a:rPr>
              <a:t> вниз </a:t>
            </a:r>
            <a:r>
              <a:rPr lang="ru-RU" b="1" dirty="0" err="1">
                <a:solidFill>
                  <a:srgbClr val="002060"/>
                </a:solidFill>
              </a:rPr>
              <a:t>допомагають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пов'язувати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різні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рівні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організації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координувати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їх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діяльність</a:t>
            </a:r>
            <a:r>
              <a:rPr lang="ru-RU" b="1" dirty="0">
                <a:solidFill>
                  <a:srgbClr val="002060"/>
                </a:solidFill>
              </a:rPr>
              <a:t>. Разом </a:t>
            </a:r>
            <a:r>
              <a:rPr lang="ru-RU" b="1" dirty="0" err="1">
                <a:solidFill>
                  <a:srgbClr val="002060"/>
                </a:solidFill>
              </a:rPr>
              <a:t>із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тим</a:t>
            </a:r>
            <a:r>
              <a:rPr lang="ru-RU" b="1" dirty="0">
                <a:solidFill>
                  <a:srgbClr val="002060"/>
                </a:solidFill>
              </a:rPr>
              <a:t> для </a:t>
            </a:r>
            <a:r>
              <a:rPr lang="ru-RU" b="1" dirty="0" err="1">
                <a:solidFill>
                  <a:srgbClr val="002060"/>
                </a:solidFill>
              </a:rPr>
              <a:t>комунікацій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зверху</a:t>
            </a:r>
            <a:r>
              <a:rPr lang="ru-RU" b="1" dirty="0">
                <a:solidFill>
                  <a:srgbClr val="002060"/>
                </a:solidFill>
              </a:rPr>
              <a:t> вниз характерна низка </a:t>
            </a:r>
            <a:r>
              <a:rPr lang="ru-RU" b="1" dirty="0" err="1">
                <a:solidFill>
                  <a:srgbClr val="002060"/>
                </a:solidFill>
              </a:rPr>
              <a:t>недоліків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— </a:t>
            </a:r>
            <a:r>
              <a:rPr lang="ru-RU" b="1" dirty="0" err="1">
                <a:solidFill>
                  <a:srgbClr val="002060"/>
                </a:solidFill>
              </a:rPr>
              <a:t>створення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передумов</a:t>
            </a:r>
            <a:r>
              <a:rPr lang="ru-RU" b="1" dirty="0">
                <a:solidFill>
                  <a:srgbClr val="002060"/>
                </a:solidFill>
              </a:rPr>
              <a:t> для </a:t>
            </a:r>
            <a:r>
              <a:rPr lang="ru-RU" b="1" dirty="0" err="1">
                <a:solidFill>
                  <a:srgbClr val="002060"/>
                </a:solidFill>
              </a:rPr>
              <a:t>формування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авторитарної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системи</a:t>
            </a:r>
            <a:r>
              <a:rPr lang="ru-RU" b="1" dirty="0">
                <a:solidFill>
                  <a:srgbClr val="002060"/>
                </a:solidFill>
              </a:rPr>
              <a:t>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— </a:t>
            </a:r>
            <a:r>
              <a:rPr lang="ru-RU" b="1" dirty="0" err="1">
                <a:solidFill>
                  <a:srgbClr val="002060"/>
                </a:solidFill>
              </a:rPr>
              <a:t>значне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завантаження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підлеглих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роботою</a:t>
            </a:r>
            <a:r>
              <a:rPr lang="ru-RU" b="1" dirty="0">
                <a:solidFill>
                  <a:srgbClr val="002060"/>
                </a:solidFill>
              </a:rPr>
              <a:t>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— </a:t>
            </a:r>
            <a:r>
              <a:rPr lang="ru-RU" b="1" dirty="0" err="1">
                <a:solidFill>
                  <a:srgbClr val="002060"/>
                </a:solidFill>
              </a:rPr>
              <a:t>постійні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втрати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інформації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внаслідок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викривлень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помилкової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інтерпретації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Одним </a:t>
            </a:r>
            <a:r>
              <a:rPr lang="ru-RU" b="1" dirty="0" err="1">
                <a:solidFill>
                  <a:srgbClr val="002060"/>
                </a:solidFill>
              </a:rPr>
              <a:t>із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методів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подолання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цих</a:t>
            </a:r>
            <a:r>
              <a:rPr lang="ru-RU" b="1" dirty="0">
                <a:solidFill>
                  <a:srgbClr val="002060"/>
                </a:solidFill>
              </a:rPr>
              <a:t> проблем є </a:t>
            </a:r>
            <a:r>
              <a:rPr lang="ru-RU" b="1" dirty="0" err="1">
                <a:solidFill>
                  <a:srgbClr val="002060"/>
                </a:solidFill>
              </a:rPr>
              <a:t>організація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потоків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інформації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знизу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вгору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тобто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налагодження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ефективного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зворотного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зв'язку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Цими</a:t>
            </a:r>
            <a:r>
              <a:rPr lang="ru-RU" b="1" dirty="0">
                <a:solidFill>
                  <a:srgbClr val="002060"/>
                </a:solidFill>
              </a:rPr>
              <a:t> каналами </a:t>
            </a:r>
            <a:r>
              <a:rPr lang="ru-RU" b="1" dirty="0" err="1">
                <a:solidFill>
                  <a:srgbClr val="002060"/>
                </a:solidFill>
              </a:rPr>
              <a:t>передається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інформація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підлеглих</a:t>
            </a:r>
            <a:r>
              <a:rPr lang="ru-RU" b="1" dirty="0">
                <a:solidFill>
                  <a:srgbClr val="002060"/>
                </a:solidFill>
              </a:rPr>
              <a:t> до </a:t>
            </a:r>
            <a:r>
              <a:rPr lang="ru-RU" b="1" dirty="0" err="1">
                <a:solidFill>
                  <a:srgbClr val="002060"/>
                </a:solidFill>
              </a:rPr>
              <a:t>керівників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хоча</a:t>
            </a:r>
            <a:r>
              <a:rPr lang="ru-RU" b="1" dirty="0">
                <a:solidFill>
                  <a:srgbClr val="002060"/>
                </a:solidFill>
              </a:rPr>
              <a:t> не </a:t>
            </a:r>
            <a:r>
              <a:rPr lang="ru-RU" b="1" dirty="0" err="1">
                <a:solidFill>
                  <a:srgbClr val="002060"/>
                </a:solidFill>
              </a:rPr>
              <a:t>всі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менеджери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приділяють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достатньо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уваги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організації</a:t>
            </a:r>
            <a:r>
              <a:rPr lang="ru-RU" b="1" dirty="0">
                <a:solidFill>
                  <a:srgbClr val="002060"/>
                </a:solidFill>
              </a:rPr>
              <a:t> такого типу </a:t>
            </a:r>
            <a:r>
              <a:rPr lang="ru-RU" b="1" dirty="0" err="1">
                <a:solidFill>
                  <a:srgbClr val="002060"/>
                </a:solidFill>
              </a:rPr>
              <a:t>інформаційних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потоків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1605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Горизонтальні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комунікації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C00000"/>
                </a:solidFill>
              </a:rPr>
              <a:t>Горизонтальні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комунікації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здійснюються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між</a:t>
            </a:r>
            <a:r>
              <a:rPr lang="ru-RU" dirty="0">
                <a:solidFill>
                  <a:srgbClr val="C00000"/>
                </a:solidFill>
              </a:rPr>
              <a:t> особами, </a:t>
            </a:r>
            <a:r>
              <a:rPr lang="ru-RU" dirty="0" err="1">
                <a:solidFill>
                  <a:srgbClr val="C00000"/>
                </a:solidFill>
              </a:rPr>
              <a:t>які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перебувають</a:t>
            </a:r>
            <a:r>
              <a:rPr lang="ru-RU" dirty="0">
                <a:solidFill>
                  <a:srgbClr val="C00000"/>
                </a:solidFill>
              </a:rPr>
              <a:t> на одному </a:t>
            </a:r>
            <a:r>
              <a:rPr lang="ru-RU" dirty="0" err="1">
                <a:solidFill>
                  <a:srgbClr val="C00000"/>
                </a:solidFill>
              </a:rPr>
              <a:t>рівні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ієрархії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Такий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обмін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інформацією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забезпечує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координацію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діяльності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ru-RU" dirty="0" err="1">
                <a:solidFill>
                  <a:srgbClr val="C00000"/>
                </a:solidFill>
              </a:rPr>
              <a:t>наприклад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між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віце</a:t>
            </a:r>
            <a:r>
              <a:rPr lang="ru-RU" dirty="0">
                <a:solidFill>
                  <a:srgbClr val="C00000"/>
                </a:solidFill>
              </a:rPr>
              <a:t>-президентами з маркетингу, </a:t>
            </a:r>
            <a:r>
              <a:rPr lang="ru-RU" dirty="0" err="1">
                <a:solidFill>
                  <a:srgbClr val="C00000"/>
                </a:solidFill>
              </a:rPr>
              <a:t>фінансів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виробництва</a:t>
            </a:r>
            <a:r>
              <a:rPr lang="ru-RU" dirty="0">
                <a:solidFill>
                  <a:srgbClr val="C00000"/>
                </a:solidFill>
              </a:rPr>
              <a:t>). 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Як </a:t>
            </a:r>
            <a:r>
              <a:rPr lang="ru-RU" dirty="0" err="1">
                <a:solidFill>
                  <a:srgbClr val="C00000"/>
                </a:solidFill>
              </a:rPr>
              <a:t>показують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дослідження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ефективність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горизонтальних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комунікацій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досягає</a:t>
            </a:r>
            <a:r>
              <a:rPr lang="ru-RU" dirty="0">
                <a:solidFill>
                  <a:srgbClr val="C00000"/>
                </a:solidFill>
              </a:rPr>
              <a:t> 90 %, </a:t>
            </a:r>
            <a:r>
              <a:rPr lang="ru-RU" dirty="0" err="1">
                <a:solidFill>
                  <a:srgbClr val="C00000"/>
                </a:solidFill>
              </a:rPr>
              <a:t>що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пояснюється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значним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рівнем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розуміння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працівниками</a:t>
            </a:r>
            <a:r>
              <a:rPr lang="ru-RU" dirty="0">
                <a:solidFill>
                  <a:srgbClr val="C00000"/>
                </a:solidFill>
              </a:rPr>
              <a:t> характеру </a:t>
            </a:r>
            <a:r>
              <a:rPr lang="ru-RU" dirty="0" err="1">
                <a:solidFill>
                  <a:srgbClr val="C00000"/>
                </a:solidFill>
              </a:rPr>
              <a:t>роботи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своїх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колег</a:t>
            </a:r>
            <a:r>
              <a:rPr lang="ru-RU" dirty="0">
                <a:solidFill>
                  <a:srgbClr val="C00000"/>
                </a:solidFill>
              </a:rPr>
              <a:t> і проблем, </a:t>
            </a:r>
            <a:r>
              <a:rPr lang="ru-RU" dirty="0" err="1">
                <a:solidFill>
                  <a:srgbClr val="C00000"/>
                </a:solidFill>
              </a:rPr>
              <a:t>що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виникають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під</a:t>
            </a:r>
            <a:r>
              <a:rPr lang="ru-RU" dirty="0">
                <a:solidFill>
                  <a:srgbClr val="C00000"/>
                </a:solidFill>
              </a:rPr>
              <a:t> час </a:t>
            </a:r>
            <a:r>
              <a:rPr lang="ru-RU" dirty="0" err="1">
                <a:solidFill>
                  <a:srgbClr val="C00000"/>
                </a:solidFill>
              </a:rPr>
              <a:t>функціонування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суміжних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підрозділів</a:t>
            </a:r>
            <a:r>
              <a:rPr lang="ru-RU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1482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лекция тема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4" y="567044"/>
            <a:ext cx="10776154" cy="54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91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2.5 Комунікації ділових партнер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9" y="825909"/>
            <a:ext cx="10107561" cy="509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608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9.3. Технологія організації та проведення ділових нар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32" y="619432"/>
            <a:ext cx="9350478" cy="531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544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ОРГАНІЗАЦІЯ ПРОВЕДЕННЯ НАРАД, ЗБОРІВ, ДІЛОВИХ ПЕРЕГОВОРІВ, Технологія  підготовки проведення нарад і зборів - Офісний менеджмент - Навчальні  матеріали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52" y="806245"/>
            <a:ext cx="10353367" cy="52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8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Процеси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управління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комунікаціями</a:t>
            </a:r>
            <a:r>
              <a:rPr lang="ru-RU" b="1" dirty="0">
                <a:solidFill>
                  <a:schemeClr val="bg1"/>
                </a:solidFill>
              </a:rPr>
              <a:t> при </a:t>
            </a:r>
            <a:r>
              <a:rPr lang="ru-RU" b="1" dirty="0" err="1" smtClean="0">
                <a:solidFill>
                  <a:schemeClr val="bg1"/>
                </a:solidFill>
              </a:rPr>
              <a:t>виконанні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uk-UA" b="1" dirty="0" smtClean="0"/>
              <a:t>рекламного </a:t>
            </a:r>
            <a:r>
              <a:rPr lang="uk-UA" b="1" dirty="0"/>
              <a:t>/ ПР-</a:t>
            </a:r>
            <a:r>
              <a:rPr lang="ru-RU" b="1" dirty="0" smtClean="0">
                <a:solidFill>
                  <a:schemeClr val="bg1"/>
                </a:solidFill>
              </a:rPr>
              <a:t>проекту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err="1">
                <a:solidFill>
                  <a:srgbClr val="00B050"/>
                </a:solidFill>
              </a:rPr>
              <a:t>Управління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комунікаціями</a:t>
            </a:r>
            <a:r>
              <a:rPr lang="ru-RU" b="1" dirty="0">
                <a:solidFill>
                  <a:srgbClr val="00B050"/>
                </a:solidFill>
              </a:rPr>
              <a:t> проекту </a:t>
            </a:r>
            <a:r>
              <a:rPr lang="ru-RU" dirty="0" err="1">
                <a:solidFill>
                  <a:srgbClr val="002060"/>
                </a:solidFill>
              </a:rPr>
              <a:t>включає</a:t>
            </a:r>
            <a:r>
              <a:rPr lang="ru-RU" dirty="0">
                <a:solidFill>
                  <a:srgbClr val="002060"/>
                </a:solidFill>
              </a:rPr>
              <a:t> в себе </a:t>
            </a:r>
            <a:r>
              <a:rPr lang="ru-RU" dirty="0" err="1">
                <a:solidFill>
                  <a:srgbClr val="002060"/>
                </a:solidFill>
              </a:rPr>
              <a:t>процеси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необхідні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своєчасного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створення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збору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поширення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зберігання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отримання</a:t>
            </a:r>
            <a:r>
              <a:rPr lang="ru-RU" dirty="0">
                <a:solidFill>
                  <a:srgbClr val="002060"/>
                </a:solidFill>
              </a:rPr>
              <a:t> та, в </a:t>
            </a:r>
            <a:r>
              <a:rPr lang="ru-RU" dirty="0" err="1">
                <a:solidFill>
                  <a:srgbClr val="002060"/>
                </a:solidFill>
              </a:rPr>
              <a:t>кінцевому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рахунку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використання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інформації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проекту;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розділ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проектного менеджменту,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включає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необхідні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забезпечення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одержання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збору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поширення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зберігання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кінцевого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розміщення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проектної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інформації</a:t>
            </a:r>
            <a:r>
              <a:rPr lang="ru-RU" dirty="0">
                <a:solidFill>
                  <a:srgbClr val="002060"/>
                </a:solidFill>
              </a:rPr>
              <a:t>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управлінська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функція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спрямована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забезпечення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своєчасного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збору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генерації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розподілу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збереження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необхідної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проектної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інформації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5261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ОРГАНИЗАЦИЯ ПРОВЕДЕНИЯ СОВЕЩАНИЙ, СБОРОВ, ДЕЛОВЫХ ПЕРЕГОВОРОВ, Технология  подготовки проведения совещаний и собраний - Офисный менедж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39" y="747252"/>
            <a:ext cx="9281651" cy="488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11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одготовка и проведение деловых бесед и переговоров, Принципы проведения  деловых бесед, Пять универсальных принципов ведения деловых бесед -  Организация труда менедж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07" y="609599"/>
            <a:ext cx="9783096" cy="57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73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Подготовка и проведение деловых бесед и переговоров, Принципы проведения  деловых бесед - Офисный менедж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757084"/>
            <a:ext cx="9035844" cy="553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971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одготовка и проведение деловых бесед и переговоров, Принципы проведения  деловых бесед - Офисный менедж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48" y="599203"/>
            <a:ext cx="8436078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71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Управління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зацікавленими</a:t>
            </a:r>
            <a:r>
              <a:rPr lang="ru-RU" b="1" dirty="0" smtClean="0">
                <a:solidFill>
                  <a:srgbClr val="0070C0"/>
                </a:solidFill>
              </a:rPr>
              <a:t> сторонами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рекламного / ПР-</a:t>
            </a:r>
            <a:r>
              <a:rPr lang="ru-RU" b="1" dirty="0" smtClean="0">
                <a:solidFill>
                  <a:srgbClr val="0070C0"/>
                </a:solidFill>
              </a:rPr>
              <a:t>проекту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0070C0"/>
                </a:solidFill>
              </a:rPr>
              <a:t>Управління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зацікавленими</a:t>
            </a:r>
            <a:r>
              <a:rPr lang="ru-RU" sz="3200" b="1" dirty="0">
                <a:solidFill>
                  <a:srgbClr val="0070C0"/>
                </a:solidFill>
              </a:rPr>
              <a:t> сторонами проекту </a:t>
            </a:r>
            <a:r>
              <a:rPr lang="ru-RU" sz="3200" dirty="0" err="1"/>
              <a:t>включає</a:t>
            </a:r>
            <a:r>
              <a:rPr lang="ru-RU" sz="3200" dirty="0"/>
              <a:t> в себе </a:t>
            </a:r>
            <a:r>
              <a:rPr lang="ru-RU" sz="3200" dirty="0" err="1"/>
              <a:t>процеси</a:t>
            </a:r>
            <a:r>
              <a:rPr lang="ru-RU" sz="3200" dirty="0"/>
              <a:t>, </a:t>
            </a:r>
            <a:r>
              <a:rPr lang="ru-RU" sz="3200" dirty="0" err="1"/>
              <a:t>необхідні</a:t>
            </a:r>
            <a:r>
              <a:rPr lang="ru-RU" sz="3200" dirty="0"/>
              <a:t> для </a:t>
            </a:r>
            <a:r>
              <a:rPr lang="ru-RU" sz="3200" dirty="0" err="1"/>
              <a:t>виявлення</a:t>
            </a:r>
            <a:r>
              <a:rPr lang="ru-RU" sz="3200" dirty="0"/>
              <a:t> людей, </a:t>
            </a:r>
            <a:r>
              <a:rPr lang="ru-RU" sz="3200" dirty="0" err="1"/>
              <a:t>груп</a:t>
            </a:r>
            <a:r>
              <a:rPr lang="ru-RU" sz="3200" dirty="0"/>
              <a:t> і </a:t>
            </a:r>
            <a:r>
              <a:rPr lang="ru-RU" sz="3200" dirty="0" err="1"/>
              <a:t>організацій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можуть</a:t>
            </a:r>
            <a:r>
              <a:rPr lang="ru-RU" sz="3200" dirty="0"/>
              <a:t> </a:t>
            </a:r>
            <a:r>
              <a:rPr lang="ru-RU" sz="3200" dirty="0" err="1"/>
              <a:t>надавати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на </a:t>
            </a:r>
            <a:r>
              <a:rPr lang="ru-RU" sz="3200" dirty="0" err="1"/>
              <a:t>яких</a:t>
            </a:r>
            <a:r>
              <a:rPr lang="ru-RU" sz="3200" dirty="0"/>
              <a:t> </a:t>
            </a:r>
            <a:r>
              <a:rPr lang="ru-RU" sz="3200" dirty="0" err="1"/>
              <a:t>може</a:t>
            </a:r>
            <a:r>
              <a:rPr lang="ru-RU" sz="3200" dirty="0"/>
              <a:t> </a:t>
            </a:r>
            <a:r>
              <a:rPr lang="ru-RU" sz="3200" dirty="0" err="1"/>
              <a:t>впливати</a:t>
            </a:r>
            <a:r>
              <a:rPr lang="ru-RU" sz="3200" dirty="0"/>
              <a:t> проект, для </a:t>
            </a:r>
            <a:r>
              <a:rPr lang="ru-RU" sz="3200" dirty="0" err="1"/>
              <a:t>аналізу</a:t>
            </a:r>
            <a:r>
              <a:rPr lang="ru-RU" sz="3200" dirty="0"/>
              <a:t> </a:t>
            </a:r>
            <a:r>
              <a:rPr lang="ru-RU" sz="3200" dirty="0" err="1"/>
              <a:t>очікувань</a:t>
            </a:r>
            <a:r>
              <a:rPr lang="ru-RU" sz="3200" dirty="0"/>
              <a:t> </a:t>
            </a:r>
            <a:r>
              <a:rPr lang="ru-RU" sz="3200" dirty="0" err="1"/>
              <a:t>зацікавлених</a:t>
            </a:r>
            <a:r>
              <a:rPr lang="ru-RU" sz="3200" dirty="0"/>
              <a:t> </a:t>
            </a:r>
            <a:r>
              <a:rPr lang="ru-RU" sz="3200" dirty="0" err="1"/>
              <a:t>сторін</a:t>
            </a:r>
            <a:r>
              <a:rPr lang="ru-RU" sz="3200" dirty="0"/>
              <a:t> і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впливу</a:t>
            </a:r>
            <a:r>
              <a:rPr lang="ru-RU" sz="3200" dirty="0"/>
              <a:t> на проект, а </a:t>
            </a:r>
            <a:r>
              <a:rPr lang="ru-RU" sz="3200" dirty="0" err="1"/>
              <a:t>також</a:t>
            </a:r>
            <a:r>
              <a:rPr lang="ru-RU" sz="3200" dirty="0"/>
              <a:t> для </a:t>
            </a:r>
            <a:r>
              <a:rPr lang="ru-RU" sz="3200" dirty="0" err="1"/>
              <a:t>розробки</a:t>
            </a:r>
            <a:r>
              <a:rPr lang="ru-RU" sz="3200" dirty="0"/>
              <a:t> </a:t>
            </a:r>
            <a:r>
              <a:rPr lang="ru-RU" sz="3200" dirty="0" err="1"/>
              <a:t>відповідних</a:t>
            </a:r>
            <a:r>
              <a:rPr lang="ru-RU" sz="3200" dirty="0"/>
              <a:t> </a:t>
            </a:r>
            <a:r>
              <a:rPr lang="ru-RU" sz="3200" dirty="0" err="1"/>
              <a:t>стратегій</a:t>
            </a:r>
            <a:r>
              <a:rPr lang="ru-RU" sz="3200" dirty="0"/>
              <a:t> </a:t>
            </a:r>
            <a:r>
              <a:rPr lang="ru-RU" sz="3200" dirty="0" err="1"/>
              <a:t>управління</a:t>
            </a:r>
            <a:r>
              <a:rPr lang="ru-RU" sz="3200" dirty="0"/>
              <a:t> для </a:t>
            </a:r>
            <a:r>
              <a:rPr lang="ru-RU" sz="3200" dirty="0" err="1"/>
              <a:t>ефективного</a:t>
            </a:r>
            <a:r>
              <a:rPr lang="ru-RU" sz="3200" dirty="0"/>
              <a:t> </a:t>
            </a:r>
            <a:r>
              <a:rPr lang="ru-RU" sz="3200" dirty="0" err="1"/>
              <a:t>залучення</a:t>
            </a:r>
            <a:r>
              <a:rPr lang="ru-RU" sz="3200" dirty="0"/>
              <a:t> </a:t>
            </a:r>
            <a:r>
              <a:rPr lang="ru-RU" sz="3200" dirty="0" err="1"/>
              <a:t>зацікавлених</a:t>
            </a:r>
            <a:r>
              <a:rPr lang="ru-RU" sz="3200" dirty="0"/>
              <a:t> </a:t>
            </a:r>
            <a:r>
              <a:rPr lang="ru-RU" sz="3200" dirty="0" err="1"/>
              <a:t>сторін</a:t>
            </a:r>
            <a:r>
              <a:rPr lang="ru-RU" sz="3200" dirty="0"/>
              <a:t> до </a:t>
            </a:r>
            <a:r>
              <a:rPr lang="ru-RU" sz="3200" dirty="0" err="1"/>
              <a:t>прийняття</a:t>
            </a:r>
            <a:r>
              <a:rPr lang="ru-RU" sz="3200" dirty="0"/>
              <a:t> </a:t>
            </a:r>
            <a:r>
              <a:rPr lang="ru-RU" sz="3200" dirty="0" err="1"/>
              <a:t>рішень</a:t>
            </a:r>
            <a:r>
              <a:rPr lang="ru-RU" sz="3200" dirty="0"/>
              <a:t> і </a:t>
            </a:r>
            <a:r>
              <a:rPr lang="ru-RU" sz="3200" dirty="0" err="1"/>
              <a:t>виконання</a:t>
            </a:r>
            <a:r>
              <a:rPr lang="ru-RU" sz="3200" dirty="0"/>
              <a:t> проекту.</a:t>
            </a:r>
          </a:p>
        </p:txBody>
      </p:sp>
    </p:spTree>
    <p:extLst>
      <p:ext uri="{BB962C8B-B14F-4D97-AF65-F5344CB8AC3E}">
        <p14:creationId xmlns:p14="http://schemas.microsoft.com/office/powerpoint/2010/main" val="2526750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Зацікавлені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сторони</a:t>
            </a:r>
            <a:r>
              <a:rPr lang="ru-RU" b="1" dirty="0" smtClean="0">
                <a:solidFill>
                  <a:srgbClr val="0070C0"/>
                </a:solidFill>
              </a:rPr>
              <a:t> проекту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Зацікавлені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сторони</a:t>
            </a:r>
            <a:r>
              <a:rPr lang="ru-RU" b="1" dirty="0">
                <a:solidFill>
                  <a:srgbClr val="0070C0"/>
                </a:solidFill>
              </a:rPr>
              <a:t> проекту </a:t>
            </a:r>
            <a:r>
              <a:rPr lang="ru-RU" dirty="0">
                <a:solidFill>
                  <a:srgbClr val="0070C0"/>
                </a:solidFill>
              </a:rPr>
              <a:t>-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особи та </a:t>
            </a:r>
            <a:r>
              <a:rPr lang="ru-RU" dirty="0" err="1">
                <a:solidFill>
                  <a:srgbClr val="0070C0"/>
                </a:solidFill>
              </a:rPr>
              <a:t>організації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наприклад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замовники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спонсори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виконуюча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організація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громадськість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які</a:t>
            </a:r>
            <a:r>
              <a:rPr lang="ru-RU" dirty="0">
                <a:solidFill>
                  <a:srgbClr val="0070C0"/>
                </a:solidFill>
              </a:rPr>
              <a:t> активно </a:t>
            </a:r>
            <a:r>
              <a:rPr lang="ru-RU" dirty="0" err="1">
                <a:solidFill>
                  <a:srgbClr val="0070C0"/>
                </a:solidFill>
              </a:rPr>
              <a:t>беруть</a:t>
            </a:r>
            <a:r>
              <a:rPr lang="ru-RU" dirty="0">
                <a:solidFill>
                  <a:srgbClr val="0070C0"/>
                </a:solidFill>
              </a:rPr>
              <a:t> участь у </a:t>
            </a:r>
            <a:r>
              <a:rPr lang="ru-RU" dirty="0" err="1">
                <a:solidFill>
                  <a:srgbClr val="0070C0"/>
                </a:solidFill>
              </a:rPr>
              <a:t>проекті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інтереси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яких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можуть</a:t>
            </a:r>
            <a:r>
              <a:rPr lang="ru-RU" dirty="0">
                <a:solidFill>
                  <a:srgbClr val="0070C0"/>
                </a:solidFill>
              </a:rPr>
              <a:t> бути </a:t>
            </a:r>
            <a:r>
              <a:rPr lang="ru-RU" dirty="0" err="1">
                <a:solidFill>
                  <a:srgbClr val="0070C0"/>
                </a:solidFill>
              </a:rPr>
              <a:t>порушені</a:t>
            </a:r>
            <a:r>
              <a:rPr lang="ru-RU" dirty="0">
                <a:solidFill>
                  <a:srgbClr val="0070C0"/>
                </a:solidFill>
              </a:rPr>
              <a:t> як позитивно, так і негативно в </a:t>
            </a:r>
            <a:r>
              <a:rPr lang="ru-RU" dirty="0" err="1">
                <a:solidFill>
                  <a:srgbClr val="0070C0"/>
                </a:solidFill>
              </a:rPr>
              <a:t>ході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виконання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результаті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завершення</a:t>
            </a:r>
            <a:r>
              <a:rPr lang="ru-RU" dirty="0">
                <a:solidFill>
                  <a:srgbClr val="0070C0"/>
                </a:solidFill>
              </a:rPr>
              <a:t> проекту. Вони </a:t>
            </a:r>
            <a:r>
              <a:rPr lang="ru-RU" dirty="0" err="1">
                <a:solidFill>
                  <a:srgbClr val="0070C0"/>
                </a:solidFill>
              </a:rPr>
              <a:t>також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можуть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впливати</a:t>
            </a:r>
            <a:r>
              <a:rPr lang="ru-RU" dirty="0">
                <a:solidFill>
                  <a:srgbClr val="0070C0"/>
                </a:solidFill>
              </a:rPr>
              <a:t> на проект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його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результати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Зацікавлені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сторони</a:t>
            </a:r>
            <a:r>
              <a:rPr lang="ru-RU" dirty="0">
                <a:solidFill>
                  <a:srgbClr val="0070C0"/>
                </a:solidFill>
              </a:rPr>
              <a:t> проекту </a:t>
            </a:r>
            <a:r>
              <a:rPr lang="ru-RU" dirty="0" err="1">
                <a:solidFill>
                  <a:srgbClr val="0070C0"/>
                </a:solidFill>
              </a:rPr>
              <a:t>можуть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перебувати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різних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рівнях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всередині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організації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мати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різні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рівні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повноважень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можуть</a:t>
            </a:r>
            <a:r>
              <a:rPr lang="ru-RU" dirty="0">
                <a:solidFill>
                  <a:srgbClr val="0070C0"/>
                </a:solidFill>
              </a:rPr>
              <a:t> бути </a:t>
            </a:r>
            <a:r>
              <a:rPr lang="ru-RU" dirty="0" err="1">
                <a:solidFill>
                  <a:srgbClr val="0070C0"/>
                </a:solidFill>
              </a:rPr>
              <a:t>зовнішніми</a:t>
            </a:r>
            <a:r>
              <a:rPr lang="ru-RU" dirty="0">
                <a:solidFill>
                  <a:srgbClr val="0070C0"/>
                </a:solidFill>
              </a:rPr>
              <a:t> по </a:t>
            </a:r>
            <a:r>
              <a:rPr lang="ru-RU" dirty="0" err="1">
                <a:solidFill>
                  <a:srgbClr val="0070C0"/>
                </a:solidFill>
              </a:rPr>
              <a:t>відношенню</a:t>
            </a:r>
            <a:r>
              <a:rPr lang="ru-RU" dirty="0">
                <a:solidFill>
                  <a:srgbClr val="0070C0"/>
                </a:solidFill>
              </a:rPr>
              <a:t> до </a:t>
            </a:r>
            <a:r>
              <a:rPr lang="ru-RU" dirty="0" err="1">
                <a:solidFill>
                  <a:srgbClr val="0070C0"/>
                </a:solidFill>
              </a:rPr>
              <a:t>виконуючої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організації</a:t>
            </a:r>
            <a:r>
              <a:rPr lang="ru-RU" dirty="0">
                <a:solidFill>
                  <a:srgbClr val="0070C0"/>
                </a:solidFill>
              </a:rPr>
              <a:t> проекту.</a:t>
            </a:r>
          </a:p>
          <a:p>
            <a:r>
              <a:rPr lang="ru-RU" dirty="0">
                <a:solidFill>
                  <a:srgbClr val="0070C0"/>
                </a:solidFill>
              </a:rPr>
              <a:t>Результатом </a:t>
            </a:r>
            <a:r>
              <a:rPr lang="ru-RU" dirty="0" err="1">
                <a:solidFill>
                  <a:srgbClr val="0070C0"/>
                </a:solidFill>
              </a:rPr>
              <a:t>визначення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зацікавлених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сторін</a:t>
            </a:r>
            <a:r>
              <a:rPr lang="ru-RU" dirty="0">
                <a:solidFill>
                  <a:srgbClr val="0070C0"/>
                </a:solidFill>
              </a:rPr>
              <a:t> проекту є </a:t>
            </a:r>
            <a:r>
              <a:rPr lang="ru-RU" dirty="0" err="1">
                <a:solidFill>
                  <a:srgbClr val="0070C0"/>
                </a:solidFill>
              </a:rPr>
              <a:t>стратегія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управління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зацікавленими</a:t>
            </a:r>
            <a:r>
              <a:rPr lang="ru-RU" dirty="0">
                <a:solidFill>
                  <a:srgbClr val="0070C0"/>
                </a:solidFill>
              </a:rPr>
              <a:t> сторонами проекту.</a:t>
            </a:r>
          </a:p>
        </p:txBody>
      </p:sp>
      <p:pic>
        <p:nvPicPr>
          <p:cNvPr id="27650" name="Picture 2" descr="Курсы Project Management - обучение управлению проектами | GeekBrains -  образовательный портал | GeekBrains - образовательный порта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69511"/>
            <a:ext cx="5181600" cy="426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437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Загальна характеристика управління проектами в туризмі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220" y="786581"/>
            <a:ext cx="9753600" cy="56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1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Управління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зацікавленими</a:t>
            </a:r>
            <a:r>
              <a:rPr lang="ru-RU" b="1" dirty="0" smtClean="0">
                <a:solidFill>
                  <a:srgbClr val="0070C0"/>
                </a:solidFill>
              </a:rPr>
              <a:t> сторонами проекту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err="1" smtClean="0">
                <a:solidFill>
                  <a:srgbClr val="0070C0"/>
                </a:solidFill>
              </a:rPr>
              <a:t>Управління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зацікавленими</a:t>
            </a:r>
            <a:r>
              <a:rPr lang="ru-RU" sz="3200" dirty="0">
                <a:solidFill>
                  <a:srgbClr val="0070C0"/>
                </a:solidFill>
              </a:rPr>
              <a:t> сторонами </a:t>
            </a:r>
            <a:r>
              <a:rPr lang="ru-RU" sz="3200" dirty="0" err="1">
                <a:solidFill>
                  <a:srgbClr val="0070C0"/>
                </a:solidFill>
              </a:rPr>
              <a:t>також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зосереджується</a:t>
            </a:r>
            <a:r>
              <a:rPr lang="ru-RU" sz="3200" dirty="0">
                <a:solidFill>
                  <a:srgbClr val="0070C0"/>
                </a:solidFill>
              </a:rPr>
              <a:t> на </a:t>
            </a:r>
            <a:r>
              <a:rPr lang="ru-RU" sz="3200" dirty="0" err="1" smtClean="0">
                <a:solidFill>
                  <a:srgbClr val="0070C0"/>
                </a:solidFill>
              </a:rPr>
              <a:t>постійній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комунікації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із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зацікавленими</a:t>
            </a:r>
            <a:r>
              <a:rPr lang="ru-RU" sz="3200" dirty="0">
                <a:solidFill>
                  <a:srgbClr val="0070C0"/>
                </a:solidFill>
              </a:rPr>
              <a:t> сторонами з метою </a:t>
            </a:r>
            <a:r>
              <a:rPr lang="ru-RU" sz="3200" dirty="0" err="1">
                <a:solidFill>
                  <a:srgbClr val="0070C0"/>
                </a:solidFill>
              </a:rPr>
              <a:t>розуміння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їх</a:t>
            </a:r>
            <a:r>
              <a:rPr lang="ru-RU" sz="3200" dirty="0">
                <a:solidFill>
                  <a:srgbClr val="0070C0"/>
                </a:solidFill>
              </a:rPr>
              <a:t> потреб і </a:t>
            </a:r>
            <a:r>
              <a:rPr lang="ru-RU" sz="3200" dirty="0" err="1">
                <a:solidFill>
                  <a:srgbClr val="0070C0"/>
                </a:solidFill>
              </a:rPr>
              <a:t>очікувань</a:t>
            </a:r>
            <a:r>
              <a:rPr lang="ru-RU" sz="3200" dirty="0">
                <a:solidFill>
                  <a:srgbClr val="0070C0"/>
                </a:solidFill>
              </a:rPr>
              <a:t>, на </a:t>
            </a:r>
            <a:r>
              <a:rPr lang="ru-RU" sz="3200" dirty="0" err="1">
                <a:solidFill>
                  <a:srgbClr val="0070C0"/>
                </a:solidFill>
              </a:rPr>
              <a:t>реагуванні</a:t>
            </a:r>
            <a:r>
              <a:rPr lang="ru-RU" sz="3200" dirty="0">
                <a:solidFill>
                  <a:srgbClr val="0070C0"/>
                </a:solidFill>
              </a:rPr>
              <a:t> на </a:t>
            </a:r>
            <a:r>
              <a:rPr lang="ru-RU" sz="3200" dirty="0" err="1">
                <a:solidFill>
                  <a:srgbClr val="0070C0"/>
                </a:solidFill>
              </a:rPr>
              <a:t>проблеми</a:t>
            </a:r>
            <a:r>
              <a:rPr lang="ru-RU" sz="3200" dirty="0">
                <a:solidFill>
                  <a:srgbClr val="0070C0"/>
                </a:solidFill>
              </a:rPr>
              <a:t> в </a:t>
            </a:r>
            <a:r>
              <a:rPr lang="ru-RU" sz="3200" dirty="0" err="1">
                <a:solidFill>
                  <a:srgbClr val="0070C0"/>
                </a:solidFill>
              </a:rPr>
              <a:t>міру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їх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виникнення</a:t>
            </a:r>
            <a:r>
              <a:rPr lang="ru-RU" sz="3200" dirty="0">
                <a:solidFill>
                  <a:srgbClr val="0070C0"/>
                </a:solidFill>
              </a:rPr>
              <a:t>, на </a:t>
            </a:r>
            <a:r>
              <a:rPr lang="ru-RU" sz="3200" dirty="0" err="1">
                <a:solidFill>
                  <a:srgbClr val="0070C0"/>
                </a:solidFill>
              </a:rPr>
              <a:t>управлінні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конфліктуючими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інтересами</a:t>
            </a:r>
            <a:r>
              <a:rPr lang="ru-RU" sz="3200" dirty="0">
                <a:solidFill>
                  <a:srgbClr val="0070C0"/>
                </a:solidFill>
              </a:rPr>
              <a:t> і на </a:t>
            </a:r>
            <a:r>
              <a:rPr lang="ru-RU" sz="3200" dirty="0" err="1">
                <a:solidFill>
                  <a:srgbClr val="0070C0"/>
                </a:solidFill>
              </a:rPr>
              <a:t>сприянні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відповідного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залучення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зацікавлених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сторін</a:t>
            </a:r>
            <a:r>
              <a:rPr lang="ru-RU" sz="3200" dirty="0">
                <a:solidFill>
                  <a:srgbClr val="0070C0"/>
                </a:solidFill>
              </a:rPr>
              <a:t> в </a:t>
            </a:r>
            <a:r>
              <a:rPr lang="ru-RU" sz="3200" dirty="0" err="1">
                <a:solidFill>
                  <a:srgbClr val="0070C0"/>
                </a:solidFill>
              </a:rPr>
              <a:t>прийняття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рішень</a:t>
            </a:r>
            <a:r>
              <a:rPr lang="ru-RU" sz="3200" dirty="0">
                <a:solidFill>
                  <a:srgbClr val="0070C0"/>
                </a:solidFill>
              </a:rPr>
              <a:t> і в </a:t>
            </a:r>
            <a:r>
              <a:rPr lang="ru-RU" sz="3200" dirty="0" err="1">
                <a:solidFill>
                  <a:srgbClr val="0070C0"/>
                </a:solidFill>
              </a:rPr>
              <a:t>операції</a:t>
            </a:r>
            <a:r>
              <a:rPr lang="ru-RU" sz="3200" dirty="0">
                <a:solidFill>
                  <a:srgbClr val="0070C0"/>
                </a:solidFill>
              </a:rPr>
              <a:t> проекту.</a:t>
            </a:r>
          </a:p>
          <a:p>
            <a:r>
              <a:rPr lang="ru-RU" sz="3200" dirty="0" err="1">
                <a:solidFill>
                  <a:srgbClr val="0070C0"/>
                </a:solidFill>
              </a:rPr>
              <a:t>Задоволенням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зацікавлених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сторін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слід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керувати</a:t>
            </a:r>
            <a:r>
              <a:rPr lang="ru-RU" sz="3200" dirty="0">
                <a:solidFill>
                  <a:srgbClr val="0070C0"/>
                </a:solidFill>
              </a:rPr>
              <a:t> як </a:t>
            </a:r>
            <a:r>
              <a:rPr lang="ru-RU" sz="3200" dirty="0" err="1">
                <a:solidFill>
                  <a:srgbClr val="0070C0"/>
                </a:solidFill>
              </a:rPr>
              <a:t>однією</a:t>
            </a:r>
            <a:r>
              <a:rPr lang="ru-RU" sz="3200" dirty="0">
                <a:solidFill>
                  <a:srgbClr val="0070C0"/>
                </a:solidFill>
              </a:rPr>
              <a:t> з </a:t>
            </a:r>
            <a:r>
              <a:rPr lang="ru-RU" sz="3200" dirty="0" err="1">
                <a:solidFill>
                  <a:srgbClr val="0070C0"/>
                </a:solidFill>
              </a:rPr>
              <a:t>ключових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цілей</a:t>
            </a:r>
            <a:r>
              <a:rPr lang="ru-RU" sz="3200" dirty="0">
                <a:solidFill>
                  <a:srgbClr val="0070C0"/>
                </a:solidFill>
              </a:rPr>
              <a:t> проекту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8304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0070C0"/>
                </a:solidFill>
              </a:rPr>
              <a:t>Процеси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управління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зацікавленими</a:t>
            </a:r>
            <a:r>
              <a:rPr lang="ru-RU" b="1" i="1" dirty="0">
                <a:solidFill>
                  <a:srgbClr val="0070C0"/>
                </a:solidFill>
              </a:rPr>
              <a:t> сторонами 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рекламного / ПР-</a:t>
            </a:r>
            <a:r>
              <a:rPr lang="ru-RU" b="1" i="1" dirty="0" smtClean="0">
                <a:solidFill>
                  <a:srgbClr val="0070C0"/>
                </a:solidFill>
              </a:rPr>
              <a:t>проекту</a:t>
            </a:r>
            <a:r>
              <a:rPr lang="ru-RU" b="1" i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- </a:t>
            </a:r>
            <a:r>
              <a:rPr lang="ru-RU" i="1" dirty="0" err="1" smtClean="0">
                <a:solidFill>
                  <a:srgbClr val="0070C0"/>
                </a:solidFill>
              </a:rPr>
              <a:t>Визначення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зацікавлених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сторін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- </a:t>
            </a:r>
            <a:r>
              <a:rPr lang="ru-RU" dirty="0" err="1">
                <a:solidFill>
                  <a:srgbClr val="0070C0"/>
                </a:solidFill>
              </a:rPr>
              <a:t>процес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виявлення</a:t>
            </a:r>
            <a:r>
              <a:rPr lang="ru-RU" dirty="0">
                <a:solidFill>
                  <a:srgbClr val="0070C0"/>
                </a:solidFill>
              </a:rPr>
              <a:t> людей, </a:t>
            </a:r>
            <a:r>
              <a:rPr lang="ru-RU" dirty="0" err="1">
                <a:solidFill>
                  <a:srgbClr val="0070C0"/>
                </a:solidFill>
              </a:rPr>
              <a:t>груп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організацій</a:t>
            </a:r>
            <a:r>
              <a:rPr lang="ru-RU" dirty="0">
                <a:solidFill>
                  <a:srgbClr val="0070C0"/>
                </a:solidFill>
              </a:rPr>
              <a:t>, на </a:t>
            </a:r>
            <a:r>
              <a:rPr lang="ru-RU" dirty="0" err="1">
                <a:solidFill>
                  <a:srgbClr val="0070C0"/>
                </a:solidFill>
              </a:rPr>
              <a:t>яких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може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впливати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рішення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операція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результат проекту </a:t>
            </a:r>
            <a:r>
              <a:rPr lang="ru-RU" dirty="0" err="1">
                <a:solidFill>
                  <a:srgbClr val="0070C0"/>
                </a:solidFill>
              </a:rPr>
              <a:t>або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які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можуть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надавати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зворотний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вплив</a:t>
            </a:r>
            <a:r>
              <a:rPr lang="ru-RU" dirty="0">
                <a:solidFill>
                  <a:srgbClr val="0070C0"/>
                </a:solidFill>
              </a:rPr>
              <a:t>, а </a:t>
            </a:r>
            <a:r>
              <a:rPr lang="ru-RU" dirty="0" err="1">
                <a:solidFill>
                  <a:srgbClr val="0070C0"/>
                </a:solidFill>
              </a:rPr>
              <a:t>також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аналізу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документування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значимої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інформації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щодо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їх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інтересів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залучення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взаємозалежностей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впливу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потенційного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впливу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успіх</a:t>
            </a:r>
            <a:r>
              <a:rPr lang="ru-RU" dirty="0">
                <a:solidFill>
                  <a:srgbClr val="0070C0"/>
                </a:solidFill>
              </a:rPr>
              <a:t> проекту.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– </a:t>
            </a:r>
            <a:r>
              <a:rPr lang="ru-RU" i="1" dirty="0" err="1">
                <a:solidFill>
                  <a:srgbClr val="0070C0"/>
                </a:solidFill>
              </a:rPr>
              <a:t>Планування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управління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зацікавленими</a:t>
            </a:r>
            <a:r>
              <a:rPr lang="ru-RU" i="1" dirty="0">
                <a:solidFill>
                  <a:srgbClr val="0070C0"/>
                </a:solidFill>
              </a:rPr>
              <a:t> сторонами </a:t>
            </a:r>
            <a:r>
              <a:rPr lang="ru-RU" dirty="0">
                <a:solidFill>
                  <a:srgbClr val="0070C0"/>
                </a:solidFill>
              </a:rPr>
              <a:t>- </a:t>
            </a:r>
            <a:r>
              <a:rPr lang="ru-RU" dirty="0" err="1">
                <a:solidFill>
                  <a:srgbClr val="0070C0"/>
                </a:solidFill>
              </a:rPr>
              <a:t>процес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розробки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відповідних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стратегій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управління</a:t>
            </a:r>
            <a:r>
              <a:rPr lang="ru-RU" dirty="0">
                <a:solidFill>
                  <a:srgbClr val="0070C0"/>
                </a:solidFill>
              </a:rPr>
              <a:t> для </a:t>
            </a:r>
            <a:r>
              <a:rPr lang="ru-RU" dirty="0" err="1">
                <a:solidFill>
                  <a:srgbClr val="0070C0"/>
                </a:solidFill>
              </a:rPr>
              <a:t>ефективного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залучення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зацікавлених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сторін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протягом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життєвого</a:t>
            </a:r>
            <a:r>
              <a:rPr lang="ru-RU" dirty="0">
                <a:solidFill>
                  <a:srgbClr val="0070C0"/>
                </a:solidFill>
              </a:rPr>
              <a:t> циклу проекту, </a:t>
            </a:r>
            <a:r>
              <a:rPr lang="ru-RU" dirty="0" err="1">
                <a:solidFill>
                  <a:srgbClr val="0070C0"/>
                </a:solidFill>
              </a:rPr>
              <a:t>заснованих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аналізі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їх</a:t>
            </a:r>
            <a:r>
              <a:rPr lang="ru-RU" dirty="0">
                <a:solidFill>
                  <a:srgbClr val="0070C0"/>
                </a:solidFill>
              </a:rPr>
              <a:t> потреб, </a:t>
            </a:r>
            <a:r>
              <a:rPr lang="ru-RU" dirty="0" err="1">
                <a:solidFill>
                  <a:srgbClr val="0070C0"/>
                </a:solidFill>
              </a:rPr>
              <a:t>інтересів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потенційного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впливу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успіх</a:t>
            </a:r>
            <a:r>
              <a:rPr lang="ru-RU" dirty="0">
                <a:solidFill>
                  <a:srgbClr val="0070C0"/>
                </a:solidFill>
              </a:rPr>
              <a:t> проекту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i="1" dirty="0" err="1" smtClean="0">
                <a:solidFill>
                  <a:srgbClr val="0070C0"/>
                </a:solidFill>
              </a:rPr>
              <a:t>Управління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залученням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зацікавлених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сторін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- </a:t>
            </a:r>
            <a:r>
              <a:rPr lang="ru-RU" dirty="0" err="1" smtClean="0">
                <a:solidFill>
                  <a:srgbClr val="0070C0"/>
                </a:solidFill>
              </a:rPr>
              <a:t>процес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комунікацій</a:t>
            </a:r>
            <a:r>
              <a:rPr lang="ru-RU" dirty="0" smtClean="0">
                <a:solidFill>
                  <a:srgbClr val="0070C0"/>
                </a:solidFill>
              </a:rPr>
              <a:t> і </a:t>
            </a:r>
            <a:r>
              <a:rPr lang="ru-RU" dirty="0" err="1" smtClean="0">
                <a:solidFill>
                  <a:srgbClr val="0070C0"/>
                </a:solidFill>
              </a:rPr>
              <a:t>роботи</a:t>
            </a:r>
            <a:r>
              <a:rPr lang="ru-RU" dirty="0" smtClean="0">
                <a:solidFill>
                  <a:srgbClr val="0070C0"/>
                </a:solidFill>
              </a:rPr>
              <a:t> з </a:t>
            </a:r>
            <a:r>
              <a:rPr lang="ru-RU" dirty="0" err="1" smtClean="0">
                <a:solidFill>
                  <a:srgbClr val="0070C0"/>
                </a:solidFill>
              </a:rPr>
              <a:t>зацікавленими</a:t>
            </a:r>
            <a:r>
              <a:rPr lang="ru-RU" dirty="0" smtClean="0">
                <a:solidFill>
                  <a:srgbClr val="0070C0"/>
                </a:solidFill>
              </a:rPr>
              <a:t> сторонами з метою </a:t>
            </a:r>
            <a:r>
              <a:rPr lang="ru-RU" dirty="0" err="1" smtClean="0">
                <a:solidFill>
                  <a:srgbClr val="0070C0"/>
                </a:solidFill>
              </a:rPr>
              <a:t>відповідності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їх</a:t>
            </a:r>
            <a:r>
              <a:rPr lang="ru-RU" dirty="0" smtClean="0">
                <a:solidFill>
                  <a:srgbClr val="0070C0"/>
                </a:solidFill>
              </a:rPr>
              <a:t> потребам / </a:t>
            </a:r>
            <a:r>
              <a:rPr lang="ru-RU" dirty="0" err="1" smtClean="0">
                <a:solidFill>
                  <a:srgbClr val="0070C0"/>
                </a:solidFill>
              </a:rPr>
              <a:t>очікуванням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реагування</a:t>
            </a:r>
            <a:r>
              <a:rPr lang="ru-RU" dirty="0" smtClean="0">
                <a:solidFill>
                  <a:srgbClr val="0070C0"/>
                </a:solidFill>
              </a:rPr>
              <a:t> на </a:t>
            </a:r>
            <a:r>
              <a:rPr lang="ru-RU" dirty="0" err="1" smtClean="0">
                <a:solidFill>
                  <a:srgbClr val="0070C0"/>
                </a:solidFill>
              </a:rPr>
              <a:t>проблеми</a:t>
            </a:r>
            <a:r>
              <a:rPr lang="ru-RU" dirty="0" smtClean="0">
                <a:solidFill>
                  <a:srgbClr val="0070C0"/>
                </a:solidFill>
              </a:rPr>
              <a:t> в </a:t>
            </a:r>
            <a:r>
              <a:rPr lang="ru-RU" dirty="0" err="1" smtClean="0">
                <a:solidFill>
                  <a:srgbClr val="0070C0"/>
                </a:solidFill>
              </a:rPr>
              <a:t>міру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їх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виникнення</a:t>
            </a:r>
            <a:r>
              <a:rPr lang="ru-RU" dirty="0" smtClean="0">
                <a:solidFill>
                  <a:srgbClr val="0070C0"/>
                </a:solidFill>
              </a:rPr>
              <a:t> і </a:t>
            </a:r>
            <a:r>
              <a:rPr lang="ru-RU" dirty="0" err="1" smtClean="0">
                <a:solidFill>
                  <a:srgbClr val="0070C0"/>
                </a:solidFill>
              </a:rPr>
              <a:t>сприяння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відповідному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залученню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зацікавлених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сторін</a:t>
            </a:r>
            <a:r>
              <a:rPr lang="ru-RU" dirty="0" smtClean="0">
                <a:solidFill>
                  <a:srgbClr val="0070C0"/>
                </a:solidFill>
              </a:rPr>
              <a:t> в </a:t>
            </a:r>
            <a:r>
              <a:rPr lang="ru-RU" dirty="0" err="1" smtClean="0">
                <a:solidFill>
                  <a:srgbClr val="0070C0"/>
                </a:solidFill>
              </a:rPr>
              <a:t>операції</a:t>
            </a:r>
            <a:r>
              <a:rPr lang="ru-RU" dirty="0" smtClean="0">
                <a:solidFill>
                  <a:srgbClr val="0070C0"/>
                </a:solidFill>
              </a:rPr>
              <a:t> проекту </a:t>
            </a:r>
            <a:r>
              <a:rPr lang="ru-RU" dirty="0" err="1" smtClean="0">
                <a:solidFill>
                  <a:srgbClr val="0070C0"/>
                </a:solidFill>
              </a:rPr>
              <a:t>протягом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життєвого</a:t>
            </a:r>
            <a:r>
              <a:rPr lang="ru-RU" dirty="0" smtClean="0">
                <a:solidFill>
                  <a:srgbClr val="0070C0"/>
                </a:solidFill>
              </a:rPr>
              <a:t> циклу проекту.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– </a:t>
            </a:r>
            <a:r>
              <a:rPr lang="ru-RU" i="1" dirty="0" smtClean="0">
                <a:solidFill>
                  <a:srgbClr val="0070C0"/>
                </a:solidFill>
              </a:rPr>
              <a:t>Контроль </a:t>
            </a:r>
            <a:r>
              <a:rPr lang="ru-RU" i="1" dirty="0" err="1" smtClean="0">
                <a:solidFill>
                  <a:srgbClr val="0070C0"/>
                </a:solidFill>
              </a:rPr>
              <a:t>залучення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зацікавлених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сторін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- </a:t>
            </a:r>
            <a:r>
              <a:rPr lang="ru-RU" dirty="0" err="1" smtClean="0">
                <a:solidFill>
                  <a:srgbClr val="0070C0"/>
                </a:solidFill>
              </a:rPr>
              <a:t>процес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моніторингу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всіх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взаємин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зацікавлених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сторін</a:t>
            </a:r>
            <a:r>
              <a:rPr lang="ru-RU" dirty="0" smtClean="0">
                <a:solidFill>
                  <a:srgbClr val="0070C0"/>
                </a:solidFill>
              </a:rPr>
              <a:t> проекту та </a:t>
            </a:r>
            <a:r>
              <a:rPr lang="ru-RU" dirty="0" err="1" smtClean="0">
                <a:solidFill>
                  <a:srgbClr val="0070C0"/>
                </a:solidFill>
              </a:rPr>
              <a:t>коригування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стратегій</a:t>
            </a:r>
            <a:r>
              <a:rPr lang="ru-RU" dirty="0" smtClean="0">
                <a:solidFill>
                  <a:srgbClr val="0070C0"/>
                </a:solidFill>
              </a:rPr>
              <a:t> і </a:t>
            </a:r>
            <a:r>
              <a:rPr lang="ru-RU" dirty="0" err="1" smtClean="0">
                <a:solidFill>
                  <a:srgbClr val="0070C0"/>
                </a:solidFill>
              </a:rPr>
              <a:t>планів</a:t>
            </a:r>
            <a:r>
              <a:rPr lang="ru-RU" dirty="0" smtClean="0">
                <a:solidFill>
                  <a:srgbClr val="0070C0"/>
                </a:solidFill>
              </a:rPr>
              <a:t> для </a:t>
            </a:r>
            <a:r>
              <a:rPr lang="ru-RU" dirty="0" err="1" smtClean="0">
                <a:solidFill>
                  <a:srgbClr val="0070C0"/>
                </a:solidFill>
              </a:rPr>
              <a:t>залучення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зацікавлених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сторін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25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Стратегія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управління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зацікавленими</a:t>
            </a:r>
            <a:r>
              <a:rPr lang="ru-RU" b="1" dirty="0" smtClean="0">
                <a:solidFill>
                  <a:srgbClr val="00B0F0"/>
                </a:solidFill>
              </a:rPr>
              <a:t> сторонами проекту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B0F0"/>
                </a:solidFill>
              </a:rPr>
              <a:t>Стратегія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управління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зацікавленими</a:t>
            </a:r>
            <a:r>
              <a:rPr lang="ru-RU" b="1" dirty="0">
                <a:solidFill>
                  <a:srgbClr val="00B0F0"/>
                </a:solidFill>
              </a:rPr>
              <a:t> сторонами проекту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визначає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підхід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дозволяє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посилити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підтримку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зацікавлених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сторін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проекту та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мінімізувати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їх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негативний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вплив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протягом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всього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життєвого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циклу проекту</a:t>
            </a:r>
            <a:r>
              <a:rPr lang="ru-RU" dirty="0"/>
              <a:t>.</a:t>
            </a:r>
          </a:p>
        </p:txBody>
      </p:sp>
      <p:pic>
        <p:nvPicPr>
          <p:cNvPr id="28674" name="Picture 2" descr="Библиотека Воеводина _ &quot;Менеджмент и его аспекты&quot; / Сборник стате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7459"/>
            <a:ext cx="5169310" cy="336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57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Процеси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управління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комунікаціями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uk-UA" b="1" dirty="0">
                <a:solidFill>
                  <a:srgbClr val="002060"/>
                </a:solidFill>
              </a:rPr>
              <a:t>рекламного / ПР-</a:t>
            </a:r>
            <a:r>
              <a:rPr lang="ru-RU" b="1" dirty="0" smtClean="0">
                <a:solidFill>
                  <a:srgbClr val="002060"/>
                </a:solidFill>
              </a:rPr>
              <a:t>проекту</a:t>
            </a:r>
            <a:r>
              <a:rPr lang="ru-RU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планування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управління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комунікаціями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 err="1">
                <a:solidFill>
                  <a:srgbClr val="002060"/>
                </a:solidFill>
              </a:rPr>
              <a:t>процес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розробки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відповідного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підходу</a:t>
            </a:r>
            <a:r>
              <a:rPr lang="ru-RU" dirty="0">
                <a:solidFill>
                  <a:srgbClr val="002060"/>
                </a:solidFill>
              </a:rPr>
              <a:t> і плану для </a:t>
            </a:r>
            <a:r>
              <a:rPr lang="ru-RU" dirty="0" err="1">
                <a:solidFill>
                  <a:srgbClr val="002060"/>
                </a:solidFill>
              </a:rPr>
              <a:t>комунікацій</a:t>
            </a:r>
            <a:r>
              <a:rPr lang="ru-RU" dirty="0">
                <a:solidFill>
                  <a:srgbClr val="002060"/>
                </a:solidFill>
              </a:rPr>
              <a:t> проекту на </a:t>
            </a:r>
            <a:r>
              <a:rPr lang="ru-RU" dirty="0" err="1">
                <a:solidFill>
                  <a:srgbClr val="002060"/>
                </a:solidFill>
              </a:rPr>
              <a:t>основі</a:t>
            </a:r>
            <a:r>
              <a:rPr lang="ru-RU" dirty="0">
                <a:solidFill>
                  <a:srgbClr val="002060"/>
                </a:solidFill>
              </a:rPr>
              <a:t> потреб і </a:t>
            </a:r>
            <a:r>
              <a:rPr lang="ru-RU" dirty="0" err="1">
                <a:solidFill>
                  <a:srgbClr val="002060"/>
                </a:solidFill>
              </a:rPr>
              <a:t>вимог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зацікавлених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сторін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інформації</a:t>
            </a:r>
            <a:r>
              <a:rPr lang="ru-RU" dirty="0">
                <a:solidFill>
                  <a:srgbClr val="002060"/>
                </a:solidFill>
              </a:rPr>
              <a:t>, а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наявних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активів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організації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управління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комунікаціями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 err="1">
                <a:solidFill>
                  <a:srgbClr val="002060"/>
                </a:solidFill>
              </a:rPr>
              <a:t>процес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створення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збору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поширення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зберігання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отримання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кінцевому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рахунку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архівування</a:t>
            </a:r>
            <a:r>
              <a:rPr lang="ru-RU" dirty="0">
                <a:solidFill>
                  <a:srgbClr val="002060"/>
                </a:solidFill>
              </a:rPr>
              <a:t> / </a:t>
            </a:r>
            <a:r>
              <a:rPr lang="ru-RU" dirty="0" err="1">
                <a:solidFill>
                  <a:srgbClr val="002060"/>
                </a:solidFill>
              </a:rPr>
              <a:t>утилізації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інформації</a:t>
            </a:r>
            <a:r>
              <a:rPr lang="ru-RU" dirty="0">
                <a:solidFill>
                  <a:srgbClr val="002060"/>
                </a:solidFill>
              </a:rPr>
              <a:t> проекту </a:t>
            </a:r>
            <a:r>
              <a:rPr lang="ru-RU" dirty="0" err="1">
                <a:solidFill>
                  <a:srgbClr val="002060"/>
                </a:solidFill>
              </a:rPr>
              <a:t>відповідно</a:t>
            </a:r>
            <a:r>
              <a:rPr lang="ru-RU" dirty="0">
                <a:solidFill>
                  <a:srgbClr val="002060"/>
                </a:solidFill>
              </a:rPr>
              <a:t> до плану </a:t>
            </a:r>
            <a:r>
              <a:rPr lang="ru-RU" dirty="0" err="1">
                <a:solidFill>
                  <a:srgbClr val="002060"/>
                </a:solidFill>
              </a:rPr>
              <a:t>управління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комунікаціями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контроль </a:t>
            </a:r>
            <a:r>
              <a:rPr lang="ru-RU" dirty="0" err="1">
                <a:solidFill>
                  <a:srgbClr val="002060"/>
                </a:solidFill>
              </a:rPr>
              <a:t>комунікацій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 err="1">
                <a:solidFill>
                  <a:srgbClr val="002060"/>
                </a:solidFill>
              </a:rPr>
              <a:t>процес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моніторингу</a:t>
            </a:r>
            <a:r>
              <a:rPr lang="ru-RU" dirty="0">
                <a:solidFill>
                  <a:srgbClr val="002060"/>
                </a:solidFill>
              </a:rPr>
              <a:t> і контролю </a:t>
            </a:r>
            <a:r>
              <a:rPr lang="ru-RU" dirty="0" err="1">
                <a:solidFill>
                  <a:srgbClr val="002060"/>
                </a:solidFill>
              </a:rPr>
              <a:t>комунікацій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ході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всього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життвого</a:t>
            </a:r>
            <a:r>
              <a:rPr lang="ru-RU" dirty="0">
                <a:solidFill>
                  <a:srgbClr val="002060"/>
                </a:solidFill>
              </a:rPr>
              <a:t> циклу проекту для </a:t>
            </a:r>
            <a:r>
              <a:rPr lang="ru-RU" dirty="0" err="1">
                <a:solidFill>
                  <a:srgbClr val="002060"/>
                </a:solidFill>
              </a:rPr>
              <a:t>забезпечення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задоволення</a:t>
            </a:r>
            <a:r>
              <a:rPr lang="ru-RU" dirty="0">
                <a:solidFill>
                  <a:srgbClr val="002060"/>
                </a:solidFill>
              </a:rPr>
              <a:t> потреб </a:t>
            </a:r>
            <a:r>
              <a:rPr lang="ru-RU" dirty="0" err="1">
                <a:solidFill>
                  <a:srgbClr val="002060"/>
                </a:solidFill>
              </a:rPr>
              <a:t>зацікавлених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сторін</a:t>
            </a:r>
            <a:r>
              <a:rPr lang="ru-RU" dirty="0">
                <a:solidFill>
                  <a:srgbClr val="002060"/>
                </a:solidFill>
              </a:rPr>
              <a:t> проекту в </a:t>
            </a:r>
            <a:r>
              <a:rPr lang="ru-RU" dirty="0" err="1">
                <a:solidFill>
                  <a:srgbClr val="002060"/>
                </a:solidFill>
              </a:rPr>
              <a:t>інформації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роль комунікацій в управлінні іт проектам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6164"/>
            <a:ext cx="5181600" cy="389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548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F0"/>
                </a:solidFill>
              </a:rPr>
              <a:t>Стратегія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управління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зацікавленими</a:t>
            </a:r>
            <a:r>
              <a:rPr lang="ru-RU" b="1" dirty="0" smtClean="0">
                <a:solidFill>
                  <a:srgbClr val="00B0F0"/>
                </a:solidFill>
              </a:rPr>
              <a:t> сторонами проекту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ключові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зацікавлені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сторони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проекту,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які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можуть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чинити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нього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значний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вплив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бажаний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рівень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участі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проекті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кожної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визначеної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зацікавленої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сторони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проекту;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групи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зацікавлених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сторін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проекту та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управління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ними (як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групами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</p:txBody>
      </p:sp>
      <p:pic>
        <p:nvPicPr>
          <p:cNvPr id="29698" name="Picture 2" descr="О НАС | Только качественный кирпич, железобетон и вармит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1604962"/>
            <a:ext cx="48768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96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i="1" dirty="0" err="1">
                <a:solidFill>
                  <a:srgbClr val="FF0000"/>
                </a:solidFill>
              </a:rPr>
              <a:t>Інформаційна</a:t>
            </a:r>
            <a:r>
              <a:rPr lang="ru-RU" b="1" i="1" dirty="0">
                <a:solidFill>
                  <a:srgbClr val="FF0000"/>
                </a:solidFill>
              </a:rPr>
              <a:t> система </a:t>
            </a:r>
            <a:r>
              <a:rPr lang="ru-RU" b="1" i="1" dirty="0" err="1">
                <a:solidFill>
                  <a:srgbClr val="FF0000"/>
                </a:solidFill>
              </a:rPr>
              <a:t>управління</a:t>
            </a:r>
            <a:r>
              <a:rPr lang="ru-RU" b="1" i="1" dirty="0">
                <a:solidFill>
                  <a:srgbClr val="FF0000"/>
                </a:solidFill>
              </a:rPr>
              <a:t> проектами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Інформаційна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система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</a:rPr>
              <a:t>управління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проектом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2400" dirty="0">
                <a:solidFill>
                  <a:srgbClr val="FF0000"/>
                </a:solidFill>
              </a:rPr>
              <a:t>ІСУП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) -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організаційно-технологічний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комплекс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методичних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технічних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програмних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інформаційних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засобів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спрямований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підтримку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підвищення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ефективності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процесів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</a:rPr>
              <a:t>управління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проектом.</a:t>
            </a:r>
          </a:p>
        </p:txBody>
      </p:sp>
      <p:pic>
        <p:nvPicPr>
          <p:cNvPr id="31746" name="Picture 2" descr="Алексей Зайцев / Направления деятельности / Управление проектами /  Управление проектами (основы)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r="2013"/>
          <a:stretch>
            <a:fillRect/>
          </a:stretch>
        </p:blipFill>
        <p:spPr bwMode="auto">
          <a:xfrm>
            <a:off x="5202852" y="995363"/>
            <a:ext cx="617220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695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Інформаційна</a:t>
            </a:r>
            <a:r>
              <a:rPr lang="ru-RU" b="1" i="1" dirty="0" smtClean="0">
                <a:solidFill>
                  <a:srgbClr val="FF0000"/>
                </a:solidFill>
              </a:rPr>
              <a:t> система </a:t>
            </a:r>
            <a:r>
              <a:rPr lang="ru-RU" b="1" i="1" dirty="0" err="1" smtClean="0">
                <a:solidFill>
                  <a:srgbClr val="FF0000"/>
                </a:solidFill>
              </a:rPr>
              <a:t>управління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uk-UA" b="1" i="1" dirty="0" smtClean="0">
                <a:solidFill>
                  <a:srgbClr val="FF0000"/>
                </a:solidFill>
              </a:rPr>
              <a:t>рекламними </a:t>
            </a:r>
            <a:r>
              <a:rPr lang="uk-UA" b="1" i="1" dirty="0">
                <a:solidFill>
                  <a:srgbClr val="FF0000"/>
                </a:solidFill>
              </a:rPr>
              <a:t>/ ПР-</a:t>
            </a:r>
            <a:r>
              <a:rPr lang="ru-RU" b="1" i="1" dirty="0" smtClean="0">
                <a:solidFill>
                  <a:srgbClr val="FF0000"/>
                </a:solidFill>
              </a:rPr>
              <a:t>проектами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ІСУП </a:t>
            </a:r>
            <a:r>
              <a:rPr lang="ru-RU" sz="3200" dirty="0" err="1">
                <a:solidFill>
                  <a:srgbClr val="002060"/>
                </a:solidFill>
              </a:rPr>
              <a:t>призначений</a:t>
            </a:r>
            <a:r>
              <a:rPr lang="ru-RU" sz="3200" dirty="0">
                <a:solidFill>
                  <a:srgbClr val="002060"/>
                </a:solidFill>
              </a:rPr>
              <a:t> для </a:t>
            </a:r>
            <a:r>
              <a:rPr lang="ru-RU" sz="3200" dirty="0" err="1">
                <a:solidFill>
                  <a:srgbClr val="002060"/>
                </a:solidFill>
              </a:rPr>
              <a:t>підвищення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ефективності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робіт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повяаних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зі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збиранням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обробленням</a:t>
            </a:r>
            <a:r>
              <a:rPr lang="ru-RU" sz="3200" dirty="0">
                <a:solidFill>
                  <a:srgbClr val="002060"/>
                </a:solidFill>
              </a:rPr>
              <a:t> і </a:t>
            </a:r>
            <a:r>
              <a:rPr lang="ru-RU" sz="3200" dirty="0" err="1">
                <a:solidFill>
                  <a:srgbClr val="002060"/>
                </a:solidFill>
              </a:rPr>
              <a:t>аналізуванням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даних</a:t>
            </a:r>
            <a:r>
              <a:rPr lang="ru-RU" sz="3200" dirty="0">
                <a:solidFill>
                  <a:srgbClr val="002060"/>
                </a:solidFill>
              </a:rPr>
              <a:t> про </a:t>
            </a:r>
            <a:r>
              <a:rPr lang="ru-RU" sz="3200" dirty="0" err="1">
                <a:solidFill>
                  <a:srgbClr val="002060"/>
                </a:solidFill>
              </a:rPr>
              <a:t>хід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реалізації</a:t>
            </a:r>
            <a:r>
              <a:rPr lang="ru-RU" sz="3200" dirty="0">
                <a:solidFill>
                  <a:srgbClr val="002060"/>
                </a:solidFill>
              </a:rPr>
              <a:t> проекту, </a:t>
            </a:r>
            <a:r>
              <a:rPr lang="ru-RU" sz="3200" dirty="0" err="1">
                <a:solidFill>
                  <a:srgbClr val="002060"/>
                </a:solidFill>
              </a:rPr>
              <a:t>проведенням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аналітичних</a:t>
            </a:r>
            <a:r>
              <a:rPr lang="ru-RU" sz="3200" dirty="0">
                <a:solidFill>
                  <a:srgbClr val="002060"/>
                </a:solidFill>
              </a:rPr>
              <a:t> і </a:t>
            </a:r>
            <a:r>
              <a:rPr lang="ru-RU" sz="3200" dirty="0" err="1">
                <a:solidFill>
                  <a:srgbClr val="002060"/>
                </a:solidFill>
              </a:rPr>
              <a:t>прогнозних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розрахунків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r>
              <a:rPr lang="ru-RU" sz="3200" dirty="0" err="1">
                <a:solidFill>
                  <a:srgbClr val="002060"/>
                </a:solidFill>
              </a:rPr>
              <a:t>оцінюванням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альтернативних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варіантів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проектних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рішень</a:t>
            </a:r>
            <a:r>
              <a:rPr lang="ru-RU" sz="3200" dirty="0">
                <a:solidFill>
                  <a:srgbClr val="002060"/>
                </a:solidFill>
              </a:rPr>
              <a:t> та </a:t>
            </a:r>
            <a:r>
              <a:rPr lang="ru-RU" sz="3200" dirty="0" err="1">
                <a:solidFill>
                  <a:srgbClr val="002060"/>
                </a:solidFill>
              </a:rPr>
              <a:t>вибором</a:t>
            </a:r>
            <a:r>
              <a:rPr lang="ru-RU" sz="3200" dirty="0">
                <a:solidFill>
                  <a:srgbClr val="002060"/>
                </a:solidFill>
              </a:rPr>
              <a:t> оптимального </a:t>
            </a:r>
            <a:r>
              <a:rPr lang="ru-RU" sz="3200" dirty="0" err="1">
                <a:solidFill>
                  <a:srgbClr val="002060"/>
                </a:solidFill>
              </a:rPr>
              <a:t>серед</a:t>
            </a:r>
            <a:r>
              <a:rPr lang="ru-RU" sz="3200" dirty="0">
                <a:solidFill>
                  <a:srgbClr val="002060"/>
                </a:solidFill>
              </a:rPr>
              <a:t> них.</a:t>
            </a:r>
          </a:p>
          <a:p>
            <a:r>
              <a:rPr lang="ru-RU" sz="3200" dirty="0">
                <a:solidFill>
                  <a:srgbClr val="002060"/>
                </a:solidFill>
              </a:rPr>
              <a:t>ІСУП у </a:t>
            </a:r>
            <a:r>
              <a:rPr lang="ru-RU" sz="3200" dirty="0" err="1">
                <a:solidFill>
                  <a:srgbClr val="002060"/>
                </a:solidFill>
              </a:rPr>
              <a:t>загальному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випадку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складається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із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двох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частин</a:t>
            </a:r>
            <a:r>
              <a:rPr lang="ru-RU" sz="3200" dirty="0">
                <a:solidFill>
                  <a:srgbClr val="002060"/>
                </a:solidFill>
              </a:rPr>
              <a:t>: </a:t>
            </a:r>
            <a:r>
              <a:rPr lang="ru-RU" sz="3200" dirty="0" err="1">
                <a:solidFill>
                  <a:srgbClr val="002060"/>
                </a:solidFill>
              </a:rPr>
              <a:t>забезпечувальної</a:t>
            </a:r>
            <a:r>
              <a:rPr lang="ru-RU" sz="3200" dirty="0">
                <a:solidFill>
                  <a:srgbClr val="002060"/>
                </a:solidFill>
              </a:rPr>
              <a:t> і </a:t>
            </a:r>
            <a:r>
              <a:rPr lang="ru-RU" sz="3200" dirty="0" err="1">
                <a:solidFill>
                  <a:srgbClr val="002060"/>
                </a:solidFill>
              </a:rPr>
              <a:t>функціональної</a:t>
            </a:r>
            <a:r>
              <a:rPr lang="ru-RU" sz="32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70210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До складу </a:t>
            </a:r>
            <a:r>
              <a:rPr lang="ru-RU" b="1" i="1" dirty="0" err="1">
                <a:solidFill>
                  <a:srgbClr val="002060"/>
                </a:solidFill>
              </a:rPr>
              <a:t>забезпечувальної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частини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входять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основні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компоненти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i="1" dirty="0" err="1" smtClean="0">
                <a:solidFill>
                  <a:srgbClr val="7030A0"/>
                </a:solidFill>
              </a:rPr>
              <a:t>організаційне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забезпечення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– </a:t>
            </a:r>
            <a:r>
              <a:rPr lang="ru-RU" dirty="0" err="1">
                <a:solidFill>
                  <a:srgbClr val="7030A0"/>
                </a:solidFill>
              </a:rPr>
              <a:t>сукупність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документів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визначають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організаційну</a:t>
            </a:r>
            <a:r>
              <a:rPr lang="ru-RU" dirty="0">
                <a:solidFill>
                  <a:srgbClr val="7030A0"/>
                </a:solidFill>
              </a:rPr>
              <a:t> структуру, права та </a:t>
            </a:r>
            <a:r>
              <a:rPr lang="ru-RU" dirty="0" err="1">
                <a:solidFill>
                  <a:srgbClr val="7030A0"/>
                </a:solidFill>
              </a:rPr>
              <a:t>обов’язки</a:t>
            </a:r>
            <a:r>
              <a:rPr lang="ru-RU" dirty="0">
                <a:solidFill>
                  <a:srgbClr val="7030A0"/>
                </a:solidFill>
              </a:rPr>
              <a:t> персоналу</a:t>
            </a:r>
            <a:r>
              <a:rPr lang="ru-RU" dirty="0" smtClean="0">
                <a:solidFill>
                  <a:srgbClr val="7030A0"/>
                </a:solidFill>
              </a:rPr>
              <a:t>;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i="1" dirty="0" err="1">
                <a:solidFill>
                  <a:srgbClr val="7030A0"/>
                </a:solidFill>
              </a:rPr>
              <a:t>правове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забезпечення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– </a:t>
            </a:r>
            <a:r>
              <a:rPr lang="ru-RU" dirty="0" err="1">
                <a:solidFill>
                  <a:srgbClr val="7030A0"/>
                </a:solidFill>
              </a:rPr>
              <a:t>сукупність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правових</a:t>
            </a:r>
            <a:r>
              <a:rPr lang="ru-RU" dirty="0">
                <a:solidFill>
                  <a:srgbClr val="7030A0"/>
                </a:solidFill>
              </a:rPr>
              <a:t> норм, </a:t>
            </a:r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регламентують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правові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відносини</a:t>
            </a:r>
            <a:r>
              <a:rPr lang="ru-RU" dirty="0">
                <a:solidFill>
                  <a:srgbClr val="7030A0"/>
                </a:solidFill>
              </a:rPr>
              <a:t> при </a:t>
            </a:r>
            <a:r>
              <a:rPr lang="ru-RU" dirty="0" err="1">
                <a:solidFill>
                  <a:srgbClr val="7030A0"/>
                </a:solidFill>
              </a:rPr>
              <a:t>створенні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функціонуванні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системи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i="1" dirty="0" err="1">
                <a:solidFill>
                  <a:srgbClr val="7030A0"/>
                </a:solidFill>
              </a:rPr>
              <a:t>технічне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забезпечення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– комплекс </a:t>
            </a:r>
            <a:r>
              <a:rPr lang="ru-RU" dirty="0" err="1">
                <a:solidFill>
                  <a:srgbClr val="7030A0"/>
                </a:solidFill>
              </a:rPr>
              <a:t>технічних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засобів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призначених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функціонування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системи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комп’ютерна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комунікаційна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організаційна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техніка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i="1" dirty="0" err="1">
                <a:solidFill>
                  <a:srgbClr val="7030A0"/>
                </a:solidFill>
              </a:rPr>
              <a:t>інформаційне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забезпечення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– </a:t>
            </a:r>
            <a:r>
              <a:rPr lang="ru-RU" dirty="0" err="1">
                <a:solidFill>
                  <a:srgbClr val="7030A0"/>
                </a:solidFill>
              </a:rPr>
              <a:t>сукупність</a:t>
            </a:r>
            <a:r>
              <a:rPr lang="ru-RU" dirty="0">
                <a:solidFill>
                  <a:srgbClr val="7030A0"/>
                </a:solidFill>
              </a:rPr>
              <a:t> форм </a:t>
            </a:r>
            <a:r>
              <a:rPr lang="ru-RU" dirty="0" err="1">
                <a:solidFill>
                  <a:srgbClr val="7030A0"/>
                </a:solidFill>
              </a:rPr>
              <a:t>документів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класифікаторів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нормативної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бази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реалізованих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рішень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щодо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обсягів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розміщення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організування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, яка </a:t>
            </a:r>
            <a:r>
              <a:rPr lang="ru-RU" dirty="0" err="1">
                <a:solidFill>
                  <a:srgbClr val="7030A0"/>
                </a:solidFill>
              </a:rPr>
              <a:t>використовується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системі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i="1" dirty="0" err="1">
                <a:solidFill>
                  <a:srgbClr val="7030A0"/>
                </a:solidFill>
              </a:rPr>
              <a:t>програмне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забезпечення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– </a:t>
            </a:r>
            <a:r>
              <a:rPr lang="ru-RU" dirty="0" err="1">
                <a:solidFill>
                  <a:srgbClr val="7030A0"/>
                </a:solidFill>
              </a:rPr>
              <a:t>сукупність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програм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відповідної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документації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експлуатації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призначених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управління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технічними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засобами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вирішення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функціональних</a:t>
            </a:r>
            <a:r>
              <a:rPr lang="ru-RU" dirty="0">
                <a:solidFill>
                  <a:srgbClr val="7030A0"/>
                </a:solidFill>
              </a:rPr>
              <a:t> задач.</a:t>
            </a:r>
          </a:p>
        </p:txBody>
      </p:sp>
    </p:spTree>
    <p:extLst>
      <p:ext uri="{BB962C8B-B14F-4D97-AF65-F5344CB8AC3E}">
        <p14:creationId xmlns:p14="http://schemas.microsoft.com/office/powerpoint/2010/main" val="16028882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Б</a:t>
            </a:r>
            <a:r>
              <a:rPr lang="ru-RU" b="1" dirty="0" smtClean="0">
                <a:solidFill>
                  <a:srgbClr val="7030A0"/>
                </a:solidFill>
              </a:rPr>
              <a:t>аза </a:t>
            </a:r>
            <a:r>
              <a:rPr lang="ru-RU" b="1" dirty="0" err="1" smtClean="0">
                <a:solidFill>
                  <a:srgbClr val="7030A0"/>
                </a:solidFill>
              </a:rPr>
              <a:t>даних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err="1"/>
              <a:t>Ключовим</a:t>
            </a:r>
            <a:r>
              <a:rPr lang="ru-RU" dirty="0"/>
              <a:t> </a:t>
            </a:r>
            <a:r>
              <a:rPr lang="ru-RU" dirty="0" err="1"/>
              <a:t>робочим</a:t>
            </a:r>
            <a:r>
              <a:rPr lang="ru-RU" dirty="0"/>
              <a:t> </a:t>
            </a:r>
            <a:r>
              <a:rPr lang="ru-RU" dirty="0" err="1"/>
              <a:t>інструментом</a:t>
            </a:r>
            <a:r>
              <a:rPr lang="ru-RU" dirty="0"/>
              <a:t>, </a:t>
            </a:r>
            <a:r>
              <a:rPr lang="ru-RU" dirty="0" err="1"/>
              <a:t>необхідним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роботи</a:t>
            </a:r>
            <a:r>
              <a:rPr lang="ru-RU" dirty="0"/>
              <a:t> з проектом, є </a:t>
            </a:r>
            <a:r>
              <a:rPr lang="ru-RU" b="1" dirty="0">
                <a:solidFill>
                  <a:srgbClr val="7030A0"/>
                </a:solidFill>
              </a:rPr>
              <a:t>база </a:t>
            </a:r>
            <a:r>
              <a:rPr lang="ru-RU" b="1" dirty="0" err="1">
                <a:solidFill>
                  <a:srgbClr val="7030A0"/>
                </a:solidFill>
              </a:rPr>
              <a:t>даних</a:t>
            </a:r>
            <a:r>
              <a:rPr lang="ru-RU" dirty="0"/>
              <a:t>, структура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своєрідну</a:t>
            </a:r>
            <a:r>
              <a:rPr lang="ru-RU" dirty="0"/>
              <a:t> платформу,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розробляються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проекту. База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відтворює</a:t>
            </a:r>
            <a:r>
              <a:rPr lang="ru-RU" dirty="0"/>
              <a:t> </a:t>
            </a:r>
            <a:r>
              <a:rPr lang="ru-RU" dirty="0" err="1"/>
              <a:t>ієрархічні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(проекту). </a:t>
            </a:r>
            <a:r>
              <a:rPr lang="ru-RU" b="1" dirty="0" err="1"/>
              <a:t>Типова</a:t>
            </a:r>
            <a:r>
              <a:rPr lang="ru-RU" b="1" dirty="0"/>
              <a:t> структура </a:t>
            </a:r>
            <a:r>
              <a:rPr lang="ru-RU" b="1" dirty="0" err="1"/>
              <a:t>бази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r>
              <a:rPr lang="ru-RU" b="1" dirty="0"/>
              <a:t> </a:t>
            </a:r>
            <a:r>
              <a:rPr lang="ru-RU" b="1" dirty="0" err="1"/>
              <a:t>містить</a:t>
            </a:r>
            <a:r>
              <a:rPr lang="ru-RU" b="1" dirty="0"/>
              <a:t>: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вихідні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дані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базові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процеси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граничні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умови</a:t>
            </a:r>
            <a:r>
              <a:rPr lang="ru-RU" dirty="0">
                <a:solidFill>
                  <a:srgbClr val="7030A0"/>
                </a:solidFill>
              </a:rPr>
              <a:t> проекту;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зв’язки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між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даними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обмеження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фільтри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тощо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дозволяють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структурувати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спільно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використовувати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дані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опису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процесів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формування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проектів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різного</a:t>
            </a:r>
            <a:r>
              <a:rPr lang="ru-RU" dirty="0">
                <a:solidFill>
                  <a:srgbClr val="7030A0"/>
                </a:solidFill>
              </a:rPr>
              <a:t> масштабу).</a:t>
            </a:r>
          </a:p>
        </p:txBody>
      </p:sp>
    </p:spTree>
    <p:extLst>
      <p:ext uri="{BB962C8B-B14F-4D97-AF65-F5344CB8AC3E}">
        <p14:creationId xmlns:p14="http://schemas.microsoft.com/office/powerpoint/2010/main" val="4290578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Функціональна частина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До </a:t>
            </a:r>
            <a:r>
              <a:rPr lang="ru-RU" b="1" i="1" dirty="0" err="1">
                <a:solidFill>
                  <a:srgbClr val="7030A0"/>
                </a:solidFill>
              </a:rPr>
              <a:t>функціональної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частини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dirty="0"/>
              <a:t>належать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(</a:t>
            </a:r>
            <a:r>
              <a:rPr lang="ru-RU" dirty="0" err="1"/>
              <a:t>підсистеми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,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і </a:t>
            </a:r>
            <a:r>
              <a:rPr lang="ru-RU" dirty="0" err="1"/>
              <a:t>функції</a:t>
            </a:r>
            <a:r>
              <a:rPr lang="ru-RU" dirty="0"/>
              <a:t> з </a:t>
            </a:r>
            <a:r>
              <a:rPr lang="ru-RU" dirty="0" err="1"/>
              <a:t>оброблення</a:t>
            </a:r>
            <a:r>
              <a:rPr lang="ru-RU" dirty="0"/>
              <a:t> </a:t>
            </a:r>
            <a:r>
              <a:rPr lang="ru-RU" dirty="0" err="1" smtClean="0"/>
              <a:t>інформаці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Функціональну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ІСУП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моделлю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проектами,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будують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: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проекту,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матриці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на </a:t>
            </a:r>
            <a:r>
              <a:rPr lang="ru-RU" dirty="0" err="1"/>
              <a:t>роботи</a:t>
            </a:r>
            <a:r>
              <a:rPr lang="ru-RU" dirty="0"/>
              <a:t> проекту.</a:t>
            </a:r>
          </a:p>
          <a:p>
            <a:pPr marL="0" indent="0">
              <a:buNone/>
            </a:pPr>
            <a:r>
              <a:rPr lang="ru-RU" dirty="0" smtClean="0"/>
              <a:t>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ІСУП </a:t>
            </a:r>
            <a:r>
              <a:rPr lang="ru-RU" b="1" dirty="0" err="1">
                <a:solidFill>
                  <a:srgbClr val="7030A0"/>
                </a:solidFill>
              </a:rPr>
              <a:t>може</a:t>
            </a:r>
            <a:r>
              <a:rPr lang="ru-RU" b="1" dirty="0">
                <a:solidFill>
                  <a:srgbClr val="7030A0"/>
                </a:solidFill>
              </a:rPr>
              <a:t> бути </a:t>
            </a:r>
            <a:r>
              <a:rPr lang="ru-RU" b="1" dirty="0" err="1">
                <a:solidFill>
                  <a:srgbClr val="7030A0"/>
                </a:solidFill>
              </a:rPr>
              <a:t>структурована</a:t>
            </a:r>
            <a:r>
              <a:rPr lang="ru-RU" b="1" dirty="0">
                <a:solidFill>
                  <a:srgbClr val="7030A0"/>
                </a:solidFill>
              </a:rPr>
              <a:t> за</a:t>
            </a:r>
            <a:r>
              <a:rPr lang="ru-RU" dirty="0"/>
              <a:t>:</a:t>
            </a:r>
          </a:p>
          <a:p>
            <a:r>
              <a:rPr lang="ru-RU" dirty="0" err="1" smtClean="0"/>
              <a:t>етапами</a:t>
            </a:r>
            <a:r>
              <a:rPr lang="ru-RU" dirty="0" smtClean="0"/>
              <a:t> </a:t>
            </a:r>
            <a:r>
              <a:rPr lang="ru-RU" dirty="0"/>
              <a:t>проектного циклу;</a:t>
            </a:r>
          </a:p>
          <a:p>
            <a:r>
              <a:rPr lang="ru-RU" dirty="0" err="1" smtClean="0"/>
              <a:t>функціями</a:t>
            </a:r>
            <a:r>
              <a:rPr lang="ru-RU" dirty="0" smtClean="0"/>
              <a:t> </a:t>
            </a:r>
            <a:r>
              <a:rPr lang="ru-RU" dirty="0" err="1"/>
              <a:t>управління</a:t>
            </a:r>
            <a:r>
              <a:rPr lang="ru-RU" dirty="0"/>
              <a:t> проектом;</a:t>
            </a:r>
          </a:p>
          <a:p>
            <a:r>
              <a:rPr lang="ru-RU" dirty="0" err="1" smtClean="0"/>
              <a:t>рівнями</a:t>
            </a:r>
            <a:r>
              <a:rPr lang="ru-RU" dirty="0" smtClean="0"/>
              <a:t> </a:t>
            </a:r>
            <a:r>
              <a:rPr lang="ru-RU" dirty="0" err="1"/>
              <a:t>управління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970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Т</a:t>
            </a:r>
            <a:r>
              <a:rPr lang="ru-RU" b="1" dirty="0" smtClean="0">
                <a:solidFill>
                  <a:srgbClr val="C00000"/>
                </a:solidFill>
              </a:rPr>
              <a:t>ри </a:t>
            </a:r>
            <a:r>
              <a:rPr lang="ru-RU" b="1" dirty="0" err="1" smtClean="0">
                <a:solidFill>
                  <a:srgbClr val="C00000"/>
                </a:solidFill>
              </a:rPr>
              <a:t>рівня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управління</a:t>
            </a:r>
            <a:r>
              <a:rPr lang="ru-RU" b="1" dirty="0" smtClean="0">
                <a:solidFill>
                  <a:srgbClr val="C00000"/>
                </a:solidFill>
              </a:rPr>
              <a:t> в </a:t>
            </a:r>
            <a:r>
              <a:rPr lang="ru-RU" b="1" dirty="0" err="1" smtClean="0">
                <a:solidFill>
                  <a:srgbClr val="C00000"/>
                </a:solidFill>
              </a:rPr>
              <a:t>організаційній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структурі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uk-UA" b="1" dirty="0">
                <a:solidFill>
                  <a:srgbClr val="C00000"/>
                </a:solidFill>
              </a:rPr>
              <a:t>рекламного / ПР-</a:t>
            </a:r>
            <a:r>
              <a:rPr lang="ru-RU" b="1" dirty="0" smtClean="0">
                <a:solidFill>
                  <a:srgbClr val="C00000"/>
                </a:solidFill>
              </a:rPr>
              <a:t>проекту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Як </a:t>
            </a:r>
            <a:r>
              <a:rPr lang="ru-RU" dirty="0" err="1"/>
              <a:t>мінімум</a:t>
            </a:r>
            <a:r>
              <a:rPr lang="ru-RU" dirty="0"/>
              <a:t>, три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виділені</a:t>
            </a:r>
            <a:r>
              <a:rPr lang="ru-RU" dirty="0"/>
              <a:t> в </a:t>
            </a:r>
            <a:r>
              <a:rPr lang="ru-RU" dirty="0" err="1"/>
              <a:t>організаційній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 проекту: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>
                <a:solidFill>
                  <a:srgbClr val="C00000"/>
                </a:solidFill>
              </a:rPr>
              <a:t>Стратегічний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рівень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/>
              <a:t>управління</a:t>
            </a:r>
            <a:r>
              <a:rPr lang="ru-RU" dirty="0"/>
              <a:t> портфелем </a:t>
            </a:r>
            <a:r>
              <a:rPr lang="ru-RU" dirty="0" err="1"/>
              <a:t>проектів</a:t>
            </a:r>
            <a:r>
              <a:rPr lang="ru-RU" dirty="0"/>
              <a:t> (</a:t>
            </a:r>
            <a:r>
              <a:rPr lang="ru-RU" dirty="0" err="1"/>
              <a:t>вища</a:t>
            </a:r>
            <a:r>
              <a:rPr lang="ru-RU" dirty="0"/>
              <a:t> ланка </a:t>
            </a:r>
            <a:r>
              <a:rPr lang="ru-RU" dirty="0" err="1"/>
              <a:t>керівництва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>
                <a:solidFill>
                  <a:srgbClr val="C00000"/>
                </a:solidFill>
              </a:rPr>
              <a:t>Рівень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управління</a:t>
            </a:r>
            <a:r>
              <a:rPr lang="ru-RU" dirty="0">
                <a:solidFill>
                  <a:srgbClr val="C00000"/>
                </a:solidFill>
              </a:rPr>
              <a:t> проектом </a:t>
            </a:r>
            <a:r>
              <a:rPr lang="ru-RU" dirty="0"/>
              <a:t>(</a:t>
            </a:r>
            <a:r>
              <a:rPr lang="ru-RU" dirty="0" err="1"/>
              <a:t>керівництво</a:t>
            </a:r>
            <a:r>
              <a:rPr lang="ru-RU" dirty="0"/>
              <a:t> проекту).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>
                <a:solidFill>
                  <a:srgbClr val="C00000"/>
                </a:solidFill>
              </a:rPr>
              <a:t>Рівень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виконання</a:t>
            </a:r>
            <a:r>
              <a:rPr lang="ru-RU" dirty="0">
                <a:solidFill>
                  <a:srgbClr val="C00000"/>
                </a:solidFill>
              </a:rPr>
              <a:t> проекту </a:t>
            </a:r>
            <a:r>
              <a:rPr lang="ru-RU" dirty="0"/>
              <a:t>(команда проекту).</a:t>
            </a:r>
          </a:p>
        </p:txBody>
      </p:sp>
      <p:pic>
        <p:nvPicPr>
          <p:cNvPr id="32770" name="Picture 2" descr="Новая организационно-правовая форма фондов в Гонконге: отличная возможность  для управления активами за рубежом |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382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rgbClr val="00B050"/>
                </a:solidFill>
              </a:rPr>
              <a:t>Вимоги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користувачів</a:t>
            </a:r>
            <a:r>
              <a:rPr lang="ru-RU" b="1" dirty="0">
                <a:solidFill>
                  <a:srgbClr val="00B050"/>
                </a:solidFill>
              </a:rPr>
              <a:t> до ІСУП за </a:t>
            </a:r>
            <a:r>
              <a:rPr lang="ru-RU" b="1" dirty="0" err="1">
                <a:solidFill>
                  <a:srgbClr val="00B050"/>
                </a:solidFill>
              </a:rPr>
              <a:t>рівнями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управління</a:t>
            </a:r>
            <a:r>
              <a:rPr lang="ru-RU" b="1" dirty="0">
                <a:solidFill>
                  <a:srgbClr val="00B050"/>
                </a:solidFill>
              </a:rPr>
              <a:t> проектом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789601"/>
              </p:ext>
            </p:extLst>
          </p:nvPr>
        </p:nvGraphicFramePr>
        <p:xfrm>
          <a:off x="838200" y="1825624"/>
          <a:ext cx="105156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405301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5848152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34753427"/>
                    </a:ext>
                  </a:extLst>
                </a:gridCol>
              </a:tblGrid>
              <a:tr h="1035563">
                <a:tc>
                  <a:txBody>
                    <a:bodyPr/>
                    <a:lstStyle/>
                    <a:p>
                      <a:pPr algn="l"/>
                      <a:r>
                        <a:rPr lang="ru-RU" sz="1600" b="0" i="1" u="none" strike="noStrike" baseline="0" dirty="0" err="1" smtClean="0">
                          <a:latin typeface="TimesNewRomanPS-ItalicMT"/>
                        </a:rPr>
                        <a:t>Стратегічний</a:t>
                      </a:r>
                      <a:r>
                        <a:rPr lang="ru-RU" sz="1600" b="0" i="1" u="none" strike="noStrike" baseline="0" dirty="0" smtClean="0">
                          <a:latin typeface="TimesNewRomanPS-ItalicMT"/>
                        </a:rPr>
                        <a:t> </a:t>
                      </a:r>
                      <a:r>
                        <a:rPr lang="ru-RU" sz="1600" b="0" i="1" u="none" strike="noStrike" baseline="0" dirty="0" err="1" smtClean="0">
                          <a:latin typeface="TimesNewRomanPS-ItalicMT"/>
                        </a:rPr>
                        <a:t>рівень</a:t>
                      </a:r>
                      <a:r>
                        <a:rPr lang="ru-RU" sz="1600" b="0" i="1" u="none" strike="noStrike" baseline="0" dirty="0" smtClean="0">
                          <a:latin typeface="TimesNewRomanPS-ItalicMT"/>
                        </a:rPr>
                        <a:t> </a:t>
                      </a:r>
                      <a:r>
                        <a:rPr lang="ru-RU" sz="1600" b="0" i="1" u="none" strike="noStrike" baseline="0" dirty="0" err="1" smtClean="0">
                          <a:latin typeface="TimesNewRomanPS-ItalicMT"/>
                        </a:rPr>
                        <a:t>управління</a:t>
                      </a:r>
                      <a:r>
                        <a:rPr lang="ru-RU" sz="1600" b="0" i="1" u="none" strike="noStrike" baseline="0" dirty="0" smtClean="0">
                          <a:latin typeface="TimesNewRomanPS-ItalicMT"/>
                        </a:rPr>
                        <a:t> портфелем </a:t>
                      </a:r>
                      <a:r>
                        <a:rPr lang="ru-RU" sz="1600" b="0" i="1" u="none" strike="noStrike" baseline="0" dirty="0" err="1" smtClean="0">
                          <a:latin typeface="TimesNewRomanPS-ItalicMT"/>
                        </a:rPr>
                        <a:t>проектів</a:t>
                      </a:r>
                      <a:r>
                        <a:rPr lang="ru-RU" sz="1600" b="0" i="1" u="none" strike="noStrike" baseline="0" dirty="0" smtClean="0">
                          <a:latin typeface="TimesNewRomanPS-ItalicMT"/>
                        </a:rPr>
                        <a:t> (</a:t>
                      </a:r>
                      <a:r>
                        <a:rPr lang="ru-RU" sz="1600" b="0" i="1" u="none" strike="noStrike" baseline="0" dirty="0" err="1" smtClean="0">
                          <a:latin typeface="TimesNewRomanPS-ItalicMT"/>
                        </a:rPr>
                        <a:t>вища</a:t>
                      </a:r>
                      <a:r>
                        <a:rPr lang="ru-RU" sz="1600" b="0" i="1" u="none" strike="noStrike" baseline="0" dirty="0" smtClean="0">
                          <a:latin typeface="TimesNewRomanPS-ItalicMT"/>
                        </a:rPr>
                        <a:t> ланка </a:t>
                      </a:r>
                      <a:r>
                        <a:rPr lang="ru-RU" sz="1600" b="0" i="1" u="none" strike="noStrike" baseline="0" dirty="0" err="1" smtClean="0">
                          <a:latin typeface="TimesNewRomanPS-ItalicMT"/>
                        </a:rPr>
                        <a:t>керівництва</a:t>
                      </a:r>
                      <a:r>
                        <a:rPr lang="ru-RU" sz="1600" b="0" i="1" u="none" strike="noStrike" baseline="0" dirty="0" smtClean="0">
                          <a:latin typeface="TimesNewRomanPS-ItalicMT"/>
                        </a:rPr>
                        <a:t> </a:t>
                      </a:r>
                      <a:r>
                        <a:rPr lang="ru-RU" sz="1600" b="0" i="1" u="none" strike="noStrike" baseline="0" dirty="0" err="1" smtClean="0">
                          <a:latin typeface="TimesNewRomanPS-ItalicMT"/>
                        </a:rPr>
                        <a:t>організації</a:t>
                      </a:r>
                      <a:r>
                        <a:rPr lang="ru-RU" sz="1600" b="0" i="1" u="none" strike="noStrike" baseline="0" dirty="0" smtClean="0">
                          <a:latin typeface="TimesNewRomanPS-ItalicMT"/>
                        </a:rPr>
                        <a:t>)</a:t>
                      </a:r>
                    </a:p>
                    <a:p>
                      <a:pPr algn="l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1" u="none" strike="noStrike" baseline="0" dirty="0" err="1" smtClean="0">
                          <a:latin typeface="TimesNewRomanPS-ItalicMT"/>
                        </a:rPr>
                        <a:t>Рівень</a:t>
                      </a:r>
                      <a:r>
                        <a:rPr lang="ru-RU" sz="1600" b="0" i="1" u="none" strike="noStrike" baseline="0" dirty="0" smtClean="0">
                          <a:latin typeface="TimesNewRomanPS-ItalicMT"/>
                        </a:rPr>
                        <a:t> </a:t>
                      </a:r>
                      <a:r>
                        <a:rPr lang="ru-RU" sz="1600" b="0" i="1" u="none" strike="noStrike" baseline="0" dirty="0" err="1" smtClean="0">
                          <a:latin typeface="TimesNewRomanPS-ItalicMT"/>
                        </a:rPr>
                        <a:t>управління</a:t>
                      </a:r>
                      <a:r>
                        <a:rPr lang="ru-RU" sz="1600" b="0" i="1" u="none" strike="noStrike" baseline="0" dirty="0" smtClean="0">
                          <a:latin typeface="TimesNewRomanPS-ItalicMT"/>
                        </a:rPr>
                        <a:t> проектом (</a:t>
                      </a:r>
                      <a:r>
                        <a:rPr lang="ru-RU" sz="1600" b="0" i="1" u="none" strike="noStrike" baseline="0" dirty="0" err="1" smtClean="0">
                          <a:latin typeface="TimesNewRomanPS-ItalicMT"/>
                        </a:rPr>
                        <a:t>керівництво</a:t>
                      </a:r>
                      <a:r>
                        <a:rPr lang="ru-RU" sz="1600" b="0" i="1" u="none" strike="noStrike" baseline="0" dirty="0" smtClean="0">
                          <a:latin typeface="TimesNewRomanPS-ItalicMT"/>
                        </a:rPr>
                        <a:t> проекту)</a:t>
                      </a:r>
                    </a:p>
                    <a:p>
                      <a:pPr algn="l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1" u="none" strike="noStrike" baseline="0" dirty="0" err="1" smtClean="0">
                          <a:latin typeface="TimesNewRomanPS-ItalicMT"/>
                        </a:rPr>
                        <a:t>Рівень</a:t>
                      </a:r>
                      <a:r>
                        <a:rPr lang="ru-RU" sz="1600" b="0" i="1" u="none" strike="noStrike" baseline="0" dirty="0" smtClean="0">
                          <a:latin typeface="TimesNewRomanPS-ItalicMT"/>
                        </a:rPr>
                        <a:t> </a:t>
                      </a:r>
                      <a:r>
                        <a:rPr lang="ru-RU" sz="1600" b="0" i="1" u="none" strike="noStrike" baseline="0" dirty="0" err="1" smtClean="0">
                          <a:latin typeface="TimesNewRomanPS-ItalicMT"/>
                        </a:rPr>
                        <a:t>виконання</a:t>
                      </a:r>
                      <a:r>
                        <a:rPr lang="ru-RU" sz="1600" b="0" i="1" u="none" strike="noStrike" baseline="0" dirty="0" smtClean="0">
                          <a:latin typeface="TimesNewRomanPS-ItalicMT"/>
                        </a:rPr>
                        <a:t> проекту (команда проекту)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447602"/>
                  </a:ext>
                </a:extLst>
              </a:tr>
              <a:tr h="190111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простота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використання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наявність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засобів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узагальнення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даних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наявність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засобів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інтегрування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корпоративній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управління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укрупненого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планування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наявність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елементів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штучного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інтелекту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наявність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засобів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збирання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передавання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даних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наявність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гнучких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засобів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тимчасового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ресурсного і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вартісного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планування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проектів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наявність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потужних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аналітичних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можливостей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наявність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засобів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контролювання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ходу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розроблення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виконання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наявність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засобів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створення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розповсюдження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звітів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простота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використання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наявність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зручних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засобів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збирання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уведення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даних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409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979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Стратегічний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рівень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керівництва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Стратегічний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рівень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керівництва</a:t>
            </a:r>
            <a:r>
              <a:rPr lang="ru-RU" dirty="0">
                <a:solidFill>
                  <a:srgbClr val="002060"/>
                </a:solidFill>
              </a:rPr>
              <a:t> комплексом </a:t>
            </a:r>
            <a:r>
              <a:rPr lang="ru-RU" dirty="0" err="1">
                <a:solidFill>
                  <a:srgbClr val="002060"/>
                </a:solidFill>
              </a:rPr>
              <a:t>проектів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відповідає</a:t>
            </a:r>
            <a:r>
              <a:rPr lang="ru-RU" dirty="0">
                <a:solidFill>
                  <a:srgbClr val="002060"/>
                </a:solidFill>
              </a:rPr>
              <a:t> за </a:t>
            </a:r>
            <a:r>
              <a:rPr lang="ru-RU" dirty="0" err="1">
                <a:solidFill>
                  <a:srgbClr val="002060"/>
                </a:solidFill>
              </a:rPr>
              <a:t>прийняття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рішень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пов'язаних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затвердженням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цілей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пріоритетів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та </a:t>
            </a:r>
            <a:r>
              <a:rPr lang="ru-RU" dirty="0" err="1" smtClean="0">
                <a:solidFill>
                  <a:srgbClr val="002060"/>
                </a:solidFill>
              </a:rPr>
              <a:t>фінансування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проектів</a:t>
            </a:r>
            <a:r>
              <a:rPr lang="ru-RU" dirty="0">
                <a:solidFill>
                  <a:srgbClr val="002060"/>
                </a:solidFill>
              </a:rPr>
              <a:t>, контролем </a:t>
            </a:r>
            <a:r>
              <a:rPr lang="ru-RU" dirty="0" err="1">
                <a:solidFill>
                  <a:srgbClr val="002060"/>
                </a:solidFill>
              </a:rPr>
              <a:t>досягнення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віх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проміжних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кінцевих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результатів</a:t>
            </a:r>
            <a:r>
              <a:rPr lang="ru-RU" dirty="0">
                <a:solidFill>
                  <a:srgbClr val="002060"/>
                </a:solidFill>
              </a:rPr>
              <a:t> проекту. </a:t>
            </a:r>
            <a:r>
              <a:rPr lang="ru-RU" dirty="0" err="1">
                <a:solidFill>
                  <a:srgbClr val="002060"/>
                </a:solidFill>
              </a:rPr>
              <a:t>Інформаційна</a:t>
            </a:r>
            <a:r>
              <a:rPr lang="ru-RU" dirty="0">
                <a:solidFill>
                  <a:srgbClr val="002060"/>
                </a:solidFill>
              </a:rPr>
              <a:t> система на </a:t>
            </a:r>
            <a:r>
              <a:rPr lang="ru-RU" dirty="0" err="1">
                <a:solidFill>
                  <a:srgbClr val="002060"/>
                </a:solidFill>
              </a:rPr>
              <a:t>даному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управління</a:t>
            </a:r>
            <a:r>
              <a:rPr lang="ru-RU" dirty="0">
                <a:solidFill>
                  <a:srgbClr val="002060"/>
                </a:solidFill>
              </a:rPr>
              <a:t> повинна </a:t>
            </a:r>
            <a:r>
              <a:rPr lang="ru-RU" dirty="0" err="1">
                <a:solidFill>
                  <a:srgbClr val="002060"/>
                </a:solidFill>
              </a:rPr>
              <a:t>забезпечувати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збір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даних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різних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джерел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переважно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інформаційних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підсистем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нижніх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рівнів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управління</a:t>
            </a:r>
            <a:r>
              <a:rPr lang="ru-RU" dirty="0">
                <a:solidFill>
                  <a:srgbClr val="002060"/>
                </a:solidFill>
              </a:rPr>
              <a:t>), </a:t>
            </a:r>
            <a:r>
              <a:rPr lang="ru-RU" dirty="0" err="1">
                <a:solidFill>
                  <a:srgbClr val="002060"/>
                </a:solidFill>
              </a:rPr>
              <a:t>узагальнення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подання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даних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формі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зручній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інтуїтивного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сприйняття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3794" name="Picture 2" descr="Тайм-менеджмент: простые способы управления временем - Блог Mobios Scho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998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Рівень управління рекламним </a:t>
            </a:r>
            <a:r>
              <a:rPr lang="uk-UA" b="1" dirty="0">
                <a:solidFill>
                  <a:srgbClr val="002060"/>
                </a:solidFill>
              </a:rPr>
              <a:t>/ ПР-</a:t>
            </a:r>
            <a:r>
              <a:rPr lang="uk-UA" b="1" dirty="0" smtClean="0">
                <a:solidFill>
                  <a:srgbClr val="002060"/>
                </a:solidFill>
              </a:rPr>
              <a:t>проектом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На </a:t>
            </a:r>
            <a:r>
              <a:rPr lang="ru-RU" dirty="0" err="1">
                <a:solidFill>
                  <a:srgbClr val="002060"/>
                </a:solidFill>
              </a:rPr>
              <a:t>рівні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управління</a:t>
            </a:r>
            <a:r>
              <a:rPr lang="ru-RU" dirty="0">
                <a:solidFill>
                  <a:srgbClr val="002060"/>
                </a:solidFill>
              </a:rPr>
              <a:t> проектом </a:t>
            </a:r>
            <a:r>
              <a:rPr lang="ru-RU" dirty="0" err="1">
                <a:solidFill>
                  <a:srgbClr val="002060"/>
                </a:solidFill>
              </a:rPr>
              <a:t>виконується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детальне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планування</a:t>
            </a:r>
            <a:r>
              <a:rPr lang="ru-RU" dirty="0">
                <a:solidFill>
                  <a:srgbClr val="002060"/>
                </a:solidFill>
              </a:rPr>
              <a:t> комплексу </a:t>
            </a:r>
            <a:r>
              <a:rPr lang="ru-RU" dirty="0" err="1">
                <a:solidFill>
                  <a:srgbClr val="002060"/>
                </a:solidFill>
              </a:rPr>
              <a:t>робіт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оперативне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управління</a:t>
            </a:r>
            <a:r>
              <a:rPr lang="ru-RU" dirty="0">
                <a:solidFill>
                  <a:srgbClr val="002060"/>
                </a:solidFill>
              </a:rPr>
              <a:t> ресурсами і контроль проекту за часом і </a:t>
            </a:r>
            <a:r>
              <a:rPr lang="ru-RU" dirty="0" err="1">
                <a:solidFill>
                  <a:srgbClr val="002060"/>
                </a:solidFill>
              </a:rPr>
              <a:t>вартості</a:t>
            </a:r>
            <a:r>
              <a:rPr lang="ru-RU" dirty="0">
                <a:solidFill>
                  <a:srgbClr val="002060"/>
                </a:solidFill>
              </a:rPr>
              <a:t>. Даний </a:t>
            </a:r>
            <a:r>
              <a:rPr lang="ru-RU" dirty="0" err="1">
                <a:solidFill>
                  <a:srgbClr val="002060"/>
                </a:solidFill>
              </a:rPr>
              <a:t>рівень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керівництва</a:t>
            </a:r>
            <a:r>
              <a:rPr lang="ru-RU" dirty="0">
                <a:solidFill>
                  <a:srgbClr val="002060"/>
                </a:solidFill>
              </a:rPr>
              <a:t> в першу </a:t>
            </a:r>
            <a:r>
              <a:rPr lang="ru-RU" dirty="0" err="1">
                <a:solidFill>
                  <a:srgbClr val="002060"/>
                </a:solidFill>
              </a:rPr>
              <a:t>чергу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зацікавлений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потужних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засобах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дозволяють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створити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адекватну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інформаційну</a:t>
            </a:r>
            <a:r>
              <a:rPr lang="ru-RU" dirty="0">
                <a:solidFill>
                  <a:srgbClr val="002060"/>
                </a:solidFill>
              </a:rPr>
              <a:t> модель </a:t>
            </a:r>
            <a:r>
              <a:rPr lang="ru-RU" dirty="0" err="1">
                <a:solidFill>
                  <a:srgbClr val="002060"/>
                </a:solidFill>
              </a:rPr>
              <a:t>комплексів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робіт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ресурсів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підтримують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розрахунок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моделі</a:t>
            </a:r>
            <a:r>
              <a:rPr lang="ru-RU" dirty="0">
                <a:solidFill>
                  <a:srgbClr val="002060"/>
                </a:solidFill>
              </a:rPr>
              <a:t> при </a:t>
            </a:r>
            <a:r>
              <a:rPr lang="ru-RU" dirty="0" err="1">
                <a:solidFill>
                  <a:srgbClr val="002060"/>
                </a:solidFill>
              </a:rPr>
              <a:t>різних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вхідних</a:t>
            </a:r>
            <a:r>
              <a:rPr lang="ru-RU" dirty="0">
                <a:solidFill>
                  <a:srgbClr val="002060"/>
                </a:solidFill>
              </a:rPr>
              <a:t> параметрах 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забезпечують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обмін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даними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іншими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рівнями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управління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отримання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звітів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цілей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аналізу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управління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4818" name="Picture 2" descr="3 эффективные стратегии тайм-менеджмента для того, чтобы справиться с  неизбежным - Baker Till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334000" cy="42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1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Комунікаційні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дії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пов'язані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цими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процесами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часто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мають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безліч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потенційних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аспектів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необхідно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враховувати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включаючи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серед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іншого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внутрішні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(в рамках проекту)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зовнішні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замовником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постачальниками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іншими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проектами,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організаціями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громадськістю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формальні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звіти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протоколи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брифінги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неформальні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повідомлення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електронної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пошти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замітки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поточні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обговорення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вертикальні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вищим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нижчим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співробітниками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горизонтальні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рівними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по статусу);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офіційні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інформаційні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бюлетені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річні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звіти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неофіційні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недокументіруемие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комунікації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письмові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усні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вербальні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інтонації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голосу)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невербальні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міміка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жести).</a:t>
            </a:r>
          </a:p>
        </p:txBody>
      </p:sp>
    </p:spTree>
    <p:extLst>
      <p:ext uri="{BB962C8B-B14F-4D97-AF65-F5344CB8AC3E}">
        <p14:creationId xmlns:p14="http://schemas.microsoft.com/office/powerpoint/2010/main" val="30424607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Рівень виконання завдань проекту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На </a:t>
            </a:r>
            <a:r>
              <a:rPr lang="ru-RU" dirty="0" err="1">
                <a:solidFill>
                  <a:srgbClr val="002060"/>
                </a:solidFill>
              </a:rPr>
              <a:t>рівні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виконання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завдань</a:t>
            </a:r>
            <a:r>
              <a:rPr lang="ru-RU" dirty="0">
                <a:solidFill>
                  <a:srgbClr val="002060"/>
                </a:solidFill>
              </a:rPr>
              <a:t> проекту </a:t>
            </a:r>
            <a:r>
              <a:rPr lang="ru-RU" dirty="0" err="1">
                <a:solidFill>
                  <a:srgbClr val="002060"/>
                </a:solidFill>
              </a:rPr>
              <a:t>необхідна</a:t>
            </a:r>
            <a:r>
              <a:rPr lang="ru-RU" dirty="0">
                <a:solidFill>
                  <a:srgbClr val="002060"/>
                </a:solidFill>
              </a:rPr>
              <a:t> детальна </a:t>
            </a:r>
            <a:r>
              <a:rPr lang="ru-RU" dirty="0" err="1">
                <a:solidFill>
                  <a:srgbClr val="002060"/>
                </a:solidFill>
              </a:rPr>
              <a:t>інформація</a:t>
            </a:r>
            <a:r>
              <a:rPr lang="ru-RU" dirty="0">
                <a:solidFill>
                  <a:srgbClr val="002060"/>
                </a:solidFill>
              </a:rPr>
              <a:t>, яка </a:t>
            </a:r>
            <a:r>
              <a:rPr lang="ru-RU" dirty="0" err="1">
                <a:solidFill>
                  <a:srgbClr val="002060"/>
                </a:solidFill>
              </a:rPr>
              <a:t>регламентує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забезпечує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виконання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завдань</a:t>
            </a:r>
            <a:r>
              <a:rPr lang="ru-RU" dirty="0">
                <a:solidFill>
                  <a:srgbClr val="002060"/>
                </a:solidFill>
              </a:rPr>
              <a:t>. Дана </a:t>
            </a:r>
            <a:r>
              <a:rPr lang="ru-RU" dirty="0" err="1">
                <a:solidFill>
                  <a:srgbClr val="002060"/>
                </a:solidFill>
              </a:rPr>
              <a:t>інформація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надходить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рівня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управління</a:t>
            </a:r>
            <a:r>
              <a:rPr lang="ru-RU" dirty="0">
                <a:solidFill>
                  <a:srgbClr val="002060"/>
                </a:solidFill>
              </a:rPr>
              <a:t> проектом і з </a:t>
            </a:r>
            <a:r>
              <a:rPr lang="ru-RU" dirty="0" err="1">
                <a:solidFill>
                  <a:srgbClr val="002060"/>
                </a:solidFill>
              </a:rPr>
              <a:t>функціональних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підрозділів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Водночас</a:t>
            </a:r>
            <a:r>
              <a:rPr lang="ru-RU" dirty="0">
                <a:solidFill>
                  <a:srgbClr val="002060"/>
                </a:solidFill>
              </a:rPr>
              <a:t>, на </a:t>
            </a:r>
            <a:r>
              <a:rPr lang="ru-RU" dirty="0" err="1">
                <a:solidFill>
                  <a:srgbClr val="002060"/>
                </a:solidFill>
              </a:rPr>
              <a:t>даному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збираються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передаються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вищестоящому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керівництву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фактичні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дані</a:t>
            </a:r>
            <a:r>
              <a:rPr lang="ru-RU" dirty="0">
                <a:solidFill>
                  <a:srgbClr val="002060"/>
                </a:solidFill>
              </a:rPr>
              <a:t> про </a:t>
            </a:r>
            <a:r>
              <a:rPr lang="ru-RU" dirty="0" err="1">
                <a:solidFill>
                  <a:srgbClr val="002060"/>
                </a:solidFill>
              </a:rPr>
              <a:t>виконання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робіт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використання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ресурсів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5842" name="Picture 2" descr="Тайм-менеджмент школьника: почему важно управлять своим временем и как это  помогает во время ГИА | Вести образован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28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734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FF0000"/>
                </a:solidFill>
              </a:rPr>
              <a:t>Основними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функціями</a:t>
            </a:r>
            <a:r>
              <a:rPr lang="ru-RU" b="1" i="1" dirty="0">
                <a:solidFill>
                  <a:srgbClr val="FF0000"/>
                </a:solidFill>
              </a:rPr>
              <a:t> ІСУП </a:t>
            </a:r>
            <a:r>
              <a:rPr lang="ru-RU" b="1" i="1" dirty="0" err="1">
                <a:solidFill>
                  <a:srgbClr val="FF0000"/>
                </a:solidFill>
              </a:rPr>
              <a:t>вважають</a:t>
            </a:r>
            <a:r>
              <a:rPr lang="ru-RU" b="1" i="1" dirty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1) </a:t>
            </a:r>
            <a:r>
              <a:rPr lang="ru-RU" dirty="0" err="1">
                <a:solidFill>
                  <a:srgbClr val="7030A0"/>
                </a:solidFill>
              </a:rPr>
              <a:t>автоматизацію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процесів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збирання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перетворення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зберігання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пошуку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обміну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інформацією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2) </a:t>
            </a:r>
            <a:r>
              <a:rPr lang="ru-RU" dirty="0" err="1">
                <a:solidFill>
                  <a:srgbClr val="7030A0"/>
                </a:solidFill>
              </a:rPr>
              <a:t>статистичне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аналітичне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оброблення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обґрунтування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прийння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проектних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рішень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3) </a:t>
            </a:r>
            <a:r>
              <a:rPr lang="ru-RU" dirty="0" err="1">
                <a:solidFill>
                  <a:srgbClr val="7030A0"/>
                </a:solidFill>
              </a:rPr>
              <a:t>реалізацію</a:t>
            </a:r>
            <a:r>
              <a:rPr lang="ru-RU" dirty="0">
                <a:solidFill>
                  <a:srgbClr val="7030A0"/>
                </a:solidFill>
              </a:rPr>
              <a:t> процедур календарного і </a:t>
            </a:r>
            <a:r>
              <a:rPr lang="ru-RU" dirty="0" err="1">
                <a:solidFill>
                  <a:srgbClr val="7030A0"/>
                </a:solidFill>
              </a:rPr>
              <a:t>сіткового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планування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розроблення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бюджетів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аналізування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ризиків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оцінювання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проектних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рішень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4) </a:t>
            </a:r>
            <a:r>
              <a:rPr lang="ru-RU" dirty="0" err="1">
                <a:solidFill>
                  <a:srgbClr val="7030A0"/>
                </a:solidFill>
              </a:rPr>
              <a:t>виконаня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облікових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функцій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5) </a:t>
            </a:r>
            <a:r>
              <a:rPr lang="ru-RU" dirty="0" err="1">
                <a:solidFill>
                  <a:srgbClr val="7030A0"/>
                </a:solidFill>
              </a:rPr>
              <a:t>інтелектуальний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аналіз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даних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моделювання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прогнозування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ситуацій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6) </a:t>
            </a:r>
            <a:r>
              <a:rPr lang="ru-RU" dirty="0" err="1">
                <a:solidFill>
                  <a:srgbClr val="7030A0"/>
                </a:solidFill>
              </a:rPr>
              <a:t>оперативне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якісне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оформлення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звітної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документації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7) </a:t>
            </a:r>
            <a:r>
              <a:rPr lang="ru-RU" dirty="0" err="1">
                <a:solidFill>
                  <a:srgbClr val="7030A0"/>
                </a:solidFill>
              </a:rPr>
              <a:t>захист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4046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Принципові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відмінності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ІСУП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корпоративних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інформаційних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систем: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FF0000"/>
                </a:solidFill>
              </a:rPr>
              <a:t>Якщо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корпоративні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інформаційні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системи</a:t>
            </a:r>
            <a:r>
              <a:rPr lang="ru-RU" dirty="0">
                <a:solidFill>
                  <a:srgbClr val="FF0000"/>
                </a:solidFill>
              </a:rPr>
              <a:t> в основному </a:t>
            </a:r>
            <a:r>
              <a:rPr lang="ru-RU" dirty="0" err="1">
                <a:solidFill>
                  <a:srgbClr val="FF0000"/>
                </a:solidFill>
              </a:rPr>
              <a:t>розробляються</a:t>
            </a:r>
            <a:r>
              <a:rPr lang="ru-RU" dirty="0">
                <a:solidFill>
                  <a:srgbClr val="FF0000"/>
                </a:solidFill>
              </a:rPr>
              <a:t> для </a:t>
            </a:r>
            <a:r>
              <a:rPr lang="ru-RU" dirty="0" err="1">
                <a:solidFill>
                  <a:srgbClr val="FF0000"/>
                </a:solidFill>
              </a:rPr>
              <a:t>підтримки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окремих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функціональних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підрозділів</a:t>
            </a:r>
            <a:r>
              <a:rPr lang="ru-RU" dirty="0">
                <a:solidFill>
                  <a:srgbClr val="FF0000"/>
                </a:solidFill>
              </a:rPr>
              <a:t>, то ІСУП </a:t>
            </a:r>
            <a:r>
              <a:rPr lang="ru-RU" dirty="0" err="1">
                <a:solidFill>
                  <a:srgbClr val="FF0000"/>
                </a:solidFill>
              </a:rPr>
              <a:t>об'єднує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дані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різних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підрозділів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організацій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відносяться</a:t>
            </a:r>
            <a:r>
              <a:rPr lang="ru-RU" dirty="0">
                <a:solidFill>
                  <a:srgbClr val="FF0000"/>
                </a:solidFill>
              </a:rPr>
              <a:t> до конкретного </a:t>
            </a:r>
            <a:r>
              <a:rPr lang="ru-RU" dirty="0" smtClean="0">
                <a:solidFill>
                  <a:srgbClr val="FF0000"/>
                </a:solidFill>
              </a:rPr>
              <a:t>проекту;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FF0000"/>
                </a:solidFill>
              </a:rPr>
              <a:t>Якщо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цикл </a:t>
            </a:r>
            <a:r>
              <a:rPr lang="ru-RU" dirty="0" err="1">
                <a:solidFill>
                  <a:srgbClr val="FF0000"/>
                </a:solidFill>
              </a:rPr>
              <a:t>збору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аналізу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інформації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видачі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звітності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корпоративних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інформаційних</a:t>
            </a:r>
            <a:r>
              <a:rPr lang="ru-RU" dirty="0">
                <a:solidFill>
                  <a:srgbClr val="FF0000"/>
                </a:solidFill>
              </a:rPr>
              <a:t> системах </a:t>
            </a:r>
            <a:r>
              <a:rPr lang="ru-RU" dirty="0" err="1">
                <a:solidFill>
                  <a:srgbClr val="FF0000"/>
                </a:solidFill>
              </a:rPr>
              <a:t>зазвичай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прив'язаний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календарних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періодів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місяць</a:t>
            </a:r>
            <a:r>
              <a:rPr lang="ru-RU" dirty="0">
                <a:solidFill>
                  <a:srgbClr val="FF0000"/>
                </a:solidFill>
              </a:rPr>
              <a:t>, квартал, </a:t>
            </a:r>
            <a:r>
              <a:rPr lang="ru-RU" dirty="0" err="1">
                <a:solidFill>
                  <a:srgbClr val="FF0000"/>
                </a:solidFill>
              </a:rPr>
              <a:t>рік</a:t>
            </a:r>
            <a:r>
              <a:rPr lang="ru-RU" dirty="0">
                <a:solidFill>
                  <a:srgbClr val="FF0000"/>
                </a:solidFill>
              </a:rPr>
              <a:t>), то в ІСУП </a:t>
            </a:r>
            <a:r>
              <a:rPr lang="ru-RU" dirty="0" err="1">
                <a:solidFill>
                  <a:srgbClr val="FF0000"/>
                </a:solidFill>
              </a:rPr>
              <a:t>управлінська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інформація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збирається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зберігається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аналізується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щодо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ступеня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досягнення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цілей</a:t>
            </a:r>
            <a:r>
              <a:rPr lang="ru-RU" dirty="0">
                <a:solidFill>
                  <a:srgbClr val="FF0000"/>
                </a:solidFill>
              </a:rPr>
              <a:t> проекту (</a:t>
            </a:r>
            <a:r>
              <a:rPr lang="ru-RU" dirty="0" err="1">
                <a:solidFill>
                  <a:srgbClr val="FF0000"/>
                </a:solidFill>
              </a:rPr>
              <a:t>завдань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етапів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віх</a:t>
            </a:r>
            <a:r>
              <a:rPr lang="ru-RU" dirty="0">
                <a:solidFill>
                  <a:srgbClr val="FF0000"/>
                </a:solidFill>
              </a:rPr>
              <a:t>).</a:t>
            </a:r>
          </a:p>
        </p:txBody>
      </p:sp>
      <p:pic>
        <p:nvPicPr>
          <p:cNvPr id="36866" name="Picture 2" descr="Тайм-менеджмент для IT-специалистов. Как работать эффективнее и всё  успевать | DO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648928"/>
            <a:ext cx="6172200" cy="522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970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Програмно-технічні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засоби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управління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рекламними </a:t>
            </a:r>
            <a:r>
              <a:rPr lang="uk-UA" b="1" dirty="0">
                <a:solidFill>
                  <a:srgbClr val="002060"/>
                </a:solidFill>
              </a:rPr>
              <a:t>/ ПР-</a:t>
            </a:r>
            <a:r>
              <a:rPr lang="ru-RU" b="1" dirty="0" smtClean="0">
                <a:solidFill>
                  <a:srgbClr val="002060"/>
                </a:solidFill>
              </a:rPr>
              <a:t>проектами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sz="3600" dirty="0" smtClean="0">
                <a:solidFill>
                  <a:srgbClr val="7030A0"/>
                </a:solidFill>
              </a:rPr>
              <a:t>Інформаційні технології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218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</a:rPr>
              <a:t>Інформаційні технології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err="1"/>
              <a:t>Під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інформаційною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технологією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, </a:t>
            </a:r>
            <a:r>
              <a:rPr lang="ru-RU" dirty="0" err="1"/>
              <a:t>передачі</a:t>
            </a:r>
            <a:r>
              <a:rPr lang="ru-RU" dirty="0"/>
              <a:t>, </a:t>
            </a:r>
            <a:r>
              <a:rPr lang="ru-RU" dirty="0" err="1"/>
              <a:t>переробки</a:t>
            </a:r>
            <a:r>
              <a:rPr lang="ru-RU" dirty="0"/>
              <a:t>, </a:t>
            </a:r>
            <a:r>
              <a:rPr lang="ru-RU" dirty="0" err="1"/>
              <a:t>зберігання</a:t>
            </a:r>
            <a:r>
              <a:rPr lang="ru-RU" dirty="0"/>
              <a:t> і </a:t>
            </a:r>
            <a:r>
              <a:rPr lang="ru-RU" dirty="0" err="1"/>
              <a:t>доведення</a:t>
            </a:r>
            <a:r>
              <a:rPr lang="ru-RU" dirty="0"/>
              <a:t> до </a:t>
            </a:r>
            <a:r>
              <a:rPr lang="ru-RU" dirty="0" err="1"/>
              <a:t>користувачів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реалізуються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програмних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;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регламентованих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персоналу з </a:t>
            </a:r>
            <a:r>
              <a:rPr lang="ru-RU" dirty="0" err="1"/>
              <a:t>опрацювання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В основу </a:t>
            </a:r>
            <a:r>
              <a:rPr lang="ru-RU" b="1" dirty="0" err="1">
                <a:solidFill>
                  <a:srgbClr val="C00000"/>
                </a:solidFill>
              </a:rPr>
              <a:t>сучасних</a:t>
            </a:r>
            <a:r>
              <a:rPr lang="ru-RU" b="1" dirty="0">
                <a:solidFill>
                  <a:srgbClr val="C00000"/>
                </a:solidFill>
              </a:rPr>
              <a:t> ІТ </a:t>
            </a:r>
            <a:r>
              <a:rPr lang="ru-RU" b="1" dirty="0" err="1">
                <a:solidFill>
                  <a:srgbClr val="C00000"/>
                </a:solidFill>
              </a:rPr>
              <a:t>покладено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такі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принципи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інтерактивний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діалоговий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 режим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комп’ютером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гнучкість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процесу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змін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даних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так і постановки задач;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інтегрованість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узгодженість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іншими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програмними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продуктами.</a:t>
            </a:r>
          </a:p>
        </p:txBody>
      </p:sp>
    </p:spTree>
    <p:extLst>
      <p:ext uri="{BB962C8B-B14F-4D97-AF65-F5344CB8AC3E}">
        <p14:creationId xmlns:p14="http://schemas.microsoft.com/office/powerpoint/2010/main" val="20402627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Завдання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ІТ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управління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проектами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полягає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наданні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користувачеві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широкого спектра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функціональних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можливостей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щодо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проектної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діяльності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такими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засобами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- </a:t>
            </a:r>
            <a:r>
              <a:rPr lang="ru-RU" dirty="0" err="1">
                <a:solidFill>
                  <a:srgbClr val="C00000"/>
                </a:solidFill>
              </a:rPr>
              <a:t>описання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параметрів</a:t>
            </a:r>
            <a:r>
              <a:rPr lang="ru-RU" dirty="0">
                <a:solidFill>
                  <a:srgbClr val="C00000"/>
                </a:solidFill>
              </a:rPr>
              <a:t> проекту і </a:t>
            </a:r>
            <a:r>
              <a:rPr lang="ru-RU" dirty="0" err="1">
                <a:solidFill>
                  <a:srgbClr val="C00000"/>
                </a:solidFill>
              </a:rPr>
              <a:t>встановлення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логічних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зв’язків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між</a:t>
            </a:r>
            <a:r>
              <a:rPr lang="ru-RU" dirty="0">
                <a:solidFill>
                  <a:srgbClr val="C00000"/>
                </a:solidFill>
              </a:rPr>
              <a:t> роботами;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- </a:t>
            </a:r>
            <a:r>
              <a:rPr lang="ru-RU" dirty="0" err="1">
                <a:solidFill>
                  <a:srgbClr val="C00000"/>
                </a:solidFill>
              </a:rPr>
              <a:t>багаторівневого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представлення</a:t>
            </a:r>
            <a:r>
              <a:rPr lang="ru-RU" dirty="0">
                <a:solidFill>
                  <a:srgbClr val="C00000"/>
                </a:solidFill>
              </a:rPr>
              <a:t> проекту;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- </a:t>
            </a:r>
            <a:r>
              <a:rPr lang="ru-RU" dirty="0" err="1">
                <a:solidFill>
                  <a:srgbClr val="C00000"/>
                </a:solidFill>
              </a:rPr>
              <a:t>формування</a:t>
            </a:r>
            <a:r>
              <a:rPr lang="ru-RU" dirty="0">
                <a:solidFill>
                  <a:srgbClr val="C00000"/>
                </a:solidFill>
              </a:rPr>
              <a:t> списку </a:t>
            </a:r>
            <a:r>
              <a:rPr lang="ru-RU" dirty="0" err="1">
                <a:solidFill>
                  <a:srgbClr val="C00000"/>
                </a:solidFill>
              </a:rPr>
              <a:t>наявних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ресурсів</a:t>
            </a:r>
            <a:r>
              <a:rPr lang="ru-RU" dirty="0">
                <a:solidFill>
                  <a:srgbClr val="C00000"/>
                </a:solidFill>
              </a:rPr>
              <a:t>, номенклатура </a:t>
            </a:r>
            <a:r>
              <a:rPr lang="ru-RU" dirty="0" err="1">
                <a:solidFill>
                  <a:srgbClr val="C00000"/>
                </a:solidFill>
              </a:rPr>
              <a:t>матеріалів</a:t>
            </a:r>
            <a:r>
              <a:rPr lang="ru-RU" dirty="0">
                <a:solidFill>
                  <a:srgbClr val="C00000"/>
                </a:solidFill>
              </a:rPr>
              <a:t> і статей </a:t>
            </a:r>
            <a:r>
              <a:rPr lang="ru-RU" dirty="0" err="1">
                <a:solidFill>
                  <a:srgbClr val="C00000"/>
                </a:solidFill>
              </a:rPr>
              <a:t>витрат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обсягів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робіт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тощо</a:t>
            </a:r>
            <a:r>
              <a:rPr lang="ru-RU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- календарно-</a:t>
            </a:r>
            <a:r>
              <a:rPr lang="ru-RU" dirty="0" err="1">
                <a:solidFill>
                  <a:srgbClr val="C00000"/>
                </a:solidFill>
              </a:rPr>
              <a:t>сіткового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планування</a:t>
            </a:r>
            <a:r>
              <a:rPr lang="ru-RU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- </a:t>
            </a:r>
            <a:r>
              <a:rPr lang="ru-RU" dirty="0" err="1">
                <a:solidFill>
                  <a:srgbClr val="C00000"/>
                </a:solidFill>
              </a:rPr>
              <a:t>планування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ресурсів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вират</a:t>
            </a:r>
            <a:r>
              <a:rPr lang="ru-RU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- </a:t>
            </a:r>
            <a:r>
              <a:rPr lang="ru-RU" dirty="0" smtClean="0">
                <a:solidFill>
                  <a:srgbClr val="C00000"/>
                </a:solidFill>
              </a:rPr>
              <a:t>- </a:t>
            </a:r>
            <a:r>
              <a:rPr lang="ru-RU" dirty="0">
                <a:solidFill>
                  <a:srgbClr val="C00000"/>
                </a:solidFill>
              </a:rPr>
              <a:t>контролю за ходом </a:t>
            </a:r>
            <a:r>
              <a:rPr lang="ru-RU" dirty="0" err="1">
                <a:solidFill>
                  <a:srgbClr val="C00000"/>
                </a:solidFill>
              </a:rPr>
              <a:t>виконання</a:t>
            </a:r>
            <a:r>
              <a:rPr lang="ru-RU" dirty="0">
                <a:solidFill>
                  <a:srgbClr val="C00000"/>
                </a:solidFill>
              </a:rPr>
              <a:t> проекту;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- </a:t>
            </a:r>
            <a:r>
              <a:rPr lang="ru-RU" dirty="0" err="1">
                <a:solidFill>
                  <a:srgbClr val="C00000"/>
                </a:solidFill>
              </a:rPr>
              <a:t>створення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звітів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документування</a:t>
            </a:r>
            <a:r>
              <a:rPr lang="ru-RU" dirty="0">
                <a:solidFill>
                  <a:srgbClr val="C00000"/>
                </a:solidFill>
              </a:rPr>
              <a:t> ходу </a:t>
            </a:r>
            <a:r>
              <a:rPr lang="ru-RU" dirty="0" err="1">
                <a:solidFill>
                  <a:srgbClr val="C00000"/>
                </a:solidFill>
              </a:rPr>
              <a:t>проектних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робіт</a:t>
            </a:r>
            <a:r>
              <a:rPr lang="ru-RU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- </a:t>
            </a:r>
            <a:r>
              <a:rPr lang="ru-RU" dirty="0" err="1">
                <a:solidFill>
                  <a:srgbClr val="C00000"/>
                </a:solidFill>
              </a:rPr>
              <a:t>організування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комунікацій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ru-RU" dirty="0" err="1">
                <a:solidFill>
                  <a:srgbClr val="C00000"/>
                </a:solidFill>
              </a:rPr>
              <a:t>роботи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сітковому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середовищі</a:t>
            </a:r>
            <a:r>
              <a:rPr lang="ru-RU" dirty="0">
                <a:solidFill>
                  <a:srgbClr val="C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760978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C00000"/>
                </a:solidFill>
              </a:rPr>
              <a:t>Універсальні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програмні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комплекси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ru-RU" dirty="0">
                <a:solidFill>
                  <a:srgbClr val="7030A0"/>
                </a:solidFill>
              </a:rPr>
              <a:t>редактор тексту (</a:t>
            </a:r>
            <a:r>
              <a:rPr lang="ru-RU" dirty="0" err="1">
                <a:solidFill>
                  <a:srgbClr val="7030A0"/>
                </a:solidFill>
              </a:rPr>
              <a:t>текстовий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процесор</a:t>
            </a:r>
            <a:r>
              <a:rPr lang="ru-RU" dirty="0">
                <a:solidFill>
                  <a:srgbClr val="7030A0"/>
                </a:solidFill>
              </a:rPr>
              <a:t>) і </a:t>
            </a:r>
            <a:r>
              <a:rPr lang="ru-RU" dirty="0" err="1">
                <a:solidFill>
                  <a:srgbClr val="7030A0"/>
                </a:solidFill>
              </a:rPr>
              <a:t>програми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роботи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електронними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таблицями</a:t>
            </a:r>
            <a:r>
              <a:rPr lang="ru-RU" dirty="0">
                <a:solidFill>
                  <a:srgbClr val="7030A0"/>
                </a:solidFill>
              </a:rPr>
              <a:t> і базами </a:t>
            </a:r>
            <a:r>
              <a:rPr lang="ru-RU" dirty="0" err="1">
                <a:solidFill>
                  <a:srgbClr val="7030A0"/>
                </a:solidFill>
              </a:rPr>
              <a:t>даних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використовують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підготовки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документів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 smtClean="0">
                <a:solidFill>
                  <a:srgbClr val="7030A0"/>
                </a:solidFill>
              </a:rPr>
              <a:t>розрахунків</a:t>
            </a:r>
            <a:r>
              <a:rPr lang="ru-RU" dirty="0" smtClean="0">
                <a:solidFill>
                  <a:srgbClr val="7030A0"/>
                </a:solidFill>
              </a:rPr>
              <a:t>; </a:t>
            </a:r>
          </a:p>
          <a:p>
            <a:pPr algn="just"/>
            <a:r>
              <a:rPr lang="ru-RU" dirty="0" err="1" smtClean="0">
                <a:solidFill>
                  <a:srgbClr val="7030A0"/>
                </a:solidFill>
              </a:rPr>
              <a:t>програми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підготовки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проведення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презентацій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комунікаційні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програми</a:t>
            </a:r>
            <a:r>
              <a:rPr lang="ru-RU" dirty="0">
                <a:solidFill>
                  <a:srgbClr val="7030A0"/>
                </a:solidFill>
              </a:rPr>
              <a:t>: </a:t>
            </a:r>
            <a:r>
              <a:rPr lang="ru-RU" dirty="0" err="1">
                <a:solidFill>
                  <a:srgbClr val="7030A0"/>
                </a:solidFill>
              </a:rPr>
              <a:t>програми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роботи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електронною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поштою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розсилання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факсів</a:t>
            </a:r>
            <a:r>
              <a:rPr lang="ru-RU" dirty="0">
                <a:solidFill>
                  <a:srgbClr val="7030A0"/>
                </a:solidFill>
              </a:rPr>
              <a:t>, доступу та </a:t>
            </a:r>
            <a:r>
              <a:rPr lang="ru-RU" dirty="0" err="1">
                <a:solidFill>
                  <a:srgbClr val="7030A0"/>
                </a:solidFill>
              </a:rPr>
              <a:t>публікації</a:t>
            </a:r>
            <a:r>
              <a:rPr lang="ru-RU" dirty="0">
                <a:solidFill>
                  <a:srgbClr val="7030A0"/>
                </a:solidFill>
              </a:rPr>
              <a:t> WEB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/>
              <a:t> 	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/>
              <a:t>автоматизації</a:t>
            </a:r>
            <a:r>
              <a:rPr lang="ru-RU" dirty="0"/>
              <a:t> 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, перш за все, </a:t>
            </a:r>
            <a:r>
              <a:rPr lang="ru-RU" dirty="0" err="1"/>
              <a:t>закладеними</a:t>
            </a:r>
            <a:r>
              <a:rPr lang="ru-RU" dirty="0"/>
              <a:t> в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можливостями</a:t>
            </a:r>
            <a:r>
              <a:rPr lang="ru-RU" dirty="0"/>
              <a:t>, </a:t>
            </a:r>
            <a:r>
              <a:rPr lang="ru-RU" dirty="0" smtClean="0"/>
              <a:t>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шаблонів</a:t>
            </a:r>
            <a:r>
              <a:rPr lang="ru-RU" dirty="0"/>
              <a:t> і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вбудованої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5613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rgbClr val="7030A0"/>
                </a:solidFill>
              </a:rPr>
              <a:t>Системи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управління</a:t>
            </a:r>
            <a:r>
              <a:rPr lang="ru-RU" b="1" dirty="0">
                <a:solidFill>
                  <a:srgbClr val="7030A0"/>
                </a:solidFill>
              </a:rPr>
              <a:t> проектами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0" dirty="0">
                <a:solidFill>
                  <a:srgbClr val="FF0000"/>
                </a:solidFill>
              </a:rPr>
              <a:t>Початкового </a:t>
            </a:r>
            <a:r>
              <a:rPr lang="ru-RU" sz="4000" b="0" dirty="0" err="1">
                <a:solidFill>
                  <a:srgbClr val="FF0000"/>
                </a:solidFill>
              </a:rPr>
              <a:t>рівня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Microsoft Pro </a:t>
            </a:r>
            <a:r>
              <a:rPr lang="en-US" b="1" dirty="0" err="1" smtClean="0">
                <a:solidFill>
                  <a:srgbClr val="7030A0"/>
                </a:solidFill>
              </a:rPr>
              <a:t>ject</a:t>
            </a:r>
            <a:endParaRPr lang="ru-RU" b="1" dirty="0">
              <a:solidFill>
                <a:srgbClr val="7030A0"/>
              </a:solidFill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Time </a:t>
            </a:r>
            <a:r>
              <a:rPr lang="en-US" b="1" dirty="0" smtClean="0">
                <a:solidFill>
                  <a:srgbClr val="7030A0"/>
                </a:solidFill>
              </a:rPr>
              <a:t>Line</a:t>
            </a:r>
            <a:endParaRPr lang="ru-RU" b="1" dirty="0">
              <a:solidFill>
                <a:srgbClr val="7030A0"/>
              </a:solidFill>
            </a:endParaRPr>
          </a:p>
          <a:p>
            <a:pPr algn="ctr"/>
            <a:r>
              <a:rPr lang="en-US" b="1" dirty="0" err="1">
                <a:solidFill>
                  <a:srgbClr val="7030A0"/>
                </a:solidFill>
              </a:rPr>
              <a:t>SureTrak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Project</a:t>
            </a:r>
            <a:endParaRPr lang="uk-UA" b="1" dirty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Manager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0" dirty="0" err="1">
                <a:solidFill>
                  <a:srgbClr val="FF0000"/>
                </a:solidFill>
              </a:rPr>
              <a:t>Професійні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Primavera Project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Planner</a:t>
            </a:r>
            <a:endParaRPr lang="ru-RU" b="1" dirty="0">
              <a:solidFill>
                <a:srgbClr val="7030A0"/>
              </a:solidFill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Open </a:t>
            </a:r>
            <a:r>
              <a:rPr lang="en-US" b="1" dirty="0" smtClean="0">
                <a:solidFill>
                  <a:srgbClr val="7030A0"/>
                </a:solidFill>
              </a:rPr>
              <a:t>Plan</a:t>
            </a:r>
            <a:endParaRPr lang="ru-RU" b="1" dirty="0">
              <a:solidFill>
                <a:srgbClr val="7030A0"/>
              </a:solidFill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Spider Project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172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b="1" dirty="0" err="1"/>
              <a:t>Застосування</a:t>
            </a:r>
            <a:r>
              <a:rPr lang="ru-RU" b="1" dirty="0"/>
              <a:t> </a:t>
            </a:r>
            <a:r>
              <a:rPr lang="ru-RU" b="1" dirty="0" err="1"/>
              <a:t>спеціалізованого</a:t>
            </a:r>
            <a:r>
              <a:rPr lang="ru-RU" b="1" dirty="0"/>
              <a:t> </a:t>
            </a:r>
            <a:r>
              <a:rPr lang="ru-RU" b="1" dirty="0" err="1"/>
              <a:t>програмного</a:t>
            </a:r>
            <a:r>
              <a:rPr lang="ru-RU" b="1" dirty="0"/>
              <a:t> </a:t>
            </a:r>
            <a:r>
              <a:rPr lang="ru-RU" b="1" dirty="0" smtClean="0"/>
              <a:t>продукту </a:t>
            </a:r>
            <a:r>
              <a:rPr lang="en-US" b="1" dirty="0" smtClean="0"/>
              <a:t>Microsoft </a:t>
            </a:r>
            <a:r>
              <a:rPr lang="en-US" b="1" dirty="0"/>
              <a:t>Project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Microsoft Project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Важливою</a:t>
            </a:r>
            <a:r>
              <a:rPr lang="ru-RU" dirty="0"/>
              <a:t> характеристикою </a:t>
            </a:r>
            <a:r>
              <a:rPr lang="en-US" dirty="0"/>
              <a:t>Microsoft Project </a:t>
            </a:r>
            <a:r>
              <a:rPr lang="ru-RU" dirty="0"/>
              <a:t>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декількома</a:t>
            </a:r>
            <a:r>
              <a:rPr lang="ru-RU" dirty="0"/>
              <a:t> проектами (</a:t>
            </a:r>
            <a:r>
              <a:rPr lang="ru-RU" dirty="0" err="1"/>
              <a:t>мультипроектне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, 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спільне</a:t>
            </a:r>
            <a:r>
              <a:rPr lang="ru-RU" dirty="0"/>
              <a:t> </a:t>
            </a:r>
            <a:r>
              <a:rPr lang="ru-RU" dirty="0" err="1"/>
              <a:t>ресурсне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користувачам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великий проект у </a:t>
            </a:r>
            <a:r>
              <a:rPr lang="ru-RU" dirty="0" err="1"/>
              <a:t>вигляді</a:t>
            </a:r>
            <a:r>
              <a:rPr lang="ru-RU" dirty="0"/>
              <a:t> набору </a:t>
            </a:r>
            <a:r>
              <a:rPr lang="ru-RU" dirty="0" err="1"/>
              <a:t>дрібніших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забезпечуючи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гнучке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Офіс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керівника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проекту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err="1"/>
              <a:t>Інструментальні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циклу проекту, </a:t>
            </a:r>
            <a:r>
              <a:rPr lang="ru-RU" dirty="0" err="1"/>
              <a:t>можуть</a:t>
            </a:r>
            <a:r>
              <a:rPr lang="ru-RU" dirty="0"/>
              <a:t> і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об’єднані</a:t>
            </a:r>
            <a:r>
              <a:rPr lang="ru-RU" dirty="0"/>
              <a:t> в так званий </a:t>
            </a:r>
            <a:r>
              <a:rPr lang="ru-RU" b="1" dirty="0"/>
              <a:t>«</a:t>
            </a:r>
            <a:r>
              <a:rPr lang="ru-RU" b="1" dirty="0" err="1"/>
              <a:t>офіс</a:t>
            </a:r>
            <a:r>
              <a:rPr lang="ru-RU" b="1" dirty="0"/>
              <a:t> </a:t>
            </a:r>
            <a:r>
              <a:rPr lang="ru-RU" b="1" dirty="0" err="1"/>
              <a:t>керівника</a:t>
            </a:r>
            <a:r>
              <a:rPr lang="ru-RU" b="1" dirty="0"/>
              <a:t> проекту»</a:t>
            </a:r>
            <a:r>
              <a:rPr lang="ru-RU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106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</a:rPr>
              <a:t>Інформаційний ресурс </a:t>
            </a:r>
            <a:r>
              <a:rPr lang="uk-UA" b="1" dirty="0"/>
              <a:t>рекламного / </a:t>
            </a:r>
            <a:r>
              <a:rPr lang="uk-UA" b="1" i="1" dirty="0">
                <a:solidFill>
                  <a:srgbClr val="FF0000"/>
                </a:solidFill>
              </a:rPr>
              <a:t>ПР-</a:t>
            </a:r>
            <a:r>
              <a:rPr lang="uk-UA" b="1" i="1" dirty="0" smtClean="0">
                <a:solidFill>
                  <a:srgbClr val="FF0000"/>
                </a:solidFill>
              </a:rPr>
              <a:t>проекту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інформацією</a:t>
            </a:r>
            <a:r>
              <a:rPr lang="ru-RU" b="1" dirty="0"/>
              <a:t>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зібрані</a:t>
            </a:r>
            <a:r>
              <a:rPr lang="ru-RU" dirty="0"/>
              <a:t>, </a:t>
            </a:r>
            <a:r>
              <a:rPr lang="ru-RU" dirty="0" err="1"/>
              <a:t>оброблені</a:t>
            </a:r>
            <a:r>
              <a:rPr lang="ru-RU" dirty="0"/>
              <a:t> і </a:t>
            </a:r>
            <a:r>
              <a:rPr lang="ru-RU" dirty="0" err="1"/>
              <a:t>розподілені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.</a:t>
            </a:r>
            <a:r>
              <a:rPr lang="ru-RU" dirty="0" err="1"/>
              <a:t>Щоб</a:t>
            </a:r>
            <a:r>
              <a:rPr lang="ru-RU" dirty="0"/>
              <a:t> бути </a:t>
            </a:r>
            <a:r>
              <a:rPr lang="ru-RU" dirty="0" err="1"/>
              <a:t>корисною</a:t>
            </a:r>
            <a:r>
              <a:rPr lang="ru-RU" dirty="0"/>
              <a:t> для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інформація</a:t>
            </a:r>
            <a:r>
              <a:rPr lang="ru-RU" dirty="0"/>
              <a:t> повинна бути </a:t>
            </a:r>
            <a:r>
              <a:rPr lang="ru-RU" dirty="0" err="1"/>
              <a:t>надана</a:t>
            </a:r>
            <a:r>
              <a:rPr lang="ru-RU" dirty="0"/>
              <a:t> </a:t>
            </a:r>
            <a:r>
              <a:rPr lang="ru-RU" dirty="0" err="1"/>
              <a:t>своєчасно</a:t>
            </a:r>
            <a:r>
              <a:rPr lang="ru-RU" dirty="0"/>
              <a:t>, за </a:t>
            </a:r>
            <a:r>
              <a:rPr lang="ru-RU" dirty="0" err="1"/>
              <a:t>призначенням</a:t>
            </a:r>
            <a:r>
              <a:rPr lang="ru-RU" dirty="0"/>
              <a:t> і в </a:t>
            </a:r>
            <a:r>
              <a:rPr lang="ru-RU" dirty="0" err="1"/>
              <a:t>зручній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вирішується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в рамках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проектом. </a:t>
            </a:r>
            <a:r>
              <a:rPr lang="ru-RU" dirty="0" err="1">
                <a:solidFill>
                  <a:srgbClr val="FF0000"/>
                </a:solidFill>
              </a:rPr>
              <a:t>Комунікації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супроводжувальна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інформація</a:t>
            </a:r>
            <a:r>
              <a:rPr lang="ru-RU" dirty="0">
                <a:solidFill>
                  <a:srgbClr val="FF0000"/>
                </a:solidFill>
              </a:rPr>
              <a:t> є </a:t>
            </a:r>
            <a:r>
              <a:rPr lang="ru-RU" dirty="0" err="1">
                <a:solidFill>
                  <a:srgbClr val="FF0000"/>
                </a:solidFill>
              </a:rPr>
              <a:t>свого</a:t>
            </a:r>
            <a:r>
              <a:rPr lang="ru-RU" dirty="0">
                <a:solidFill>
                  <a:srgbClr val="FF0000"/>
                </a:solidFill>
              </a:rPr>
              <a:t> роду фундаментом для </a:t>
            </a:r>
            <a:r>
              <a:rPr lang="ru-RU" dirty="0" err="1">
                <a:solidFill>
                  <a:srgbClr val="FF0000"/>
                </a:solidFill>
              </a:rPr>
              <a:t>забезпечення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координації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дій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учасників</a:t>
            </a:r>
            <a:r>
              <a:rPr lang="ru-RU" dirty="0">
                <a:solidFill>
                  <a:srgbClr val="FF0000"/>
                </a:solidFill>
              </a:rPr>
              <a:t> проекту.</a:t>
            </a:r>
          </a:p>
        </p:txBody>
      </p:sp>
      <p:pic>
        <p:nvPicPr>
          <p:cNvPr id="2050" name="Picture 2" descr="Види інформаційних ресурсів та їх класифікація. Доступ до інформаційних  ресурсі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81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айл:Інформаційні ресурси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2" y="560439"/>
            <a:ext cx="10205884" cy="57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13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Планування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управління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комунікаціями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Планування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управління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комунікаціями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потреб </a:t>
            </a:r>
            <a:r>
              <a:rPr lang="ru-RU" dirty="0" err="1"/>
              <a:t>зацікавлених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проекту в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до </a:t>
            </a:r>
            <a:r>
              <a:rPr lang="ru-RU" dirty="0" err="1"/>
              <a:t>комунікацій</a:t>
            </a:r>
            <a:r>
              <a:rPr lang="ru-RU" dirty="0"/>
              <a:t>.</a:t>
            </a:r>
          </a:p>
          <a:p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і </a:t>
            </a:r>
            <a:r>
              <a:rPr lang="ru-RU" dirty="0" err="1"/>
              <a:t>комунікаційних</a:t>
            </a:r>
            <a:r>
              <a:rPr lang="ru-RU" dirty="0"/>
              <a:t> потреб </a:t>
            </a:r>
            <a:r>
              <a:rPr lang="ru-RU" dirty="0" err="1"/>
              <a:t>учасників</a:t>
            </a:r>
            <a:r>
              <a:rPr lang="ru-RU" dirty="0"/>
              <a:t> проекту: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кому і яка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інформація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потрібна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коли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ця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інформація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необхідна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яким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чином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інформація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буде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надаватися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098" name="Picture 2" descr="Корисні ресурс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36955"/>
            <a:ext cx="5181600" cy="41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2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бмеження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щодо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передачі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інформації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uk-UA" b="1" i="1" dirty="0" smtClean="0">
                <a:solidFill>
                  <a:srgbClr val="0070C0"/>
                </a:solidFill>
              </a:rPr>
              <a:t>рекламному </a:t>
            </a:r>
            <a:r>
              <a:rPr lang="uk-UA" b="1" i="1" dirty="0">
                <a:solidFill>
                  <a:srgbClr val="0070C0"/>
                </a:solidFill>
              </a:rPr>
              <a:t>/ ПР-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проекті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При </a:t>
            </a:r>
            <a:r>
              <a:rPr lang="ru-RU" dirty="0" err="1"/>
              <a:t>плануванні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встановлюватися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обмеження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щодо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передачі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інформації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проекті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,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одержувані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інструкцій</a:t>
            </a:r>
            <a:r>
              <a:rPr lang="ru-RU" dirty="0"/>
              <a:t>, </a:t>
            </a:r>
            <a:r>
              <a:rPr lang="ru-RU" dirty="0" err="1"/>
              <a:t>технології</a:t>
            </a:r>
            <a:r>
              <a:rPr lang="ru-RU" dirty="0"/>
              <a:t> та </a:t>
            </a:r>
            <a:r>
              <a:rPr lang="ru-RU" dirty="0" err="1"/>
              <a:t>організаційних</a:t>
            </a:r>
            <a:r>
              <a:rPr lang="ru-RU" dirty="0"/>
              <a:t> </a:t>
            </a:r>
            <a:r>
              <a:rPr lang="ru-RU" dirty="0" err="1" smtClean="0"/>
              <a:t>політик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стосуватися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комунікаційних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, </a:t>
            </a:r>
            <a:r>
              <a:rPr lang="ru-RU" dirty="0" err="1"/>
              <a:t>відкритості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і т.п.</a:t>
            </a:r>
          </a:p>
        </p:txBody>
      </p:sp>
      <p:pic>
        <p:nvPicPr>
          <p:cNvPr id="5122" name="Picture 2" descr="Самые полезные польские интернет-ресурсы и сервис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71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3147</Words>
  <Application>Microsoft Office PowerPoint</Application>
  <PresentationFormat>Широкоэкранный</PresentationFormat>
  <Paragraphs>203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TimesNewRomanPS-ItalicMT</vt:lpstr>
      <vt:lpstr>Wingdings</vt:lpstr>
      <vt:lpstr>Тема Office</vt:lpstr>
      <vt:lpstr>Управління комунікаціями та інформаційним забезпеченням рекламного / ПР-проекту</vt:lpstr>
      <vt:lpstr>Управління комунікаціями та інформаційним забезпеченням рекламного / ПР-проекту</vt:lpstr>
      <vt:lpstr>Процеси управління комунікаціями при виконанні рекламного / ПР-проекту</vt:lpstr>
      <vt:lpstr>Процеси управління комунікаціями рекламного / ПР-проекту:</vt:lpstr>
      <vt:lpstr>Комунікаційні дії, пов'язані з цими процесами часто мають безліч потенційних аспектів, які необхідно враховувати, включаючи, серед іншого:</vt:lpstr>
      <vt:lpstr>Інформаційний ресурс рекламного / ПР-проекту</vt:lpstr>
      <vt:lpstr>Презентация PowerPoint</vt:lpstr>
      <vt:lpstr>Планування управління комунікаціями</vt:lpstr>
      <vt:lpstr>Обмеження щодо передачі інформації в рекламному / ПР-проекті</vt:lpstr>
      <vt:lpstr>Обмеження щодо передачі інформації в проекті</vt:lpstr>
      <vt:lpstr>Відкритість інформації - це можливість надання її різним контингентам людей. Існує три рівня відкритості інформації:</vt:lpstr>
      <vt:lpstr>Для визначення проектних вимог до комунікацій необхідна інформація з таких питань:</vt:lpstr>
      <vt:lpstr>Управління очікуваннями зацікавлених сторін рекламного / ПР-проекту</vt:lpstr>
      <vt:lpstr>Методи і аспекти ефективного управління комунікаціями включають</vt:lpstr>
      <vt:lpstr>Інтелектуальний простір</vt:lpstr>
      <vt:lpstr>Ментальне середовище</vt:lpstr>
      <vt:lpstr>Ментальне середовище</vt:lpstr>
      <vt:lpstr>Ментальне середовище</vt:lpstr>
      <vt:lpstr>Ментальне середовище</vt:lpstr>
      <vt:lpstr>Контроль комунікацій</vt:lpstr>
      <vt:lpstr>Презентация PowerPoint</vt:lpstr>
      <vt:lpstr>Презентация PowerPoint</vt:lpstr>
      <vt:lpstr>Презентация PowerPoint</vt:lpstr>
      <vt:lpstr> Для менеджера доступними є два типи комунікацій: формальні та неформальні.  </vt:lpstr>
      <vt:lpstr>Горизонтальні комунікації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Управління зацікавленими сторонами рекламного / ПР-проекту</vt:lpstr>
      <vt:lpstr>Зацікавлені сторони проекту</vt:lpstr>
      <vt:lpstr>Презентация PowerPoint</vt:lpstr>
      <vt:lpstr>Управління зацікавленими сторонами проекту</vt:lpstr>
      <vt:lpstr>Процеси управління зацікавленими сторонами рекламного / ПР-проекту:</vt:lpstr>
      <vt:lpstr>Стратегія управління зацікавленими сторонами проекту</vt:lpstr>
      <vt:lpstr>Стратегія управління зацікавленими сторонами проекту</vt:lpstr>
      <vt:lpstr>Інформаційна система управління проектами</vt:lpstr>
      <vt:lpstr>Інформаційна система управління рекламними / ПР-проектами</vt:lpstr>
      <vt:lpstr>До складу забезпечувальної частини входять такі основні компоненти:</vt:lpstr>
      <vt:lpstr>База даних</vt:lpstr>
      <vt:lpstr>Функціональна частина</vt:lpstr>
      <vt:lpstr>Три рівня управління в організаційній структурі рекламного / ПР-проекту</vt:lpstr>
      <vt:lpstr>Вимоги користувачів до ІСУП за рівнями управління проектом</vt:lpstr>
      <vt:lpstr>Стратегічний рівень керівництва</vt:lpstr>
      <vt:lpstr>Рівень управління рекламним / ПР-проектом</vt:lpstr>
      <vt:lpstr>Рівень виконання завдань проекту</vt:lpstr>
      <vt:lpstr>Основними функціями ІСУП вважають:</vt:lpstr>
      <vt:lpstr>Принципові відмінності ІСУП від корпоративних інформаційних систем:</vt:lpstr>
      <vt:lpstr>Програмно-технічні засоби управління рекламними / ПР-проектами</vt:lpstr>
      <vt:lpstr>Інформаційні технології</vt:lpstr>
      <vt:lpstr>Завдання ІТ управління проектами полягає у наданні користувачеві широкого спектра функціональних можливостей щодо проектної діяльності такими засобами:</vt:lpstr>
      <vt:lpstr>Універсальні програмні комплекси</vt:lpstr>
      <vt:lpstr>Системи управління проектами</vt:lpstr>
      <vt:lpstr>Застосування спеціалізованого програмного продукту Microsoft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комунікаціями та інформаційним забезпеченням проекту</dc:title>
  <dc:creator>admin</dc:creator>
  <cp:lastModifiedBy>admin</cp:lastModifiedBy>
  <cp:revision>51</cp:revision>
  <dcterms:created xsi:type="dcterms:W3CDTF">2021-01-18T14:41:36Z</dcterms:created>
  <dcterms:modified xsi:type="dcterms:W3CDTF">2021-01-19T11:37:26Z</dcterms:modified>
</cp:coreProperties>
</file>