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7" r:id="rId2"/>
    <p:sldId id="287" r:id="rId3"/>
    <p:sldId id="288" r:id="rId4"/>
    <p:sldId id="278" r:id="rId5"/>
    <p:sldId id="290" r:id="rId6"/>
    <p:sldId id="289" r:id="rId7"/>
    <p:sldId id="291" r:id="rId8"/>
    <p:sldId id="292" r:id="rId9"/>
    <p:sldId id="293" r:id="rId10"/>
    <p:sldId id="296" r:id="rId11"/>
    <p:sldId id="295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77" r:id="rId25"/>
    <p:sldId id="261" r:id="rId26"/>
    <p:sldId id="276" r:id="rId27"/>
    <p:sldId id="259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5143500" type="screen16x9"/>
  <p:notesSz cx="6858000" cy="9144000"/>
  <p:embeddedFontLst>
    <p:embeddedFont>
      <p:font typeface="Roboto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6d781a5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6d781a5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6d781a5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6d781a5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19876" y="1214586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uk-UA" sz="2800" i="1" u="sng" dirty="0" smtClean="0">
                <a:solidFill>
                  <a:schemeClr val="bg2"/>
                </a:solidFill>
              </a:rPr>
              <a:t>Тема </a:t>
            </a:r>
            <a:r>
              <a:rPr lang="uk-UA" sz="2800" i="1" u="sng" dirty="0" smtClean="0">
                <a:solidFill>
                  <a:schemeClr val="bg2"/>
                </a:solidFill>
              </a:rPr>
              <a:t>3. </a:t>
            </a:r>
            <a:r>
              <a:rPr lang="ru-RU" sz="2800" i="1" u="sng" dirty="0" err="1" smtClean="0">
                <a:solidFill>
                  <a:schemeClr val="bg2"/>
                </a:solidFill>
              </a:rPr>
              <a:t>Формування</a:t>
            </a:r>
            <a:r>
              <a:rPr lang="ru-RU" sz="2800" i="1" u="sng" dirty="0" smtClean="0">
                <a:solidFill>
                  <a:schemeClr val="bg2"/>
                </a:solidFill>
              </a:rPr>
              <a:t> </a:t>
            </a:r>
            <a:r>
              <a:rPr lang="ru-RU" sz="2800" i="1" u="sng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sz="2800" i="1" u="sng" dirty="0" smtClean="0">
                <a:solidFill>
                  <a:schemeClr val="bg2"/>
                </a:solidFill>
              </a:rPr>
              <a:t> та </a:t>
            </a:r>
            <a:r>
              <a:rPr lang="ru-RU" sz="2800" i="1" u="sng" dirty="0" err="1" smtClean="0">
                <a:solidFill>
                  <a:schemeClr val="bg2"/>
                </a:solidFill>
              </a:rPr>
              <a:t>організація</a:t>
            </a:r>
            <a:r>
              <a:rPr lang="ru-RU" sz="2800" i="1" u="sng" dirty="0" smtClean="0">
                <a:solidFill>
                  <a:schemeClr val="bg2"/>
                </a:solidFill>
              </a:rPr>
              <a:t> продажу </a:t>
            </a:r>
            <a:r>
              <a:rPr lang="ru-RU" sz="2800" i="1" u="sng" dirty="0" err="1" smtClean="0">
                <a:solidFill>
                  <a:schemeClr val="bg2"/>
                </a:solidFill>
              </a:rPr>
              <a:t>товарів</a:t>
            </a:r>
            <a:r>
              <a:rPr lang="ru-RU" sz="2800" i="1" u="sng" dirty="0" smtClean="0">
                <a:solidFill>
                  <a:schemeClr val="bg2"/>
                </a:solidFill>
              </a:rPr>
              <a:t> у магазинах</a:t>
            </a:r>
            <a:r>
              <a:rPr lang="ru-RU" sz="1800" i="1" u="sng" dirty="0" smtClean="0">
                <a:solidFill>
                  <a:schemeClr val="bg2"/>
                </a:solidFill>
              </a:rPr>
              <a:t/>
            </a:r>
            <a:br>
              <a:rPr lang="ru-RU" sz="1800" i="1" u="sng" dirty="0" smtClean="0">
                <a:solidFill>
                  <a:schemeClr val="bg2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1. </a:t>
            </a:r>
            <a:r>
              <a:rPr lang="uk-UA" dirty="0" smtClean="0">
                <a:solidFill>
                  <a:schemeClr val="bg2"/>
                </a:solidFill>
              </a:rPr>
              <a:t>Поняття про </a:t>
            </a:r>
            <a:r>
              <a:rPr lang="uk-UA" dirty="0" smtClean="0">
                <a:solidFill>
                  <a:schemeClr val="bg2"/>
                </a:solidFill>
              </a:rPr>
              <a:t>асортимент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2. </a:t>
            </a:r>
            <a:r>
              <a:rPr lang="uk-UA" dirty="0" smtClean="0">
                <a:solidFill>
                  <a:schemeClr val="bg2"/>
                </a:solidFill>
              </a:rPr>
              <a:t>Класифікація асортименту товарів. 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3. </a:t>
            </a:r>
            <a:r>
              <a:rPr lang="ru-RU" dirty="0" err="1" smtClean="0">
                <a:solidFill>
                  <a:schemeClr val="bg2"/>
                </a:solidFill>
              </a:rPr>
              <a:t>Чинники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які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впливають</a:t>
            </a:r>
            <a:r>
              <a:rPr lang="ru-RU" dirty="0" smtClean="0">
                <a:solidFill>
                  <a:schemeClr val="bg2"/>
                </a:solidFill>
              </a:rPr>
              <a:t> на </a:t>
            </a:r>
            <a:r>
              <a:rPr lang="ru-RU" dirty="0" err="1" smtClean="0">
                <a:solidFill>
                  <a:schemeClr val="bg2"/>
                </a:solidFill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4. Широта та повнота асортименту. </a:t>
            </a:r>
            <a:endParaRPr lang="ru-RU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00" y="941925"/>
            <a:ext cx="8222100" cy="767700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Чинники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solidFill>
                  <a:schemeClr val="bg2"/>
                </a:solidFill>
              </a:rPr>
              <a:t>Раціональний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асортимент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 у магазинах – </a:t>
            </a:r>
            <a:r>
              <a:rPr lang="ru-RU" dirty="0" err="1" smtClean="0">
                <a:solidFill>
                  <a:schemeClr val="bg2"/>
                </a:solidFill>
              </a:rPr>
              <a:t>це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асортимент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який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відповідає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попиту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покупців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При </a:t>
            </a:r>
            <a:r>
              <a:rPr lang="ru-RU" dirty="0" err="1" smtClean="0">
                <a:solidFill>
                  <a:schemeClr val="bg2"/>
                </a:solidFill>
              </a:rPr>
              <a:t>цьому</a:t>
            </a:r>
            <a:r>
              <a:rPr lang="ru-RU" dirty="0" smtClean="0">
                <a:solidFill>
                  <a:schemeClr val="bg2"/>
                </a:solidFill>
              </a:rPr>
              <a:t> попит </a:t>
            </a:r>
            <a:r>
              <a:rPr lang="ru-RU" dirty="0" err="1" smtClean="0">
                <a:solidFill>
                  <a:schemeClr val="bg2"/>
                </a:solidFill>
              </a:rPr>
              <a:t>формує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вимоги</a:t>
            </a:r>
            <a:r>
              <a:rPr lang="ru-RU" dirty="0" smtClean="0">
                <a:solidFill>
                  <a:schemeClr val="bg2"/>
                </a:solidFill>
              </a:rPr>
              <a:t> до </a:t>
            </a:r>
            <a:r>
              <a:rPr lang="ru-RU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</a:rPr>
              <a:t>, а </a:t>
            </a:r>
            <a:r>
              <a:rPr lang="ru-RU" dirty="0" err="1" smtClean="0">
                <a:solidFill>
                  <a:schemeClr val="bg2"/>
                </a:solidFill>
              </a:rPr>
              <a:t>виробництво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їх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задовольняє</a:t>
            </a:r>
            <a:r>
              <a:rPr lang="ru-RU" dirty="0" smtClean="0">
                <a:solidFill>
                  <a:schemeClr val="bg2"/>
                </a:solidFill>
              </a:rPr>
              <a:t>. Для </a:t>
            </a:r>
            <a:r>
              <a:rPr lang="ru-RU" dirty="0" err="1" smtClean="0">
                <a:solidFill>
                  <a:schemeClr val="bg2"/>
                </a:solidFill>
              </a:rPr>
              <a:t>успішної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роботи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працівники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торгівлі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повинні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мати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достовірну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інформацію</a:t>
            </a:r>
            <a:r>
              <a:rPr lang="ru-RU" dirty="0" smtClean="0">
                <a:solidFill>
                  <a:schemeClr val="bg2"/>
                </a:solidFill>
              </a:rPr>
              <a:t>  про  </a:t>
            </a:r>
            <a:r>
              <a:rPr lang="ru-RU" dirty="0" err="1" smtClean="0">
                <a:solidFill>
                  <a:schemeClr val="bg2"/>
                </a:solidFill>
              </a:rPr>
              <a:t>обсяг</a:t>
            </a:r>
            <a:r>
              <a:rPr lang="ru-RU" dirty="0" smtClean="0">
                <a:solidFill>
                  <a:schemeClr val="bg2"/>
                </a:solidFill>
              </a:rPr>
              <a:t>  та  структуру </a:t>
            </a:r>
            <a:r>
              <a:rPr lang="ru-RU" dirty="0" err="1" smtClean="0">
                <a:solidFill>
                  <a:schemeClr val="bg2"/>
                </a:solidFill>
              </a:rPr>
              <a:t>попиту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динаміку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змін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особливості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</a:rPr>
              <a:t> на </a:t>
            </a:r>
            <a:r>
              <a:rPr lang="ru-RU" dirty="0" err="1" smtClean="0">
                <a:solidFill>
                  <a:schemeClr val="bg2"/>
                </a:solidFill>
              </a:rPr>
              <a:t>підприємствах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різних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типів</a:t>
            </a:r>
            <a:r>
              <a:rPr lang="ru-RU" dirty="0" smtClean="0">
                <a:solidFill>
                  <a:schemeClr val="bg2"/>
                </a:solidFill>
              </a:rPr>
              <a:t>, форм </a:t>
            </a:r>
            <a:r>
              <a:rPr lang="ru-RU" dirty="0" err="1" smtClean="0">
                <a:solidFill>
                  <a:schemeClr val="bg2"/>
                </a:solidFill>
              </a:rPr>
              <a:t>власності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спеціалізацій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0" y="2160375"/>
            <a:ext cx="8694000" cy="26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Формування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асортименту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товарів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–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складний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процес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  на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який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впливає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ціла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низка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чинників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Умовно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їх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можна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поділити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на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загальні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(не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залежать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від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умов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роботи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магазину)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специфічні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пов’язані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з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умовами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функціонування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організацією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технологією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торгівлі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магазині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).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До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загальних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чинників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належать   попит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покупців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виробництво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товарів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  а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також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соціально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-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економічні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демографічні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національно-побутові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та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природнокліматичні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250" name="Picture 2" descr="Великий асортимент - Ваш сайт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88055" cy="233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3300" y="1982575"/>
            <a:ext cx="8900700" cy="27102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2"/>
                </a:solidFill>
              </a:rPr>
              <a:t>Одним </a:t>
            </a:r>
            <a:r>
              <a:rPr lang="ru-RU" dirty="0" err="1" smtClean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найважливіших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чинників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</a:rPr>
              <a:t> товарного </a:t>
            </a:r>
            <a:r>
              <a:rPr lang="ru-RU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b="1" u="sng" dirty="0" err="1" smtClean="0">
                <a:solidFill>
                  <a:schemeClr val="bg2"/>
                </a:solidFill>
              </a:rPr>
              <a:t>виробництво</a:t>
            </a:r>
            <a:r>
              <a:rPr lang="ru-RU" b="1" u="sng" dirty="0" smtClean="0">
                <a:solidFill>
                  <a:schemeClr val="bg2"/>
                </a:solidFill>
              </a:rPr>
              <a:t> та </a:t>
            </a:r>
            <a:r>
              <a:rPr lang="ru-RU" b="1" u="sng" dirty="0" err="1" smtClean="0">
                <a:solidFill>
                  <a:schemeClr val="bg2"/>
                </a:solidFill>
              </a:rPr>
              <a:t>імпорт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b="1" u="sng" dirty="0" err="1" smtClean="0">
                <a:solidFill>
                  <a:schemeClr val="bg2"/>
                </a:solidFill>
              </a:rPr>
              <a:t>товарів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народного </a:t>
            </a:r>
            <a:r>
              <a:rPr lang="ru-RU" dirty="0" err="1" smtClean="0">
                <a:solidFill>
                  <a:schemeClr val="bg2"/>
                </a:solidFill>
              </a:rPr>
              <a:t>споживання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оскільки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їх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обсяг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асортиментна</a:t>
            </a:r>
            <a:r>
              <a:rPr lang="ru-RU" dirty="0" smtClean="0">
                <a:solidFill>
                  <a:schemeClr val="bg2"/>
                </a:solidFill>
              </a:rPr>
              <a:t> структура </a:t>
            </a:r>
            <a:r>
              <a:rPr lang="ru-RU" dirty="0" err="1" smtClean="0">
                <a:solidFill>
                  <a:schemeClr val="bg2"/>
                </a:solidFill>
              </a:rPr>
              <a:t>обумовлюють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пропозицію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smtClean="0">
                <a:solidFill>
                  <a:schemeClr val="bg2"/>
                </a:solidFill>
              </a:rPr>
              <a:t>на   товарному   ринку.   </a:t>
            </a:r>
            <a:endParaRPr lang="ru-RU" dirty="0" smtClean="0">
              <a:solidFill>
                <a:schemeClr val="bg2"/>
              </a:solidFill>
            </a:endParaRPr>
          </a:p>
          <a:p>
            <a:pPr algn="just"/>
            <a:r>
              <a:rPr lang="ru-RU" dirty="0" err="1" smtClean="0">
                <a:solidFill>
                  <a:schemeClr val="bg2"/>
                </a:solidFill>
              </a:rPr>
              <a:t>Основними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b="1" u="sng" dirty="0" err="1" smtClean="0">
                <a:solidFill>
                  <a:schemeClr val="bg2"/>
                </a:solidFill>
              </a:rPr>
              <a:t>соціально-економічними</a:t>
            </a:r>
            <a:r>
              <a:rPr lang="ru-RU" b="1" u="sng" dirty="0" smtClean="0">
                <a:solidFill>
                  <a:schemeClr val="bg2"/>
                </a:solidFill>
              </a:rPr>
              <a:t>   </a:t>
            </a:r>
            <a:r>
              <a:rPr lang="ru-RU" b="1" u="sng" dirty="0" err="1" smtClean="0">
                <a:solidFill>
                  <a:schemeClr val="bg2"/>
                </a:solidFill>
              </a:rPr>
              <a:t>чинниками</a:t>
            </a:r>
            <a:r>
              <a:rPr lang="ru-RU" b="1" u="sng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соціальний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smtClean="0">
                <a:solidFill>
                  <a:schemeClr val="bg2"/>
                </a:solidFill>
              </a:rPr>
              <a:t>склад </a:t>
            </a:r>
            <a:r>
              <a:rPr lang="ru-RU" dirty="0" err="1" smtClean="0">
                <a:solidFill>
                  <a:schemeClr val="bg2"/>
                </a:solidFill>
              </a:rPr>
              <a:t>населення</a:t>
            </a:r>
            <a:r>
              <a:rPr lang="ru-RU" dirty="0" smtClean="0">
                <a:solidFill>
                  <a:schemeClr val="bg2"/>
                </a:solidFill>
              </a:rPr>
              <a:t>,   характер  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трудової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діяльності</a:t>
            </a:r>
            <a:r>
              <a:rPr lang="ru-RU" dirty="0" smtClean="0">
                <a:solidFill>
                  <a:schemeClr val="bg2"/>
                </a:solidFill>
              </a:rPr>
              <a:t>,   </a:t>
            </a:r>
            <a:r>
              <a:rPr lang="ru-RU" dirty="0" err="1" smtClean="0">
                <a:solidFill>
                  <a:schemeClr val="bg2"/>
                </a:solidFill>
              </a:rPr>
              <a:t>рівень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цін</a:t>
            </a:r>
            <a:r>
              <a:rPr lang="ru-RU" dirty="0" smtClean="0">
                <a:solidFill>
                  <a:schemeClr val="bg2"/>
                </a:solidFill>
              </a:rPr>
              <a:t>,   </a:t>
            </a:r>
            <a:r>
              <a:rPr lang="ru-RU" dirty="0" err="1" smtClean="0">
                <a:solidFill>
                  <a:schemeClr val="bg2"/>
                </a:solidFill>
              </a:rPr>
              <a:t>доходів</a:t>
            </a:r>
            <a:r>
              <a:rPr lang="ru-RU" dirty="0" smtClean="0">
                <a:solidFill>
                  <a:schemeClr val="bg2"/>
                </a:solidFill>
              </a:rPr>
              <a:t>   та   </a:t>
            </a:r>
            <a:r>
              <a:rPr lang="ru-RU" dirty="0" err="1" smtClean="0">
                <a:solidFill>
                  <a:schemeClr val="bg2"/>
                </a:solidFill>
              </a:rPr>
              <a:t>соціального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забезпечення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населення</a:t>
            </a:r>
            <a:r>
              <a:rPr lang="ru-RU" dirty="0" smtClean="0">
                <a:solidFill>
                  <a:schemeClr val="bg2"/>
                </a:solidFill>
              </a:rPr>
              <a:t>,   </a:t>
            </a:r>
            <a:r>
              <a:rPr lang="ru-RU" dirty="0" err="1" smtClean="0">
                <a:solidFill>
                  <a:schemeClr val="bg2"/>
                </a:solidFill>
              </a:rPr>
              <a:t>розвиток</a:t>
            </a:r>
            <a:r>
              <a:rPr lang="ru-RU" dirty="0" smtClean="0">
                <a:solidFill>
                  <a:schemeClr val="bg2"/>
                </a:solidFill>
              </a:rPr>
              <a:t>   на   </a:t>
            </a:r>
            <a:r>
              <a:rPr lang="ru-RU" dirty="0" err="1" smtClean="0">
                <a:solidFill>
                  <a:schemeClr val="bg2"/>
                </a:solidFill>
              </a:rPr>
              <a:t>спрямованість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основних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виробничих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галузей</a:t>
            </a:r>
            <a:r>
              <a:rPr lang="ru-RU" dirty="0" smtClean="0">
                <a:solidFill>
                  <a:schemeClr val="bg2"/>
                </a:solidFill>
              </a:rPr>
              <a:t>   у   </a:t>
            </a:r>
            <a:r>
              <a:rPr lang="ru-RU" dirty="0" err="1" smtClean="0">
                <a:solidFill>
                  <a:schemeClr val="bg2"/>
                </a:solidFill>
              </a:rPr>
              <a:t>регіоні</a:t>
            </a:r>
            <a:r>
              <a:rPr lang="ru-RU" dirty="0" smtClean="0">
                <a:solidFill>
                  <a:schemeClr val="bg2"/>
                </a:solidFill>
              </a:rPr>
              <a:t>,   </a:t>
            </a:r>
            <a:r>
              <a:rPr lang="ru-RU" dirty="0" err="1" smtClean="0">
                <a:solidFill>
                  <a:schemeClr val="bg2"/>
                </a:solidFill>
              </a:rPr>
              <a:t>культурно-побутові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умови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проживання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тощо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4274" name="Picture 2" descr="Maria-Pasta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1901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2"/>
                </a:solidFill>
              </a:rPr>
              <a:t>До складу  </a:t>
            </a:r>
            <a:r>
              <a:rPr lang="ru-RU" b="1" u="sng" dirty="0" err="1" smtClean="0">
                <a:solidFill>
                  <a:schemeClr val="bg2"/>
                </a:solidFill>
              </a:rPr>
              <a:t>демографічних</a:t>
            </a:r>
            <a:r>
              <a:rPr lang="ru-RU" b="1" u="sng" dirty="0" smtClean="0">
                <a:solidFill>
                  <a:schemeClr val="bg2"/>
                </a:solidFill>
              </a:rPr>
              <a:t>   </a:t>
            </a:r>
            <a:r>
              <a:rPr lang="ru-RU" b="1" u="sng" dirty="0" err="1" smtClean="0">
                <a:solidFill>
                  <a:schemeClr val="bg2"/>
                </a:solidFill>
              </a:rPr>
              <a:t>чинників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належать  </a:t>
            </a:r>
            <a:r>
              <a:rPr lang="ru-RU" dirty="0" err="1" smtClean="0">
                <a:solidFill>
                  <a:schemeClr val="bg2"/>
                </a:solidFill>
              </a:rPr>
              <a:t>професійний</a:t>
            </a:r>
            <a:r>
              <a:rPr lang="ru-RU" dirty="0" smtClean="0">
                <a:solidFill>
                  <a:schemeClr val="bg2"/>
                </a:solidFill>
              </a:rPr>
              <a:t>  склад </a:t>
            </a:r>
            <a:r>
              <a:rPr lang="ru-RU" dirty="0" err="1" smtClean="0">
                <a:solidFill>
                  <a:schemeClr val="bg2"/>
                </a:solidFill>
              </a:rPr>
              <a:t>населення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склад</a:t>
            </a:r>
            <a:r>
              <a:rPr lang="ru-RU" dirty="0" smtClean="0">
                <a:solidFill>
                  <a:schemeClr val="bg2"/>
                </a:solidFill>
              </a:rPr>
              <a:t> за  </a:t>
            </a:r>
            <a:r>
              <a:rPr lang="ru-RU" dirty="0" err="1" smtClean="0">
                <a:solidFill>
                  <a:schemeClr val="bg2"/>
                </a:solidFill>
              </a:rPr>
              <a:t>статтю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віком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кількістю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сімей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що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обслуговуються</a:t>
            </a:r>
            <a:r>
              <a:rPr lang="ru-RU" dirty="0" smtClean="0">
                <a:solidFill>
                  <a:schemeClr val="bg2"/>
                </a:solidFill>
              </a:rPr>
              <a:t> магазином.</a:t>
            </a:r>
          </a:p>
          <a:p>
            <a:pPr algn="just"/>
            <a:r>
              <a:rPr lang="ru-RU" b="1" u="sng" dirty="0" err="1" smtClean="0">
                <a:solidFill>
                  <a:schemeClr val="bg2"/>
                </a:solidFill>
              </a:rPr>
              <a:t>Національно-побутовими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чинниками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структура </a:t>
            </a:r>
            <a:r>
              <a:rPr lang="ru-RU" dirty="0" err="1" smtClean="0">
                <a:solidFill>
                  <a:schemeClr val="bg2"/>
                </a:solidFill>
              </a:rPr>
              <a:t>населення</a:t>
            </a:r>
            <a:r>
              <a:rPr lang="ru-RU" dirty="0" smtClean="0">
                <a:solidFill>
                  <a:schemeClr val="bg2"/>
                </a:solidFill>
              </a:rPr>
              <a:t> за </a:t>
            </a:r>
            <a:r>
              <a:rPr lang="ru-RU" dirty="0" err="1" smtClean="0">
                <a:solidFill>
                  <a:schemeClr val="bg2"/>
                </a:solidFill>
              </a:rPr>
              <a:t>національною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ознакою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звичаї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традиції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у </a:t>
            </a:r>
            <a:r>
              <a:rPr lang="ru-RU" dirty="0" err="1" smtClean="0">
                <a:solidFill>
                  <a:schemeClr val="bg2"/>
                </a:solidFill>
              </a:rPr>
              <a:t>споживанні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окремих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2"/>
                </a:solidFill>
              </a:rPr>
              <a:t>Під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b="1" u="sng" dirty="0" err="1" smtClean="0">
                <a:solidFill>
                  <a:schemeClr val="bg2"/>
                </a:solidFill>
              </a:rPr>
              <a:t>природнокліматичними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b="1" u="sng" dirty="0" err="1" smtClean="0">
                <a:solidFill>
                  <a:schemeClr val="bg2"/>
                </a:solidFill>
              </a:rPr>
              <a:t>чинниками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розуміють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вплив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природних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кліматичних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особливостей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окремих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районів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місцевого</a:t>
            </a:r>
            <a:r>
              <a:rPr lang="ru-RU" dirty="0" smtClean="0">
                <a:solidFill>
                  <a:schemeClr val="bg2"/>
                </a:solidFill>
              </a:rPr>
              <a:t> сезонного календаря та </a:t>
            </a:r>
            <a:r>
              <a:rPr lang="ru-RU" dirty="0" err="1" smtClean="0">
                <a:solidFill>
                  <a:schemeClr val="bg2"/>
                </a:solidFill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 у магазинах.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02" name="Picture 2" descr="Великий асортимент - Ваш сайт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0"/>
            <a:ext cx="3403600" cy="2047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2"/>
                </a:solidFill>
              </a:rPr>
              <a:t>До   </a:t>
            </a:r>
            <a:r>
              <a:rPr lang="ru-RU" b="1" u="sng" dirty="0" err="1" smtClean="0">
                <a:solidFill>
                  <a:schemeClr val="bg2"/>
                </a:solidFill>
              </a:rPr>
              <a:t>специфічних</a:t>
            </a:r>
            <a:r>
              <a:rPr lang="ru-RU" b="1" u="sng" dirty="0" smtClean="0">
                <a:solidFill>
                  <a:schemeClr val="bg2"/>
                </a:solidFill>
              </a:rPr>
              <a:t>   </a:t>
            </a:r>
            <a:r>
              <a:rPr lang="ru-RU" b="1" u="sng" dirty="0" err="1" smtClean="0">
                <a:solidFill>
                  <a:schemeClr val="bg2"/>
                </a:solidFill>
              </a:rPr>
              <a:t>чинників</a:t>
            </a:r>
            <a:r>
              <a:rPr lang="ru-RU" b="1" u="sng" dirty="0" smtClean="0">
                <a:solidFill>
                  <a:schemeClr val="bg2"/>
                </a:solidFill>
              </a:rPr>
              <a:t>,   </a:t>
            </a:r>
            <a:r>
              <a:rPr lang="ru-RU" dirty="0" err="1" smtClean="0">
                <a:solidFill>
                  <a:schemeClr val="bg2"/>
                </a:solidFill>
              </a:rPr>
              <a:t>які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впливають</a:t>
            </a:r>
            <a:r>
              <a:rPr lang="ru-RU" dirty="0" smtClean="0">
                <a:solidFill>
                  <a:schemeClr val="bg2"/>
                </a:solidFill>
              </a:rPr>
              <a:t>   на  </a:t>
            </a:r>
            <a:r>
              <a:rPr lang="ru-RU" dirty="0" err="1" smtClean="0">
                <a:solidFill>
                  <a:schemeClr val="bg2"/>
                </a:solidFill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   у  </a:t>
            </a:r>
            <a:r>
              <a:rPr lang="ru-RU" dirty="0" smtClean="0">
                <a:solidFill>
                  <a:schemeClr val="bg2"/>
                </a:solidFill>
              </a:rPr>
              <a:t>кожному конкретному   </a:t>
            </a:r>
            <a:r>
              <a:rPr lang="ru-RU" dirty="0" err="1" smtClean="0">
                <a:solidFill>
                  <a:schemeClr val="bg2"/>
                </a:solidFill>
              </a:rPr>
              <a:t>магазині</a:t>
            </a:r>
            <a:r>
              <a:rPr lang="ru-RU" dirty="0" smtClean="0">
                <a:solidFill>
                  <a:schemeClr val="bg2"/>
                </a:solidFill>
              </a:rPr>
              <a:t>,   належать:   тип  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розмір</a:t>
            </a:r>
            <a:r>
              <a:rPr lang="ru-RU" dirty="0" smtClean="0">
                <a:solidFill>
                  <a:schemeClr val="bg2"/>
                </a:solidFill>
              </a:rPr>
              <a:t>   магазину,  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технічна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оснащеність</a:t>
            </a:r>
            <a:r>
              <a:rPr lang="ru-RU" dirty="0" smtClean="0">
                <a:solidFill>
                  <a:schemeClr val="bg2"/>
                </a:solidFill>
              </a:rPr>
              <a:t>;   </a:t>
            </a:r>
            <a:r>
              <a:rPr lang="ru-RU" dirty="0" err="1" smtClean="0">
                <a:solidFill>
                  <a:schemeClr val="bg2"/>
                </a:solidFill>
              </a:rPr>
              <a:t>умови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товаропостачання</a:t>
            </a:r>
            <a:r>
              <a:rPr lang="ru-RU" dirty="0" smtClean="0">
                <a:solidFill>
                  <a:schemeClr val="bg2"/>
                </a:solidFill>
              </a:rPr>
              <a:t>;   </a:t>
            </a:r>
            <a:r>
              <a:rPr lang="ru-RU" dirty="0" err="1" smtClean="0">
                <a:solidFill>
                  <a:schemeClr val="bg2"/>
                </a:solidFill>
              </a:rPr>
              <a:t>чисельність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населення</a:t>
            </a:r>
            <a:r>
              <a:rPr lang="ru-RU" dirty="0" smtClean="0">
                <a:solidFill>
                  <a:schemeClr val="bg2"/>
                </a:solidFill>
              </a:rPr>
              <a:t>,   </a:t>
            </a:r>
            <a:r>
              <a:rPr lang="ru-RU" dirty="0" err="1" smtClean="0">
                <a:solidFill>
                  <a:schemeClr val="bg2"/>
                </a:solidFill>
              </a:rPr>
              <a:t>що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обслуговується</a:t>
            </a:r>
            <a:r>
              <a:rPr lang="ru-RU" dirty="0" smtClean="0">
                <a:solidFill>
                  <a:schemeClr val="bg2"/>
                </a:solidFill>
              </a:rPr>
              <a:t>;   </a:t>
            </a:r>
            <a:r>
              <a:rPr lang="ru-RU" dirty="0" err="1" smtClean="0">
                <a:solidFill>
                  <a:schemeClr val="bg2"/>
                </a:solidFill>
              </a:rPr>
              <a:t>місце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знаходження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smtClean="0">
                <a:solidFill>
                  <a:schemeClr val="bg2"/>
                </a:solidFill>
              </a:rPr>
              <a:t>магазину; </a:t>
            </a:r>
            <a:r>
              <a:rPr lang="ru-RU" dirty="0" err="1" smtClean="0">
                <a:solidFill>
                  <a:schemeClr val="bg2"/>
                </a:solidFill>
              </a:rPr>
              <a:t>транспортні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умови</a:t>
            </a:r>
            <a:r>
              <a:rPr lang="ru-RU" dirty="0" smtClean="0">
                <a:solidFill>
                  <a:schemeClr val="bg2"/>
                </a:solidFill>
              </a:rPr>
              <a:t>, в тому </a:t>
            </a:r>
            <a:r>
              <a:rPr lang="ru-RU" dirty="0" err="1" smtClean="0">
                <a:solidFill>
                  <a:schemeClr val="bg2"/>
                </a:solidFill>
              </a:rPr>
              <a:t>числі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стабільність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транспортних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комунікацій</a:t>
            </a:r>
            <a:r>
              <a:rPr lang="ru-RU" dirty="0" smtClean="0">
                <a:solidFill>
                  <a:schemeClr val="bg2"/>
                </a:solidFill>
              </a:rPr>
              <a:t> у </a:t>
            </a:r>
            <a:r>
              <a:rPr lang="ru-RU" dirty="0" err="1" smtClean="0">
                <a:solidFill>
                  <a:schemeClr val="bg2"/>
                </a:solidFill>
              </a:rPr>
              <a:t>різні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сезони</a:t>
            </a:r>
            <a:r>
              <a:rPr lang="ru-RU" dirty="0" smtClean="0">
                <a:solidFill>
                  <a:schemeClr val="bg2"/>
                </a:solidFill>
              </a:rPr>
              <a:t> року; </a:t>
            </a:r>
            <a:r>
              <a:rPr lang="ru-RU" dirty="0" err="1" smtClean="0">
                <a:solidFill>
                  <a:schemeClr val="bg2"/>
                </a:solidFill>
              </a:rPr>
              <a:t>щільність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транспортної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мережі</a:t>
            </a:r>
            <a:r>
              <a:rPr lang="ru-RU" dirty="0" smtClean="0">
                <a:solidFill>
                  <a:schemeClr val="bg2"/>
                </a:solidFill>
              </a:rPr>
              <a:t>; </a:t>
            </a:r>
            <a:r>
              <a:rPr lang="ru-RU" dirty="0" err="1" smtClean="0">
                <a:solidFill>
                  <a:schemeClr val="bg2"/>
                </a:solidFill>
              </a:rPr>
              <a:t>середній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радіус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дії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пропускна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спроможність</a:t>
            </a:r>
            <a:r>
              <a:rPr lang="ru-RU" dirty="0" smtClean="0">
                <a:solidFill>
                  <a:schemeClr val="bg2"/>
                </a:solidFill>
              </a:rPr>
              <a:t> магазину.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0178" name="Picture 2" descr="18 червня — вебінар Consulting for Retail (С4R): &quot;Оптимізуйте асортимент  ефективно, керуючи даними про споживчий попи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5923" y="0"/>
            <a:ext cx="2848077" cy="165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100" y="1549400"/>
            <a:ext cx="8978900" cy="3079875"/>
          </a:xfrm>
        </p:spPr>
        <p:txBody>
          <a:bodyPr/>
          <a:lstStyle/>
          <a:p>
            <a:pPr algn="just"/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названих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на   порядок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  Не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перерахованих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зіставленні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оцінені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кількісно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Таким   чином,   у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теперішній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час   на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  практику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комп’ютерних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 перспективною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моделей у межах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етнографічних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зон.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Об’єктивною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передумовою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моделей в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роздрібну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проведена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роки  робота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впровадженням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у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та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штрихкодування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контрольно-касових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Виробники розширюють асортимент органічної продук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67500" y="0"/>
            <a:ext cx="2476500" cy="165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1159139"/>
            <a:ext cx="8222100" cy="767700"/>
          </a:xfrm>
        </p:spPr>
        <p:txBody>
          <a:bodyPr/>
          <a:lstStyle/>
          <a:p>
            <a:r>
              <a:rPr lang="ru-RU" sz="2800" dirty="0" smtClean="0"/>
              <a:t>Робота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асортименту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товарів</a:t>
            </a:r>
            <a:r>
              <a:rPr lang="ru-RU" sz="2800" dirty="0" smtClean="0"/>
              <a:t> повинна вестись </a:t>
            </a:r>
            <a:r>
              <a:rPr lang="ru-RU" sz="2800" dirty="0" err="1" smtClean="0"/>
              <a:t>безперервно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дотриманням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принципів</a:t>
            </a:r>
            <a:r>
              <a:rPr lang="ru-RU" sz="2800" dirty="0" smtClean="0"/>
              <a:t>, а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66827"/>
            <a:ext cx="9007366" cy="2710200"/>
          </a:xfrm>
        </p:spPr>
        <p:txBody>
          <a:bodyPr/>
          <a:lstStyle/>
          <a:p>
            <a:pPr algn="just"/>
            <a:r>
              <a:rPr lang="ru-RU" dirty="0" smtClean="0"/>
              <a:t> 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товарного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характеру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особливостям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метою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оптимальної</a:t>
            </a:r>
            <a:r>
              <a:rPr lang="ru-RU" dirty="0" smtClean="0"/>
              <a:t> </a:t>
            </a:r>
            <a:r>
              <a:rPr lang="ru-RU" dirty="0" err="1" smtClean="0"/>
              <a:t>широти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для кожного магазину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товарної</a:t>
            </a:r>
            <a:r>
              <a:rPr lang="ru-RU" dirty="0" smtClean="0"/>
              <a:t> </a:t>
            </a:r>
            <a:r>
              <a:rPr lang="ru-RU" dirty="0" err="1" smtClean="0"/>
              <a:t>спеціалізації</a:t>
            </a:r>
            <a:r>
              <a:rPr lang="ru-RU" dirty="0" smtClean="0"/>
              <a:t>, </a:t>
            </a:r>
            <a:r>
              <a:rPr lang="ru-RU" dirty="0" err="1" smtClean="0"/>
              <a:t>типізації</a:t>
            </a:r>
            <a:r>
              <a:rPr lang="ru-RU" dirty="0" smtClean="0"/>
              <a:t>,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та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 </a:t>
            </a:r>
            <a:r>
              <a:rPr lang="ru-RU" dirty="0" err="1" smtClean="0"/>
              <a:t>площі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постійної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у продажу </a:t>
            </a:r>
            <a:r>
              <a:rPr lang="ru-RU" dirty="0" err="1" smtClean="0"/>
              <a:t>стійкого</a:t>
            </a:r>
            <a:r>
              <a:rPr lang="ru-RU" dirty="0" smtClean="0"/>
              <a:t> товарного  </a:t>
            </a:r>
            <a:r>
              <a:rPr lang="ru-RU" dirty="0" err="1" smtClean="0"/>
              <a:t>асортименту</a:t>
            </a:r>
            <a:r>
              <a:rPr lang="ru-RU" dirty="0" smtClean="0"/>
              <a:t>;</a:t>
            </a: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/>
              <a:t>максимальне</a:t>
            </a:r>
            <a:r>
              <a:rPr lang="ru-RU" dirty="0" smtClean="0"/>
              <a:t> </a:t>
            </a:r>
            <a:r>
              <a:rPr lang="ru-RU" dirty="0" err="1" smtClean="0"/>
              <a:t>наближення</a:t>
            </a:r>
            <a:r>
              <a:rPr lang="ru-RU" dirty="0" smtClean="0"/>
              <a:t> до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та </a:t>
            </a:r>
            <a:r>
              <a:rPr lang="ru-RU" dirty="0" err="1" smtClean="0"/>
              <a:t>концентрація</a:t>
            </a:r>
            <a:r>
              <a:rPr lang="ru-RU" dirty="0" smtClean="0"/>
              <a:t>   </a:t>
            </a:r>
            <a:r>
              <a:rPr lang="ru-RU" dirty="0" err="1" smtClean="0"/>
              <a:t>товарів</a:t>
            </a:r>
            <a:r>
              <a:rPr lang="ru-RU" dirty="0" smtClean="0"/>
              <a:t>   складного   </a:t>
            </a:r>
            <a:r>
              <a:rPr lang="ru-RU" dirty="0" err="1" smtClean="0"/>
              <a:t>асортименту</a:t>
            </a:r>
            <a:r>
              <a:rPr lang="ru-RU" dirty="0" smtClean="0"/>
              <a:t>   у   </a:t>
            </a:r>
            <a:r>
              <a:rPr lang="ru-RU" dirty="0" err="1" smtClean="0"/>
              <a:t>відносно</a:t>
            </a:r>
            <a:r>
              <a:rPr lang="ru-RU" dirty="0" smtClean="0"/>
              <a:t>   </a:t>
            </a:r>
            <a:r>
              <a:rPr lang="ru-RU" dirty="0" err="1" smtClean="0"/>
              <a:t>невеликій</a:t>
            </a:r>
            <a:r>
              <a:rPr lang="ru-RU" dirty="0" smtClean="0"/>
              <a:t>   </a:t>
            </a:r>
            <a:r>
              <a:rPr lang="ru-RU" dirty="0" err="1" smtClean="0"/>
              <a:t>кількості</a:t>
            </a:r>
            <a:r>
              <a:rPr lang="ru-RU" dirty="0" smtClean="0"/>
              <a:t>  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універсальних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показу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магазину.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899" y="1919075"/>
            <a:ext cx="8388321" cy="3062828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підприємництвами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Контроль 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додержанням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типізації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встановленні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торговельногопідприємства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типу та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торговельної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профіль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магазину, при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торговельної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кількісні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плановими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підборі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внутрішньогрупового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магазину,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купівельного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103" y="483312"/>
            <a:ext cx="5344675" cy="10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692" y="1561723"/>
            <a:ext cx="8503935" cy="271020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групування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для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продажу   в  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магазинах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товарно-галузевою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спільності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споживчого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частоти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товарно-галузевою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продовольчих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непродовольчих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непродовольчих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групується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споживчого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об’єднується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споживчі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спеціалізація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секцій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універмагів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Магазини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системою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споживчих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торговельну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магазини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AutoShape 2" descr="Асортимент | Polli Molli Дитячий магаз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Асортимент | Polli Molli Дитячий магаз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Асортимент | Polli Molli Дитячий магаз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Асортимент господарських товарів: що вибрати? - | РБК Укра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Асортимент господарських товарів: що вибрати? - | РБК Укра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500" y="1982575"/>
            <a:ext cx="8222100" cy="271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966" t="44792" r="29917" b="38541"/>
          <a:stretch>
            <a:fillRect/>
          </a:stretch>
        </p:blipFill>
        <p:spPr bwMode="auto">
          <a:xfrm>
            <a:off x="1" y="2819400"/>
            <a:ext cx="7829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Що таке асортимент продукції? - Все про Уфі і не тіль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Що таке асортимент продукції? - Все про Уфі і не тіль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Що таке асортимент продукції? - Все про Уфі і не тіль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Асортимент бакалійного відділу, вибір і зберігання продук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Асортимент бакалійного відділу, вибір і зберігання продук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В Партии Регионов хотят убрать супермаркеты из городов - газета «Кафа»  новости Феодосии и Кры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013200" cy="267379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161" y="1677337"/>
            <a:ext cx="8703631" cy="2710200"/>
          </a:xfrm>
        </p:spPr>
        <p:txBody>
          <a:bodyPr/>
          <a:lstStyle/>
          <a:p>
            <a:pPr algn="just"/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час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періодичного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діапазону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роль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в   магазинах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продажу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торгують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традиційними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методами.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таких магазинах повинен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орієнтуватися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максимальну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 а   одним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напрямків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споживчих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мікрокомплексів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2719"/>
            <a:ext cx="8765938" cy="19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150" y="1339850"/>
            <a:ext cx="807308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1" y="1692167"/>
            <a:ext cx="9104059" cy="26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4. 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70180"/>
            <a:ext cx="9144000" cy="3043071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2"/>
                </a:solidFill>
              </a:rPr>
              <a:t>Стабільність роздрібної торгівлі визначається </a:t>
            </a:r>
            <a:r>
              <a:rPr lang="uk-UA" u="sng" dirty="0" smtClean="0">
                <a:solidFill>
                  <a:schemeClr val="bg2"/>
                </a:solidFill>
              </a:rPr>
              <a:t>раціональністю, повнотою й стабільністю асортиментів товарів.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endParaRPr lang="uk-UA" dirty="0" smtClean="0">
              <a:solidFill>
                <a:schemeClr val="bg2"/>
              </a:solidFill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</a:rPr>
              <a:t>Від </a:t>
            </a:r>
            <a:r>
              <a:rPr lang="uk-UA" dirty="0" smtClean="0">
                <a:solidFill>
                  <a:schemeClr val="bg2"/>
                </a:solidFill>
              </a:rPr>
              <a:t>складу й оновленості асортиментів безпосередньо залежать ріст товарообігу й прискорення реалізації товарів. Відсутність у торгівлі потрібних товарів, їх вузьким, нестабільний або невідповідний запитам споживачів асортименти породжують незадоволений попит, що негативно позначається на ефективності торгівлі. 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541375"/>
            <a:ext cx="8222100" cy="9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29369" y="891983"/>
            <a:ext cx="8355300" cy="32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uk-UA" b="1" i="1" u="sng" dirty="0" smtClean="0">
                <a:solidFill>
                  <a:schemeClr val="bg2"/>
                </a:solidFill>
              </a:rPr>
              <a:t>Кожна з галузей ділиться на товарні групи – товари, поєднувані по ряду ознак</a:t>
            </a:r>
            <a:r>
              <a:rPr lang="uk-UA" dirty="0" smtClean="0"/>
              <a:t>:</a:t>
            </a:r>
            <a:endParaRPr lang="ru-RU" dirty="0" smtClean="0"/>
          </a:p>
          <a:p>
            <a:r>
              <a:rPr lang="uk-UA" dirty="0" smtClean="0"/>
              <a:t>по однорідності сировини й матеріалів (із чого виготовлений товар - метал, шкіра, скло, пластмаса);</a:t>
            </a:r>
            <a:endParaRPr lang="ru-RU" dirty="0" smtClean="0"/>
          </a:p>
          <a:p>
            <a:r>
              <a:rPr lang="uk-UA" dirty="0" smtClean="0"/>
              <a:t>по споживчому призначенню (одяг, взуття, господарські товари, музичні товари й т.д.);</a:t>
            </a:r>
            <a:endParaRPr lang="ru-RU" dirty="0" smtClean="0"/>
          </a:p>
          <a:p>
            <a:r>
              <a:rPr lang="uk-UA" dirty="0" smtClean="0"/>
              <a:t>по особливих властивостях (з урахуванням строків реалізації, товари діляться на швидкопсувні й не швидкопсувні);</a:t>
            </a:r>
            <a:endParaRPr lang="ru-RU" dirty="0" smtClean="0"/>
          </a:p>
          <a:p>
            <a:r>
              <a:rPr lang="uk-UA" dirty="0" smtClean="0"/>
              <a:t>по складності асортиментів (товари простого й складного асортиментів).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31" y="0"/>
            <a:ext cx="8222100" cy="767700"/>
          </a:xfrm>
        </p:spPr>
        <p:txBody>
          <a:bodyPr/>
          <a:lstStyle/>
          <a:p>
            <a:pPr algn="ctr"/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388854"/>
            <a:ext cx="9022703" cy="2710200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2"/>
                </a:solidFill>
              </a:rPr>
              <a:t>Торговельним асортиментам властиве таке поняття, як </a:t>
            </a:r>
            <a:r>
              <a:rPr lang="uk-UA" b="1" dirty="0" smtClean="0">
                <a:solidFill>
                  <a:schemeClr val="bg2"/>
                </a:solidFill>
              </a:rPr>
              <a:t>збалансованість. </a:t>
            </a:r>
            <a:r>
              <a:rPr lang="uk-UA" dirty="0" smtClean="0">
                <a:solidFill>
                  <a:schemeClr val="bg2"/>
                </a:solidFill>
              </a:rPr>
              <a:t>Збалансованим є асортименти, що сполучає різні види й різновиди товарів у групі й різні групи товарів у роздрібній торговельній</a:t>
            </a:r>
          </a:p>
          <a:p>
            <a:pPr algn="just"/>
            <a:r>
              <a:rPr lang="uk-UA" sz="1600" dirty="0" smtClean="0">
                <a:solidFill>
                  <a:schemeClr val="bg2"/>
                </a:solidFill>
              </a:rPr>
              <a:t>Варто враховувати деякі особливості при реалізації продовольчих товарів. Покупець звикає до певних продуктів, що виробляє схильність у їхньому придбанні, тому важливо підтримувати стабільну присутність у продажі продуктів, що розраховують у першу чергу на постійних споживачів. У процесі роздрібного продажу простежується взаємозамінність у продовольчих товарах. При відсутності в продажі конкретного продукту покупець знаходить йому заміну й здобуває інший продукт із аналогічними харчовими властивостями. Такі маніпуляції помітно проявляються в продажі продуктів однорідної ознаки. Здебільшого покупки відбуваються з певною метою й комплексно, тобто доповнюють один одного: наприклад: хліб, цукор, чай; молоко, кефір, сметана; м'ясо, овочі, приправи.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1270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2570" y="1601834"/>
            <a:ext cx="8222100" cy="2710200"/>
          </a:xfrm>
        </p:spPr>
        <p:txBody>
          <a:bodyPr/>
          <a:lstStyle/>
          <a:p>
            <a:r>
              <a:rPr lang="uk-UA" b="1" u="sng" dirty="0" smtClean="0"/>
              <a:t>Формування товарних асортиментів </a:t>
            </a:r>
            <a:r>
              <a:rPr lang="uk-UA" dirty="0" smtClean="0"/>
              <a:t>- це встановлення в певному порядку конкретної номенклатури товарів, що утворять необхідну їхню сукупність для роздрібної торгівлі. </a:t>
            </a:r>
            <a:r>
              <a:rPr lang="uk-UA" b="1" dirty="0" smtClean="0"/>
              <a:t>До факторів, що впливають на цей процес, ставляться: </a:t>
            </a:r>
            <a:r>
              <a:rPr lang="uk-UA" dirty="0" smtClean="0"/>
              <a:t>принципи формування асортиментів, профіль торговельного підприємства, споживчі комплекси, товарна класифікація, стадія життєвого циклу товару, стабільність товарних асортиментів (табл. 1.2). Ці фактори при формуванні товарних асортиментів перебувають у взаємодії, а їхнє сполучення залежить від характеру попиту, пропонованого покупцями, конкретного профілю роздрібного торговельного підприємства й умов його функціонування.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Формування товарних асортиментів - це встановлення в певному порядку конкретної номенклатури товарів, що утворять необхідну їхню сукупність для роздрібної торгівлі. До факторів, що впливають на цей процес, ставляться: принципи формування асортиментів, профіль торговельного підприємства, споживчі комплекси, товарна класифікація, стадія життєвого циклу товару, стабільність товарних асортиментів (табл. 1.2). Ці фактори при формуванні товарних асортиментів перебувають у взаємодії, а їхнє сполучення залежить від характеру попиту, пропонованого покупцями, конкретного профілю роздрібного торговельного підприємства й умов його функціонування.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67" y="2800791"/>
            <a:ext cx="8222100" cy="767700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chemeClr val="bg2"/>
                </a:solidFill>
              </a:rPr>
              <a:t>2. </a:t>
            </a:r>
            <a:r>
              <a:rPr lang="uk-UA" sz="1600" b="1" dirty="0" smtClean="0">
                <a:solidFill>
                  <a:schemeClr val="bg2"/>
                </a:solidFill>
              </a:rPr>
              <a:t>Товаропостачання роздробу - це система заходів, що являють собою складний комплекс комерційних і технологічних операцій по доведенню товарів до підприємств роздрібної торгівлі.</a:t>
            </a:r>
            <a:r>
              <a:rPr lang="ru-RU" sz="1600" b="1" dirty="0" smtClean="0">
                <a:solidFill>
                  <a:schemeClr val="bg2"/>
                </a:solidFill>
              </a:rPr>
              <a:t/>
            </a:r>
            <a:br>
              <a:rPr lang="ru-RU" sz="1600" b="1" dirty="0" smtClean="0">
                <a:solidFill>
                  <a:schemeClr val="bg2"/>
                </a:solidFill>
              </a:rPr>
            </a:br>
            <a:r>
              <a:rPr lang="uk-UA" sz="1600" b="1" dirty="0" smtClean="0">
                <a:solidFill>
                  <a:schemeClr val="bg2"/>
                </a:solidFill>
              </a:rPr>
              <a:t>Ціль - забезпечення повноти й стабільності асортиментів товару, необхідного рівня товарних запасів, задоволення попиту населення, досягнення рентабельності підприємств. 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96" y="1111950"/>
            <a:ext cx="8222100" cy="767700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При організації товаропостачання враховуються вимоги: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9550"/>
            <a:ext cx="9144000" cy="2613863"/>
          </a:xfrm>
        </p:spPr>
        <p:txBody>
          <a:bodyPr/>
          <a:lstStyle/>
          <a:p>
            <a:pPr lvl="0"/>
            <a:r>
              <a:rPr lang="uk-UA" sz="1600" dirty="0" smtClean="0">
                <a:solidFill>
                  <a:schemeClr val="bg2"/>
                </a:solidFill>
              </a:rPr>
              <a:t>Джерела й форми постачання треба визначати з урахуванням асортиментів й обсягу товарів, що випускають, виготовлювачем, його територіальну віддаленість;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/>
            <a:r>
              <a:rPr lang="uk-UA" sz="1600" dirty="0" smtClean="0">
                <a:solidFill>
                  <a:schemeClr val="bg2"/>
                </a:solidFill>
              </a:rPr>
              <a:t>Враховувати попит населення на товар і встановлений для магазина обов'язковий асортимент;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/>
            <a:r>
              <a:rPr lang="uk-UA" sz="1600" dirty="0" smtClean="0">
                <a:solidFill>
                  <a:schemeClr val="bg2"/>
                </a:solidFill>
              </a:rPr>
              <a:t>Кількість завезеного товару повинне визначатися типом підприємства, його потужністю, обсягом т/о, розмірами торговельної площі, оснащення торгово-технологічним устаткуванням;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/>
            <a:r>
              <a:rPr lang="uk-UA" sz="1600" dirty="0" smtClean="0">
                <a:solidFill>
                  <a:schemeClr val="bg2"/>
                </a:solidFill>
              </a:rPr>
              <a:t>Величина одночасного завезення повинна визначатися наявним товарним запасом, розміром середньоденної реалізації й періодичністю завезення;</a:t>
            </a:r>
            <a:endParaRPr lang="ru-RU" sz="1600" dirty="0" smtClean="0">
              <a:solidFill>
                <a:schemeClr val="bg2"/>
              </a:solidFill>
            </a:endParaRPr>
          </a:p>
          <a:p>
            <a:pPr lvl="0"/>
            <a:r>
              <a:rPr lang="uk-UA" sz="1600" dirty="0" smtClean="0">
                <a:solidFill>
                  <a:schemeClr val="bg2"/>
                </a:solidFill>
              </a:rPr>
              <a:t>Розроблена система товаропостачання повинна забезпечувати мінімальні витрати по завезенню й зберіганню товарів.</a:t>
            </a:r>
            <a:endParaRPr lang="ru-RU" sz="1600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20107" t="18229" r="18790" b="12153"/>
          <a:stretch>
            <a:fillRect/>
          </a:stretch>
        </p:blipFill>
        <p:spPr bwMode="auto">
          <a:xfrm>
            <a:off x="495300" y="50800"/>
            <a:ext cx="79502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141565"/>
            <a:ext cx="8222100" cy="767700"/>
          </a:xfrm>
        </p:spPr>
        <p:txBody>
          <a:bodyPr/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</a:rPr>
              <a:t>Товаропостачання торговельних підприємств будується на 6-ти основних принципах:</a:t>
            </a:r>
            <a:r>
              <a:rPr lang="ru-RU" sz="1600" b="1" dirty="0" smtClean="0">
                <a:solidFill>
                  <a:schemeClr val="bg2"/>
                </a:solidFill>
              </a:rPr>
              <a:t/>
            </a:r>
            <a:br>
              <a:rPr lang="ru-RU" sz="1600" b="1" dirty="0" smtClean="0">
                <a:solidFill>
                  <a:schemeClr val="bg2"/>
                </a:solidFill>
              </a:rPr>
            </a:b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573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56" y="531845"/>
            <a:ext cx="840688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планомірність, завезення в магазини по графіках з урахуванням асортиментного профілю;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ритмічність, завезення товару через рівні проміжки часу. Результат - виключення зайвих запасів, оптимальні умови для роботи складів, транспорту, продуктивне використання робочої чинності, раціональне використання складських площ;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економічність, мінімальні витрати робочого часу, матеріальних і коштів на весь процес доставки товарів у роздріб. Тобто, раціональні схеми завезення, мінімізація вантажообігу, частота доставки й розміри товарних партій;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централізація, доставка чинностями й коштами постачальників, щоб працівники роздробу більше займалися магазином, прискорюючи процес реалізації товарів;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технологічність, використання на всіх етапах руху товарів прогресивних технологій і насамперед транспортні засоби, які становлять основу індустріалізації роздрібної торговельної мережі.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ефективність, товаропостачання буде ефективним, якщо: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забезпечено рівень управління процесом товаропостачання;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досягнуто вірогідність комерційної інформації;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належне розміщення мережі роздрібних підприємств і складського господарства;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нормалізовано транспортні умови;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магазини забезпечені торгово-технологічним устаткуванням.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Процес доведення товарів до споживачів (роздрібної торгівлі) може здійснюватися у двох організаційно-економічних формах: </a:t>
            </a:r>
            <a:r>
              <a:rPr lang="uk-UA" sz="2000" b="1" i="1" u="sng" dirty="0" smtClean="0">
                <a:solidFill>
                  <a:schemeClr val="bg2"/>
                </a:solidFill>
              </a:rPr>
              <a:t>транзитної й складський. </a:t>
            </a:r>
            <a:endParaRPr lang="ru-RU" sz="2000" b="1" i="1" u="sng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u="sng" dirty="0" smtClean="0"/>
              <a:t>Вибір тієї або іншої форми товаропостачання залежить </a:t>
            </a:r>
            <a:r>
              <a:rPr lang="uk-UA" dirty="0" smtClean="0"/>
              <a:t>від конкретних умов покупця й постачальника, обсягу товарообігу, транзитних норм відвантаження, нормативів товарних запасів, стану складського господарства й т.п.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chemeClr val="bg2"/>
                </a:solidFill>
              </a:rPr>
              <a:t>Під транзитом розуміється така форма товаропостачання, коли товар з виробничого підприємства направляється в магазини, минаючи склади оптової й роздрібної торгівлі.</a:t>
            </a:r>
            <a:r>
              <a:rPr lang="ru-RU" sz="1800" b="1" dirty="0" smtClean="0">
                <a:solidFill>
                  <a:schemeClr val="bg2"/>
                </a:solidFill>
              </a:rPr>
              <a:t/>
            </a:r>
            <a:br>
              <a:rPr lang="ru-RU" sz="1800" b="1" dirty="0" smtClean="0">
                <a:solidFill>
                  <a:schemeClr val="bg2"/>
                </a:solidFill>
              </a:rPr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Транзитна форма товаропостачання володіє </a:t>
            </a:r>
            <a:r>
              <a:rPr lang="uk-UA" b="1" i="1" u="sng" dirty="0" smtClean="0">
                <a:solidFill>
                  <a:schemeClr val="bg2"/>
                </a:solidFill>
              </a:rPr>
              <a:t>рядом переваг. </a:t>
            </a:r>
            <a:r>
              <a:rPr lang="uk-UA" dirty="0" smtClean="0">
                <a:solidFill>
                  <a:schemeClr val="bg2"/>
                </a:solidFill>
              </a:rPr>
              <a:t>При ній виключаються повторні перевезення й вантажно-розвантажувальні роботи, усуваються складські операції по прийому, зберіганню й відпуску товарів, прискорюється товарооборотність, зменшуються товарні втрати й обсяг транспортно-експедиційних операцій, скорочується потреба в складах, знижуються витрати обігу, забезпечується схоронність товарів.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>
                <a:solidFill>
                  <a:schemeClr val="bg2"/>
                </a:solidFill>
              </a:rPr>
              <a:t>Разом з тим надмірне розширення транзиту може привести до вповільнення часу обігу товарів, неправильному формуванню асортиментів у магазинах, утворенню зайвих товарних запасів і нерівномірному їхньому розміщенню в роздрібній й оптовій торгівлі. Тому вибір транзитної форми товаропостачання необхідно ретельно економічно обґрунтовувати. Вона широко використається при іногородніх поставках швидкопсувних товарів, сутужніше, при іногородніх поставках великогабаритних товарів, будівельних матеріалів й інших, але це також можливо й у багатьох випадках доцільно.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chemeClr val="bg2"/>
                </a:solidFill>
              </a:rPr>
              <a:t>Транзит економічно виправданий, коли обсяг роздрібного товарообігу дозволяє приймати транзитну норму відвантаження й це не приводить до утворення наднормативних запасів.</a:t>
            </a:r>
            <a:r>
              <a:rPr lang="ru-RU" sz="1800" b="1" dirty="0" smtClean="0">
                <a:solidFill>
                  <a:schemeClr val="bg2"/>
                </a:solidFill>
              </a:rPr>
              <a:t/>
            </a:r>
            <a:br>
              <a:rPr lang="ru-RU" sz="1800" b="1" dirty="0" smtClean="0">
                <a:solidFill>
                  <a:schemeClr val="bg2"/>
                </a:solidFill>
              </a:rPr>
            </a:b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Необхідний обсяг товарообігу (Т) для здійснення транзитних відвантажень товарів простих асортиментів можна визначити по формулі</a:t>
            </a:r>
            <a:endParaRPr lang="ru-RU" dirty="0" smtClean="0"/>
          </a:p>
          <a:p>
            <a:r>
              <a:rPr lang="uk-UA" dirty="0" smtClean="0"/>
              <a:t>Т = 365 * Н/Ч, де Н - норма відвантаження, тис. грн.; Ч - частота завезення, днів.</a:t>
            </a:r>
            <a:endParaRPr lang="ru-RU" dirty="0" smtClean="0"/>
          </a:p>
          <a:p>
            <a:r>
              <a:rPr lang="uk-UA" dirty="0" smtClean="0"/>
              <a:t>По товарах складних асортиментів ураховується кількість постачальників:</a:t>
            </a:r>
            <a:endParaRPr lang="ru-RU" dirty="0" smtClean="0"/>
          </a:p>
          <a:p>
            <a:r>
              <a:rPr lang="uk-UA" dirty="0" smtClean="0"/>
              <a:t>Т = (365 * Н * П)/Ч, де П - кількість постачальників.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u="sng" dirty="0" smtClean="0"/>
              <a:t>Складська форма товаропостачання </a:t>
            </a:r>
            <a:r>
              <a:rPr lang="uk-UA" dirty="0" smtClean="0"/>
              <a:t>не пов'язана з обов'язковим одержанням транзитної норми. Вона дозволяє роздрібній торгівлі замовляти товари в потрібній кількості виходячи з попиту на них і товарні запаси. При складській формі товаропостачання товари завозяться спочатку на склади оптової бази, а потім у роздрібну торгівлю.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700" y="1538075"/>
            <a:ext cx="8222100" cy="2710200"/>
          </a:xfrm>
        </p:spPr>
        <p:txBody>
          <a:bodyPr/>
          <a:lstStyle/>
          <a:p>
            <a:pPr algn="just"/>
            <a:r>
              <a:rPr lang="uk-UA" sz="1600" b="1" dirty="0" smtClean="0">
                <a:solidFill>
                  <a:schemeClr val="bg2"/>
                </a:solidFill>
              </a:rPr>
              <a:t>Асортименти товарів </a:t>
            </a:r>
            <a:r>
              <a:rPr lang="uk-UA" sz="1600" dirty="0" smtClean="0">
                <a:solidFill>
                  <a:schemeClr val="bg2"/>
                </a:solidFill>
              </a:rPr>
              <a:t>- сукупність видів різновидів, сортів, об'єднаних або сполучаються по певних ознаках: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b="1" dirty="0" smtClean="0">
                <a:solidFill>
                  <a:schemeClr val="bg2"/>
                </a:solidFill>
              </a:rPr>
              <a:t>Виробничий асортименти </a:t>
            </a:r>
            <a:r>
              <a:rPr lang="uk-UA" sz="1600" dirty="0" smtClean="0">
                <a:solidFill>
                  <a:schemeClr val="bg2"/>
                </a:solidFill>
              </a:rPr>
              <a:t>- номенклатура товарів, що випускають промисловими й сільськогосподарськими підприємствами, а також іншими виготовлювачами. (Як правило, підприємства, випускають вузькі асортименти товарів і тому з урахуванням вимог торгівлі проводиться подальша сортування товарів (перетворення). Робиться це на підприємствах оптової торгівлі.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just"/>
            <a:r>
              <a:rPr lang="uk-UA" sz="1600" b="1" dirty="0" smtClean="0">
                <a:solidFill>
                  <a:schemeClr val="bg2"/>
                </a:solidFill>
              </a:rPr>
              <a:t>Торговельні асортименти </a:t>
            </a:r>
            <a:r>
              <a:rPr lang="uk-UA" sz="1600" dirty="0" smtClean="0">
                <a:solidFill>
                  <a:schemeClr val="bg2"/>
                </a:solidFill>
              </a:rPr>
              <a:t>являють собою номенклатуру товарів, що підлягають продажу в роздрібній торговельній мережі. Він включає асортименти товарів, що випускається багатьма підприємствами й підрозділяється на дві товарні галузі: продовольчі й непродовольчі товари.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1701800"/>
            <a:ext cx="810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Перелік</a:t>
            </a:r>
            <a:r>
              <a:rPr lang="ru-RU" sz="2400" dirty="0" smtClean="0"/>
              <a:t>  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,  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  </a:t>
            </a:r>
            <a:r>
              <a:rPr lang="ru-RU" sz="2400" dirty="0" err="1" smtClean="0"/>
              <a:t>реалізуються</a:t>
            </a:r>
            <a:r>
              <a:rPr lang="ru-RU" sz="2400" dirty="0" smtClean="0"/>
              <a:t>   на   </a:t>
            </a:r>
            <a:r>
              <a:rPr lang="ru-RU" sz="2400" dirty="0" err="1" smtClean="0"/>
              <a:t>підприємствах</a:t>
            </a:r>
            <a:r>
              <a:rPr lang="ru-RU" sz="2400" dirty="0" smtClean="0"/>
              <a:t>   </a:t>
            </a:r>
            <a:r>
              <a:rPr lang="ru-RU" sz="2400" dirty="0" err="1" smtClean="0"/>
              <a:t>роздрібної</a:t>
            </a:r>
            <a:r>
              <a:rPr lang="ru-RU" sz="2400" dirty="0" smtClean="0"/>
              <a:t>   </a:t>
            </a:r>
            <a:r>
              <a:rPr lang="ru-RU" sz="2400" dirty="0" err="1" smtClean="0"/>
              <a:t>торгівлі</a:t>
            </a:r>
            <a:r>
              <a:rPr lang="ru-RU" sz="2400" dirty="0" smtClean="0"/>
              <a:t>   </a:t>
            </a:r>
            <a:r>
              <a:rPr lang="ru-RU" sz="2400" dirty="0" err="1" smtClean="0"/>
              <a:t>є</a:t>
            </a:r>
            <a:r>
              <a:rPr lang="ru-RU" sz="2400" dirty="0" smtClean="0"/>
              <a:t>   </a:t>
            </a:r>
            <a:r>
              <a:rPr lang="ru-RU" sz="2400" dirty="0" err="1" smtClean="0"/>
              <a:t>торговельним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асортиментом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асортименту</a:t>
            </a:r>
            <a:r>
              <a:rPr lang="ru-RU" sz="2400" dirty="0" smtClean="0"/>
              <a:t> в </a:t>
            </a:r>
            <a:r>
              <a:rPr lang="ru-RU" sz="2400" dirty="0" err="1" smtClean="0"/>
              <a:t>торговельний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підприємствах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торгівлі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закупівлю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доставку </a:t>
            </a:r>
            <a:r>
              <a:rPr lang="ru-RU" sz="2400" dirty="0" err="1" smtClean="0"/>
              <a:t>основної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 складного </a:t>
            </a:r>
            <a:r>
              <a:rPr lang="ru-RU" sz="2400" dirty="0" err="1" smtClean="0"/>
              <a:t>асортименту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1677775"/>
            <a:ext cx="5471700" cy="2284625"/>
          </a:xfrm>
        </p:spPr>
        <p:txBody>
          <a:bodyPr/>
          <a:lstStyle/>
          <a:p>
            <a:pPr algn="just"/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підбирання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формуванням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35000"/>
            <a:ext cx="5575300" cy="4165600"/>
          </a:xfrm>
        </p:spPr>
        <p:txBody>
          <a:bodyPr/>
          <a:lstStyle/>
          <a:p>
            <a:pPr algn="just"/>
            <a:r>
              <a:rPr lang="ru-RU" b="1" i="1" u="sng" dirty="0" err="1" smtClean="0">
                <a:solidFill>
                  <a:schemeClr val="bg1"/>
                </a:solidFill>
              </a:rPr>
              <a:t>Асортиментна</a:t>
            </a:r>
            <a:r>
              <a:rPr lang="ru-RU" b="1" i="1" u="sng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err="1" smtClean="0">
                <a:solidFill>
                  <a:schemeClr val="bg1"/>
                </a:solidFill>
              </a:rPr>
              <a:t>політика</a:t>
            </a:r>
            <a:r>
              <a:rPr lang="ru-RU" b="1" i="1" u="sng" dirty="0" smtClean="0">
                <a:solidFill>
                  <a:schemeClr val="bg1"/>
                </a:solidFill>
              </a:rPr>
              <a:t>   –   </a:t>
            </a:r>
            <a:r>
              <a:rPr lang="ru-RU" b="1" i="1" u="sng" dirty="0" err="1" smtClean="0">
                <a:solidFill>
                  <a:schemeClr val="bg1"/>
                </a:solidFill>
              </a:rPr>
              <a:t>це</a:t>
            </a:r>
            <a:r>
              <a:rPr lang="ru-RU" b="1" i="1" u="sng" dirty="0" smtClean="0">
                <a:solidFill>
                  <a:schemeClr val="bg1"/>
                </a:solidFill>
              </a:rPr>
              <a:t>   комплекс   </a:t>
            </a:r>
            <a:r>
              <a:rPr lang="ru-RU" b="1" i="1" u="sng" dirty="0" err="1" smtClean="0">
                <a:solidFill>
                  <a:schemeClr val="bg1"/>
                </a:solidFill>
              </a:rPr>
              <a:t>заходів</a:t>
            </a:r>
            <a:r>
              <a:rPr lang="ru-RU" b="1" i="1" u="sng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err="1" smtClean="0">
                <a:solidFill>
                  <a:schemeClr val="bg1"/>
                </a:solidFill>
              </a:rPr>
              <a:t>щодо</a:t>
            </a:r>
            <a:r>
              <a:rPr lang="ru-RU" b="1" i="1" u="sng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err="1" smtClean="0">
                <a:solidFill>
                  <a:schemeClr val="bg1"/>
                </a:solidFill>
              </a:rPr>
              <a:t>управління</a:t>
            </a:r>
            <a:r>
              <a:rPr lang="ru-RU" b="1" i="1" u="sng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err="1" smtClean="0">
                <a:solidFill>
                  <a:schemeClr val="bg1"/>
                </a:solidFill>
              </a:rPr>
              <a:t>асортиментом</a:t>
            </a:r>
            <a:r>
              <a:rPr lang="ru-RU" b="1" i="1" u="sng" dirty="0" smtClean="0">
                <a:solidFill>
                  <a:schemeClr val="bg1"/>
                </a:solidFill>
              </a:rPr>
              <a:t>   </a:t>
            </a:r>
            <a:r>
              <a:rPr lang="ru-RU" b="1" i="1" u="sng" dirty="0" err="1" smtClean="0">
                <a:solidFill>
                  <a:schemeClr val="bg1"/>
                </a:solidFill>
              </a:rPr>
              <a:t>товарів</a:t>
            </a:r>
            <a:r>
              <a:rPr lang="ru-RU" b="1" i="1" u="sng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/>
                </a:solidFill>
              </a:rPr>
              <a:t>Асортиментна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політика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важливим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складником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загальної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стратегії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роздрібної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торгівлі</a:t>
            </a:r>
            <a:r>
              <a:rPr lang="ru-RU" dirty="0" smtClean="0">
                <a:solidFill>
                  <a:schemeClr val="bg2"/>
                </a:solidFill>
              </a:rPr>
              <a:t>.   </a:t>
            </a:r>
            <a:r>
              <a:rPr lang="ru-RU" dirty="0" err="1" smtClean="0">
                <a:solidFill>
                  <a:schemeClr val="bg2"/>
                </a:solidFill>
              </a:rPr>
              <a:t>Стратегія</a:t>
            </a: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ru-RU" dirty="0" err="1" smtClean="0">
                <a:solidFill>
                  <a:schemeClr val="bg2"/>
                </a:solidFill>
              </a:rPr>
              <a:t>оптимізації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асортименту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може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здійснюватися</a:t>
            </a:r>
            <a:r>
              <a:rPr lang="ru-RU" dirty="0" smtClean="0">
                <a:solidFill>
                  <a:schemeClr val="bg2"/>
                </a:solidFill>
              </a:rPr>
              <a:t> шляхом </a:t>
            </a:r>
            <a:r>
              <a:rPr lang="ru-RU" dirty="0" err="1" smtClean="0">
                <a:solidFill>
                  <a:schemeClr val="bg2"/>
                </a:solidFill>
              </a:rPr>
              <a:t>звуження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широти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зменшення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глибини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dirty="0" err="1" smtClean="0">
                <a:solidFill>
                  <a:schemeClr val="bg2"/>
                </a:solidFill>
              </a:rPr>
              <a:t>це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дозволяє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значно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зменшити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товарні</a:t>
            </a:r>
            <a:r>
              <a:rPr lang="ru-RU" dirty="0" smtClean="0">
                <a:solidFill>
                  <a:schemeClr val="bg2"/>
                </a:solidFill>
              </a:rPr>
              <a:t> запаси, </a:t>
            </a:r>
            <a:r>
              <a:rPr lang="ru-RU" dirty="0" err="1" smtClean="0">
                <a:solidFill>
                  <a:schemeClr val="bg2"/>
                </a:solidFill>
              </a:rPr>
              <a:t>збільшити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швидкість</a:t>
            </a:r>
            <a:r>
              <a:rPr lang="ru-RU" dirty="0" smtClean="0">
                <a:solidFill>
                  <a:schemeClr val="bg2"/>
                </a:solidFill>
              </a:rPr>
              <a:t> обороту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скоротити</a:t>
            </a:r>
            <a:r>
              <a:rPr lang="ru-RU" dirty="0" smtClean="0">
                <a:solidFill>
                  <a:schemeClr val="bg2"/>
                </a:solidFill>
              </a:rPr>
              <a:t> потребу в </a:t>
            </a:r>
            <a:r>
              <a:rPr lang="ru-RU" dirty="0" smtClean="0">
                <a:solidFill>
                  <a:schemeClr val="bg2"/>
                </a:solidFill>
              </a:rPr>
              <a:t>кредитах на </a:t>
            </a:r>
            <a:r>
              <a:rPr lang="ru-RU" dirty="0" err="1" smtClean="0">
                <a:solidFill>
                  <a:schemeClr val="bg2"/>
                </a:solidFill>
              </a:rPr>
              <a:t>закупівлю</a:t>
            </a:r>
            <a:r>
              <a:rPr lang="ru-RU" dirty="0" smtClean="0">
                <a:solidFill>
                  <a:schemeClr val="bg2"/>
                </a:solidFill>
              </a:rPr>
              <a:t> та </a:t>
            </a:r>
            <a:r>
              <a:rPr lang="ru-RU" dirty="0" err="1" smtClean="0">
                <a:solidFill>
                  <a:schemeClr val="bg2"/>
                </a:solidFill>
              </a:rPr>
              <a:t>реалізацію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товарної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маси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6082" name="Picture 2" descr="Асортиментна політика підприємства – ключ до обсягів продаж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812800"/>
            <a:ext cx="333375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6975"/>
            <a:ext cx="9144000" cy="261482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в основу формування асортименту покладена стратегія максимального його розширення і поглиблення,   то   вона   потребує   значно   більших   фінансових   ресурсів,   але   дозволяє   запропонувати покупцям дуже широкий асортимент товарів, який можна знайти тільки в цьому магазині.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Асортиментна політика повинна обиратися з урахуванням загальної мети і стратегічних підходів, які   ставить   перед   собою   </a:t>
            </a:r>
            <a:r>
              <a:rPr lang="uk-UA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ерівництво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роздрібного   торговельного   підприємства.   Головною   метою асортиментної політики є організація продажу в магазині балансованого асортименту товарів, який в раціональних співвідношеннях поєднує товари різних товарних груп залежно від потреб споживачів.</a:t>
            </a:r>
          </a:p>
        </p:txBody>
      </p:sp>
      <p:pic>
        <p:nvPicPr>
          <p:cNvPr id="49156" name="Picture 4" descr="Самарские продавцы требуют не заходить в магазин покупателям за пять минут  до закрытия / Новости Самары, новости Самарской области, ПРО город Сам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200" y="3735175"/>
            <a:ext cx="7656100" cy="1408325"/>
          </a:xfrm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Асортиментна  політика  – важливе завдання, раціональне вирішення якого потребує  скоординованих  дій  як  на загальнодержавному  рівні, так  і  в  окремих  сферах   діяльності:виробничій сфері, оптовій і роздрібній торгівлі.</a:t>
            </a:r>
          </a:p>
          <a:p>
            <a:endParaRPr lang="ru-RU" dirty="0"/>
          </a:p>
        </p:txBody>
      </p:sp>
      <p:pic>
        <p:nvPicPr>
          <p:cNvPr id="48130" name="Picture 2" descr="Поняття, роль, функції, структура товару в маркетингу. Товар в маркетингу -  це що? Якість товару в маркетингу - це... | Порад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6675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2253</Words>
  <Application>Microsoft Office PowerPoint</Application>
  <PresentationFormat>Экран (16:9)</PresentationFormat>
  <Paragraphs>87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Roboto</vt:lpstr>
      <vt:lpstr>Times New Roman</vt:lpstr>
      <vt:lpstr>Material</vt:lpstr>
      <vt:lpstr>Тема 3. Формування асортименту та організація продажу товарів у магазинах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3. Чинники, які впливають на формування асортименту товарів </vt:lpstr>
      <vt:lpstr>Слайд 11</vt:lpstr>
      <vt:lpstr>Слайд 12</vt:lpstr>
      <vt:lpstr>Слайд 13</vt:lpstr>
      <vt:lpstr>Слайд 14</vt:lpstr>
      <vt:lpstr>Слайд 15</vt:lpstr>
      <vt:lpstr>Робота з формування асортименту товарів повинна вестись безперервно з дотриманням певних принципів, а саме: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4. </vt:lpstr>
      <vt:lpstr>Слайд 25</vt:lpstr>
      <vt:lpstr>Слайд 26</vt:lpstr>
      <vt:lpstr> </vt:lpstr>
      <vt:lpstr>2. Товаропостачання роздробу - це система заходів, що являють собою складний комплекс комерційних і технологічних операцій по доведенню товарів до підприємств роздрібної торгівлі. Ціль - забезпечення повноти й стабільності асортиментів товару, необхідного рівня товарних запасів, задоволення попиту населення, досягнення рентабельності підприємств. </vt:lpstr>
      <vt:lpstr>При організації товаропостачання враховуються вимоги: </vt:lpstr>
      <vt:lpstr>Товаропостачання торговельних підприємств будується на 6-ти основних принципах: </vt:lpstr>
      <vt:lpstr>Процес доведення товарів до споживачів (роздрібної торгівлі) може здійснюватися у двох організаційно-економічних формах: транзитної й складський. </vt:lpstr>
      <vt:lpstr>Під транзитом розуміється така форма товаропостачання, коли товар з виробничого підприємства направляється в магазини, минаючи склади оптової й роздрібної торгівлі. </vt:lpstr>
      <vt:lpstr>Слайд 33</vt:lpstr>
      <vt:lpstr>Транзит економічно виправданий, коли обсяг роздрібного товарообігу дозволяє приймати транзитну норму відвантаження й це не приводить до утворення наднормативних запасів.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45</cp:revision>
  <dcterms:modified xsi:type="dcterms:W3CDTF">2020-10-22T18:08:59Z</dcterms:modified>
</cp:coreProperties>
</file>