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effectLst/>
              </a:rPr>
              <a:t>2 Інтеграційні виклики </a:t>
            </a:r>
            <a:r>
              <a:rPr lang="uk-UA" b="1" dirty="0" smtClean="0">
                <a:effectLst/>
              </a:rPr>
              <a:t>хмарних технологій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b="1" dirty="0"/>
              <a:t>2.1 Огляд існуючих </a:t>
            </a:r>
            <a:r>
              <a:rPr lang="uk-UA" b="1" dirty="0" smtClean="0"/>
              <a:t>хмарних бізнес-систем</a:t>
            </a:r>
          </a:p>
          <a:p>
            <a:r>
              <a:rPr lang="uk-UA" b="1" dirty="0"/>
              <a:t>2.2 Загальні проблеми </a:t>
            </a:r>
            <a:r>
              <a:rPr lang="uk-UA" b="1" dirty="0" smtClean="0"/>
              <a:t>інтеграції хмарних систем</a:t>
            </a:r>
            <a:endParaRPr lang="uk-UA" b="1" dirty="0"/>
          </a:p>
          <a:p>
            <a:r>
              <a:rPr lang="uk-UA" b="1" dirty="0"/>
              <a:t>2.3 Безпека та </a:t>
            </a:r>
            <a:r>
              <a:rPr lang="uk-UA" b="1" dirty="0" smtClean="0"/>
              <a:t>конфіденційність хмарних рішень</a:t>
            </a:r>
          </a:p>
          <a:p>
            <a:r>
              <a:rPr lang="uk-UA" b="1" dirty="0"/>
              <a:t>2.4 Розміри масштабованості та </a:t>
            </a:r>
            <a:r>
              <a:rPr lang="uk-UA" b="1" dirty="0" smtClean="0"/>
              <a:t>продуктивності в </a:t>
            </a:r>
            <a:r>
              <a:rPr lang="uk-UA" b="1" smtClean="0"/>
              <a:t>хмарних рішеннях</a:t>
            </a:r>
            <a:endParaRPr lang="uk-UA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749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effectLst/>
              </a:rPr>
              <a:t>2.2 Загальні проблеми інтеграції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Інтеграція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з’єднання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систем, </a:t>
            </a:r>
            <a:r>
              <a:rPr lang="ru-RU" dirty="0" err="1"/>
              <a:t>програм</a:t>
            </a:r>
            <a:r>
              <a:rPr lang="ru-RU" dirty="0"/>
              <a:t> і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для </a:t>
            </a:r>
            <a:r>
              <a:rPr lang="ru-RU" dirty="0" err="1"/>
              <a:t>бездоганної</a:t>
            </a:r>
            <a:r>
              <a:rPr lang="ru-RU" dirty="0"/>
              <a:t>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Застарілі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основних</a:t>
            </a:r>
            <a:r>
              <a:rPr lang="ru-RU" dirty="0"/>
              <a:t> проблем </a:t>
            </a:r>
            <a:r>
              <a:rPr lang="ru-RU" dirty="0" err="1"/>
              <a:t>інтеграції</a:t>
            </a:r>
            <a:r>
              <a:rPr lang="ru-RU" dirty="0"/>
              <a:t> є робота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застарілими</a:t>
            </a:r>
            <a:r>
              <a:rPr lang="ru-RU" dirty="0"/>
              <a:t> системами. </a:t>
            </a:r>
            <a:endParaRPr lang="ru-RU" dirty="0" smtClean="0"/>
          </a:p>
          <a:p>
            <a:r>
              <a:rPr lang="ru-RU" dirty="0" err="1" smtClean="0"/>
              <a:t>Застарілі</a:t>
            </a:r>
            <a:r>
              <a:rPr lang="ru-RU" dirty="0" smtClean="0"/>
              <a:t> </a:t>
            </a:r>
            <a:r>
              <a:rPr lang="ru-RU" dirty="0" err="1"/>
              <a:t>системи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старі</a:t>
            </a:r>
            <a:r>
              <a:rPr lang="ru-RU" dirty="0"/>
              <a:t> </a:t>
            </a:r>
            <a:r>
              <a:rPr lang="ru-RU" dirty="0" err="1"/>
              <a:t>технологічні</a:t>
            </a:r>
            <a:r>
              <a:rPr lang="ru-RU" dirty="0"/>
              <a:t> </a:t>
            </a:r>
            <a:r>
              <a:rPr lang="ru-RU" dirty="0" err="1"/>
              <a:t>платформи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все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, але </a:t>
            </a:r>
            <a:r>
              <a:rPr lang="ru-RU" dirty="0" err="1"/>
              <a:t>можуть</a:t>
            </a:r>
            <a:r>
              <a:rPr lang="ru-RU" dirty="0"/>
              <a:t> не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інтеграції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/>
              <a:t>системи</a:t>
            </a:r>
            <a:r>
              <a:rPr lang="ru-RU" dirty="0"/>
              <a:t> часто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застарілі</a:t>
            </a:r>
            <a:r>
              <a:rPr lang="ru-RU" dirty="0"/>
              <a:t> </a:t>
            </a:r>
            <a:r>
              <a:rPr lang="ru-RU" dirty="0" err="1"/>
              <a:t>протоколи</a:t>
            </a:r>
            <a:r>
              <a:rPr lang="ru-RU" dirty="0"/>
              <a:t>, </a:t>
            </a:r>
            <a:r>
              <a:rPr lang="ru-RU" dirty="0" err="1"/>
              <a:t>формати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API,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ускладнює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інтеграцію</a:t>
            </a:r>
            <a:r>
              <a:rPr lang="ru-RU" dirty="0"/>
              <a:t> з </a:t>
            </a:r>
            <a:r>
              <a:rPr lang="ru-RU" dirty="0" err="1"/>
              <a:t>новими</a:t>
            </a:r>
            <a:r>
              <a:rPr lang="ru-RU" dirty="0"/>
              <a:t> системами. </a:t>
            </a:r>
            <a:endParaRPr lang="ru-RU" dirty="0" smtClean="0"/>
          </a:p>
          <a:p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/>
              <a:t>подолати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проблему, вам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знадобитися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проміжне</a:t>
            </a:r>
            <a:r>
              <a:rPr lang="ru-RU" dirty="0"/>
              <a:t> </a:t>
            </a:r>
            <a:r>
              <a:rPr lang="ru-RU" dirty="0" err="1"/>
              <a:t>програмне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створювати</a:t>
            </a:r>
            <a:r>
              <a:rPr lang="ru-RU" dirty="0"/>
              <a:t>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конектори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подолати</a:t>
            </a:r>
            <a:r>
              <a:rPr lang="ru-RU" dirty="0"/>
              <a:t> </a:t>
            </a:r>
            <a:r>
              <a:rPr lang="ru-RU" dirty="0" err="1"/>
              <a:t>розрив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застарілими</a:t>
            </a:r>
            <a:r>
              <a:rPr lang="ru-RU" dirty="0"/>
              <a:t> системами та </a:t>
            </a:r>
            <a:r>
              <a:rPr lang="ru-RU" dirty="0" err="1"/>
              <a:t>сучасними</a:t>
            </a:r>
            <a:r>
              <a:rPr lang="ru-RU" dirty="0"/>
              <a:t> </a:t>
            </a:r>
            <a:r>
              <a:rPr lang="ru-RU" dirty="0" err="1"/>
              <a:t>програмами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2. </a:t>
            </a:r>
            <a:r>
              <a:rPr lang="ru-RU" dirty="0" err="1"/>
              <a:t>Відображення</a:t>
            </a:r>
            <a:r>
              <a:rPr lang="ru-RU" dirty="0"/>
              <a:t> та </a:t>
            </a:r>
            <a:r>
              <a:rPr lang="ru-RU" dirty="0" err="1"/>
              <a:t>перетворення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/>
              <a:t>І</a:t>
            </a:r>
            <a:r>
              <a:rPr lang="ru-RU" dirty="0" err="1" smtClean="0"/>
              <a:t>нтеграція</a:t>
            </a:r>
            <a:r>
              <a:rPr lang="ru-RU" dirty="0" smtClean="0"/>
              <a:t> </a:t>
            </a:r>
            <a:r>
              <a:rPr lang="ru-RU" dirty="0"/>
              <a:t>систем часто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та </a:t>
            </a:r>
            <a:r>
              <a:rPr lang="ru-RU" dirty="0" err="1"/>
              <a:t>перетворення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форматами та структурами. </a:t>
            </a:r>
            <a:endParaRPr lang="ru-RU" dirty="0" smtClean="0"/>
          </a:p>
          <a:p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/>
              <a:t>система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власну</a:t>
            </a:r>
            <a:r>
              <a:rPr lang="ru-RU" dirty="0"/>
              <a:t> схему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потребують</a:t>
            </a:r>
            <a:r>
              <a:rPr lang="ru-RU" dirty="0"/>
              <a:t> перекладу та </a:t>
            </a:r>
            <a:r>
              <a:rPr lang="ru-RU" dirty="0" err="1"/>
              <a:t>перетворення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сумісності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Відображення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перетворення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u="sng" dirty="0" err="1"/>
              <a:t>складним</a:t>
            </a:r>
            <a:r>
              <a:rPr lang="ru-RU" dirty="0"/>
              <a:t>, особливо коли </a:t>
            </a:r>
            <a:r>
              <a:rPr lang="ru-RU" dirty="0" err="1"/>
              <a:t>йдеться</a:t>
            </a:r>
            <a:r>
              <a:rPr lang="ru-RU" dirty="0"/>
              <a:t> про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різноманітні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u="sng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/>
              <a:t>розробити</a:t>
            </a:r>
            <a:r>
              <a:rPr lang="ru-RU" dirty="0"/>
              <a:t> та </a:t>
            </a:r>
            <a:r>
              <a:rPr lang="ru-RU" dirty="0" err="1"/>
              <a:t>реалізувати</a:t>
            </a:r>
            <a:r>
              <a:rPr lang="ru-RU" dirty="0"/>
              <a:t> </a:t>
            </a:r>
            <a:r>
              <a:rPr lang="ru-RU" dirty="0" err="1"/>
              <a:t>чітку</a:t>
            </a:r>
            <a:r>
              <a:rPr lang="ru-RU" dirty="0"/>
              <a:t> </a:t>
            </a:r>
            <a:r>
              <a:rPr lang="ru-RU" dirty="0" err="1"/>
              <a:t>стратегію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обробляти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формати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структури</a:t>
            </a:r>
            <a:r>
              <a:rPr lang="ru-RU" dirty="0"/>
              <a:t> та </a:t>
            </a:r>
            <a:r>
              <a:rPr lang="ru-RU" dirty="0" err="1"/>
              <a:t>перетворення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3. </a:t>
            </a:r>
            <a:r>
              <a:rPr lang="ru-RU" dirty="0" err="1"/>
              <a:t>Протоколи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Інтеграція</a:t>
            </a:r>
            <a:r>
              <a:rPr lang="ru-RU" dirty="0" smtClean="0"/>
              <a:t> </a:t>
            </a:r>
            <a:r>
              <a:rPr lang="ru-RU" dirty="0" err="1"/>
              <a:t>вимагає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спілкувалися</a:t>
            </a:r>
            <a:r>
              <a:rPr lang="ru-RU" dirty="0"/>
              <a:t> одна з одною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стандартних</a:t>
            </a:r>
            <a:r>
              <a:rPr lang="ru-RU" dirty="0"/>
              <a:t> </a:t>
            </a:r>
            <a:r>
              <a:rPr lang="ru-RU" dirty="0" err="1"/>
              <a:t>протоколів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протоколи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, </a:t>
            </a:r>
            <a:r>
              <a:rPr lang="ru-RU" dirty="0" err="1"/>
              <a:t>такі</a:t>
            </a:r>
            <a:r>
              <a:rPr lang="ru-RU" dirty="0"/>
              <a:t> як </a:t>
            </a:r>
            <a:r>
              <a:rPr lang="en-US" dirty="0"/>
              <a:t>REST, SOAP, MQ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FTP. </a:t>
            </a:r>
            <a:endParaRPr lang="uk-UA" dirty="0" smtClean="0"/>
          </a:p>
          <a:p>
            <a:r>
              <a:rPr lang="ru-RU" dirty="0" err="1" smtClean="0"/>
              <a:t>Інтеграція</a:t>
            </a:r>
            <a:r>
              <a:rPr lang="ru-RU" dirty="0" smtClean="0"/>
              <a:t> </a:t>
            </a:r>
            <a:r>
              <a:rPr lang="ru-RU" dirty="0"/>
              <a:t>систем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несумісними</a:t>
            </a:r>
            <a:r>
              <a:rPr lang="ru-RU" dirty="0"/>
              <a:t> протоколами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призвести</a:t>
            </a:r>
            <a:r>
              <a:rPr lang="ru-RU" dirty="0"/>
              <a:t> до </a:t>
            </a:r>
            <a:r>
              <a:rPr lang="ru-RU" dirty="0" err="1"/>
              <a:t>збоїв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 та </a:t>
            </a:r>
            <a:r>
              <a:rPr lang="ru-RU" dirty="0" err="1"/>
              <a:t>неузгодженості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/>
              <a:t>вирішити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проблему, вам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знадобитися</a:t>
            </a:r>
            <a:r>
              <a:rPr lang="ru-RU" dirty="0"/>
              <a:t> </a:t>
            </a:r>
            <a:r>
              <a:rPr lang="ru-RU" u="sng" dirty="0" err="1"/>
              <a:t>використовувати</a:t>
            </a:r>
            <a:r>
              <a:rPr lang="ru-RU" u="sng" dirty="0"/>
              <a:t> </a:t>
            </a:r>
            <a:r>
              <a:rPr lang="ru-RU" u="sng" dirty="0" err="1"/>
              <a:t>проміжне</a:t>
            </a:r>
            <a:r>
              <a:rPr lang="ru-RU" u="sng" dirty="0"/>
              <a:t> </a:t>
            </a:r>
            <a:r>
              <a:rPr lang="ru-RU" u="sng" dirty="0" err="1"/>
              <a:t>програмне</a:t>
            </a:r>
            <a:r>
              <a:rPr lang="ru-RU" u="sng" dirty="0"/>
              <a:t> </a:t>
            </a:r>
            <a:r>
              <a:rPr lang="ru-RU" u="sng" dirty="0" err="1"/>
              <a:t>забезпечення</a:t>
            </a:r>
            <a:r>
              <a:rPr lang="ru-RU" u="sng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u="sng" dirty="0" err="1"/>
              <a:t>розробити</a:t>
            </a:r>
            <a:r>
              <a:rPr lang="ru-RU" u="sng" dirty="0"/>
              <a:t> </a:t>
            </a:r>
            <a:r>
              <a:rPr lang="ru-RU" u="sng" dirty="0" err="1"/>
              <a:t>спеціальні</a:t>
            </a:r>
            <a:r>
              <a:rPr lang="ru-RU" u="sng" dirty="0"/>
              <a:t> </a:t>
            </a:r>
            <a:r>
              <a:rPr lang="ru-RU" u="sng" dirty="0" err="1"/>
              <a:t>адаптери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увімкнути</a:t>
            </a:r>
            <a:r>
              <a:rPr lang="ru-RU" dirty="0"/>
              <a:t> </a:t>
            </a:r>
            <a:r>
              <a:rPr lang="ru-RU" dirty="0" err="1"/>
              <a:t>системний</a:t>
            </a:r>
            <a:r>
              <a:rPr lang="ru-RU" dirty="0"/>
              <a:t> </a:t>
            </a:r>
            <a:r>
              <a:rPr lang="ru-RU" dirty="0" err="1"/>
              <a:t>зв’язок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сумісних</a:t>
            </a:r>
            <a:r>
              <a:rPr lang="ru-RU" dirty="0"/>
              <a:t> </a:t>
            </a:r>
            <a:r>
              <a:rPr lang="ru-RU" dirty="0" err="1"/>
              <a:t>протоколів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4. </a:t>
            </a:r>
            <a:r>
              <a:rPr lang="ru-RU" dirty="0" err="1"/>
              <a:t>Синхронізація</a:t>
            </a:r>
            <a:r>
              <a:rPr lang="ru-RU" dirty="0"/>
              <a:t> та </a:t>
            </a:r>
            <a:r>
              <a:rPr lang="ru-RU" dirty="0" err="1"/>
              <a:t>узгодженість</a:t>
            </a:r>
            <a:r>
              <a:rPr lang="ru-RU" dirty="0"/>
              <a:t> </a:t>
            </a:r>
            <a:r>
              <a:rPr lang="ru-RU" dirty="0" err="1"/>
              <a:t>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Підтримка</a:t>
            </a:r>
            <a:r>
              <a:rPr lang="ru-RU" dirty="0" smtClean="0"/>
              <a:t> </a:t>
            </a:r>
            <a:r>
              <a:rPr lang="ru-RU" dirty="0" err="1"/>
              <a:t>синхронізації</a:t>
            </a:r>
            <a:r>
              <a:rPr lang="ru-RU" dirty="0"/>
              <a:t> та </a:t>
            </a:r>
            <a:r>
              <a:rPr lang="ru-RU" dirty="0" err="1"/>
              <a:t>узгодженості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у </a:t>
            </a:r>
            <a:r>
              <a:rPr lang="ru-RU" dirty="0" err="1"/>
              <a:t>кількох</a:t>
            </a:r>
            <a:r>
              <a:rPr lang="ru-RU" dirty="0"/>
              <a:t> системах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вирішальне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в </a:t>
            </a:r>
            <a:r>
              <a:rPr lang="ru-RU" dirty="0" err="1"/>
              <a:t>сценаріях</a:t>
            </a:r>
            <a:r>
              <a:rPr lang="ru-RU" dirty="0"/>
              <a:t> </a:t>
            </a:r>
            <a:r>
              <a:rPr lang="ru-RU" dirty="0" err="1"/>
              <a:t>інтеграції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Коли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оновлюються</a:t>
            </a:r>
            <a:r>
              <a:rPr lang="ru-RU" dirty="0"/>
              <a:t> в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поширювати</a:t>
            </a:r>
            <a:r>
              <a:rPr lang="ru-RU" dirty="0"/>
              <a:t> та </a:t>
            </a:r>
            <a:r>
              <a:rPr lang="ru-RU" dirty="0" err="1"/>
              <a:t>синхронізувати</a:t>
            </a:r>
            <a:r>
              <a:rPr lang="ru-RU" dirty="0"/>
              <a:t> в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підключених</a:t>
            </a:r>
            <a:r>
              <a:rPr lang="ru-RU" dirty="0"/>
              <a:t> системах. </a:t>
            </a:r>
            <a:endParaRPr lang="ru-RU" dirty="0" smtClean="0"/>
          </a:p>
          <a:p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/>
              <a:t>синхронізації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у реальному </a:t>
            </a:r>
            <a:r>
              <a:rPr lang="ru-RU" dirty="0" err="1"/>
              <a:t>часі</a:t>
            </a:r>
            <a:r>
              <a:rPr lang="ru-RU" dirty="0"/>
              <a:t> та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узгодженості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у </a:t>
            </a:r>
            <a:r>
              <a:rPr lang="ru-RU" dirty="0" err="1"/>
              <a:t>розподілених</a:t>
            </a:r>
            <a:r>
              <a:rPr lang="ru-RU" dirty="0"/>
              <a:t> системах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складним</a:t>
            </a:r>
            <a:r>
              <a:rPr lang="ru-RU" dirty="0"/>
              <a:t> </a:t>
            </a:r>
            <a:r>
              <a:rPr lang="ru-RU" dirty="0" err="1"/>
              <a:t>завданням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Реалізація</a:t>
            </a:r>
            <a:r>
              <a:rPr lang="ru-RU" dirty="0" smtClean="0"/>
              <a:t>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 </a:t>
            </a:r>
            <a:r>
              <a:rPr lang="ru-RU" dirty="0" err="1"/>
              <a:t>синхронізації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 </a:t>
            </a:r>
            <a:r>
              <a:rPr lang="ru-RU" u="sng" dirty="0" err="1"/>
              <a:t>реплікації</a:t>
            </a:r>
            <a:r>
              <a:rPr lang="ru-RU" u="sng" dirty="0"/>
              <a:t> </a:t>
            </a:r>
            <a:r>
              <a:rPr lang="ru-RU" u="sng" dirty="0" err="1"/>
              <a:t>даних</a:t>
            </a:r>
            <a:r>
              <a:rPr lang="ru-RU" u="sng" dirty="0"/>
              <a:t> і </a:t>
            </a:r>
            <a:r>
              <a:rPr lang="ru-RU" u="sng" dirty="0" err="1"/>
              <a:t>виконання</a:t>
            </a:r>
            <a:r>
              <a:rPr lang="ru-RU" u="sng" dirty="0"/>
              <a:t> </a:t>
            </a:r>
            <a:r>
              <a:rPr lang="ru-RU" u="sng" dirty="0" err="1"/>
              <a:t>регулярних</a:t>
            </a:r>
            <a:r>
              <a:rPr lang="ru-RU" u="sng" dirty="0"/>
              <a:t> </a:t>
            </a:r>
            <a:r>
              <a:rPr lang="ru-RU" u="sng" dirty="0" err="1"/>
              <a:t>перевірок</a:t>
            </a:r>
            <a:r>
              <a:rPr lang="ru-RU" u="sng" dirty="0"/>
              <a:t> </a:t>
            </a:r>
            <a:r>
              <a:rPr lang="ru-RU" u="sng" dirty="0" err="1"/>
              <a:t>цілісності</a:t>
            </a:r>
            <a:r>
              <a:rPr lang="ru-RU" u="sng" dirty="0"/>
              <a:t> </a:t>
            </a:r>
            <a:r>
              <a:rPr lang="ru-RU" u="sng" dirty="0" err="1"/>
              <a:t>даних</a:t>
            </a:r>
            <a:r>
              <a:rPr lang="ru-RU" u="sng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допомогти</a:t>
            </a:r>
            <a:r>
              <a:rPr lang="ru-RU" dirty="0"/>
              <a:t> </a:t>
            </a:r>
            <a:r>
              <a:rPr lang="ru-RU" dirty="0" err="1"/>
              <a:t>вирішити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проблему.</a:t>
            </a:r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5. </a:t>
            </a:r>
            <a:r>
              <a:rPr lang="ru-RU" dirty="0" err="1"/>
              <a:t>Обробка</a:t>
            </a:r>
            <a:r>
              <a:rPr lang="ru-RU" dirty="0"/>
              <a:t> </a:t>
            </a:r>
            <a:r>
              <a:rPr lang="ru-RU" dirty="0" err="1"/>
              <a:t>помилок</a:t>
            </a:r>
            <a:r>
              <a:rPr lang="ru-RU" dirty="0"/>
              <a:t> і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винятками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У </a:t>
            </a:r>
            <a:r>
              <a:rPr lang="ru-RU" dirty="0"/>
              <a:t>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інтеграції</a:t>
            </a:r>
            <a:r>
              <a:rPr lang="ru-RU" dirty="0"/>
              <a:t>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трапляються</a:t>
            </a:r>
            <a:r>
              <a:rPr lang="ru-RU" dirty="0"/>
              <a:t> </a:t>
            </a:r>
            <a:r>
              <a:rPr lang="ru-RU" dirty="0" err="1"/>
              <a:t>помилки</a:t>
            </a:r>
            <a:r>
              <a:rPr lang="ru-RU" dirty="0"/>
              <a:t> та </a:t>
            </a:r>
            <a:r>
              <a:rPr lang="ru-RU" dirty="0" err="1"/>
              <a:t>винятки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/>
              <a:t>запровадити</a:t>
            </a:r>
            <a:r>
              <a:rPr lang="ru-RU" dirty="0"/>
              <a:t> </a:t>
            </a:r>
            <a:r>
              <a:rPr lang="ru-RU" dirty="0" err="1"/>
              <a:t>надійні</a:t>
            </a:r>
            <a:r>
              <a:rPr lang="ru-RU" dirty="0"/>
              <a:t> </a:t>
            </a:r>
            <a:r>
              <a:rPr lang="ru-RU" dirty="0" err="1"/>
              <a:t>механізми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помилок</a:t>
            </a:r>
            <a:r>
              <a:rPr lang="ru-RU" dirty="0"/>
              <a:t> і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винятками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справлятися</a:t>
            </a:r>
            <a:r>
              <a:rPr lang="ru-RU" dirty="0"/>
              <a:t> з такими </a:t>
            </a:r>
            <a:r>
              <a:rPr lang="ru-RU" dirty="0" err="1"/>
              <a:t>ситуаціями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інтеграції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помилки</a:t>
            </a:r>
            <a:r>
              <a:rPr lang="ru-RU" dirty="0"/>
              <a:t>, вам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зафіксувати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, </a:t>
            </a:r>
            <a:r>
              <a:rPr lang="ru-RU" dirty="0" err="1"/>
              <a:t>зареєструвати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і </a:t>
            </a:r>
            <a:r>
              <a:rPr lang="ru-RU" dirty="0" err="1"/>
              <a:t>вжити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Належне</a:t>
            </a:r>
            <a:r>
              <a:rPr lang="ru-RU" dirty="0" smtClean="0"/>
              <a:t>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винятками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u="sng" dirty="0" err="1"/>
              <a:t>мінімізувати</a:t>
            </a:r>
            <a:r>
              <a:rPr lang="ru-RU" u="sng" dirty="0"/>
              <a:t> </a:t>
            </a:r>
            <a:r>
              <a:rPr lang="ru-RU" u="sng" dirty="0" err="1"/>
              <a:t>вплив</a:t>
            </a:r>
            <a:r>
              <a:rPr lang="ru-RU" u="sng" dirty="0"/>
              <a:t> </a:t>
            </a:r>
            <a:r>
              <a:rPr lang="ru-RU" u="sng" dirty="0" err="1"/>
              <a:t>помилок</a:t>
            </a:r>
            <a:r>
              <a:rPr lang="ru-RU" dirty="0"/>
              <a:t> на </a:t>
            </a:r>
            <a:r>
              <a:rPr lang="ru-RU" dirty="0" err="1"/>
              <a:t>продуктивність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та </a:t>
            </a:r>
            <a:r>
              <a:rPr lang="ru-RU" dirty="0" err="1"/>
              <a:t>точність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6. </a:t>
            </a:r>
            <a:r>
              <a:rPr lang="ru-RU" dirty="0" err="1"/>
              <a:t>Безпека</a:t>
            </a:r>
            <a:r>
              <a:rPr lang="ru-RU" dirty="0"/>
              <a:t> та </a:t>
            </a:r>
            <a:r>
              <a:rPr lang="ru-RU" dirty="0" err="1"/>
              <a:t>відповідність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Інтеграція</a:t>
            </a:r>
            <a:r>
              <a:rPr lang="ru-RU" dirty="0" smtClean="0"/>
              <a:t> </a:t>
            </a:r>
            <a:r>
              <a:rPr lang="ru-RU" dirty="0"/>
              <a:t>систем часто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конфіденційними</a:t>
            </a:r>
            <a:r>
              <a:rPr lang="ru-RU" dirty="0"/>
              <a:t> </a:t>
            </a:r>
            <a:r>
              <a:rPr lang="ru-RU" dirty="0" err="1"/>
              <a:t>даними</a:t>
            </a:r>
            <a:r>
              <a:rPr lang="ru-RU" dirty="0"/>
              <a:t> та </a:t>
            </a:r>
            <a:r>
              <a:rPr lang="ru-RU" dirty="0" err="1"/>
              <a:t>інформацією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/>
              <a:t>безпеки</a:t>
            </a:r>
            <a:r>
              <a:rPr lang="ru-RU" dirty="0"/>
              <a:t> та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інтегрованих</a:t>
            </a:r>
            <a:r>
              <a:rPr lang="ru-RU" dirty="0"/>
              <a:t> систем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u="sng" dirty="0" err="1"/>
              <a:t>першочергове</a:t>
            </a:r>
            <a:r>
              <a:rPr lang="ru-RU" u="sng" dirty="0"/>
              <a:t> </a:t>
            </a:r>
            <a:r>
              <a:rPr lang="ru-RU" u="sng" dirty="0" err="1"/>
              <a:t>значення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Загальні</a:t>
            </a:r>
            <a:r>
              <a:rPr lang="ru-RU" dirty="0" smtClean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включають</a:t>
            </a:r>
            <a:r>
              <a:rPr lang="ru-RU" dirty="0"/>
              <a:t> </a:t>
            </a:r>
            <a:r>
              <a:rPr lang="ru-RU" u="sng" dirty="0" err="1"/>
              <a:t>автентифікацію</a:t>
            </a:r>
            <a:r>
              <a:rPr lang="ru-RU" u="sng" dirty="0"/>
              <a:t>, </a:t>
            </a:r>
            <a:r>
              <a:rPr lang="ru-RU" u="sng" dirty="0" err="1"/>
              <a:t>авторизацію</a:t>
            </a:r>
            <a:r>
              <a:rPr lang="ru-RU" u="sng" dirty="0"/>
              <a:t>, </a:t>
            </a:r>
            <a:r>
              <a:rPr lang="ru-RU" u="sng" dirty="0" err="1"/>
              <a:t>шифрування</a:t>
            </a:r>
            <a:r>
              <a:rPr lang="ru-RU" u="sng" dirty="0"/>
              <a:t> та </a:t>
            </a:r>
            <a:r>
              <a:rPr lang="ru-RU" u="sng" dirty="0" err="1"/>
              <a:t>безпечну</a:t>
            </a:r>
            <a:r>
              <a:rPr lang="ru-RU" u="sng" dirty="0"/>
              <a:t> передачу </a:t>
            </a:r>
            <a:r>
              <a:rPr lang="ru-RU" u="sng" dirty="0" err="1"/>
              <a:t>даних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Відповідність</a:t>
            </a:r>
            <a:r>
              <a:rPr lang="ru-RU" dirty="0" smtClean="0"/>
              <a:t> </a:t>
            </a:r>
            <a:r>
              <a:rPr lang="ru-RU" dirty="0" err="1"/>
              <a:t>галузевим</a:t>
            </a:r>
            <a:r>
              <a:rPr lang="ru-RU" dirty="0"/>
              <a:t> стандартам і нормам, таким як </a:t>
            </a:r>
            <a:r>
              <a:rPr lang="en-US" dirty="0"/>
              <a:t>GDPR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HIPAA, </a:t>
            </a:r>
            <a:r>
              <a:rPr lang="ru-RU" dirty="0" err="1"/>
              <a:t>додає</a:t>
            </a:r>
            <a:r>
              <a:rPr lang="ru-RU" dirty="0"/>
              <a:t> </a:t>
            </a:r>
            <a:r>
              <a:rPr lang="ru-RU" dirty="0" err="1"/>
              <a:t>додатковий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складності</a:t>
            </a:r>
            <a:r>
              <a:rPr lang="ru-RU" dirty="0"/>
              <a:t> </a:t>
            </a:r>
            <a:r>
              <a:rPr lang="ru-RU" dirty="0" err="1"/>
              <a:t>інтеграційним</a:t>
            </a:r>
            <a:r>
              <a:rPr lang="ru-RU" dirty="0"/>
              <a:t> проектам. </a:t>
            </a:r>
            <a:endParaRPr lang="ru-RU" dirty="0" smtClean="0"/>
          </a:p>
          <a:p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/>
              <a:t>впровадити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заходи </a:t>
            </a:r>
            <a:r>
              <a:rPr lang="ru-RU" dirty="0" err="1"/>
              <a:t>безпеки</a:t>
            </a:r>
            <a:r>
              <a:rPr lang="ru-RU" dirty="0"/>
              <a:t> та </a:t>
            </a:r>
            <a:r>
              <a:rPr lang="ru-RU" dirty="0" err="1"/>
              <a:t>дотримуватися</a:t>
            </a:r>
            <a:r>
              <a:rPr lang="ru-RU" dirty="0"/>
              <a:t> </a:t>
            </a:r>
            <a:r>
              <a:rPr lang="ru-RU" dirty="0" err="1"/>
              <a:t>найкращих</a:t>
            </a:r>
            <a:r>
              <a:rPr lang="ru-RU" dirty="0"/>
              <a:t> практик для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і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7. </a:t>
            </a:r>
            <a:r>
              <a:rPr lang="ru-RU" dirty="0" err="1"/>
              <a:t>Моніторинг</a:t>
            </a:r>
            <a:r>
              <a:rPr lang="ru-RU" dirty="0"/>
              <a:t> і </a:t>
            </a:r>
            <a:r>
              <a:rPr lang="ru-RU" dirty="0" err="1"/>
              <a:t>оптимізація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/>
              <a:t>міру</a:t>
            </a:r>
            <a:r>
              <a:rPr lang="ru-RU" dirty="0"/>
              <a:t> </a:t>
            </a:r>
            <a:r>
              <a:rPr lang="ru-RU" dirty="0" err="1"/>
              <a:t>інтеграції</a:t>
            </a:r>
            <a:r>
              <a:rPr lang="ru-RU" dirty="0"/>
              <a:t> систем </a:t>
            </a:r>
            <a:r>
              <a:rPr lang="ru-RU" dirty="0" err="1"/>
              <a:t>вкрай</a:t>
            </a:r>
            <a:r>
              <a:rPr lang="ru-RU" dirty="0"/>
              <a:t>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контролювати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інтеграції</a:t>
            </a:r>
            <a:r>
              <a:rPr lang="ru-RU" dirty="0"/>
              <a:t> та </a:t>
            </a:r>
            <a:r>
              <a:rPr lang="ru-RU" dirty="0" err="1"/>
              <a:t>оптимізувати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Моніторинг</a:t>
            </a:r>
            <a:r>
              <a:rPr lang="ru-RU" dirty="0" smtClean="0"/>
              <a:t> </a:t>
            </a:r>
            <a:r>
              <a:rPr lang="ru-RU" dirty="0"/>
              <a:t>у реальному </a:t>
            </a:r>
            <a:r>
              <a:rPr lang="ru-RU" dirty="0" err="1"/>
              <a:t>часі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виявити</a:t>
            </a:r>
            <a:r>
              <a:rPr lang="ru-RU" dirty="0"/>
              <a:t> </a:t>
            </a:r>
            <a:r>
              <a:rPr lang="ru-RU" dirty="0" err="1"/>
              <a:t>вузькі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, </a:t>
            </a:r>
            <a:r>
              <a:rPr lang="ru-RU" dirty="0" err="1"/>
              <a:t>помилки</a:t>
            </a:r>
            <a:r>
              <a:rPr lang="ru-RU" dirty="0"/>
              <a:t> та </a:t>
            </a:r>
            <a:r>
              <a:rPr lang="ru-RU" dirty="0" err="1"/>
              <a:t>проблеми</a:t>
            </a:r>
            <a:r>
              <a:rPr lang="ru-RU" dirty="0"/>
              <a:t> з </a:t>
            </a:r>
            <a:r>
              <a:rPr lang="ru-RU" dirty="0" err="1"/>
              <a:t>продуктивністю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Відстеження</a:t>
            </a:r>
            <a:r>
              <a:rPr lang="ru-RU" dirty="0" smtClean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інтеграції</a:t>
            </a:r>
            <a:r>
              <a:rPr lang="ru-RU" dirty="0"/>
              <a:t>, таких як </a:t>
            </a:r>
            <a:r>
              <a:rPr lang="ru-RU" u="sng" dirty="0"/>
              <a:t>час </a:t>
            </a:r>
            <a:r>
              <a:rPr lang="ru-RU" u="sng" dirty="0" err="1"/>
              <a:t>відповіді</a:t>
            </a:r>
            <a:r>
              <a:rPr lang="ru-RU" u="sng" dirty="0"/>
              <a:t>, </a:t>
            </a:r>
            <a:r>
              <a:rPr lang="ru-RU" u="sng" dirty="0" err="1"/>
              <a:t>пропускна</a:t>
            </a:r>
            <a:r>
              <a:rPr lang="ru-RU" u="sng" dirty="0"/>
              <a:t> </a:t>
            </a:r>
            <a:r>
              <a:rPr lang="ru-RU" u="sng" dirty="0" err="1"/>
              <a:t>спроможність</a:t>
            </a:r>
            <a:r>
              <a:rPr lang="ru-RU" u="sng" dirty="0"/>
              <a:t> і </a:t>
            </a:r>
            <a:r>
              <a:rPr lang="ru-RU" u="sng" dirty="0" err="1"/>
              <a:t>рівень</a:t>
            </a:r>
            <a:r>
              <a:rPr lang="ru-RU" u="sng" dirty="0"/>
              <a:t> </a:t>
            </a:r>
            <a:r>
              <a:rPr lang="ru-RU" u="sng" dirty="0" err="1"/>
              <a:t>помилок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 про стан </a:t>
            </a:r>
            <a:r>
              <a:rPr lang="ru-RU" dirty="0" err="1"/>
              <a:t>системи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, </a:t>
            </a:r>
            <a:r>
              <a:rPr lang="ru-RU" dirty="0" err="1"/>
              <a:t>такі</a:t>
            </a:r>
            <a:r>
              <a:rPr lang="ru-RU" dirty="0"/>
              <a:t> як </a:t>
            </a:r>
            <a:r>
              <a:rPr lang="ru-RU" u="sng" dirty="0" err="1"/>
              <a:t>кешування</a:t>
            </a:r>
            <a:r>
              <a:rPr lang="ru-RU" u="sng" dirty="0"/>
              <a:t>, </a:t>
            </a:r>
            <a:r>
              <a:rPr lang="ru-RU" u="sng" dirty="0" err="1"/>
              <a:t>балансування</a:t>
            </a:r>
            <a:r>
              <a:rPr lang="ru-RU" u="sng" dirty="0"/>
              <a:t> </a:t>
            </a:r>
            <a:r>
              <a:rPr lang="ru-RU" u="sng" dirty="0" err="1"/>
              <a:t>навантаження</a:t>
            </a:r>
            <a:r>
              <a:rPr lang="ru-RU" u="sng" dirty="0"/>
              <a:t> та </a:t>
            </a:r>
            <a:r>
              <a:rPr lang="ru-RU" u="sng" dirty="0" err="1"/>
              <a:t>черги</a:t>
            </a:r>
            <a:r>
              <a:rPr lang="ru-RU" u="sng" dirty="0"/>
              <a:t> </a:t>
            </a:r>
            <a:r>
              <a:rPr lang="ru-RU" u="sng" dirty="0" err="1"/>
              <a:t>повідомлень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покращити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інтеграції</a:t>
            </a:r>
            <a:r>
              <a:rPr lang="ru-RU" dirty="0"/>
              <a:t> та </a:t>
            </a:r>
            <a:r>
              <a:rPr lang="ru-RU" dirty="0" err="1"/>
              <a:t>масштабованість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400" b="1" dirty="0">
                <a:solidFill>
                  <a:srgbClr val="292D5E"/>
                </a:solidFill>
                <a:effectLst/>
                <a:latin typeface="Times New Roman"/>
                <a:ea typeface="Calibri"/>
              </a:rPr>
              <a:t>2.3 Безпека та конфіденційність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1. </a:t>
            </a:r>
            <a:r>
              <a:rPr lang="ru-RU" dirty="0" err="1"/>
              <a:t>Автентифікація</a:t>
            </a:r>
            <a:r>
              <a:rPr lang="ru-RU" dirty="0"/>
              <a:t> та </a:t>
            </a:r>
            <a:r>
              <a:rPr lang="ru-RU" dirty="0" err="1"/>
              <a:t>авторизація</a:t>
            </a:r>
            <a:r>
              <a:rPr lang="ru-RU" dirty="0"/>
              <a:t>:</a:t>
            </a:r>
          </a:p>
          <a:p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інтеграції</a:t>
            </a:r>
            <a:r>
              <a:rPr lang="ru-RU" dirty="0"/>
              <a:t>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встановити</a:t>
            </a:r>
            <a:r>
              <a:rPr lang="ru-RU" dirty="0"/>
              <a:t> </a:t>
            </a:r>
            <a:r>
              <a:rPr lang="ru-RU" dirty="0" err="1"/>
              <a:t>надійні</a:t>
            </a:r>
            <a:r>
              <a:rPr lang="ru-RU" dirty="0"/>
              <a:t> </a:t>
            </a:r>
            <a:r>
              <a:rPr lang="ru-RU" dirty="0" err="1"/>
              <a:t>механізми</a:t>
            </a:r>
            <a:r>
              <a:rPr lang="ru-RU" dirty="0"/>
              <a:t> </a:t>
            </a:r>
            <a:r>
              <a:rPr lang="ru-RU" dirty="0" err="1"/>
              <a:t>автентифікації</a:t>
            </a:r>
            <a:r>
              <a:rPr lang="ru-RU" dirty="0"/>
              <a:t> та </a:t>
            </a:r>
            <a:r>
              <a:rPr lang="ru-RU" dirty="0" err="1"/>
              <a:t>авторизації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гарантує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u="sng" dirty="0" err="1"/>
              <a:t>авторизовані</a:t>
            </a:r>
            <a:r>
              <a:rPr lang="ru-RU" u="sng" dirty="0"/>
              <a:t> </a:t>
            </a:r>
            <a:r>
              <a:rPr lang="ru-RU" u="sng" dirty="0" err="1"/>
              <a:t>користувачі</a:t>
            </a:r>
            <a:r>
              <a:rPr lang="ru-RU" u="sng" dirty="0"/>
              <a:t> </a:t>
            </a:r>
            <a:r>
              <a:rPr lang="ru-RU" u="sng" dirty="0" err="1"/>
              <a:t>можуть</a:t>
            </a:r>
            <a:r>
              <a:rPr lang="ru-RU" u="sng" dirty="0"/>
              <a:t> </a:t>
            </a:r>
            <a:r>
              <a:rPr lang="ru-RU" u="sng" dirty="0" err="1"/>
              <a:t>отримати</a:t>
            </a:r>
            <a:r>
              <a:rPr lang="ru-RU" u="sng" dirty="0"/>
              <a:t> доступ </a:t>
            </a:r>
            <a:r>
              <a:rPr lang="ru-RU" dirty="0"/>
              <a:t>до </a:t>
            </a:r>
            <a:r>
              <a:rPr lang="ru-RU" dirty="0" err="1"/>
              <a:t>інтегрованих</a:t>
            </a:r>
            <a:r>
              <a:rPr lang="ru-RU" dirty="0"/>
              <a:t> систем та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.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надійних</a:t>
            </a:r>
            <a:r>
              <a:rPr lang="ru-RU" dirty="0"/>
              <a:t> </a:t>
            </a:r>
            <a:r>
              <a:rPr lang="ru-RU" dirty="0" err="1"/>
              <a:t>політик</a:t>
            </a:r>
            <a:r>
              <a:rPr lang="ru-RU" dirty="0"/>
              <a:t> </a:t>
            </a:r>
            <a:r>
              <a:rPr lang="ru-RU" dirty="0" err="1"/>
              <a:t>паролів</a:t>
            </a:r>
            <a:r>
              <a:rPr lang="ru-RU" dirty="0"/>
              <a:t>, </a:t>
            </a:r>
            <a:r>
              <a:rPr lang="ru-RU" dirty="0" err="1"/>
              <a:t>багатофакторної</a:t>
            </a:r>
            <a:r>
              <a:rPr lang="ru-RU" dirty="0"/>
              <a:t> </a:t>
            </a:r>
            <a:r>
              <a:rPr lang="ru-RU" dirty="0" err="1"/>
              <a:t>автентифікації</a:t>
            </a:r>
            <a:r>
              <a:rPr lang="ru-RU" dirty="0"/>
              <a:t> та </a:t>
            </a:r>
            <a:r>
              <a:rPr lang="ru-RU" dirty="0" err="1"/>
              <a:t>керування</a:t>
            </a:r>
            <a:r>
              <a:rPr lang="ru-RU" dirty="0"/>
              <a:t> доступом на </a:t>
            </a:r>
            <a:r>
              <a:rPr lang="ru-RU" dirty="0" err="1"/>
              <a:t>основі</a:t>
            </a:r>
            <a:r>
              <a:rPr lang="ru-RU" dirty="0"/>
              <a:t> ролей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допомогти</a:t>
            </a:r>
            <a:r>
              <a:rPr lang="ru-RU" dirty="0"/>
              <a:t> </a:t>
            </a:r>
            <a:r>
              <a:rPr lang="ru-RU" dirty="0" err="1"/>
              <a:t>посилити</a:t>
            </a:r>
            <a:r>
              <a:rPr lang="ru-RU" dirty="0"/>
              <a:t> </a:t>
            </a:r>
            <a:r>
              <a:rPr lang="ru-RU" dirty="0" err="1"/>
              <a:t>безпеку</a:t>
            </a:r>
            <a:r>
              <a:rPr lang="ru-RU" dirty="0"/>
              <a:t> </a:t>
            </a:r>
            <a:r>
              <a:rPr lang="ru-RU" dirty="0" err="1"/>
              <a:t>інтегрованого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2.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Інтеграція</a:t>
            </a:r>
            <a:r>
              <a:rPr lang="ru-RU" dirty="0" smtClean="0"/>
              <a:t> </a:t>
            </a:r>
            <a:r>
              <a:rPr lang="ru-RU" dirty="0"/>
              <a:t>систем часто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конфіденційними</a:t>
            </a:r>
            <a:r>
              <a:rPr lang="ru-RU" dirty="0"/>
              <a:t> </a:t>
            </a:r>
            <a:r>
              <a:rPr lang="ru-RU" dirty="0" err="1"/>
              <a:t>даними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передавання</a:t>
            </a:r>
            <a:r>
              <a:rPr lang="ru-RU" dirty="0"/>
              <a:t> та </a:t>
            </a:r>
            <a:r>
              <a:rPr lang="ru-RU" dirty="0" err="1"/>
              <a:t>зберігання</a:t>
            </a:r>
            <a:r>
              <a:rPr lang="ru-RU" dirty="0"/>
              <a:t> є </a:t>
            </a:r>
            <a:r>
              <a:rPr lang="ru-RU" dirty="0" err="1"/>
              <a:t>надзвичайно</a:t>
            </a:r>
            <a:r>
              <a:rPr lang="ru-RU" dirty="0"/>
              <a:t> </a:t>
            </a:r>
            <a:r>
              <a:rPr lang="ru-RU" dirty="0" err="1"/>
              <a:t>важливим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Застосуйте</a:t>
            </a:r>
            <a:r>
              <a:rPr lang="ru-RU" dirty="0" smtClean="0"/>
              <a:t> </a:t>
            </a:r>
            <a:r>
              <a:rPr lang="ru-RU" dirty="0" err="1"/>
              <a:t>безпечні</a:t>
            </a:r>
            <a:r>
              <a:rPr lang="ru-RU" dirty="0"/>
              <a:t> </a:t>
            </a:r>
            <a:r>
              <a:rPr lang="ru-RU" dirty="0" err="1"/>
              <a:t>протоколи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, </a:t>
            </a:r>
            <a:r>
              <a:rPr lang="ru-RU" dirty="0" err="1"/>
              <a:t>такі</a:t>
            </a:r>
            <a:r>
              <a:rPr lang="ru-RU" dirty="0"/>
              <a:t> як </a:t>
            </a:r>
            <a:r>
              <a:rPr lang="en-US" dirty="0"/>
              <a:t>Transport Layer Security (TLS)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Secure Sockets Layer (SSL),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шифрувати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передачі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переконайтеся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зберігаються</a:t>
            </a:r>
            <a:r>
              <a:rPr lang="ru-RU" dirty="0"/>
              <a:t> </a:t>
            </a:r>
            <a:r>
              <a:rPr lang="ru-RU" dirty="0" err="1"/>
              <a:t>безпечно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таких </a:t>
            </a:r>
            <a:r>
              <a:rPr lang="ru-RU" dirty="0" err="1"/>
              <a:t>методів</a:t>
            </a:r>
            <a:r>
              <a:rPr lang="ru-RU" dirty="0"/>
              <a:t>, як </a:t>
            </a:r>
            <a:r>
              <a:rPr lang="ru-RU" dirty="0" err="1"/>
              <a:t>шифрування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і </a:t>
            </a:r>
            <a:r>
              <a:rPr lang="ru-RU" dirty="0" err="1"/>
              <a:t>хешування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effectLst/>
              </a:rPr>
              <a:t>2.1 Огляд існуючих бізнес-систем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1. Системи планування ресурсів підприємства (ERP):</a:t>
            </a:r>
            <a:endParaRPr lang="ru-RU" dirty="0"/>
          </a:p>
          <a:p>
            <a:r>
              <a:rPr lang="uk-UA" dirty="0" smtClean="0"/>
              <a:t>Системи </a:t>
            </a:r>
            <a:r>
              <a:rPr lang="uk-UA" dirty="0"/>
              <a:t>ERP об'єднують різні функціональні сфери, такі як фінанси, людські ресурси, виробництво та управління ланцюгом поставок, в єдину уніфіковану систему.</a:t>
            </a:r>
            <a:endParaRPr lang="ru-RU" dirty="0"/>
          </a:p>
          <a:p>
            <a:r>
              <a:rPr lang="uk-UA" b="1" i="1" u="sng" dirty="0" smtClean="0"/>
              <a:t>Проблеми</a:t>
            </a:r>
            <a:r>
              <a:rPr lang="uk-UA" dirty="0"/>
              <a:t>: налаштування та інтеграція із застарілими системами, міграція даних і складні процеси </a:t>
            </a:r>
            <a:r>
              <a:rPr lang="uk-UA" dirty="0" smtClean="0"/>
              <a:t>впровадження.</a:t>
            </a:r>
          </a:p>
          <a:p>
            <a:r>
              <a:rPr lang="uk-UA" b="1" i="1" u="sng" dirty="0" smtClean="0"/>
              <a:t>Переваги</a:t>
            </a:r>
            <a:r>
              <a:rPr lang="uk-UA" dirty="0" smtClean="0"/>
              <a:t>: </a:t>
            </a:r>
            <a:r>
              <a:rPr lang="uk-UA" dirty="0"/>
              <a:t>масштабованість, безпека та сумісність з іншими системами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438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3. Безпечне відображення та перетворення </a:t>
            </a:r>
            <a:r>
              <a:rPr lang="uk-UA" dirty="0" smtClean="0"/>
              <a:t>даних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Відображення </a:t>
            </a:r>
            <a:r>
              <a:rPr lang="uk-UA" dirty="0"/>
              <a:t>та перетворення даних відіграють вирішальну роль у процесах інтеграції. </a:t>
            </a:r>
            <a:endParaRPr lang="uk-UA" dirty="0" smtClean="0"/>
          </a:p>
          <a:p>
            <a:r>
              <a:rPr lang="uk-UA" dirty="0" smtClean="0"/>
              <a:t>Однак </a:t>
            </a:r>
            <a:r>
              <a:rPr lang="uk-UA" dirty="0"/>
              <a:t>неправильне відображення та трансформація може ненавмисно розкрити конфіденційну інформацію. </a:t>
            </a:r>
            <a:endParaRPr lang="uk-UA" dirty="0" smtClean="0"/>
          </a:p>
          <a:p>
            <a:r>
              <a:rPr lang="uk-UA" dirty="0" smtClean="0"/>
              <a:t>Тому </a:t>
            </a:r>
            <a:r>
              <a:rPr lang="uk-UA" dirty="0"/>
              <a:t>важливо ретельно перевіряти формати вхідних даних, застосовувати методи маскування даних і ретельно відображати дані, щоб забезпечити дотримання правил конфіденційності та практики безпеки.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4. </a:t>
            </a:r>
            <a:r>
              <a:rPr lang="ru-RU" dirty="0" err="1"/>
              <a:t>Безпечний</a:t>
            </a:r>
            <a:r>
              <a:rPr lang="ru-RU" dirty="0"/>
              <a:t> </a:t>
            </a:r>
            <a:r>
              <a:rPr lang="en-US" dirty="0"/>
              <a:t>API </a:t>
            </a:r>
            <a:r>
              <a:rPr lang="ru-RU" dirty="0"/>
              <a:t>та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/>
              <a:t>час </a:t>
            </a:r>
            <a:r>
              <a:rPr lang="ru-RU" dirty="0" err="1"/>
              <a:t>інтеграції</a:t>
            </a:r>
            <a:r>
              <a:rPr lang="ru-RU" dirty="0"/>
              <a:t> систем </a:t>
            </a:r>
            <a:r>
              <a:rPr lang="en-US" dirty="0"/>
              <a:t>API </a:t>
            </a:r>
            <a:r>
              <a:rPr lang="ru-RU" dirty="0"/>
              <a:t>та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полегшення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компонентами. </a:t>
            </a:r>
            <a:endParaRPr lang="ru-RU" dirty="0" smtClean="0"/>
          </a:p>
          <a:p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/>
              <a:t>переконатися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en-US" dirty="0"/>
              <a:t>API </a:t>
            </a:r>
            <a:r>
              <a:rPr lang="ru-RU" dirty="0"/>
              <a:t>та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розроблені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найкращих</a:t>
            </a:r>
            <a:r>
              <a:rPr lang="ru-RU" dirty="0"/>
              <a:t> практик </a:t>
            </a:r>
            <a:r>
              <a:rPr lang="ru-RU" dirty="0" err="1"/>
              <a:t>безпеки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перевірку</a:t>
            </a:r>
            <a:r>
              <a:rPr lang="ru-RU" dirty="0"/>
              <a:t> </a:t>
            </a:r>
            <a:r>
              <a:rPr lang="ru-RU" dirty="0" err="1"/>
              <a:t>вхідних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кодування</a:t>
            </a:r>
            <a:r>
              <a:rPr lang="ru-RU" dirty="0"/>
              <a:t> </a:t>
            </a:r>
            <a:r>
              <a:rPr lang="ru-RU" dirty="0" err="1"/>
              <a:t>вихідних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контроль доступу та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поширених</a:t>
            </a:r>
            <a:r>
              <a:rPr lang="ru-RU" dirty="0"/>
              <a:t> веб-</a:t>
            </a:r>
            <a:r>
              <a:rPr lang="ru-RU" dirty="0" err="1"/>
              <a:t>уразливостей</a:t>
            </a:r>
            <a:r>
              <a:rPr lang="ru-RU" dirty="0"/>
              <a:t>, таких як </a:t>
            </a:r>
            <a:r>
              <a:rPr lang="ru-RU" dirty="0" err="1"/>
              <a:t>міжсайтовий</a:t>
            </a:r>
            <a:r>
              <a:rPr lang="ru-RU" dirty="0"/>
              <a:t> </a:t>
            </a:r>
            <a:r>
              <a:rPr lang="ru-RU" dirty="0" err="1"/>
              <a:t>сценарій</a:t>
            </a:r>
            <a:r>
              <a:rPr lang="ru-RU" dirty="0"/>
              <a:t> (</a:t>
            </a:r>
            <a:r>
              <a:rPr lang="en-US" dirty="0"/>
              <a:t>XSS) </a:t>
            </a:r>
            <a:r>
              <a:rPr lang="ru-RU" dirty="0"/>
              <a:t>і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en-US" dirty="0"/>
              <a:t>SQL.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8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5.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журналів</a:t>
            </a:r>
            <a:r>
              <a:rPr lang="ru-RU" dirty="0"/>
              <a:t> і аудит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/>
              <a:t>повного</a:t>
            </a:r>
            <a:r>
              <a:rPr lang="ru-RU" dirty="0"/>
              <a:t> журналу </a:t>
            </a:r>
            <a:r>
              <a:rPr lang="ru-RU" dirty="0" err="1"/>
              <a:t>інтеграційних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виявляти</a:t>
            </a:r>
            <a:r>
              <a:rPr lang="ru-RU" dirty="0"/>
              <a:t> та </a:t>
            </a:r>
            <a:r>
              <a:rPr lang="ru-RU" dirty="0" err="1"/>
              <a:t>реагувати</a:t>
            </a:r>
            <a:r>
              <a:rPr lang="ru-RU" dirty="0"/>
              <a:t> на </a:t>
            </a:r>
            <a:r>
              <a:rPr lang="ru-RU" dirty="0" err="1"/>
              <a:t>випадки</a:t>
            </a:r>
            <a:r>
              <a:rPr lang="ru-RU" dirty="0"/>
              <a:t> </a:t>
            </a:r>
            <a:r>
              <a:rPr lang="ru-RU" dirty="0" err="1"/>
              <a:t>порушень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конфіденційності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Увімкнувши</a:t>
            </a:r>
            <a:r>
              <a:rPr lang="ru-RU" dirty="0" smtClean="0"/>
              <a:t> </a:t>
            </a:r>
            <a:r>
              <a:rPr lang="ru-RU" dirty="0" err="1"/>
              <a:t>детальне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журналів</a:t>
            </a:r>
            <a:r>
              <a:rPr lang="ru-RU" dirty="0"/>
              <a:t> і аудит, </a:t>
            </a:r>
            <a:r>
              <a:rPr lang="ru-RU" dirty="0" err="1"/>
              <a:t>адміністратори</a:t>
            </a:r>
            <a:r>
              <a:rPr lang="ru-RU" dirty="0"/>
              <a:t> </a:t>
            </a:r>
            <a:r>
              <a:rPr lang="ru-RU" dirty="0" err="1"/>
              <a:t>отримують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 про </a:t>
            </a:r>
            <a:r>
              <a:rPr lang="ru-RU" dirty="0" err="1"/>
              <a:t>системні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,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і </a:t>
            </a:r>
            <a:r>
              <a:rPr lang="ru-RU" dirty="0" err="1"/>
              <a:t>потенційні</a:t>
            </a:r>
            <a:r>
              <a:rPr lang="ru-RU" dirty="0"/>
              <a:t> </a:t>
            </a:r>
            <a:r>
              <a:rPr lang="ru-RU" dirty="0" err="1"/>
              <a:t>інциденти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/>
              <a:t>того,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журналів</a:t>
            </a:r>
            <a:r>
              <a:rPr lang="ru-RU" dirty="0"/>
              <a:t> і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моніторингу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допомогти</a:t>
            </a:r>
            <a:r>
              <a:rPr lang="ru-RU" dirty="0"/>
              <a:t> </a:t>
            </a:r>
            <a:r>
              <a:rPr lang="ru-RU" dirty="0" err="1"/>
              <a:t>виявити</a:t>
            </a:r>
            <a:r>
              <a:rPr lang="ru-RU" dirty="0"/>
              <a:t> </a:t>
            </a:r>
            <a:r>
              <a:rPr lang="ru-RU" dirty="0" err="1"/>
              <a:t>аномалії</a:t>
            </a:r>
            <a:r>
              <a:rPr lang="ru-RU" dirty="0"/>
              <a:t> та </a:t>
            </a:r>
            <a:r>
              <a:rPr lang="ru-RU" dirty="0" err="1"/>
              <a:t>потенційні</a:t>
            </a:r>
            <a:r>
              <a:rPr lang="ru-RU" dirty="0"/>
              <a:t> </a:t>
            </a:r>
            <a:r>
              <a:rPr lang="ru-RU" dirty="0" err="1"/>
              <a:t>загрози</a:t>
            </a:r>
            <a:r>
              <a:rPr lang="ru-RU" dirty="0"/>
              <a:t> для </a:t>
            </a:r>
            <a:r>
              <a:rPr lang="ru-RU" dirty="0" err="1"/>
              <a:t>швидкого</a:t>
            </a:r>
            <a:r>
              <a:rPr lang="ru-RU" dirty="0"/>
              <a:t> </a:t>
            </a:r>
            <a:r>
              <a:rPr lang="ru-RU" dirty="0" err="1"/>
              <a:t>вжиття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8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6. </a:t>
            </a:r>
            <a:r>
              <a:rPr lang="ru-RU" dirty="0" err="1"/>
              <a:t>Дотримання</a:t>
            </a:r>
            <a:r>
              <a:rPr lang="ru-RU" dirty="0"/>
              <a:t> правил </a:t>
            </a:r>
            <a:r>
              <a:rPr lang="ru-RU" dirty="0" err="1"/>
              <a:t>конфіденційності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Інтеграція</a:t>
            </a:r>
            <a:r>
              <a:rPr lang="ru-RU" dirty="0" smtClean="0"/>
              <a:t> </a:t>
            </a:r>
            <a:r>
              <a:rPr lang="ru-RU" dirty="0"/>
              <a:t>систем часто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обробку</a:t>
            </a:r>
            <a:r>
              <a:rPr lang="ru-RU" dirty="0"/>
              <a:t>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конфіденційних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поширюватися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про </a:t>
            </a:r>
            <a:r>
              <a:rPr lang="ru-RU" dirty="0" err="1"/>
              <a:t>конфіденційність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 </a:t>
            </a:r>
            <a:r>
              <a:rPr lang="ru-RU" dirty="0" err="1"/>
              <a:t>Загальний</a:t>
            </a:r>
            <a:r>
              <a:rPr lang="ru-RU" dirty="0"/>
              <a:t> регламент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(</a:t>
            </a:r>
            <a:r>
              <a:rPr lang="en-US" dirty="0"/>
              <a:t>GDPR) </a:t>
            </a:r>
            <a:r>
              <a:rPr lang="ru-RU" dirty="0" err="1"/>
              <a:t>або</a:t>
            </a:r>
            <a:r>
              <a:rPr lang="ru-RU" dirty="0"/>
              <a:t> Закон про </a:t>
            </a:r>
            <a:r>
              <a:rPr lang="ru-RU" dirty="0" err="1"/>
              <a:t>перенесення</a:t>
            </a:r>
            <a:r>
              <a:rPr lang="ru-RU" dirty="0"/>
              <a:t> та </a:t>
            </a:r>
            <a:r>
              <a:rPr lang="ru-RU" dirty="0" err="1"/>
              <a:t>підзвітність</a:t>
            </a:r>
            <a:r>
              <a:rPr lang="ru-RU" dirty="0"/>
              <a:t> </a:t>
            </a:r>
            <a:r>
              <a:rPr lang="ru-RU" dirty="0" err="1"/>
              <a:t>медичного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(</a:t>
            </a:r>
            <a:r>
              <a:rPr lang="en-US" dirty="0"/>
              <a:t>HIPAA). </a:t>
            </a:r>
            <a:endParaRPr lang="uk-UA" dirty="0" smtClean="0"/>
          </a:p>
          <a:p>
            <a:r>
              <a:rPr lang="ru-RU" dirty="0" err="1" smtClean="0"/>
              <a:t>Вкрай</a:t>
            </a:r>
            <a:r>
              <a:rPr lang="ru-RU" dirty="0" smtClean="0"/>
              <a:t>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правилам шляхом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таких як </a:t>
            </a:r>
            <a:r>
              <a:rPr lang="ru-RU" dirty="0" err="1"/>
              <a:t>анонімізація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,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згодою</a:t>
            </a:r>
            <a:r>
              <a:rPr lang="ru-RU" dirty="0"/>
              <a:t> та </a:t>
            </a:r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8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7. </a:t>
            </a:r>
            <a:r>
              <a:rPr lang="ru-RU" dirty="0" err="1"/>
              <a:t>Безпечне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 </a:t>
            </a:r>
            <a:r>
              <a:rPr lang="ru-RU" dirty="0" err="1"/>
              <a:t>тестування</a:t>
            </a:r>
            <a:r>
              <a:rPr lang="ru-RU" dirty="0"/>
              <a:t> та постановки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Інтеграційні</a:t>
            </a:r>
            <a:r>
              <a:rPr lang="ru-RU" dirty="0" smtClean="0"/>
              <a:t> </a:t>
            </a:r>
            <a:r>
              <a:rPr lang="ru-RU" dirty="0" err="1"/>
              <a:t>проекти</a:t>
            </a:r>
            <a:r>
              <a:rPr lang="ru-RU" dirty="0"/>
              <a:t> часто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тестових</a:t>
            </a:r>
            <a:r>
              <a:rPr lang="ru-RU" dirty="0"/>
              <a:t> і </a:t>
            </a:r>
            <a:r>
              <a:rPr lang="ru-RU" dirty="0" err="1"/>
              <a:t>проміжних</a:t>
            </a:r>
            <a:r>
              <a:rPr lang="ru-RU" dirty="0"/>
              <a:t> </a:t>
            </a:r>
            <a:r>
              <a:rPr lang="ru-RU" dirty="0" err="1"/>
              <a:t>середовищ</a:t>
            </a:r>
            <a:r>
              <a:rPr lang="ru-RU" dirty="0"/>
              <a:t> для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налаштувань</a:t>
            </a:r>
            <a:r>
              <a:rPr lang="ru-RU" dirty="0"/>
              <a:t> </a:t>
            </a:r>
            <a:r>
              <a:rPr lang="ru-RU" dirty="0" err="1"/>
              <a:t>інтеграції</a:t>
            </a:r>
            <a:r>
              <a:rPr lang="ru-RU" dirty="0"/>
              <a:t> перед </a:t>
            </a:r>
            <a:r>
              <a:rPr lang="ru-RU" dirty="0" err="1"/>
              <a:t>розгортанням</a:t>
            </a:r>
            <a:r>
              <a:rPr lang="ru-RU" dirty="0"/>
              <a:t> у </a:t>
            </a:r>
            <a:r>
              <a:rPr lang="ru-RU" dirty="0" err="1"/>
              <a:t>виробництві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/>
              <a:t>середовища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належним</a:t>
            </a:r>
            <a:r>
              <a:rPr lang="ru-RU" dirty="0"/>
              <a:t> чином </a:t>
            </a:r>
            <a:r>
              <a:rPr lang="ru-RU" dirty="0" err="1"/>
              <a:t>захищені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запобігти</a:t>
            </a:r>
            <a:r>
              <a:rPr lang="ru-RU" dirty="0"/>
              <a:t> </a:t>
            </a:r>
            <a:r>
              <a:rPr lang="ru-RU" dirty="0" err="1"/>
              <a:t>несанкціонованому</a:t>
            </a:r>
            <a:r>
              <a:rPr lang="ru-RU" dirty="0"/>
              <a:t> доступу до </a:t>
            </a:r>
            <a:r>
              <a:rPr lang="ru-RU" dirty="0" err="1"/>
              <a:t>конфіденційних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потенційному</a:t>
            </a:r>
            <a:r>
              <a:rPr lang="ru-RU" dirty="0"/>
              <a:t> </a:t>
            </a:r>
            <a:r>
              <a:rPr lang="ru-RU" dirty="0" err="1"/>
              <a:t>розкриттю</a:t>
            </a:r>
            <a:r>
              <a:rPr lang="ru-RU" dirty="0"/>
              <a:t> деталей </a:t>
            </a:r>
            <a:r>
              <a:rPr lang="ru-RU" dirty="0" err="1"/>
              <a:t>конфігурації</a:t>
            </a:r>
            <a:r>
              <a:rPr lang="ru-RU" dirty="0"/>
              <a:t> </a:t>
            </a:r>
            <a:r>
              <a:rPr lang="ru-RU" dirty="0" err="1"/>
              <a:t>інтеграції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8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8. </a:t>
            </a:r>
            <a:r>
              <a:rPr lang="ru-RU" dirty="0" err="1"/>
              <a:t>Реагування</a:t>
            </a:r>
            <a:r>
              <a:rPr lang="ru-RU" dirty="0"/>
              <a:t> на </a:t>
            </a:r>
            <a:r>
              <a:rPr lang="ru-RU" dirty="0" err="1"/>
              <a:t>інциденти</a:t>
            </a:r>
            <a:r>
              <a:rPr lang="ru-RU" dirty="0"/>
              <a:t> та </a:t>
            </a:r>
            <a:r>
              <a:rPr lang="ru-RU" dirty="0" err="1"/>
              <a:t>аварійне</a:t>
            </a:r>
            <a:r>
              <a:rPr lang="ru-RU" dirty="0"/>
              <a:t> </a:t>
            </a:r>
            <a:r>
              <a:rPr lang="ru-RU" dirty="0" err="1" smtClean="0"/>
              <a:t>відновлення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Незважаючи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профілактичні</a:t>
            </a:r>
            <a:r>
              <a:rPr lang="ru-RU" dirty="0"/>
              <a:t> заходи,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статися</a:t>
            </a:r>
            <a:r>
              <a:rPr lang="ru-RU" dirty="0"/>
              <a:t> </a:t>
            </a:r>
            <a:r>
              <a:rPr lang="ru-RU" dirty="0" err="1"/>
              <a:t>інциденти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визначений</a:t>
            </a:r>
            <a:r>
              <a:rPr lang="ru-RU" dirty="0"/>
              <a:t> план </a:t>
            </a:r>
            <a:r>
              <a:rPr lang="ru-RU" dirty="0" err="1"/>
              <a:t>реагування</a:t>
            </a:r>
            <a:r>
              <a:rPr lang="ru-RU" dirty="0"/>
              <a:t> на </a:t>
            </a:r>
            <a:r>
              <a:rPr lang="ru-RU" dirty="0" err="1"/>
              <a:t>інциденти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мінімізувати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таких </a:t>
            </a:r>
            <a:r>
              <a:rPr lang="ru-RU" dirty="0" err="1"/>
              <a:t>інцидентів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u="sng" dirty="0" err="1" smtClean="0"/>
              <a:t>Регулярне</a:t>
            </a:r>
            <a:r>
              <a:rPr lang="ru-RU" u="sng" dirty="0" smtClean="0"/>
              <a:t> </a:t>
            </a:r>
            <a:r>
              <a:rPr lang="ru-RU" u="sng" dirty="0" err="1"/>
              <a:t>резервне</a:t>
            </a:r>
            <a:r>
              <a:rPr lang="ru-RU" u="sng" dirty="0"/>
              <a:t> </a:t>
            </a:r>
            <a:r>
              <a:rPr lang="ru-RU" u="sng" dirty="0" err="1"/>
              <a:t>копіювання</a:t>
            </a:r>
            <a:r>
              <a:rPr lang="ru-RU" u="sng" dirty="0"/>
              <a:t>, </a:t>
            </a:r>
            <a:r>
              <a:rPr lang="ru-RU" u="sng" dirty="0" err="1"/>
              <a:t>плани</a:t>
            </a:r>
            <a:r>
              <a:rPr lang="ru-RU" u="sng" dirty="0"/>
              <a:t> </a:t>
            </a:r>
            <a:r>
              <a:rPr lang="ru-RU" u="sng" dirty="0" err="1"/>
              <a:t>аварійного</a:t>
            </a:r>
            <a:r>
              <a:rPr lang="ru-RU" u="sng" dirty="0"/>
              <a:t> </a:t>
            </a:r>
            <a:r>
              <a:rPr lang="ru-RU" u="sng" dirty="0" err="1"/>
              <a:t>відновлення</a:t>
            </a:r>
            <a:r>
              <a:rPr lang="ru-RU" u="sng" dirty="0"/>
              <a:t> та </a:t>
            </a:r>
            <a:r>
              <a:rPr lang="ru-RU" u="sng" dirty="0" err="1"/>
              <a:t>безперервний</a:t>
            </a:r>
            <a:r>
              <a:rPr lang="ru-RU" u="sng" dirty="0"/>
              <a:t> </a:t>
            </a:r>
            <a:r>
              <a:rPr lang="ru-RU" u="sng" dirty="0" err="1"/>
              <a:t>моніторинг</a:t>
            </a:r>
            <a:r>
              <a:rPr lang="ru-RU" u="sng" dirty="0"/>
              <a:t> </a:t>
            </a:r>
            <a:r>
              <a:rPr lang="ru-RU" u="sng" dirty="0" err="1"/>
              <a:t>інтегрованих</a:t>
            </a:r>
            <a:r>
              <a:rPr lang="ru-RU" u="sng" dirty="0"/>
              <a:t> систем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допомогти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безперервність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та </a:t>
            </a:r>
            <a:r>
              <a:rPr lang="ru-RU" u="sng" dirty="0" err="1"/>
              <a:t>мінімізувати</a:t>
            </a:r>
            <a:r>
              <a:rPr lang="ru-RU" u="sng" dirty="0"/>
              <a:t> </a:t>
            </a:r>
            <a:r>
              <a:rPr lang="ru-RU" u="sng" dirty="0" err="1"/>
              <a:t>потенційні</a:t>
            </a:r>
            <a:r>
              <a:rPr lang="ru-RU" u="sng" dirty="0"/>
              <a:t> </a:t>
            </a:r>
            <a:r>
              <a:rPr lang="ru-RU" u="sng" dirty="0" err="1"/>
              <a:t>збої</a:t>
            </a:r>
            <a:r>
              <a:rPr lang="ru-RU" dirty="0"/>
              <a:t>, </a:t>
            </a:r>
            <a:r>
              <a:rPr lang="ru-RU" dirty="0" err="1"/>
              <a:t>спричинені</a:t>
            </a:r>
            <a:r>
              <a:rPr lang="ru-RU" dirty="0"/>
              <a:t> </a:t>
            </a:r>
            <a:r>
              <a:rPr lang="ru-RU" dirty="0" err="1"/>
              <a:t>порушенням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втратою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8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effectLst/>
              </a:rPr>
              <a:t>2.4 Розміри масштабованості та продуктивності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1. Розуміння масштабованості:</a:t>
            </a:r>
            <a:endParaRPr lang="ru-RU" dirty="0"/>
          </a:p>
          <a:p>
            <a:r>
              <a:rPr lang="uk-UA" b="1" i="1" u="sng" dirty="0"/>
              <a:t>Масштабованість</a:t>
            </a:r>
            <a:r>
              <a:rPr lang="uk-UA" dirty="0"/>
              <a:t> означає здатність системи обробляти зростаючий обсяг роботи або даних без втрати продуктивності. </a:t>
            </a:r>
            <a:endParaRPr lang="uk-UA" dirty="0" smtClean="0"/>
          </a:p>
          <a:p>
            <a:r>
              <a:rPr lang="uk-UA" dirty="0" smtClean="0"/>
              <a:t>Розглядаючи </a:t>
            </a:r>
            <a:r>
              <a:rPr lang="uk-UA" dirty="0"/>
              <a:t>масштабованість інтеграційних проектів, потрібно враховувати такі фактори, як </a:t>
            </a:r>
            <a:r>
              <a:rPr lang="uk-UA" u="sng" dirty="0"/>
              <a:t>обсяг даних, кількість транзакцій і складність робочих процесів інтеграції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Масштабованість </a:t>
            </a:r>
            <a:r>
              <a:rPr lang="uk-UA" dirty="0"/>
              <a:t>має важливе значення для того, щоб ваші інтегровані системи справлялися зі збільшенням робочого навантаження в міру зростання вашого бізнесу.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8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2. Зауваження продуктивності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Продуктивність </a:t>
            </a:r>
            <a:r>
              <a:rPr lang="uk-UA" dirty="0"/>
              <a:t>є ще одним важливим аспектом інтеграції. </a:t>
            </a:r>
            <a:endParaRPr lang="uk-UA" dirty="0" smtClean="0"/>
          </a:p>
          <a:p>
            <a:r>
              <a:rPr lang="uk-UA" dirty="0" smtClean="0"/>
              <a:t>Низька </a:t>
            </a:r>
            <a:r>
              <a:rPr lang="uk-UA" dirty="0"/>
              <a:t>продуктивність може призвести до </a:t>
            </a:r>
            <a:r>
              <a:rPr lang="uk-UA" u="sng" dirty="0"/>
              <a:t>затримок, вузьких місць і навіть системних збоїв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Щоб </a:t>
            </a:r>
            <a:r>
              <a:rPr lang="uk-UA" dirty="0"/>
              <a:t>оптимізувати продуктивність, потрібно враховувати такі фактори, як </a:t>
            </a:r>
            <a:r>
              <a:rPr lang="uk-UA" u="sng" dirty="0"/>
              <a:t>час відгуку, пропускна здатність і використання ресурсів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/>
              <a:t>Оцінюючи </a:t>
            </a:r>
            <a:r>
              <a:rPr lang="uk-UA" dirty="0"/>
              <a:t>та враховуючи питання продуктивності, ви можете переконатися, що ваші інтегровані системи працюють безперебійно та забезпечують своєчасні результати.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8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</a:rPr>
              <a:t>3. Проектування для масштабованості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 </a:t>
            </a:r>
            <a:r>
              <a:rPr lang="uk-UA" dirty="0"/>
              <a:t>3.1. Розподілена архітектура: розгляньте розподілену архітектуру, яка допускає горизонтальне масштабування шляхом додавання додаткових ресурсів, таких як сервери або вузли, у міру збільшення робочого навантаження. Це може допомогти розподілити навантаження та уникнути окремих точок відмови.</a:t>
            </a:r>
            <a:endParaRPr lang="ru-RU" dirty="0"/>
          </a:p>
          <a:p>
            <a:r>
              <a:rPr lang="uk-UA" dirty="0"/>
              <a:t> 3.2. Черга повідомлень: запровадьте систему черги повідомлень, щоб роз’єднати системи та ефективно керувати великими обсягами даних і повідомлень. Черги повідомлень можуть допомогти регулювати потік даних між системами, гарантуючи, що жодна система не буде перевантажена.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8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</a:rPr>
              <a:t>3. Проектування для масштабованості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 </a:t>
            </a:r>
            <a:r>
              <a:rPr lang="uk-UA" dirty="0"/>
              <a:t>3.3. Балансування навантаження: використовуйте методи балансування навантаження, щоб рівномірно розподілити робоче навантаження між кількома серверами або вузлами. </a:t>
            </a:r>
            <a:r>
              <a:rPr lang="uk-UA" dirty="0" err="1"/>
              <a:t>Балансувальники</a:t>
            </a:r>
            <a:r>
              <a:rPr lang="uk-UA" dirty="0"/>
              <a:t> навантаження можуть допомогти оптимізувати використання ресурсів і запобігти перевантаженню окремих компонентів.</a:t>
            </a:r>
            <a:endParaRPr lang="ru-RU" dirty="0"/>
          </a:p>
          <a:p>
            <a:r>
              <a:rPr lang="uk-UA" dirty="0"/>
              <a:t>3.4. </a:t>
            </a:r>
            <a:r>
              <a:rPr lang="uk-UA" dirty="0" err="1"/>
              <a:t>Кешування</a:t>
            </a:r>
            <a:r>
              <a:rPr lang="uk-UA" dirty="0"/>
              <a:t>: використовуйте механізми </a:t>
            </a:r>
            <a:r>
              <a:rPr lang="uk-UA" dirty="0" err="1"/>
              <a:t>кешування</a:t>
            </a:r>
            <a:r>
              <a:rPr lang="uk-UA" dirty="0"/>
              <a:t> для зберігання часто використовуваних даних, зменшуючи потребу в повторній обробці та покращуючи час відповіді. </a:t>
            </a:r>
            <a:r>
              <a:rPr lang="uk-UA" dirty="0" err="1"/>
              <a:t>Кешування</a:t>
            </a:r>
            <a:r>
              <a:rPr lang="uk-UA" dirty="0"/>
              <a:t> може значно підвищити продуктивність, особливо при роботі з великими наборами даних.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8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dirty="0"/>
              <a:t>2. Системи управління взаємовідносинами з клієнтами (CRM):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Системи </a:t>
            </a:r>
            <a:r>
              <a:rPr lang="uk-UA" dirty="0"/>
              <a:t>CRM керують взаємодією організації зі своїми клієнтами, включаючи продажі, маркетинг і обслуговування клієнтів.</a:t>
            </a:r>
            <a:endParaRPr lang="ru-RU" dirty="0"/>
          </a:p>
          <a:p>
            <a:r>
              <a:rPr lang="uk-UA" b="1" i="1" u="sng" dirty="0"/>
              <a:t>Проблеми</a:t>
            </a:r>
            <a:r>
              <a:rPr lang="uk-UA" dirty="0"/>
              <a:t>: інтеграція з іншими системами, синхронізація даних і підтримка точності даних.</a:t>
            </a:r>
            <a:endParaRPr lang="ru-RU" dirty="0"/>
          </a:p>
          <a:p>
            <a:r>
              <a:rPr lang="uk-UA" dirty="0"/>
              <a:t> </a:t>
            </a:r>
            <a:r>
              <a:rPr lang="uk-UA" b="1" i="1" u="sng" dirty="0"/>
              <a:t>Переваги:</a:t>
            </a:r>
            <a:r>
              <a:rPr lang="uk-UA" dirty="0"/>
              <a:t> </a:t>
            </a:r>
            <a:r>
              <a:rPr lang="uk-UA" dirty="0" smtClean="0"/>
              <a:t>конфіденційність </a:t>
            </a:r>
            <a:r>
              <a:rPr lang="uk-UA" dirty="0"/>
              <a:t>і безпека даних, простота використання та гнучкість адаптації до мінливих потреб клієнтів.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ffectLst/>
              </a:rPr>
              <a:t>4. Оптимізація продуктивності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4.1  Моніторинг продуктивності: запровадьте інструменти моніторингу продуктивності для відстеження та аналізу показників системи. Постійно відстежуючи продуктивність, ви можете виявляти вузькі місця, діагностувати проблеми та налаштовувати робочі процеси інтеграції для оптимальної продуктивності.</a:t>
            </a:r>
            <a:endParaRPr lang="ru-RU" dirty="0"/>
          </a:p>
          <a:p>
            <a:r>
              <a:rPr lang="uk-UA" dirty="0"/>
              <a:t> 4.2. Стиснення та перетворення даних: використовуйте методи стиснення та алгоритми перетворення даних, щоб зменшити розмір даних, що передаються між системами. Це може збільшити пропускну здатність і зменшити затримку мережі.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8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ffectLst/>
              </a:rPr>
              <a:t>4. Оптимізація продуктивності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4.3. Асинхронна обробка: реалізуйте асинхронну обробку, де це можливо, щоб покращити продуктивність. Дозволяючи системам продовжувати обробку, не чекаючи негайної відповіді, ви можете збільшити загальну пропускну здатність і мінімізувати затримки.</a:t>
            </a:r>
            <a:endParaRPr lang="ru-RU" dirty="0"/>
          </a:p>
          <a:p>
            <a:r>
              <a:rPr lang="uk-UA" dirty="0"/>
              <a:t> 4.4. Оптимізація бази даних: оптимізуйте дизайн бази даних і продуктивність запитів, щоб забезпечити ефективний пошук і зберігання даних. Належне індексування, нормалізація та оптимізація запитів можуть значно покращити ефективність інтеграції.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8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effectLst/>
              </a:rPr>
              <a:t>4. Оптимізація продуктивності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uk-UA" dirty="0"/>
              <a:t>4.5. Розподіл ресурсів: розподіляйте ресурси стратегічно, щоб критично важливі процеси мали необхідну обчислювальну потужність, пам’ять і пропускну здатність мережі. Балансування розподілу ресурсів може допомогти запобігти конкуренції ресурсів і оптимізувати загальну продуктивність системи.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8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8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3. Системи управління ланцюгом поставок (SCM</a:t>
            </a:r>
            <a:r>
              <a:rPr lang="uk-UA" dirty="0" smtClean="0"/>
              <a:t>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Системи </a:t>
            </a:r>
            <a:r>
              <a:rPr lang="uk-UA" dirty="0"/>
              <a:t>SCM оптимізують потік товарів і послуг, від </a:t>
            </a:r>
            <a:r>
              <a:rPr lang="uk-UA" dirty="0" err="1"/>
              <a:t>закупівель</a:t>
            </a:r>
            <a:r>
              <a:rPr lang="uk-UA" dirty="0"/>
              <a:t> і управління запасами до виробництва і розподілу.</a:t>
            </a:r>
            <a:endParaRPr lang="ru-RU" dirty="0"/>
          </a:p>
          <a:p>
            <a:r>
              <a:rPr lang="uk-UA" dirty="0"/>
              <a:t> </a:t>
            </a:r>
            <a:r>
              <a:rPr lang="uk-UA" b="1" i="1" u="sng" dirty="0"/>
              <a:t>Проблеми</a:t>
            </a:r>
            <a:r>
              <a:rPr lang="uk-UA" b="1" i="1" u="sng" dirty="0"/>
              <a:t>:</a:t>
            </a:r>
            <a:r>
              <a:rPr lang="uk-UA" dirty="0"/>
              <a:t> інтеграція з кількома зовнішніми партнерами, стандартизація форматів даних і видимість у реальному часі в усьому ланцюжку постачання.</a:t>
            </a:r>
            <a:endParaRPr lang="ru-RU" dirty="0"/>
          </a:p>
          <a:p>
            <a:r>
              <a:rPr lang="uk-UA" b="1" i="1" u="sng" dirty="0"/>
              <a:t>Переваги: </a:t>
            </a:r>
            <a:r>
              <a:rPr lang="uk-UA" dirty="0" smtClean="0"/>
              <a:t>масштабованість</a:t>
            </a:r>
            <a:r>
              <a:rPr lang="uk-UA" dirty="0"/>
              <a:t>, сумісність і здатність обробляти складні мережі ланцюга постачання.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4. Системи управління людськими ресурсами (HRM):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/>
          </a:p>
          <a:p>
            <a:r>
              <a:rPr lang="uk-UA" dirty="0"/>
              <a:t> </a:t>
            </a:r>
            <a:r>
              <a:rPr lang="uk-UA" dirty="0" smtClean="0"/>
              <a:t>Системи </a:t>
            </a:r>
            <a:r>
              <a:rPr lang="uk-UA" dirty="0"/>
              <a:t>HRM автоматизують і керують різними процесами управління персоналом, включаючи </a:t>
            </a:r>
            <a:r>
              <a:rPr lang="uk-UA" dirty="0" err="1"/>
              <a:t>найм</a:t>
            </a:r>
            <a:r>
              <a:rPr lang="uk-UA" dirty="0"/>
              <a:t> співробітників, адміністрування виплат, нарахування заробітної плати та управління ефективністю.</a:t>
            </a:r>
            <a:endParaRPr lang="ru-RU" dirty="0"/>
          </a:p>
          <a:p>
            <a:r>
              <a:rPr lang="uk-UA" dirty="0"/>
              <a:t> </a:t>
            </a:r>
            <a:r>
              <a:rPr lang="uk-UA" sz="3900" b="1" i="1" u="sng" dirty="0"/>
              <a:t>Проблеми</a:t>
            </a:r>
            <a:r>
              <a:rPr lang="uk-UA" sz="3900" b="1" i="1" u="sng" dirty="0"/>
              <a:t>: </a:t>
            </a:r>
            <a:r>
              <a:rPr lang="uk-UA" dirty="0"/>
              <a:t>інтеграція з системами розрахунку заробітної плати, синхронізація даних співробітників і дотримання правил захисту даних.</a:t>
            </a:r>
            <a:endParaRPr lang="ru-RU" dirty="0"/>
          </a:p>
          <a:p>
            <a:r>
              <a:rPr lang="uk-UA" sz="3900" b="1" i="1" u="sng" dirty="0"/>
              <a:t>Переваги: </a:t>
            </a:r>
            <a:r>
              <a:rPr lang="uk-UA" dirty="0" smtClean="0"/>
              <a:t>конфіденційність </a:t>
            </a:r>
            <a:r>
              <a:rPr lang="uk-UA" dirty="0"/>
              <a:t>і безпека даних, легкість інтеграції з іншими системами управління персоналом і розрахунку заробітної плати, а також масштабованість для зростання організації.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5. Системи бізнес-аналітики (BI</a:t>
            </a:r>
            <a:r>
              <a:rPr lang="uk-UA" dirty="0" smtClean="0"/>
              <a:t>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Системи </a:t>
            </a:r>
            <a:r>
              <a:rPr lang="uk-UA" dirty="0"/>
              <a:t>бізнес-аналізу аналізують дані, щоб надавати розуміння та підтримувати процеси прийняття рішень в організації.</a:t>
            </a:r>
            <a:endParaRPr lang="ru-RU" dirty="0"/>
          </a:p>
          <a:p>
            <a:r>
              <a:rPr lang="uk-UA" dirty="0"/>
              <a:t> </a:t>
            </a:r>
            <a:r>
              <a:rPr lang="uk-UA" b="1" i="1" u="sng" dirty="0"/>
              <a:t>Проблеми</a:t>
            </a:r>
            <a:r>
              <a:rPr lang="uk-UA" b="1" i="1" u="sng" dirty="0"/>
              <a:t>: </a:t>
            </a:r>
            <a:r>
              <a:rPr lang="uk-UA" dirty="0"/>
              <a:t>інтеграція даних із багатьох джерел, якість даних і аналітика в реальному часі.</a:t>
            </a:r>
            <a:endParaRPr lang="ru-RU" dirty="0"/>
          </a:p>
          <a:p>
            <a:r>
              <a:rPr lang="uk-UA" dirty="0"/>
              <a:t> </a:t>
            </a:r>
            <a:r>
              <a:rPr lang="uk-UA" b="1" i="1" u="sng" dirty="0"/>
              <a:t>Переваги: </a:t>
            </a:r>
            <a:r>
              <a:rPr lang="uk-UA" dirty="0" smtClean="0"/>
              <a:t>масштабованість</a:t>
            </a:r>
            <a:r>
              <a:rPr lang="uk-UA" dirty="0"/>
              <a:t>, здатність обробляти великі обсяги даних та інтеграція з іншими системами для безперебійного доступу до даних.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6. Системи управління контентом (CMS):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/>
          </a:p>
          <a:p>
            <a:r>
              <a:rPr lang="uk-UA" dirty="0"/>
              <a:t> </a:t>
            </a:r>
            <a:r>
              <a:rPr lang="uk-UA" dirty="0" smtClean="0"/>
              <a:t>Системи </a:t>
            </a:r>
            <a:r>
              <a:rPr lang="uk-UA" dirty="0"/>
              <a:t>CMS дозволяють створювати, керувати та публікувати цифровий контент, такий як веб-сайти, блоги та документи.</a:t>
            </a:r>
            <a:endParaRPr lang="ru-RU" dirty="0"/>
          </a:p>
          <a:p>
            <a:r>
              <a:rPr lang="uk-UA" dirty="0"/>
              <a:t> </a:t>
            </a:r>
            <a:r>
              <a:rPr lang="uk-UA" b="1" i="1" u="sng" dirty="0"/>
              <a:t>Проблеми</a:t>
            </a:r>
            <a:r>
              <a:rPr lang="uk-UA" b="1" i="1" u="sng" dirty="0"/>
              <a:t>: </a:t>
            </a:r>
            <a:r>
              <a:rPr lang="uk-UA" dirty="0"/>
              <a:t>інтеграція з платформами електронної комерції, системами керування базами даних і забезпечення узгодженості вмісту в різних каналах.</a:t>
            </a:r>
            <a:endParaRPr lang="ru-RU" dirty="0"/>
          </a:p>
          <a:p>
            <a:r>
              <a:rPr lang="uk-UA" b="1" i="1" u="sng" dirty="0"/>
              <a:t>Переваги: </a:t>
            </a:r>
            <a:r>
              <a:rPr lang="uk-UA" dirty="0" smtClean="0"/>
              <a:t>масштабованість</a:t>
            </a:r>
            <a:r>
              <a:rPr lang="uk-UA" dirty="0"/>
              <a:t>, легкість пошуку вмісту та сумісність із різними форматами файлів.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7. Системи фінансового менеджменту: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/>
          </a:p>
          <a:p>
            <a:r>
              <a:rPr lang="uk-UA" dirty="0"/>
              <a:t> </a:t>
            </a:r>
            <a:r>
              <a:rPr lang="uk-UA" dirty="0" smtClean="0"/>
              <a:t>Системи </a:t>
            </a:r>
            <a:r>
              <a:rPr lang="uk-UA" dirty="0"/>
              <a:t>фінансового менеджменту обробляють фінансові операції, складання бюджету, бухгалтерський облік і звітність.</a:t>
            </a:r>
            <a:endParaRPr lang="ru-RU" dirty="0"/>
          </a:p>
          <a:p>
            <a:r>
              <a:rPr lang="uk-UA" dirty="0"/>
              <a:t> </a:t>
            </a:r>
            <a:r>
              <a:rPr lang="uk-UA" sz="3500" b="1" i="1" u="sng" dirty="0"/>
              <a:t>Проблеми</a:t>
            </a:r>
            <a:r>
              <a:rPr lang="uk-UA" sz="3500" b="1" i="1" u="sng" dirty="0"/>
              <a:t>: </a:t>
            </a:r>
            <a:r>
              <a:rPr lang="uk-UA" dirty="0"/>
              <a:t>інтеграція з банками, платіжними шлюзами та застарілими фінансовими системами, а також забезпечення точності даних і відповідності.</a:t>
            </a:r>
            <a:endParaRPr lang="ru-RU" dirty="0"/>
          </a:p>
          <a:p>
            <a:r>
              <a:rPr lang="uk-UA" sz="3500" b="1" i="1" u="sng" dirty="0"/>
              <a:t>Переваги:</a:t>
            </a:r>
            <a:r>
              <a:rPr lang="uk-UA" dirty="0"/>
              <a:t> </a:t>
            </a:r>
            <a:r>
              <a:rPr lang="uk-UA" dirty="0" smtClean="0"/>
              <a:t>безпека </a:t>
            </a:r>
            <a:r>
              <a:rPr lang="uk-UA" dirty="0"/>
              <a:t>фінансових даних, сумісність з різними стандартами бухгалтерського обліку та можливість генерувати фінансові звіти в реальному часі.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8. Системи співпраці та комунікації: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/>
          </a:p>
          <a:p>
            <a:r>
              <a:rPr lang="uk-UA" dirty="0"/>
              <a:t> </a:t>
            </a:r>
            <a:r>
              <a:rPr lang="uk-UA" dirty="0" smtClean="0"/>
              <a:t>Системи </a:t>
            </a:r>
            <a:r>
              <a:rPr lang="uk-UA" dirty="0"/>
              <a:t>співпраці та комунікації полегшують командну роботу, обмін документами та спілкування в реальному часі всередині організацій.</a:t>
            </a:r>
            <a:endParaRPr lang="ru-RU" dirty="0"/>
          </a:p>
          <a:p>
            <a:r>
              <a:rPr lang="uk-UA" dirty="0"/>
              <a:t> </a:t>
            </a:r>
            <a:r>
              <a:rPr lang="uk-UA" sz="3500" b="1" i="1" u="sng" dirty="0"/>
              <a:t>Проблеми</a:t>
            </a:r>
            <a:r>
              <a:rPr lang="uk-UA" sz="3500" b="1" i="1" u="sng" dirty="0"/>
              <a:t>: </a:t>
            </a:r>
            <a:r>
              <a:rPr lang="uk-UA" dirty="0"/>
              <a:t>інтеграція з клієнтами електронної пошти, платформами обміну файлами та забезпечення синхронізації даних між пристроями та платформами.</a:t>
            </a:r>
            <a:endParaRPr lang="ru-RU" dirty="0"/>
          </a:p>
          <a:p>
            <a:r>
              <a:rPr lang="uk-UA" sz="3500" b="1" i="1" u="sng" dirty="0"/>
              <a:t>Переваги:</a:t>
            </a:r>
            <a:r>
              <a:rPr lang="uk-UA" dirty="0"/>
              <a:t> </a:t>
            </a:r>
            <a:r>
              <a:rPr lang="uk-UA" dirty="0" smtClean="0"/>
              <a:t>конфіденційність </a:t>
            </a:r>
            <a:r>
              <a:rPr lang="uk-UA" dirty="0"/>
              <a:t>і безпека даних, простота співпраці між відділами та локаціями, а також інтеграція з існуючими засобами зв’язку.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олнцестояние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2106</Words>
  <Application>Microsoft Office PowerPoint</Application>
  <PresentationFormat>Экран (4:3)</PresentationFormat>
  <Paragraphs>133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Солнцестояние</vt:lpstr>
      <vt:lpstr>2 Інтеграційні виклики хмарних технологій</vt:lpstr>
      <vt:lpstr>2.1 Огляд існуючих бізнес-систем</vt:lpstr>
      <vt:lpstr>2. Системи управління взаємовідносинами з клієнтами (CRM): </vt:lpstr>
      <vt:lpstr>3. Системи управління ланцюгом поставок (SCM):</vt:lpstr>
      <vt:lpstr>4. Системи управління людськими ресурсами (HRM):</vt:lpstr>
      <vt:lpstr>5. Системи бізнес-аналітики (BI):</vt:lpstr>
      <vt:lpstr>6. Системи управління контентом (CMS):</vt:lpstr>
      <vt:lpstr>7. Системи фінансового менеджменту:</vt:lpstr>
      <vt:lpstr>8. Системи співпраці та комунікації:</vt:lpstr>
      <vt:lpstr>2.2 Загальні проблеми інтеграції</vt:lpstr>
      <vt:lpstr>1. Застарілі системи. </vt:lpstr>
      <vt:lpstr>2. Відображення та перетворення даних</vt:lpstr>
      <vt:lpstr>3. Протоколи зв’язку</vt:lpstr>
      <vt:lpstr>4. Синхронізація та узгодженість даних</vt:lpstr>
      <vt:lpstr>5. Обробка помилок і керування винятками</vt:lpstr>
      <vt:lpstr>6. Безпека та відповідність</vt:lpstr>
      <vt:lpstr>7. Моніторинг і оптимізація продуктивності</vt:lpstr>
      <vt:lpstr>2.3 Безпека та конфіденційність</vt:lpstr>
      <vt:lpstr>2. Захист даних:</vt:lpstr>
      <vt:lpstr>3. Безпечне відображення та перетворення даних</vt:lpstr>
      <vt:lpstr>4. Безпечний API та розробка послуг</vt:lpstr>
      <vt:lpstr>5. Ведення журналів і аудит</vt:lpstr>
      <vt:lpstr>6. Дотримання правил конфіденційності</vt:lpstr>
      <vt:lpstr>7. Безпечне середовище тестування та постановки</vt:lpstr>
      <vt:lpstr>8. Реагування на інциденти та аварійне відновлення</vt:lpstr>
      <vt:lpstr>2.4 Розміри масштабованості та продуктивності</vt:lpstr>
      <vt:lpstr>2. Зауваження продуктивності</vt:lpstr>
      <vt:lpstr>3. Проектування для масштабованості</vt:lpstr>
      <vt:lpstr>3. Проектування для масштабованості</vt:lpstr>
      <vt:lpstr>4. Оптимізація продуктивності</vt:lpstr>
      <vt:lpstr>4. Оптимізація продуктивності</vt:lpstr>
      <vt:lpstr>4. Оптимізація продуктивності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Інтеграційні виклики та міркування</dc:title>
  <dc:creator>Sky</dc:creator>
  <cp:lastModifiedBy>Sky</cp:lastModifiedBy>
  <cp:revision>4</cp:revision>
  <dcterms:created xsi:type="dcterms:W3CDTF">2024-10-07T05:13:18Z</dcterms:created>
  <dcterms:modified xsi:type="dcterms:W3CDTF">2024-10-07T05:39:08Z</dcterms:modified>
</cp:coreProperties>
</file>