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71" autoAdjust="0"/>
  </p:normalViewPr>
  <p:slideViewPr>
    <p:cSldViewPr>
      <p:cViewPr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547A9-1E50-4F5D-B570-0876FE250D6B}" type="datetimeFigureOut">
              <a:rPr lang="ru-RU" smtClean="0"/>
              <a:t>09.12.2016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EDF00-21CE-40C2-8864-14C2720F1EE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4959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EDF00-21CE-40C2-8864-14C2720F1EE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745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A860-FCCB-4911-8B11-6843BD5219AA}" type="datetimeFigureOut">
              <a:rPr lang="ru-RU" smtClean="0"/>
              <a:t>09.12.2016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9E9-8E35-4E8A-ABBD-EDD6B6C1BDD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A860-FCCB-4911-8B11-6843BD5219AA}" type="datetimeFigureOut">
              <a:rPr lang="ru-RU" smtClean="0"/>
              <a:t>09.12.2016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9E9-8E35-4E8A-ABBD-EDD6B6C1BDD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A860-FCCB-4911-8B11-6843BD5219AA}" type="datetimeFigureOut">
              <a:rPr lang="ru-RU" smtClean="0"/>
              <a:t>09.12.2016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9E9-8E35-4E8A-ABBD-EDD6B6C1BDD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A860-FCCB-4911-8B11-6843BD5219AA}" type="datetimeFigureOut">
              <a:rPr lang="ru-RU" smtClean="0"/>
              <a:t>09.12.2016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9E9-8E35-4E8A-ABBD-EDD6B6C1BDD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A860-FCCB-4911-8B11-6843BD5219AA}" type="datetimeFigureOut">
              <a:rPr lang="ru-RU" smtClean="0"/>
              <a:t>09.12.2016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9E9-8E35-4E8A-ABBD-EDD6B6C1BDD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A860-FCCB-4911-8B11-6843BD5219AA}" type="datetimeFigureOut">
              <a:rPr lang="ru-RU" smtClean="0"/>
              <a:t>09.12.2016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9E9-8E35-4E8A-ABBD-EDD6B6C1BDD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A860-FCCB-4911-8B11-6843BD5219AA}" type="datetimeFigureOut">
              <a:rPr lang="ru-RU" smtClean="0"/>
              <a:t>09.12.2016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9E9-8E35-4E8A-ABBD-EDD6B6C1BDD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A860-FCCB-4911-8B11-6843BD5219AA}" type="datetimeFigureOut">
              <a:rPr lang="ru-RU" smtClean="0"/>
              <a:t>09.12.2016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9E9-8E35-4E8A-ABBD-EDD6B6C1BDD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A860-FCCB-4911-8B11-6843BD5219AA}" type="datetimeFigureOut">
              <a:rPr lang="ru-RU" smtClean="0"/>
              <a:t>09.12.2016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9E9-8E35-4E8A-ABBD-EDD6B6C1BDD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A860-FCCB-4911-8B11-6843BD5219AA}" type="datetimeFigureOut">
              <a:rPr lang="ru-RU" smtClean="0"/>
              <a:t>09.12.2016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9E9-8E35-4E8A-ABBD-EDD6B6C1BDD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A860-FCCB-4911-8B11-6843BD5219AA}" type="datetimeFigureOut">
              <a:rPr lang="ru-RU" smtClean="0"/>
              <a:t>09.12.2016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9E9-8E35-4E8A-ABBD-EDD6B6C1BDD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20A860-FCCB-4911-8B11-6843BD5219AA}" type="datetimeFigureOut">
              <a:rPr lang="ru-RU" smtClean="0"/>
              <a:t>09.12.2016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DAC69E9-8E35-4E8A-ABBD-EDD6B6C1BDD4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4005064"/>
            <a:ext cx="5112568" cy="1512168"/>
          </a:xfrm>
        </p:spPr>
        <p:txBody>
          <a:bodyPr>
            <a:noAutofit/>
          </a:bodyPr>
          <a:lstStyle/>
          <a:p>
            <a:r>
              <a:rPr lang="uk-UA" sz="2800" dirty="0" smtClean="0"/>
              <a:t>студентка І курсу </a:t>
            </a:r>
            <a:br>
              <a:rPr lang="uk-UA" sz="2800" dirty="0" smtClean="0"/>
            </a:br>
            <a:r>
              <a:rPr lang="uk-UA" sz="2800" dirty="0" smtClean="0"/>
              <a:t>«Фізична реабілітація»</a:t>
            </a:r>
            <a:br>
              <a:rPr lang="uk-UA" sz="2800" dirty="0" smtClean="0"/>
            </a:br>
            <a:r>
              <a:rPr lang="uk-UA" sz="2800" dirty="0" err="1" smtClean="0"/>
              <a:t>Веремієнко</a:t>
            </a:r>
            <a:r>
              <a:rPr lang="uk-UA" sz="2800" dirty="0" smtClean="0"/>
              <a:t> Єлизавета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pPr marL="182880" indent="0">
              <a:buNone/>
            </a:pPr>
            <a:r>
              <a:rPr lang="uk-UA" dirty="0" smtClean="0"/>
              <a:t>   Поведінка тварин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334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80919" cy="6192688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i="1" dirty="0" smtClean="0"/>
              <a:t>  Деякі форми інстинктивної поведінки:</a:t>
            </a:r>
            <a:br>
              <a:rPr lang="uk-UA" sz="2800" i="1" dirty="0" smtClean="0"/>
            </a:br>
            <a:r>
              <a:rPr lang="uk-UA" sz="2800" i="1" dirty="0" smtClean="0"/>
              <a:t/>
            </a:r>
            <a:br>
              <a:rPr lang="uk-UA" sz="2800" i="1" dirty="0" smtClean="0"/>
            </a:br>
            <a:r>
              <a:rPr lang="uk-UA" sz="2000" i="1" dirty="0" smtClean="0"/>
              <a:t>1)</a:t>
            </a:r>
            <a:r>
              <a:rPr lang="uk-UA" sz="2000" b="0" dirty="0" smtClean="0"/>
              <a:t>Захист займаної території від інших особин виду.</a:t>
            </a:r>
            <a:br>
              <a:rPr lang="uk-UA" sz="2000" b="0" dirty="0" smtClean="0"/>
            </a:br>
            <a:r>
              <a:rPr lang="uk-UA" sz="2000" i="1" dirty="0" smtClean="0"/>
              <a:t>2)</a:t>
            </a:r>
            <a:r>
              <a:rPr lang="uk-UA" sz="2000" b="0" dirty="0" smtClean="0"/>
              <a:t>Ритуальна поведінка, </a:t>
            </a:r>
            <a:r>
              <a:rPr lang="uk-UA" sz="2000" b="0" dirty="0" err="1" smtClean="0"/>
              <a:t>пов</a:t>
            </a:r>
            <a:r>
              <a:rPr lang="en-US" sz="2000" b="0" dirty="0" smtClean="0"/>
              <a:t>’</a:t>
            </a:r>
            <a:r>
              <a:rPr lang="uk-UA" sz="2000" b="0" dirty="0" err="1" smtClean="0"/>
              <a:t>язана</a:t>
            </a:r>
            <a:r>
              <a:rPr lang="uk-UA" sz="2000" b="0" dirty="0" smtClean="0"/>
              <a:t> із залицянням або спаровуванням</a:t>
            </a:r>
            <a:r>
              <a:rPr lang="uk-UA" sz="2000" b="0" dirty="0" smtClean="0"/>
              <a:t>.</a:t>
            </a:r>
            <a:br>
              <a:rPr lang="uk-UA" sz="2000" b="0" dirty="0" smtClean="0"/>
            </a:br>
            <a:r>
              <a:rPr lang="uk-UA" sz="2000" b="0" dirty="0" smtClean="0"/>
              <a:t/>
            </a:r>
            <a:br>
              <a:rPr lang="uk-UA" sz="2000" b="0" dirty="0" smtClean="0"/>
            </a:br>
            <a:r>
              <a:rPr lang="uk-UA" sz="2000" i="1" dirty="0" smtClean="0"/>
              <a:t>3)</a:t>
            </a:r>
            <a:r>
              <a:rPr lang="uk-UA" sz="2000" b="0" dirty="0" smtClean="0"/>
              <a:t>Агресія – комплекс реакцій, направлених проти іншого </a:t>
            </a:r>
            <a:r>
              <a:rPr lang="uk-UA" sz="2000" b="0" dirty="0" err="1" smtClean="0"/>
              <a:t>індивідума</a:t>
            </a:r>
            <a:r>
              <a:rPr lang="uk-UA" sz="2000" b="0" dirty="0" smtClean="0"/>
              <a:t>, зазвичай для захисту території, партнера або потомства або встановлення соціальної ієрархії. </a:t>
            </a:r>
            <a:br>
              <a:rPr lang="uk-UA" sz="2000" b="0" dirty="0" smtClean="0"/>
            </a:br>
            <a:r>
              <a:rPr lang="uk-UA" sz="2000" i="1" dirty="0" smtClean="0"/>
              <a:t>4)</a:t>
            </a:r>
            <a:r>
              <a:rPr lang="uk-UA" sz="2000" b="0" dirty="0" smtClean="0"/>
              <a:t>Соціальна ієрархія – розташування тварин в постійних або тимчасових угрупованнях по рангах. Положення в ієрархії залежить від розмірів, сили, витривалості і агресивності тварини і зазвичай встановлюється за допомогою якихось агресивних форм поведінки.</a:t>
            </a:r>
            <a:br>
              <a:rPr lang="uk-UA" sz="2000" b="0" dirty="0" smtClean="0"/>
            </a:br>
            <a:r>
              <a:rPr lang="uk-UA" sz="2000" i="1" dirty="0" smtClean="0"/>
              <a:t>5)</a:t>
            </a:r>
            <a:r>
              <a:rPr lang="uk-UA" sz="2000" b="0" dirty="0" smtClean="0"/>
              <a:t>Суспільна організація – явище, коли тварини утворюють міцні угруповання (зграя, вулик, мурашник), усередині якого члени угруповання грають різні ролі. Суспільна організація може бути необхідна для добування </a:t>
            </a:r>
            <a:r>
              <a:rPr lang="uk-UA" sz="2000" b="0" dirty="0" err="1" smtClean="0"/>
              <a:t>іжі</a:t>
            </a:r>
            <a:r>
              <a:rPr lang="uk-UA" sz="2000" b="0" dirty="0" smtClean="0"/>
              <a:t>, розмноження або, наприклад, захисту від ворогів і підвищує життєздатність угруповання в цілому. </a:t>
            </a:r>
            <a:endParaRPr lang="ru-RU" sz="2000" b="0" dirty="0"/>
          </a:p>
        </p:txBody>
      </p:sp>
    </p:spTree>
    <p:extLst>
      <p:ext uri="{BB962C8B-B14F-4D97-AF65-F5344CB8AC3E}">
        <p14:creationId xmlns:p14="http://schemas.microsoft.com/office/powerpoint/2010/main" val="941212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68951" cy="6336704"/>
          </a:xfrm>
        </p:spPr>
        <p:txBody>
          <a:bodyPr/>
          <a:lstStyle/>
          <a:p>
            <a:pPr marL="0" indent="0" algn="l">
              <a:buNone/>
            </a:pPr>
            <a:r>
              <a:rPr lang="uk-UA" sz="4000" b="0" dirty="0" smtClean="0"/>
              <a:t>У більшості тварин (за винятком примітивних форм, в яких відсутня нервова система) можлива поведінка, </a:t>
            </a:r>
            <a:r>
              <a:rPr lang="uk-UA" sz="4000" b="0" dirty="0" err="1" smtClean="0"/>
              <a:t>пов</a:t>
            </a:r>
            <a:r>
              <a:rPr lang="en-US" sz="4000" b="0" dirty="0" smtClean="0"/>
              <a:t>’</a:t>
            </a:r>
            <a:r>
              <a:rPr lang="uk-UA" sz="4000" b="0" dirty="0" err="1" smtClean="0"/>
              <a:t>язана</a:t>
            </a:r>
            <a:r>
              <a:rPr lang="uk-UA" sz="4000" b="0" dirty="0" smtClean="0"/>
              <a:t> з </a:t>
            </a:r>
            <a:r>
              <a:rPr lang="uk-UA" i="1" dirty="0" smtClean="0"/>
              <a:t>навчанням</a:t>
            </a:r>
            <a:r>
              <a:rPr lang="uk-UA" b="0" dirty="0" smtClean="0"/>
              <a:t> – </a:t>
            </a:r>
            <a:r>
              <a:rPr lang="uk-UA" sz="4000" b="0" dirty="0" smtClean="0"/>
              <a:t>це набута поведінка. Вона не передається спадково</a:t>
            </a:r>
            <a:r>
              <a:rPr lang="uk-UA" b="0" dirty="0" smtClean="0"/>
              <a:t>.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168563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1" cy="6192688"/>
          </a:xfrm>
        </p:spPr>
        <p:txBody>
          <a:bodyPr/>
          <a:lstStyle/>
          <a:p>
            <a:pPr marL="0" indent="0" algn="l">
              <a:buNone/>
            </a:pPr>
            <a:r>
              <a:rPr lang="uk-UA" i="1" dirty="0" smtClean="0"/>
              <a:t>Навчання</a:t>
            </a:r>
            <a:r>
              <a:rPr lang="uk-UA" dirty="0" smtClean="0"/>
              <a:t> – </a:t>
            </a:r>
            <a:r>
              <a:rPr lang="uk-UA" sz="4000" b="0" dirty="0" smtClean="0"/>
              <a:t>це адаптивна зміна індивідуальної поведінки в результаті попереднього досвіду. Навчання може бути як короткочасним, так і постійним, а його стійкість залежить від </a:t>
            </a:r>
            <a:r>
              <a:rPr lang="uk-UA" sz="4000" b="0" dirty="0" err="1" smtClean="0"/>
              <a:t>пам</a:t>
            </a:r>
            <a:r>
              <a:rPr lang="en-US" sz="4000" b="0" dirty="0" smtClean="0"/>
              <a:t>’</a:t>
            </a:r>
            <a:r>
              <a:rPr lang="uk-UA" sz="4000" b="0" dirty="0" smtClean="0"/>
              <a:t>яті – здатності зберігати і витягувати інформацію з попереднього досвіду.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483285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332656"/>
            <a:ext cx="7838256" cy="5976664"/>
          </a:xfrm>
        </p:spPr>
        <p:txBody>
          <a:bodyPr/>
          <a:lstStyle/>
          <a:p>
            <a:pPr marL="0" indent="0" algn="l">
              <a:buNone/>
            </a:pPr>
            <a:r>
              <a:rPr lang="uk-UA" sz="4000" i="1" dirty="0" smtClean="0"/>
              <a:t>Поведінка</a:t>
            </a:r>
            <a:r>
              <a:rPr lang="uk-UA" sz="4000" b="0" dirty="0" smtClean="0"/>
              <a:t> – </a:t>
            </a:r>
            <a:r>
              <a:rPr lang="uk-UA" sz="3600" b="0" dirty="0" smtClean="0"/>
              <a:t>це направлені зовні дії організму у відповідь на зовнішні та внутрішні стимул-реакції. Ці дії змінюють взаємини організму з довкіллям і сприяють, зрештою, збереженню виду.</a:t>
            </a:r>
            <a:r>
              <a:rPr lang="uk-UA" sz="4000" b="0" dirty="0" smtClean="0"/>
              <a:t/>
            </a:r>
            <a:br>
              <a:rPr lang="uk-UA" sz="4000" b="0" dirty="0" smtClean="0"/>
            </a:br>
            <a:r>
              <a:rPr lang="uk-UA" sz="4000" b="0" dirty="0" smtClean="0"/>
              <a:t/>
            </a:r>
            <a:br>
              <a:rPr lang="uk-UA" sz="4000" b="0" dirty="0" smtClean="0"/>
            </a:br>
            <a:r>
              <a:rPr lang="uk-UA" sz="4000" i="1" dirty="0" smtClean="0"/>
              <a:t>Етологія</a:t>
            </a:r>
            <a:r>
              <a:rPr lang="uk-UA" sz="4000" b="0" dirty="0" smtClean="0"/>
              <a:t> – </a:t>
            </a:r>
            <a:r>
              <a:rPr lang="uk-UA" sz="3600" b="0" dirty="0" smtClean="0"/>
              <a:t>дисципліна зоології, що вивчає поведінку тварин.</a:t>
            </a:r>
            <a:endParaRPr lang="ru-RU" sz="3600" b="0" dirty="0"/>
          </a:p>
        </p:txBody>
      </p:sp>
    </p:spTree>
    <p:extLst>
      <p:ext uri="{BB962C8B-B14F-4D97-AF65-F5344CB8AC3E}">
        <p14:creationId xmlns:p14="http://schemas.microsoft.com/office/powerpoint/2010/main" val="336345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60840" cy="5832648"/>
          </a:xfrm>
        </p:spPr>
        <p:txBody>
          <a:bodyPr/>
          <a:lstStyle/>
          <a:p>
            <a:pPr marL="0" indent="0" algn="l">
              <a:buNone/>
            </a:pPr>
            <a:r>
              <a:rPr lang="uk-UA" b="0" dirty="0" smtClean="0"/>
              <a:t>Поведінку можна умовно поділити на </a:t>
            </a:r>
            <a:r>
              <a:rPr lang="uk-UA" i="1" dirty="0" smtClean="0"/>
              <a:t>природжену</a:t>
            </a:r>
            <a:r>
              <a:rPr lang="uk-UA" b="0" dirty="0" smtClean="0"/>
              <a:t> і </a:t>
            </a:r>
            <a:r>
              <a:rPr lang="uk-UA" i="1" dirty="0" smtClean="0"/>
              <a:t>набуту</a:t>
            </a:r>
            <a:r>
              <a:rPr lang="uk-UA" b="0" dirty="0" smtClean="0"/>
              <a:t>.</a:t>
            </a:r>
            <a:br>
              <a:rPr lang="uk-UA" b="0" dirty="0" smtClean="0"/>
            </a:br>
            <a:r>
              <a:rPr lang="uk-UA" b="0" dirty="0" smtClean="0"/>
              <a:t/>
            </a:r>
            <a:br>
              <a:rPr lang="uk-UA" b="0" dirty="0" smtClean="0"/>
            </a:br>
            <a:r>
              <a:rPr lang="uk-UA" i="1" dirty="0" smtClean="0"/>
              <a:t>Природжена</a:t>
            </a:r>
            <a:r>
              <a:rPr lang="uk-UA" b="0" dirty="0" smtClean="0"/>
              <a:t> поведінка успадковується від предків, а </a:t>
            </a:r>
            <a:r>
              <a:rPr lang="uk-UA" i="1" dirty="0" smtClean="0"/>
              <a:t>набута</a:t>
            </a:r>
            <a:r>
              <a:rPr lang="uk-UA" b="0" dirty="0" smtClean="0"/>
              <a:t> протягом життя. 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205191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3" cy="6192688"/>
          </a:xfrm>
        </p:spPr>
        <p:txBody>
          <a:bodyPr/>
          <a:lstStyle/>
          <a:p>
            <a:pPr marL="0" indent="0" algn="just">
              <a:buNone/>
            </a:pPr>
            <a:r>
              <a:rPr lang="uk-UA" sz="9600" dirty="0" smtClean="0"/>
              <a:t>     Форми     природженої        поведінки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3196771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424935" cy="2952328"/>
          </a:xfrm>
        </p:spPr>
        <p:txBody>
          <a:bodyPr/>
          <a:lstStyle/>
          <a:p>
            <a:pPr marL="0" indent="0" algn="l">
              <a:buNone/>
            </a:pPr>
            <a:r>
              <a:rPr lang="uk-UA" i="1" dirty="0" smtClean="0"/>
              <a:t>1.Орієнтація</a:t>
            </a:r>
            <a:r>
              <a:rPr lang="uk-UA" dirty="0" smtClean="0"/>
              <a:t> – </a:t>
            </a:r>
            <a:r>
              <a:rPr lang="uk-UA" sz="3600" b="0" dirty="0" smtClean="0"/>
              <a:t>це зміна положення окремих частин організму по відношенню до опори або один до одного.</a:t>
            </a:r>
            <a:endParaRPr lang="ru-RU" sz="3600" b="0" dirty="0"/>
          </a:p>
        </p:txBody>
      </p:sp>
    </p:spTree>
    <p:extLst>
      <p:ext uri="{BB962C8B-B14F-4D97-AF65-F5344CB8AC3E}">
        <p14:creationId xmlns:p14="http://schemas.microsoft.com/office/powerpoint/2010/main" val="4062190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7" cy="6480720"/>
          </a:xfrm>
        </p:spPr>
        <p:txBody>
          <a:bodyPr/>
          <a:lstStyle/>
          <a:p>
            <a:pPr marL="0" lvl="0" indent="0" algn="l">
              <a:buNone/>
            </a:pPr>
            <a:r>
              <a:rPr lang="uk-UA" i="1" dirty="0" smtClean="0"/>
              <a:t>2.Таксис</a:t>
            </a:r>
            <a:r>
              <a:rPr lang="uk-UA" dirty="0" smtClean="0"/>
              <a:t> </a:t>
            </a:r>
            <a:r>
              <a:rPr lang="uk-UA" sz="3200" b="0" dirty="0" smtClean="0"/>
              <a:t>– це направлений рух всього організму в цілому, викликане зовнішньою стимул-реакцією. </a:t>
            </a:r>
            <a:br>
              <a:rPr lang="uk-UA" sz="3200" b="0" dirty="0" smtClean="0"/>
            </a:br>
            <a:r>
              <a:rPr lang="uk-UA" sz="3200" b="0" dirty="0"/>
              <a:t/>
            </a:r>
            <a:br>
              <a:rPr lang="uk-UA" sz="3200" b="0" dirty="0"/>
            </a:br>
            <a:r>
              <a:rPr lang="uk-UA" sz="3200" b="0" dirty="0" smtClean="0"/>
              <a:t>               </a:t>
            </a:r>
            <a:r>
              <a:rPr lang="uk-UA" sz="3200" i="1" dirty="0" smtClean="0"/>
              <a:t>Таксиси розрізняються:</a:t>
            </a:r>
            <a:br>
              <a:rPr lang="uk-UA" sz="3200" i="1" dirty="0" smtClean="0"/>
            </a:br>
            <a:r>
              <a:rPr lang="uk-UA" sz="3200" b="0" dirty="0" smtClean="0"/>
              <a:t/>
            </a:r>
            <a:br>
              <a:rPr lang="uk-UA" sz="3200" b="0" dirty="0" smtClean="0"/>
            </a:br>
            <a:r>
              <a:rPr lang="uk-UA" sz="2400" b="0" i="1" dirty="0" smtClean="0"/>
              <a:t>1)ф</a:t>
            </a:r>
            <a:r>
              <a:rPr lang="uk-UA" sz="2400" b="0" i="1" dirty="0" smtClean="0">
                <a:effectLst/>
              </a:rPr>
              <a:t>ототаксиси</a:t>
            </a:r>
            <a:r>
              <a:rPr lang="ru-RU" sz="2400" b="0" i="1" dirty="0">
                <a:effectLst/>
              </a:rPr>
              <a:t/>
            </a:r>
            <a:br>
              <a:rPr lang="ru-RU" sz="2400" b="0" i="1" dirty="0">
                <a:effectLst/>
              </a:rPr>
            </a:br>
            <a:r>
              <a:rPr lang="ru-RU" sz="2400" b="0" i="1" dirty="0" smtClean="0">
                <a:effectLst/>
              </a:rPr>
              <a:t>2)</a:t>
            </a:r>
            <a:r>
              <a:rPr lang="uk-UA" sz="2400" b="0" i="1" dirty="0" smtClean="0">
                <a:effectLst/>
              </a:rPr>
              <a:t>хемотаксиси</a:t>
            </a:r>
            <a:r>
              <a:rPr lang="ru-RU" sz="2400" b="0" i="1" dirty="0">
                <a:effectLst/>
              </a:rPr>
              <a:t/>
            </a:r>
            <a:br>
              <a:rPr lang="ru-RU" sz="2400" b="0" i="1" dirty="0">
                <a:effectLst/>
              </a:rPr>
            </a:br>
            <a:r>
              <a:rPr lang="ru-RU" sz="2400" b="0" i="1" dirty="0" smtClean="0">
                <a:effectLst/>
              </a:rPr>
              <a:t>3)</a:t>
            </a:r>
            <a:r>
              <a:rPr lang="uk-UA" sz="2400" b="0" i="1" dirty="0" err="1" smtClean="0">
                <a:effectLst/>
              </a:rPr>
              <a:t>термотаксиси</a:t>
            </a:r>
            <a:r>
              <a:rPr lang="ru-RU" sz="2400" b="0" i="1" dirty="0">
                <a:effectLst/>
              </a:rPr>
              <a:t/>
            </a:r>
            <a:br>
              <a:rPr lang="ru-RU" sz="2400" b="0" i="1" dirty="0">
                <a:effectLst/>
              </a:rPr>
            </a:br>
            <a:r>
              <a:rPr lang="ru-RU" sz="2400" b="0" i="1" dirty="0" smtClean="0">
                <a:effectLst/>
              </a:rPr>
              <a:t>4)</a:t>
            </a:r>
            <a:r>
              <a:rPr lang="uk-UA" sz="2400" b="0" i="1" dirty="0" err="1" smtClean="0">
                <a:effectLst/>
              </a:rPr>
              <a:t>геотаксиси</a:t>
            </a:r>
            <a:r>
              <a:rPr lang="uk-UA" sz="2400" b="0" i="1" dirty="0" smtClean="0">
                <a:effectLst/>
              </a:rPr>
              <a:t> </a:t>
            </a:r>
            <a:r>
              <a:rPr lang="ru-RU" sz="2400" b="0" i="1" dirty="0">
                <a:effectLst/>
              </a:rPr>
              <a:t/>
            </a:r>
            <a:br>
              <a:rPr lang="ru-RU" sz="2400" b="0" i="1" dirty="0">
                <a:effectLst/>
              </a:rPr>
            </a:br>
            <a:r>
              <a:rPr lang="ru-RU" sz="2400" b="0" i="1" dirty="0" smtClean="0">
                <a:effectLst/>
              </a:rPr>
              <a:t>5)</a:t>
            </a:r>
            <a:r>
              <a:rPr lang="uk-UA" sz="2400" b="0" i="1" dirty="0" smtClean="0">
                <a:effectLst/>
              </a:rPr>
              <a:t>гідротаксиси</a:t>
            </a:r>
            <a:r>
              <a:rPr lang="ru-RU" sz="3200" b="0" i="1" dirty="0">
                <a:effectLst/>
              </a:rPr>
              <a:t/>
            </a:r>
            <a:br>
              <a:rPr lang="ru-RU" sz="3200" b="0" i="1" dirty="0">
                <a:effectLst/>
              </a:rPr>
            </a:br>
            <a:r>
              <a:rPr lang="ru-RU" sz="4000" dirty="0">
                <a:effectLst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32637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424935" cy="3024336"/>
          </a:xfrm>
        </p:spPr>
        <p:txBody>
          <a:bodyPr/>
          <a:lstStyle/>
          <a:p>
            <a:pPr marL="0" indent="0" algn="l">
              <a:buNone/>
            </a:pPr>
            <a:r>
              <a:rPr lang="uk-UA" i="1" dirty="0" smtClean="0"/>
              <a:t>3.Кінез</a:t>
            </a:r>
            <a:r>
              <a:rPr lang="uk-UA" dirty="0" smtClean="0"/>
              <a:t>, </a:t>
            </a:r>
            <a:r>
              <a:rPr lang="uk-UA" sz="4000" b="0" dirty="0" smtClean="0"/>
              <a:t>на відміну від таксису – реакція направлена, залежить від інтенсивності стимул-реакції, але не від його напряму.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177488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352928" cy="4392488"/>
          </a:xfrm>
        </p:spPr>
        <p:txBody>
          <a:bodyPr/>
          <a:lstStyle/>
          <a:p>
            <a:pPr marL="0" indent="0" algn="l">
              <a:buNone/>
            </a:pPr>
            <a:r>
              <a:rPr lang="uk-UA" sz="4000" b="0" dirty="0" smtClean="0"/>
              <a:t>Складнішою формою поведінки є рефлекс.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4.</a:t>
            </a:r>
            <a:r>
              <a:rPr lang="uk-UA" i="1" dirty="0" smtClean="0"/>
              <a:t>Рефлекс</a:t>
            </a:r>
            <a:r>
              <a:rPr lang="uk-UA" dirty="0" smtClean="0"/>
              <a:t> </a:t>
            </a:r>
            <a:r>
              <a:rPr lang="uk-UA" sz="4000" b="0" dirty="0" smtClean="0"/>
              <a:t>– реакція організму у відповідь на зовнішнє або внутрішнє подразнення, яке здійснюється нервовою системою.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2540886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496944" cy="3600400"/>
          </a:xfrm>
        </p:spPr>
        <p:txBody>
          <a:bodyPr/>
          <a:lstStyle/>
          <a:p>
            <a:pPr marL="0" indent="0" algn="l">
              <a:buNone/>
            </a:pPr>
            <a:r>
              <a:rPr lang="uk-UA" i="1" dirty="0" smtClean="0"/>
              <a:t>5.Інстинкт –</a:t>
            </a:r>
            <a:r>
              <a:rPr lang="uk-UA" dirty="0" smtClean="0"/>
              <a:t> </a:t>
            </a:r>
            <a:r>
              <a:rPr lang="uk-UA" sz="4000" b="0" dirty="0" smtClean="0"/>
              <a:t>це стереотипна форма поведінки, що виникає у відповідь на певні зміни довкілля. Інстинкти специфічні для кожного виду.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259993639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141</TotalTime>
  <Words>209</Words>
  <Application>Microsoft Office PowerPoint</Application>
  <PresentationFormat>Экран (4:3)</PresentationFormat>
  <Paragraphs>14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   Поведінка тварин</vt:lpstr>
      <vt:lpstr>Поведінка – це направлені зовні дії організму у відповідь на зовнішні та внутрішні стимул-реакції. Ці дії змінюють взаємини організму з довкіллям і сприяють, зрештою, збереженню виду.  Етологія – дисципліна зоології, що вивчає поведінку тварин.</vt:lpstr>
      <vt:lpstr>Поведінку можна умовно поділити на природжену і набуту.  Природжена поведінка успадковується від предків, а набута протягом життя. </vt:lpstr>
      <vt:lpstr>     Форми     природженої        поведінки</vt:lpstr>
      <vt:lpstr>1.Орієнтація – це зміна положення окремих частин організму по відношенню до опори або один до одного.</vt:lpstr>
      <vt:lpstr>2.Таксис – це направлений рух всього організму в цілому, викликане зовнішньою стимул-реакцією.                  Таксиси розрізняються:  1)фототаксиси 2)хемотаксиси 3)термотаксиси 4)геотаксиси  5)гідротаксиси  </vt:lpstr>
      <vt:lpstr>3.Кінез, на відміну від таксису – реакція направлена, залежить від інтенсивності стимул-реакції, але не від його напряму.</vt:lpstr>
      <vt:lpstr>Складнішою формою поведінки є рефлекс.  4.Рефлекс – реакція організму у відповідь на зовнішнє або внутрішнє подразнення, яке здійснюється нервовою системою.</vt:lpstr>
      <vt:lpstr>5.Інстинкт – це стереотипна форма поведінки, що виникає у відповідь на певні зміни довкілля. Інстинкти специфічні для кожного виду.</vt:lpstr>
      <vt:lpstr>  Деякі форми інстинктивної поведінки:  1)Захист займаної території від інших особин виду. 2)Ритуальна поведінка, пов’язана із залицянням або спаровуванням.  3)Агресія – комплекс реакцій, направлених проти іншого індивідума, зазвичай для захисту території, партнера або потомства або встановлення соціальної ієрархії.  4)Соціальна ієрархія – розташування тварин в постійних або тимчасових угрупованнях по рангах. Положення в ієрархії залежить від розмірів, сили, витривалості і агресивності тварини і зазвичай встановлюється за допомогою якихось агресивних форм поведінки. 5)Суспільна організація – явище, коли тварини утворюють міцні угруповання (зграя, вулик, мурашник), усередині якого члени угруповання грають різні ролі. Суспільна організація може бути необхідна для добування іжі, розмноження або, наприклад, захисту від ворогів і підвищує життєздатність угруповання в цілому. </vt:lpstr>
      <vt:lpstr>У більшості тварин (за винятком примітивних форм, в яких відсутня нервова система) можлива поведінка, пов’язана з навчанням – це набута поведінка. Вона не передається спадково.</vt:lpstr>
      <vt:lpstr>Навчання – це адаптивна зміна індивідуальної поведінки в результаті попереднього досвіду. Навчання може бути як короткочасним, так і постійним, а його стійкість залежить від пам’яті – здатності зберігати і витягувати інформацію з попереднього досвіду.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asus</cp:lastModifiedBy>
  <cp:revision>9</cp:revision>
  <dcterms:created xsi:type="dcterms:W3CDTF">2016-12-03T11:34:57Z</dcterms:created>
  <dcterms:modified xsi:type="dcterms:W3CDTF">2016-12-09T08:42:23Z</dcterms:modified>
</cp:coreProperties>
</file>