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8FA7F-726C-4687-8634-D61EDA7648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1B9347-B99B-41CD-A91D-649B30998841}">
      <dgm:prSet/>
      <dgm:spPr/>
      <dgm:t>
        <a:bodyPr/>
        <a:lstStyle/>
        <a:p>
          <a:r>
            <a:rPr lang="uk-UA" b="1"/>
            <a:t>Президентська  республіка</a:t>
          </a:r>
          <a:r>
            <a:rPr lang="uk-UA"/>
            <a:t>. П</a:t>
          </a:r>
          <a:r>
            <a:rPr lang="ru-RU"/>
            <a:t>резидент обирається непарламентським шляхом — прямими чи непрямими виборами населення (</a:t>
          </a:r>
          <a:r>
            <a:rPr lang="ru-RU" i="1"/>
            <a:t>США, Аргентина, Мексика, Швейцарія, Іран, Ірак</a:t>
          </a:r>
          <a:r>
            <a:rPr lang="ru-RU"/>
            <a:t>). Класичною президентською республікою вважають США. Уряд, як правило, несе відповідальність перед президентом, а не перед парламентом</a:t>
          </a:r>
        </a:p>
      </dgm:t>
    </dgm:pt>
    <dgm:pt modelId="{F2C05DAA-B2E6-47F2-B19A-BC7FE101EF71}" type="parTrans" cxnId="{CE0C3992-EE21-4BD0-9E22-AAAA92AAFC03}">
      <dgm:prSet/>
      <dgm:spPr/>
      <dgm:t>
        <a:bodyPr/>
        <a:lstStyle/>
        <a:p>
          <a:endParaRPr lang="ru-RU"/>
        </a:p>
      </dgm:t>
    </dgm:pt>
    <dgm:pt modelId="{CD272AA1-F16C-4A3D-B8EE-B6C62F9C1674}" type="sibTrans" cxnId="{CE0C3992-EE21-4BD0-9E22-AAAA92AAFC03}">
      <dgm:prSet/>
      <dgm:spPr/>
      <dgm:t>
        <a:bodyPr/>
        <a:lstStyle/>
        <a:p>
          <a:endParaRPr lang="ru-RU"/>
        </a:p>
      </dgm:t>
    </dgm:pt>
    <dgm:pt modelId="{5120FD00-EDD6-4F1A-BCA7-A7A5CFC6EA0E}">
      <dgm:prSet/>
      <dgm:spPr/>
      <dgm:t>
        <a:bodyPr/>
        <a:lstStyle/>
        <a:p>
          <a:r>
            <a:rPr lang="uk-UA" b="1"/>
            <a:t>Парламентська  республіка. </a:t>
          </a:r>
          <a:r>
            <a:rPr lang="uk-UA"/>
            <a:t>Г</a:t>
          </a:r>
          <a:r>
            <a:rPr lang="ru-RU"/>
            <a:t>лава держави (президент) не може впливати на склад і політику уряду, який формується парламентом і підзвітний йому. Повноважень у президента менше, ніж у прем'єр-міністра. </a:t>
          </a:r>
        </a:p>
      </dgm:t>
    </dgm:pt>
    <dgm:pt modelId="{64F2BD38-21BF-43B0-8A8F-42F092D53CF8}" type="parTrans" cxnId="{53D10EC0-35F9-4F54-869A-2E180F2AF730}">
      <dgm:prSet/>
      <dgm:spPr/>
      <dgm:t>
        <a:bodyPr/>
        <a:lstStyle/>
        <a:p>
          <a:endParaRPr lang="ru-RU"/>
        </a:p>
      </dgm:t>
    </dgm:pt>
    <dgm:pt modelId="{63099F67-124F-4D2C-92A4-EA008D52E2AD}" type="sibTrans" cxnId="{53D10EC0-35F9-4F54-869A-2E180F2AF730}">
      <dgm:prSet/>
      <dgm:spPr/>
      <dgm:t>
        <a:bodyPr/>
        <a:lstStyle/>
        <a:p>
          <a:endParaRPr lang="ru-RU"/>
        </a:p>
      </dgm:t>
    </dgm:pt>
    <dgm:pt modelId="{61BFC431-242D-4538-AD51-D0854D5FB4A2}">
      <dgm:prSet/>
      <dgm:spPr/>
      <dgm:t>
        <a:bodyPr/>
        <a:lstStyle/>
        <a:p>
          <a:r>
            <a:rPr lang="uk-UA" b="1"/>
            <a:t>Змішана республіка. </a:t>
          </a:r>
          <a:r>
            <a:rPr lang="ru-RU"/>
            <a:t>Типовою ознакою такої форми правління є поєднання елементів президентської і парламентської республік, сильної президентської влади та ефективного контролю парламенту за діяльністю уряд (Франція,  Австрія,  Румунія, Польща)</a:t>
          </a:r>
        </a:p>
      </dgm:t>
    </dgm:pt>
    <dgm:pt modelId="{8841B245-6EAC-452C-96DB-0F9F01A2AE19}" type="parTrans" cxnId="{907FB552-93D3-4615-BF45-93E9EA4BCC59}">
      <dgm:prSet/>
      <dgm:spPr/>
      <dgm:t>
        <a:bodyPr/>
        <a:lstStyle/>
        <a:p>
          <a:endParaRPr lang="ru-RU"/>
        </a:p>
      </dgm:t>
    </dgm:pt>
    <dgm:pt modelId="{8EC71460-6374-441E-AF33-49F1ADD2F1FE}" type="sibTrans" cxnId="{907FB552-93D3-4615-BF45-93E9EA4BCC59}">
      <dgm:prSet/>
      <dgm:spPr/>
      <dgm:t>
        <a:bodyPr/>
        <a:lstStyle/>
        <a:p>
          <a:endParaRPr lang="ru-RU"/>
        </a:p>
      </dgm:t>
    </dgm:pt>
    <dgm:pt modelId="{4DF1871B-A4FB-448C-842D-4A7B7B78A138}" type="pres">
      <dgm:prSet presAssocID="{DB68FA7F-726C-4687-8634-D61EDA764838}" presName="linear" presStyleCnt="0">
        <dgm:presLayoutVars>
          <dgm:animLvl val="lvl"/>
          <dgm:resizeHandles val="exact"/>
        </dgm:presLayoutVars>
      </dgm:prSet>
      <dgm:spPr/>
    </dgm:pt>
    <dgm:pt modelId="{67319DED-30B4-4C84-AAE7-0BD353F8025C}" type="pres">
      <dgm:prSet presAssocID="{871B9347-B99B-41CD-A91D-649B309988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42B5B0-1879-464A-B7B4-E2DAFFE1E0C3}" type="pres">
      <dgm:prSet presAssocID="{CD272AA1-F16C-4A3D-B8EE-B6C62F9C1674}" presName="spacer" presStyleCnt="0"/>
      <dgm:spPr/>
    </dgm:pt>
    <dgm:pt modelId="{D2AFED3C-F0DF-4D5E-983B-2AA6E6E5E4EE}" type="pres">
      <dgm:prSet presAssocID="{5120FD00-EDD6-4F1A-BCA7-A7A5CFC6EA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E26069-1470-4416-A7C4-A508048DD0BC}" type="pres">
      <dgm:prSet presAssocID="{63099F67-124F-4D2C-92A4-EA008D52E2AD}" presName="spacer" presStyleCnt="0"/>
      <dgm:spPr/>
    </dgm:pt>
    <dgm:pt modelId="{7293F0ED-AFF6-4C49-B3E4-7B8BBE2B668F}" type="pres">
      <dgm:prSet presAssocID="{61BFC431-242D-4538-AD51-D0854D5FB4A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7FB552-93D3-4615-BF45-93E9EA4BCC59}" srcId="{DB68FA7F-726C-4687-8634-D61EDA764838}" destId="{61BFC431-242D-4538-AD51-D0854D5FB4A2}" srcOrd="2" destOrd="0" parTransId="{8841B245-6EAC-452C-96DB-0F9F01A2AE19}" sibTransId="{8EC71460-6374-441E-AF33-49F1ADD2F1FE}"/>
    <dgm:cxn modelId="{43B62F85-C599-48FB-96CB-FE9FA0187E04}" type="presOf" srcId="{5120FD00-EDD6-4F1A-BCA7-A7A5CFC6EA0E}" destId="{D2AFED3C-F0DF-4D5E-983B-2AA6E6E5E4EE}" srcOrd="0" destOrd="0" presId="urn:microsoft.com/office/officeart/2005/8/layout/vList2"/>
    <dgm:cxn modelId="{89B2D88A-3D3C-4546-AB62-5F3389858C9A}" type="presOf" srcId="{61BFC431-242D-4538-AD51-D0854D5FB4A2}" destId="{7293F0ED-AFF6-4C49-B3E4-7B8BBE2B668F}" srcOrd="0" destOrd="0" presId="urn:microsoft.com/office/officeart/2005/8/layout/vList2"/>
    <dgm:cxn modelId="{63501D8F-433B-4FB7-9965-09F251C4E0A6}" type="presOf" srcId="{871B9347-B99B-41CD-A91D-649B30998841}" destId="{67319DED-30B4-4C84-AAE7-0BD353F8025C}" srcOrd="0" destOrd="0" presId="urn:microsoft.com/office/officeart/2005/8/layout/vList2"/>
    <dgm:cxn modelId="{CE0C3992-EE21-4BD0-9E22-AAAA92AAFC03}" srcId="{DB68FA7F-726C-4687-8634-D61EDA764838}" destId="{871B9347-B99B-41CD-A91D-649B30998841}" srcOrd="0" destOrd="0" parTransId="{F2C05DAA-B2E6-47F2-B19A-BC7FE101EF71}" sibTransId="{CD272AA1-F16C-4A3D-B8EE-B6C62F9C1674}"/>
    <dgm:cxn modelId="{AEC46DB6-AD58-494C-98E4-991858E60CB5}" type="presOf" srcId="{DB68FA7F-726C-4687-8634-D61EDA764838}" destId="{4DF1871B-A4FB-448C-842D-4A7B7B78A138}" srcOrd="0" destOrd="0" presId="urn:microsoft.com/office/officeart/2005/8/layout/vList2"/>
    <dgm:cxn modelId="{53D10EC0-35F9-4F54-869A-2E180F2AF730}" srcId="{DB68FA7F-726C-4687-8634-D61EDA764838}" destId="{5120FD00-EDD6-4F1A-BCA7-A7A5CFC6EA0E}" srcOrd="1" destOrd="0" parTransId="{64F2BD38-21BF-43B0-8A8F-42F092D53CF8}" sibTransId="{63099F67-124F-4D2C-92A4-EA008D52E2AD}"/>
    <dgm:cxn modelId="{EFFA5711-8DA6-4852-B85E-103C7C71FCD3}" type="presParOf" srcId="{4DF1871B-A4FB-448C-842D-4A7B7B78A138}" destId="{67319DED-30B4-4C84-AAE7-0BD353F8025C}" srcOrd="0" destOrd="0" presId="urn:microsoft.com/office/officeart/2005/8/layout/vList2"/>
    <dgm:cxn modelId="{25EDDB1C-1B6D-4E08-9BD2-59274E6FC918}" type="presParOf" srcId="{4DF1871B-A4FB-448C-842D-4A7B7B78A138}" destId="{9342B5B0-1879-464A-B7B4-E2DAFFE1E0C3}" srcOrd="1" destOrd="0" presId="urn:microsoft.com/office/officeart/2005/8/layout/vList2"/>
    <dgm:cxn modelId="{C009F908-867E-4811-A4FA-396D167D5153}" type="presParOf" srcId="{4DF1871B-A4FB-448C-842D-4A7B7B78A138}" destId="{D2AFED3C-F0DF-4D5E-983B-2AA6E6E5E4EE}" srcOrd="2" destOrd="0" presId="urn:microsoft.com/office/officeart/2005/8/layout/vList2"/>
    <dgm:cxn modelId="{E7134721-4251-423F-9FFB-CBB53BAF0946}" type="presParOf" srcId="{4DF1871B-A4FB-448C-842D-4A7B7B78A138}" destId="{33E26069-1470-4416-A7C4-A508048DD0BC}" srcOrd="3" destOrd="0" presId="urn:microsoft.com/office/officeart/2005/8/layout/vList2"/>
    <dgm:cxn modelId="{08399409-B51B-4A53-A7DA-F7D638962CA3}" type="presParOf" srcId="{4DF1871B-A4FB-448C-842D-4A7B7B78A138}" destId="{7293F0ED-AFF6-4C49-B3E4-7B8BBE2B66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19DED-30B4-4C84-AAE7-0BD353F8025C}">
      <dsp:nvSpPr>
        <dsp:cNvPr id="0" name=""/>
        <dsp:cNvSpPr/>
      </dsp:nvSpPr>
      <dsp:spPr>
        <a:xfrm>
          <a:off x="0" y="86904"/>
          <a:ext cx="105156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Президентська  республіка</a:t>
          </a:r>
          <a:r>
            <a:rPr lang="uk-UA" sz="1900" kern="1200"/>
            <a:t>. П</a:t>
          </a:r>
          <a:r>
            <a:rPr lang="ru-RU" sz="1900" kern="1200"/>
            <a:t>резидент обирається непарламентським шляхом — прямими чи непрямими виборами населення (</a:t>
          </a:r>
          <a:r>
            <a:rPr lang="ru-RU" sz="1900" i="1" kern="1200"/>
            <a:t>США, Аргентина, Мексика, Швейцарія, Іран, Ірак</a:t>
          </a:r>
          <a:r>
            <a:rPr lang="ru-RU" sz="1900" kern="1200"/>
            <a:t>). Класичною президентською республікою вважають США. Уряд, як правило, несе відповідальність перед президентом, а не перед парламентом</a:t>
          </a:r>
        </a:p>
      </dsp:txBody>
      <dsp:txXfrm>
        <a:off x="66196" y="153100"/>
        <a:ext cx="10383208" cy="1223637"/>
      </dsp:txXfrm>
    </dsp:sp>
    <dsp:sp modelId="{D2AFED3C-F0DF-4D5E-983B-2AA6E6E5E4EE}">
      <dsp:nvSpPr>
        <dsp:cNvPr id="0" name=""/>
        <dsp:cNvSpPr/>
      </dsp:nvSpPr>
      <dsp:spPr>
        <a:xfrm>
          <a:off x="0" y="1497654"/>
          <a:ext cx="105156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Парламентська  республіка. </a:t>
          </a:r>
          <a:r>
            <a:rPr lang="uk-UA" sz="1900" kern="1200"/>
            <a:t>Г</a:t>
          </a:r>
          <a:r>
            <a:rPr lang="ru-RU" sz="1900" kern="1200"/>
            <a:t>лава держави (президент) не може впливати на склад і політику уряду, який формується парламентом і підзвітний йому. Повноважень у президента менше, ніж у прем'єр-міністра. </a:t>
          </a:r>
        </a:p>
      </dsp:txBody>
      <dsp:txXfrm>
        <a:off x="66196" y="1563850"/>
        <a:ext cx="10383208" cy="1223637"/>
      </dsp:txXfrm>
    </dsp:sp>
    <dsp:sp modelId="{7293F0ED-AFF6-4C49-B3E4-7B8BBE2B668F}">
      <dsp:nvSpPr>
        <dsp:cNvPr id="0" name=""/>
        <dsp:cNvSpPr/>
      </dsp:nvSpPr>
      <dsp:spPr>
        <a:xfrm>
          <a:off x="0" y="2908403"/>
          <a:ext cx="10515600" cy="1356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/>
            <a:t>Змішана республіка. </a:t>
          </a:r>
          <a:r>
            <a:rPr lang="ru-RU" sz="1900" kern="1200"/>
            <a:t>Типовою ознакою такої форми правління є поєднання елементів президентської і парламентської республік, сильної президентської влади та ефективного контролю парламенту за діяльністю уряд (Франція,  Австрія,  Румунія, Польща)</a:t>
          </a:r>
        </a:p>
      </dsp:txBody>
      <dsp:txXfrm>
        <a:off x="66196" y="2974599"/>
        <a:ext cx="10383208" cy="12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9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3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9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6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5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4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8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2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9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A0AC8-5078-43D2-A889-CDF98464E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400" b="1" kern="100" dirty="0">
                <a:effectLst/>
                <a:latin typeface="+mn-lt"/>
                <a:ea typeface="Times New Roman" panose="02020603050405020304" pitchFamily="18" charset="0"/>
                <a:cs typeface="FreeSans"/>
              </a:rPr>
              <a:t>Гендерна  рівність  в  органах  публічного  управління:  умови та  фактори  впливу</a:t>
            </a:r>
            <a:br>
              <a:rPr lang="ru-RU" sz="2400" kern="100" dirty="0">
                <a:effectLst/>
                <a:latin typeface="+mn-lt"/>
                <a:ea typeface="Droid Sans Fallback"/>
                <a:cs typeface="FreeSans"/>
              </a:rPr>
            </a:br>
            <a:r>
              <a:rPr lang="uk-UA" sz="2400" b="1" kern="100" dirty="0">
                <a:effectLst/>
                <a:latin typeface="+mn-lt"/>
                <a:ea typeface="Droid Sans Fallback"/>
                <a:cs typeface="FreeSans"/>
              </a:rPr>
              <a:t>(</a:t>
            </a:r>
            <a:r>
              <a:rPr lang="uk-UA" sz="2400" b="1" dirty="0">
                <a:latin typeface="+mn-lt"/>
              </a:rPr>
              <a:t>історико-регіональний  вимір)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56BDA3-F36A-41BE-B9CE-FB16A4CDD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/>
              <a:t>Курс: гендерна  рівність  в  органах публічної влади:  історичний  досвід та сучасність</a:t>
            </a:r>
          </a:p>
          <a:p>
            <a:pPr algn="r"/>
            <a:r>
              <a:rPr lang="uk-UA" dirty="0"/>
              <a:t>Лекторка: </a:t>
            </a:r>
            <a:r>
              <a:rPr lang="uk-UA" dirty="0" err="1"/>
              <a:t>к.і.н</a:t>
            </a:r>
            <a:r>
              <a:rPr lang="uk-UA" dirty="0"/>
              <a:t>., </a:t>
            </a:r>
            <a:r>
              <a:rPr lang="uk-UA" dirty="0" err="1"/>
              <a:t>доцентка</a:t>
            </a:r>
            <a:r>
              <a:rPr lang="uk-UA" dirty="0"/>
              <a:t> І.В. Савченко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00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C91E5-5E42-4104-A77D-5B2F1208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Деколонізація  світу та  вплив  на політичну  роль  жінок</a:t>
            </a:r>
            <a:br>
              <a:rPr lang="uk-UA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65994A-D203-4212-A1ED-0ABCD2620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Наприкінці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весь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з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держав. До 2010 року </a:t>
            </a:r>
            <a:r>
              <a:rPr lang="ru-RU" dirty="0" err="1"/>
              <a:t>кількість</a:t>
            </a:r>
            <a:r>
              <a:rPr lang="ru-RU" dirty="0"/>
              <a:t> держав,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членами ООН, становила </a:t>
            </a:r>
            <a:r>
              <a:rPr lang="ru-RU" dirty="0" err="1"/>
              <a:t>зросла</a:t>
            </a:r>
            <a:r>
              <a:rPr lang="ru-RU" dirty="0"/>
              <a:t> до 192.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B0CA2DD-680E-4D46-A24F-9596F196C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1728" y="652345"/>
            <a:ext cx="6047117" cy="60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A9B6F-95B2-48FA-A685-2B0F0B5A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Економічний  розвиток та  політичне  представництво  жінок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9E6E24-7374-4DB3-8BFD-8EACD3147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i="1" dirty="0"/>
              <a:t>Наприкінці 1990-х Рональд </a:t>
            </a:r>
            <a:r>
              <a:rPr lang="uk-UA" i="1" dirty="0" err="1"/>
              <a:t>Інглхарт</a:t>
            </a:r>
            <a:r>
              <a:rPr lang="uk-UA" i="1" dirty="0"/>
              <a:t> і </a:t>
            </a:r>
            <a:r>
              <a:rPr lang="uk-UA" i="1" dirty="0" err="1"/>
              <a:t>Піппа</a:t>
            </a:r>
            <a:r>
              <a:rPr lang="uk-UA" i="1" dirty="0"/>
              <a:t> </a:t>
            </a:r>
            <a:r>
              <a:rPr lang="uk-UA" i="1" dirty="0" err="1"/>
              <a:t>Норріс</a:t>
            </a:r>
            <a:r>
              <a:rPr lang="uk-UA" i="1" dirty="0"/>
              <a:t> проаналізували опитування поглядів людей на ґендерної рівності та ролі жінок у політиці в 62 країнах на різних континентах.</a:t>
            </a:r>
            <a:endParaRPr lang="ru-RU" dirty="0"/>
          </a:p>
          <a:p>
            <a:r>
              <a:rPr lang="uk-UA" i="1" dirty="0"/>
              <a:t>Як щодо загальних етичних цінностей, так і погляд на жінок у політиці, культурі був найбільш егалітарним у країнах з високим соціально-економічним рівнем. </a:t>
            </a:r>
          </a:p>
          <a:p>
            <a:endParaRPr lang="uk-UA" i="1" dirty="0"/>
          </a:p>
          <a:p>
            <a:pPr marL="0" indent="0">
              <a:buNone/>
            </a:pPr>
            <a:r>
              <a:rPr lang="uk-UA" sz="1800" i="1" dirty="0"/>
              <a:t>Егалітарний -  зрівняльний,  оснований на  рівності.</a:t>
            </a:r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4D9AB8-B66F-4302-81EF-7F7B8B995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28" y="2057400"/>
            <a:ext cx="2024489" cy="2178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3625FF-3758-4546-9E0B-DB63E12C1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06" y="3246738"/>
            <a:ext cx="1966688" cy="2622250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FAF1E34-5640-40B8-990A-D2D04C8D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46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A44A417-D85E-41A0-A1FE-82AD68DF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Релігійний</a:t>
            </a:r>
            <a:r>
              <a:rPr lang="ru-RU" dirty="0"/>
              <a:t>  фактор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5605C97-84CB-4390-B24F-2E34AFEC0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У багатьох, особливо індустріальних, країнах  у  </a:t>
            </a:r>
            <a:r>
              <a:rPr lang="uk-UA" dirty="0" err="1"/>
              <a:t>др</a:t>
            </a:r>
            <a:r>
              <a:rPr lang="uk-UA" dirty="0"/>
              <a:t>. пол. ст.  ХХ культурна</a:t>
            </a:r>
            <a:r>
              <a:rPr lang="en-US" dirty="0"/>
              <a:t> </a:t>
            </a:r>
            <a:r>
              <a:rPr lang="uk-UA" dirty="0"/>
              <a:t>та релігійна різноманітність зросла, але також посилилася етнічно-релігійна напруга. У різних релігіях було помітне зростання фундаменталізму. </a:t>
            </a:r>
          </a:p>
          <a:p>
            <a:r>
              <a:rPr lang="uk-UA" dirty="0"/>
              <a:t>Зростання різних форм ісламського фундаменталізму особливо вплинуло на погляди чоловіків і жінок у багатьох країнах, іноді навіть на міжнародному рівні</a:t>
            </a:r>
            <a:endParaRPr lang="ru-RU" dirty="0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ED8907EC-EEA6-428B-ABB3-7651F91A0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570"/>
          <a:stretch/>
        </p:blipFill>
        <p:spPr>
          <a:xfrm>
            <a:off x="4856672" y="2389968"/>
            <a:ext cx="7122855" cy="13366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53EC9F-82B7-4207-B546-40CB6900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72" y="3726612"/>
            <a:ext cx="6858000" cy="6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7CCFCC-089B-43B1-A3AA-2E8E54E9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4000"/>
          </a:xfrm>
        </p:spPr>
        <p:txBody>
          <a:bodyPr>
            <a:normAutofit/>
          </a:bodyPr>
          <a:lstStyle/>
          <a:p>
            <a:r>
              <a:rPr lang="uk-UA" sz="1600" dirty="0"/>
              <a:t>Політичні  партії:  розвиток та  вплив  на  політичне представництво  жінок </a:t>
            </a: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EDB48B-1F94-47FA-9D43-E31C1BCA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071"/>
            <a:ext cx="10032521" cy="58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63715-7EAF-409D-8581-7C065083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Політичні  партії:  розвиток та  вплив  на  політичне представництво  жінок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2C0AE-29D9-4237-9D52-369FBBE32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Офіційна політика часто характеризувалася чоловічою культурою та етикою, а також агресією та конкуренцію, які сприймалися як чоловічі  моделі поведінки.</a:t>
            </a:r>
          </a:p>
          <a:p>
            <a:r>
              <a:rPr lang="uk-UA" dirty="0"/>
              <a:t>З 1980-х років посилився тиск на політичні  партії від жінок,  жіночих організацій ззовні, а також  і  в  середині і  самих  партій,  і  це  призвело до інституційних змін.</a:t>
            </a:r>
            <a:endParaRPr lang="ru-RU" dirty="0"/>
          </a:p>
          <a:p>
            <a:pPr marL="0" indent="0">
              <a:buNone/>
            </a:pPr>
            <a:r>
              <a:rPr lang="uk-UA" sz="1800" i="1" dirty="0"/>
              <a:t>Ідея,  яка  отримала  широку  підтримку  ООН -  гендерні  квоти. </a:t>
            </a:r>
          </a:p>
          <a:p>
            <a:pPr marL="0" indent="0">
              <a:buNone/>
            </a:pPr>
            <a:endParaRPr lang="uk-UA" sz="1800" i="1" dirty="0"/>
          </a:p>
          <a:p>
            <a:r>
              <a:rPr lang="uk-UA" dirty="0"/>
              <a:t>На  2010 рік близько 50 держав запровадили гендерні квоти за законом на виборах до національних парламентів. </a:t>
            </a:r>
          </a:p>
          <a:p>
            <a:r>
              <a:rPr lang="uk-UA" sz="1800" i="1" dirty="0"/>
              <a:t>До 2012 року 40-50 відсотків партії членами у всьому світі були жінки, але жінки мали лише близько 10 відсотків керівні посади в політичних партіях </a:t>
            </a:r>
          </a:p>
          <a:p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72036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A87E2-5FF2-4A61-B7FB-486FD23A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Жінки  в  партіях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9831FD-404B-46DB-9291-15F9E6CF6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На сьогодні за  своїм  політичними  програмами  партії  умовно  поділяються  на 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37EB6F7-969C-4CAE-8D2F-5CC950A8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Ліві партії, включаючи: партії крайнього лівого спрямування, такі як комуністичні партії; соціалістичні, соціал-демократичні партії</a:t>
            </a:r>
            <a:endParaRPr lang="ru-RU" dirty="0"/>
          </a:p>
          <a:p>
            <a:r>
              <a:rPr lang="uk-UA" dirty="0"/>
              <a:t> Праві партії, включаючи: крайні праві партії, такі як нацистські, авторитарні та крайні націоналістичні партії;</a:t>
            </a:r>
          </a:p>
          <a:p>
            <a:r>
              <a:rPr lang="uk-UA" dirty="0"/>
              <a:t> Центристські партії, включають, серед іншого, ліберальні партії, що виступають за свободу, демократію і справедливість.</a:t>
            </a:r>
            <a:endParaRPr lang="ru-RU" dirty="0"/>
          </a:p>
          <a:p>
            <a:pPr marL="0" indent="0">
              <a:buNone/>
            </a:pPr>
            <a:r>
              <a:rPr lang="uk-UA" i="1" dirty="0"/>
              <a:t>Дослідження зафіксували, що ліві партії мають більше жінок у парламентах і кабінетах, ніж більш консервативні партії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865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7E1838-5514-4D68-95BC-283E9645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Форми республіканського правління</a:t>
            </a:r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59C47C0-CEB5-4256-90F0-B1EAB371C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2987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18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FD5896-BA22-4CF6-9C2B-75BC1DA1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4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B7637-6913-4ABD-A567-D26E4BED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Мета  лекції:  розгляд  умов/факторів які впливали  на успішність, роль та  практики  представництва жінок  як голів  держав та  урядів країн  світу «активного часу»  (друга  половина ХХ – початок ХХІ  ст.)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8C3C2-DF38-4B5E-A40B-B5A0C147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Динаміка змін</a:t>
            </a:r>
          </a:p>
          <a:p>
            <a:pPr marL="0" indent="0">
              <a:buNone/>
            </a:pPr>
            <a:r>
              <a:rPr lang="uk-UA" dirty="0"/>
              <a:t>З  середини ХХ століття  і до  2023  року  майже 130  жінок  були президентками або  прем</a:t>
            </a:r>
            <a:r>
              <a:rPr lang="en-US" dirty="0"/>
              <a:t>’</a:t>
            </a:r>
            <a:r>
              <a:rPr lang="uk-UA" dirty="0" err="1"/>
              <a:t>єр-міністерками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1960-ті-1990 – 20  жінок стали президентками/ прем</a:t>
            </a:r>
            <a:r>
              <a:rPr lang="en-US" dirty="0"/>
              <a:t>’</a:t>
            </a:r>
            <a:r>
              <a:rPr lang="uk-UA" dirty="0" err="1"/>
              <a:t>єр-міністерки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1991-2010 – 53  жінки </a:t>
            </a:r>
          </a:p>
          <a:p>
            <a:pPr marL="0" indent="0">
              <a:buNone/>
            </a:pPr>
            <a:r>
              <a:rPr lang="uk-UA" dirty="0"/>
              <a:t>2011-2023 – 52  жінки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54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756544-AFD7-4F65-AD03-F70F0CC4D061}"/>
              </a:ext>
            </a:extLst>
          </p:cNvPr>
          <p:cNvSpPr txBox="1"/>
          <p:nvPr/>
        </p:nvSpPr>
        <p:spPr>
          <a:xfrm>
            <a:off x="465826" y="138022"/>
            <a:ext cx="230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1960-2010 представництво  жінок як  голів держав/прем</a:t>
            </a:r>
            <a:r>
              <a:rPr lang="en-US" b="1" dirty="0"/>
              <a:t>’</a:t>
            </a:r>
            <a:r>
              <a:rPr lang="uk-UA" b="1" dirty="0" err="1"/>
              <a:t>єрок</a:t>
            </a:r>
            <a:r>
              <a:rPr lang="uk-UA" b="1" dirty="0"/>
              <a:t>  в різних  частинах світу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2840F-EEAE-4D5B-AE60-D292A342476E}"/>
              </a:ext>
            </a:extLst>
          </p:cNvPr>
          <p:cNvSpPr txBox="1"/>
          <p:nvPr/>
        </p:nvSpPr>
        <p:spPr>
          <a:xfrm>
            <a:off x="8788158" y="3562710"/>
            <a:ext cx="2130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2010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281 президент і </a:t>
            </a:r>
            <a:r>
              <a:rPr lang="ru-RU" dirty="0" err="1"/>
              <a:t>прем'єр</a:t>
            </a:r>
            <a:endParaRPr lang="ru-RU" dirty="0"/>
          </a:p>
          <a:p>
            <a:r>
              <a:rPr lang="ru-RU" dirty="0" err="1"/>
              <a:t>міністрів</a:t>
            </a:r>
            <a:r>
              <a:rPr lang="ru-RU" dirty="0"/>
              <a:t> у державах-членах ООН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і з них 18 </a:t>
            </a:r>
            <a:r>
              <a:rPr lang="ru-RU" dirty="0" err="1"/>
              <a:t>були</a:t>
            </a:r>
            <a:endParaRPr lang="ru-RU" dirty="0"/>
          </a:p>
          <a:p>
            <a:r>
              <a:rPr lang="ru-RU" dirty="0" err="1"/>
              <a:t>жінки</a:t>
            </a:r>
            <a:r>
              <a:rPr lang="ru-RU" dirty="0"/>
              <a:t>. </a:t>
            </a:r>
            <a:r>
              <a:rPr lang="ru-RU" dirty="0" err="1"/>
              <a:t>Жінки</a:t>
            </a:r>
            <a:r>
              <a:rPr lang="ru-RU" dirty="0"/>
              <a:t> становили </a:t>
            </a:r>
            <a:r>
              <a:rPr lang="ru-RU" dirty="0" err="1"/>
              <a:t>лише</a:t>
            </a:r>
            <a:r>
              <a:rPr lang="ru-RU" dirty="0"/>
              <a:t> 6 </a:t>
            </a:r>
            <a:r>
              <a:rPr lang="ru-RU" dirty="0" err="1"/>
              <a:t>відсотків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79CA67-B19B-4B8F-A676-3CD367445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59" y="-17253"/>
            <a:ext cx="5632704" cy="68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1A5454-2A35-4C48-8CDF-AD74F5D51778}"/>
              </a:ext>
            </a:extLst>
          </p:cNvPr>
          <p:cNvSpPr/>
          <p:nvPr/>
        </p:nvSpPr>
        <p:spPr>
          <a:xfrm>
            <a:off x="838200" y="1823079"/>
            <a:ext cx="35425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МАГІСТРАЛЬНА ІДЕЯ ГЕНДЕРНИХ  СТУДІЙ 1980-Х:</a:t>
            </a:r>
            <a:endParaRPr lang="ru-RU" dirty="0"/>
          </a:p>
          <a:p>
            <a:r>
              <a:rPr lang="ru-RU" dirty="0" err="1"/>
              <a:t>Луіз</a:t>
            </a:r>
            <a:r>
              <a:rPr lang="ru-RU" dirty="0"/>
              <a:t> </a:t>
            </a:r>
            <a:r>
              <a:rPr lang="ru-RU" dirty="0" err="1"/>
              <a:t>Ламфер</a:t>
            </a:r>
            <a:r>
              <a:rPr lang="ru-RU" dirty="0"/>
              <a:t> (</a:t>
            </a:r>
            <a:r>
              <a:rPr lang="en-US" dirty="0"/>
              <a:t>Louise </a:t>
            </a:r>
            <a:r>
              <a:rPr lang="en-US" dirty="0" err="1"/>
              <a:t>Lamphere</a:t>
            </a:r>
            <a:r>
              <a:rPr lang="en-US" dirty="0"/>
              <a:t>) </a:t>
            </a:r>
            <a:r>
              <a:rPr lang="ru-RU" dirty="0"/>
              <a:t>в </a:t>
            </a:r>
            <a:r>
              <a:rPr lang="ru-RU" b="1" dirty="0"/>
              <a:t>1974 р.</a:t>
            </a:r>
            <a:r>
              <a:rPr lang="ru-RU" dirty="0"/>
              <a:t> и «До  </a:t>
            </a:r>
            <a:r>
              <a:rPr lang="ru-RU" dirty="0" err="1"/>
              <a:t>антропології</a:t>
            </a:r>
            <a:r>
              <a:rPr lang="ru-RU" dirty="0"/>
              <a:t>  </a:t>
            </a:r>
            <a:r>
              <a:rPr lang="ru-RU" dirty="0" err="1"/>
              <a:t>жінок</a:t>
            </a:r>
            <a:r>
              <a:rPr lang="ru-RU" dirty="0"/>
              <a:t>" ("</a:t>
            </a:r>
            <a:r>
              <a:rPr lang="en-US" dirty="0"/>
              <a:t>Towards the Anthropology of Women")</a:t>
            </a:r>
            <a:r>
              <a:rPr lang="uk-UA" dirty="0"/>
              <a:t> - в усіх сучасних суспільствах до певної міри домінують чоловіки, і хоча ступінь і вираження жіночої підпорядкованості</a:t>
            </a:r>
            <a:endParaRPr lang="ru-RU" dirty="0"/>
          </a:p>
          <a:p>
            <a:r>
              <a:rPr lang="uk-UA" dirty="0"/>
              <a:t>сильно відрізняються, статева асиметрія на даний момент є універсальним фактом соціального життя людини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169ADF-6DDF-42CB-9620-98A2ED41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Історичний  огляд  представництва  жінок у  вищих  </a:t>
            </a:r>
            <a:r>
              <a:rPr lang="uk-UA" dirty="0" err="1"/>
              <a:t>щабелях</a:t>
            </a:r>
            <a:r>
              <a:rPr lang="uk-UA" dirty="0"/>
              <a:t>  влади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E9F47-ACCD-4424-AADC-4C1613A245AA}"/>
              </a:ext>
            </a:extLst>
          </p:cNvPr>
          <p:cNvSpPr txBox="1"/>
          <p:nvPr/>
        </p:nvSpPr>
        <p:spPr>
          <a:xfrm>
            <a:off x="5952226" y="1949570"/>
            <a:ext cx="4235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ІСТОРІЯ</a:t>
            </a:r>
            <a:endParaRPr lang="ru-RU" dirty="0"/>
          </a:p>
          <a:p>
            <a:r>
              <a:rPr lang="ru-RU" dirty="0" err="1"/>
              <a:t>Гіда</a:t>
            </a:r>
            <a:r>
              <a:rPr lang="ru-RU" dirty="0"/>
              <a:t> М. Джексон</a:t>
            </a:r>
          </a:p>
          <a:p>
            <a:r>
              <a:rPr lang="ru-RU" dirty="0"/>
              <a:t>(1998) включила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біографічної</a:t>
            </a:r>
            <a:r>
              <a:rPr lang="ru-RU" dirty="0"/>
              <a:t> </a:t>
            </a:r>
            <a:r>
              <a:rPr lang="ru-RU" dirty="0" err="1"/>
              <a:t>енциклопедії</a:t>
            </a:r>
            <a:r>
              <a:rPr lang="ru-RU" dirty="0"/>
              <a:t> 360 </a:t>
            </a:r>
            <a:r>
              <a:rPr lang="ru-RU" dirty="0" err="1"/>
              <a:t>жінок-правителів</a:t>
            </a:r>
            <a:endParaRPr lang="ru-RU" dirty="0"/>
          </a:p>
          <a:p>
            <a:endParaRPr lang="uk-UA" dirty="0"/>
          </a:p>
          <a:p>
            <a:r>
              <a:rPr lang="uk-UA" dirty="0"/>
              <a:t>Приклад: 1</a:t>
            </a:r>
            <a:r>
              <a:rPr lang="ru-RU" dirty="0"/>
              <a:t>50  </a:t>
            </a:r>
            <a:r>
              <a:rPr lang="ru-RU" dirty="0" err="1"/>
              <a:t>єгипетських</a:t>
            </a:r>
            <a:r>
              <a:rPr lang="ru-RU" dirty="0"/>
              <a:t>  </a:t>
            </a:r>
            <a:r>
              <a:rPr lang="ru-RU" dirty="0" err="1"/>
              <a:t>цариць</a:t>
            </a:r>
            <a:endParaRPr lang="ru-RU" dirty="0"/>
          </a:p>
          <a:p>
            <a:endParaRPr lang="uk-UA" dirty="0"/>
          </a:p>
          <a:p>
            <a:r>
              <a:rPr lang="uk-UA" dirty="0"/>
              <a:t>Але!  В  межах  виборчої  системи:  лише  у ХХ ст.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0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3B9770-D64F-40DB-B494-E01B64512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Міжнародне співробітництво у  вирішенні  питання  гендерної нерівності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50D0A3B-8FFF-4D0C-B836-1151141D83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2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551F6-911C-484A-92A2-73A580DC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Світ  після  Другої  світової  війни: вирішення  питання прав  жінок  на  міжнародному  рівні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2E1388-AE24-4582-A42F-5EE3390C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/>
              <a:t>Після  Другої  світової  війни жінки  мали  право  голосу  в  30  країнах світу (Але у парламентах, які існували, було 3 відсотки жінок, а в кабінетах  міністрів були фактично лише чоловіки )</a:t>
            </a:r>
          </a:p>
          <a:p>
            <a:endParaRPr lang="uk-UA" sz="2400" dirty="0"/>
          </a:p>
          <a:p>
            <a:r>
              <a:rPr lang="uk-UA" sz="2400" dirty="0"/>
              <a:t>1945, квітень,  Конференція зі  створення  ООН  почала  діяти  в  Сан-Франциско – майже усі 3500 учасників установчої конференції ООН були чоловіки.</a:t>
            </a:r>
          </a:p>
          <a:p>
            <a:endParaRPr lang="uk-UA" sz="2400" dirty="0"/>
          </a:p>
          <a:p>
            <a:r>
              <a:rPr lang="uk-UA" sz="2400" dirty="0"/>
              <a:t>Але! Декільком  жінкам-делегаткам  та представницям  неурядових  організацій «лобіювали» «рівні права чоловіків і жінок» у Статут ООН.  Також було  створено Комісію зі статусу жінок (CSW).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78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B6A28-DEC7-43D2-897A-DE8BBF8C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1952 р. -  прийняття ООН Конвенції про  жіночі  політичні  права.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A6A49-1D92-472A-9639-832E7259B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Перші</a:t>
            </a:r>
            <a:r>
              <a:rPr lang="ru-RU" dirty="0"/>
              <a:t> три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</a:t>
            </a:r>
            <a:r>
              <a:rPr lang="ru-RU" dirty="0" err="1"/>
              <a:t>затверджують</a:t>
            </a:r>
            <a:r>
              <a:rPr lang="ru-RU" dirty="0"/>
              <a:t> права  </a:t>
            </a:r>
            <a:r>
              <a:rPr lang="ru-RU" dirty="0" err="1"/>
              <a:t>жінок</a:t>
            </a:r>
            <a:r>
              <a:rPr lang="ru-RU" dirty="0"/>
              <a:t>:</a:t>
            </a:r>
          </a:p>
          <a:p>
            <a:r>
              <a:rPr lang="ru-RU" dirty="0" err="1"/>
              <a:t>голосувати</a:t>
            </a:r>
            <a:r>
              <a:rPr lang="ru-RU" dirty="0"/>
              <a:t> (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en-US" dirty="0"/>
              <a:t>I), </a:t>
            </a:r>
            <a:endParaRPr lang="uk-UA" dirty="0"/>
          </a:p>
          <a:p>
            <a:r>
              <a:rPr lang="ru-RU" dirty="0" err="1"/>
              <a:t>мати</a:t>
            </a:r>
            <a:r>
              <a:rPr lang="ru-RU" dirty="0"/>
              <a:t> право бути </a:t>
            </a:r>
            <a:r>
              <a:rPr lang="ru-RU" dirty="0" err="1"/>
              <a:t>вибраною</a:t>
            </a:r>
            <a:r>
              <a:rPr lang="ru-RU" dirty="0"/>
              <a:t> (</a:t>
            </a:r>
            <a:r>
              <a:rPr lang="en-US" dirty="0"/>
              <a:t>II) </a:t>
            </a:r>
            <a:endParaRPr lang="uk-UA" dirty="0"/>
          </a:p>
          <a:p>
            <a:r>
              <a:rPr lang="ru-RU" dirty="0"/>
              <a:t>і </a:t>
            </a:r>
            <a:r>
              <a:rPr lang="ru-RU" dirty="0" err="1"/>
              <a:t>займати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посади (</a:t>
            </a:r>
            <a:r>
              <a:rPr lang="en-US" dirty="0"/>
              <a:t>III),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закріплюється</a:t>
            </a:r>
            <a:r>
              <a:rPr lang="ru-RU" dirty="0"/>
              <a:t> </a:t>
            </a:r>
            <a:r>
              <a:rPr lang="ru-RU" dirty="0" err="1"/>
              <a:t>уточненням</a:t>
            </a:r>
            <a:r>
              <a:rPr lang="ru-RU" dirty="0"/>
              <a:t>: «на </a:t>
            </a:r>
            <a:r>
              <a:rPr lang="ru-RU" dirty="0" err="1"/>
              <a:t>рівних</a:t>
            </a:r>
            <a:r>
              <a:rPr lang="ru-RU" dirty="0"/>
              <a:t> з </a:t>
            </a:r>
            <a:r>
              <a:rPr lang="ru-RU" dirty="0" err="1"/>
              <a:t>чоловіками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без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2518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215D6-4685-48C1-84A6-99C69B23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Нова  хвиля  фемінізму:  відповіді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4BEEA-4754-4A40-BB06-9A74B2E2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1975 р. – Конференція  в  Мексиці. Міжнародний  рік  жінок</a:t>
            </a:r>
          </a:p>
          <a:p>
            <a:endParaRPr lang="uk-UA" dirty="0"/>
          </a:p>
          <a:p>
            <a:r>
              <a:rPr lang="uk-UA" dirty="0"/>
              <a:t>1976–1985 роки Десятиліття жінок ООН: «Рівність, розвиток і мир». </a:t>
            </a:r>
          </a:p>
          <a:p>
            <a:endParaRPr lang="uk-UA" dirty="0"/>
          </a:p>
          <a:p>
            <a:r>
              <a:rPr lang="uk-UA" dirty="0"/>
              <a:t>Відбулися міжнародні жіночі конференції в Копенгагені в 1980 році, Найробі 1985 р. та у Пекіні у 1995 р. На  них оцінили розвиток подій і ухвалили нові плани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2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C2215-4872-4875-B529-20A3782B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418"/>
          </a:xfrm>
        </p:spPr>
        <p:txBody>
          <a:bodyPr>
            <a:normAutofit/>
          </a:bodyPr>
          <a:lstStyle/>
          <a:p>
            <a:r>
              <a:rPr lang="uk-UA" sz="2000" b="1" dirty="0"/>
              <a:t>1979 р.  -  прийнято Конвенцію ООН про ліквідацію всіх форм дискримінації проти жінки (CEDAW)</a:t>
            </a:r>
            <a:endParaRPr lang="ru-RU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761846-112B-44C4-9850-47816B364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308" y="1253331"/>
            <a:ext cx="9852086" cy="4351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96CE46-B6DB-454F-8A76-658FF4EC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9" y="3829299"/>
            <a:ext cx="2803585" cy="1102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981D75-B645-4612-A097-425B282FFD09}"/>
              </a:ext>
            </a:extLst>
          </p:cNvPr>
          <p:cNvSpPr txBox="1"/>
          <p:nvPr/>
        </p:nvSpPr>
        <p:spPr>
          <a:xfrm>
            <a:off x="767751" y="6012611"/>
            <a:ext cx="2674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 2010 </a:t>
            </a:r>
            <a:r>
              <a:rPr lang="ru-RU" sz="1400" dirty="0" err="1"/>
              <a:t>році</a:t>
            </a:r>
            <a:r>
              <a:rPr lang="ru-RU" sz="1400" dirty="0"/>
              <a:t> 186 </a:t>
            </a:r>
            <a:r>
              <a:rPr lang="ru-RU" sz="1400" dirty="0" err="1"/>
              <a:t>країн</a:t>
            </a:r>
            <a:r>
              <a:rPr lang="ru-RU" sz="1400" dirty="0"/>
              <a:t>, </a:t>
            </a:r>
            <a:r>
              <a:rPr lang="ru-RU" sz="1400" dirty="0" err="1"/>
              <a:t>понад</a:t>
            </a:r>
            <a:r>
              <a:rPr lang="ru-RU" sz="1400" dirty="0"/>
              <a:t> 95 </a:t>
            </a:r>
            <a:r>
              <a:rPr lang="ru-RU" sz="1400" dirty="0" err="1"/>
              <a:t>відсотків</a:t>
            </a:r>
            <a:r>
              <a:rPr lang="ru-RU" sz="1400" dirty="0"/>
              <a:t> держав </a:t>
            </a:r>
            <a:r>
              <a:rPr lang="ru-RU" sz="1400" dirty="0" err="1"/>
              <a:t>світу</a:t>
            </a:r>
            <a:r>
              <a:rPr lang="ru-RU" sz="1400" dirty="0"/>
              <a:t>,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учасниками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AF350-C597-4D92-A6E2-19927F5CC815}"/>
              </a:ext>
            </a:extLst>
          </p:cNvPr>
          <p:cNvSpPr txBox="1"/>
          <p:nvPr/>
        </p:nvSpPr>
        <p:spPr>
          <a:xfrm>
            <a:off x="4433977" y="5604669"/>
            <a:ext cx="2553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Дослідження</a:t>
            </a:r>
            <a:r>
              <a:rPr lang="ru-RU" sz="1200" dirty="0"/>
              <a:t> 123 </a:t>
            </a:r>
            <a:r>
              <a:rPr lang="ru-RU" sz="1200" dirty="0" err="1"/>
              <a:t>країн</a:t>
            </a:r>
            <a:r>
              <a:rPr lang="ru-RU" sz="1200" dirty="0"/>
              <a:t> з 1981–2003 </a:t>
            </a:r>
            <a:r>
              <a:rPr lang="ru-RU" sz="1200" dirty="0" err="1"/>
              <a:t>показує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з часом в </a:t>
            </a:r>
            <a:r>
              <a:rPr lang="ru-RU" sz="1200" dirty="0" err="1"/>
              <a:t>країнах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ратифікували</a:t>
            </a:r>
            <a:r>
              <a:rPr lang="ru-RU" sz="1200" dirty="0"/>
              <a:t> </a:t>
            </a:r>
            <a:r>
              <a:rPr lang="en-US" sz="1200" dirty="0"/>
              <a:t>CEDAW, </a:t>
            </a:r>
            <a:r>
              <a:rPr lang="ru-RU" sz="1200" dirty="0" err="1"/>
              <a:t>скоротилися</a:t>
            </a:r>
            <a:endParaRPr lang="ru-RU" sz="1200" dirty="0"/>
          </a:p>
          <a:p>
            <a:r>
              <a:rPr lang="ru-RU" sz="1200" dirty="0" err="1"/>
              <a:t>політична</a:t>
            </a:r>
            <a:r>
              <a:rPr lang="ru-RU" sz="1200" dirty="0"/>
              <a:t> </a:t>
            </a:r>
            <a:r>
              <a:rPr lang="ru-RU" sz="1200" dirty="0" err="1"/>
              <a:t>нерівність</a:t>
            </a:r>
            <a:r>
              <a:rPr lang="ru-RU" sz="1200" dirty="0"/>
              <a:t> </a:t>
            </a:r>
            <a:r>
              <a:rPr lang="ru-RU" sz="1200" dirty="0" err="1"/>
              <a:t>між</a:t>
            </a:r>
            <a:r>
              <a:rPr lang="ru-RU" sz="1200" dirty="0"/>
              <a:t> </a:t>
            </a:r>
            <a:r>
              <a:rPr lang="ru-RU" sz="1200" dirty="0" err="1"/>
              <a:t>чоловіками</a:t>
            </a:r>
            <a:r>
              <a:rPr lang="ru-RU" sz="1200" dirty="0"/>
              <a:t> та </a:t>
            </a:r>
            <a:r>
              <a:rPr lang="ru-RU" sz="1200" dirty="0" err="1"/>
              <a:t>жінками</a:t>
            </a:r>
            <a:r>
              <a:rPr lang="ru-RU" sz="1200" dirty="0"/>
              <a:t> </a:t>
            </a:r>
            <a:r>
              <a:rPr lang="ru-RU" sz="1200" dirty="0" err="1"/>
              <a:t>більше</a:t>
            </a:r>
            <a:r>
              <a:rPr lang="ru-RU" sz="1200" dirty="0"/>
              <a:t>, </a:t>
            </a:r>
            <a:r>
              <a:rPr lang="ru-RU" sz="1200" dirty="0" err="1"/>
              <a:t>ніж</a:t>
            </a:r>
            <a:r>
              <a:rPr lang="ru-RU" sz="1200" dirty="0"/>
              <a:t> в </a:t>
            </a:r>
            <a:r>
              <a:rPr lang="ru-RU" sz="1200" dirty="0" err="1"/>
              <a:t>країнах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це</a:t>
            </a:r>
            <a:r>
              <a:rPr lang="ru-RU" sz="1200" dirty="0"/>
              <a:t> не </a:t>
            </a:r>
            <a:r>
              <a:rPr lang="ru-RU" sz="1200" dirty="0" err="1"/>
              <a:t>зробили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59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</TotalTime>
  <Words>1060</Words>
  <Application>Microsoft Office PowerPoint</Application>
  <PresentationFormat>Широкоэкранный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Гендерна  рівність  в  органах  публічного  управління:  умови та  фактори  впливу (історико-регіональний  вимір)</vt:lpstr>
      <vt:lpstr>Мета  лекції:  розгляд  умов/факторів які впливали  на успішність, роль та  практики  представництва жінок  як голів  держав та  урядів країн  світу «активного часу»  (друга  половина ХХ – початок ХХІ  ст.)</vt:lpstr>
      <vt:lpstr>Презентация PowerPoint</vt:lpstr>
      <vt:lpstr>Історичний  огляд  представництва  жінок у  вищих  щабелях  влади </vt:lpstr>
      <vt:lpstr>Міжнародне співробітництво у  вирішенні  питання  гендерної нерівності</vt:lpstr>
      <vt:lpstr>Світ  після  Другої  світової  війни: вирішення  питання прав  жінок  на  міжнародному  рівні </vt:lpstr>
      <vt:lpstr>1952 р. -  прийняття ООН Конвенції про  жіночі  політичні  права. </vt:lpstr>
      <vt:lpstr>Нова  хвиля  фемінізму:  відповіді</vt:lpstr>
      <vt:lpstr>1979 р.  -  прийнято Конвенцію ООН про ліквідацію всіх форм дискримінації проти жінки (CEDAW)</vt:lpstr>
      <vt:lpstr>Деколонізація  світу та  вплив  на політичну  роль  жінок </vt:lpstr>
      <vt:lpstr>Економічний  розвиток та  політичне  представництво  жінок</vt:lpstr>
      <vt:lpstr>Релігійний  фактор</vt:lpstr>
      <vt:lpstr>Політичні  партії:  розвиток та  вплив  на  політичне представництво  жінок </vt:lpstr>
      <vt:lpstr>Політичні  партії:  розвиток та  вплив  на  політичне представництво  жінок </vt:lpstr>
      <vt:lpstr>Жінки  в  партіях</vt:lpstr>
      <vt:lpstr>Форми республіканського правління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  на  посадах  голів  держав та  урядів: історико-регіональний  вимір</dc:title>
  <dc:creator>Komp</dc:creator>
  <cp:lastModifiedBy>Пользователь</cp:lastModifiedBy>
  <cp:revision>31</cp:revision>
  <dcterms:created xsi:type="dcterms:W3CDTF">2023-09-19T11:55:19Z</dcterms:created>
  <dcterms:modified xsi:type="dcterms:W3CDTF">2024-10-15T14:32:59Z</dcterms:modified>
</cp:coreProperties>
</file>