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EEE9-AD7D-4E3F-B6F1-D48F2EEBB6F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97C-FB6A-4C42-8078-5351A329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5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EEE9-AD7D-4E3F-B6F1-D48F2EEBB6F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97C-FB6A-4C42-8078-5351A329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1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EEE9-AD7D-4E3F-B6F1-D48F2EEBB6F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97C-FB6A-4C42-8078-5351A329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3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EEE9-AD7D-4E3F-B6F1-D48F2EEBB6F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97C-FB6A-4C42-8078-5351A329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1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EEE9-AD7D-4E3F-B6F1-D48F2EEBB6F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97C-FB6A-4C42-8078-5351A329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9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EEE9-AD7D-4E3F-B6F1-D48F2EEBB6F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97C-FB6A-4C42-8078-5351A329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EEE9-AD7D-4E3F-B6F1-D48F2EEBB6F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97C-FB6A-4C42-8078-5351A329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6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EEE9-AD7D-4E3F-B6F1-D48F2EEBB6F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97C-FB6A-4C42-8078-5351A329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6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EEE9-AD7D-4E3F-B6F1-D48F2EEBB6F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97C-FB6A-4C42-8078-5351A329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8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EEE9-AD7D-4E3F-B6F1-D48F2EEBB6F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97C-FB6A-4C42-8078-5351A329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5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EEE9-AD7D-4E3F-B6F1-D48F2EEBB6F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A97C-FB6A-4C42-8078-5351A329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6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4EEE9-AD7D-4E3F-B6F1-D48F2EEBB6F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6A97C-FB6A-4C42-8078-5351A329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3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13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ПРОИЗВОДСТВО СТАЛИ В МАРТЕНОВСКИХ ПЕЧАХ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70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417" y="1024445"/>
            <a:ext cx="10020935" cy="3820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3059" y="4934802"/>
            <a:ext cx="1128388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Устройство   кислого   и   основного   подов мартеновской печи: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— наварка (кварцевый песок); 2—наварка (магнезитовый по­рошок, молотый обожженный доломит);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динасовый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кирпич;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магнезитовый кирпич; 5—шамотный кирпич;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тепловая изоляция (пористый шамот); 7— стальной лист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315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5670"/>
            <a:ext cx="10954732" cy="662233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3.    Свод   мартеновской    печи </a:t>
            </a:r>
            <a:r>
              <a:rPr lang="ru-RU" dirty="0"/>
              <a:t>практически не соприкасается со шлаком, поэтому его можно испол­нять из кислых и основных огнеупор­ных материалов независимо от типа процесса. Своды мартеновских печей изготовляют из </a:t>
            </a:r>
            <a:r>
              <a:rPr lang="ru-RU" dirty="0" err="1"/>
              <a:t>динасового</a:t>
            </a:r>
            <a:r>
              <a:rPr lang="ru-RU" dirty="0"/>
              <a:t> или тер­мостойкого магнезитохромитового кирпича.</a:t>
            </a:r>
          </a:p>
          <a:p>
            <a:r>
              <a:rPr lang="ru-RU" dirty="0"/>
              <a:t>Магнезитохромитовый кирпич ха­рактеризуется более высокой огне­упорностью (1800 °С), что способству­ет повышению производительности печи. Стойкость свода (число плавок от ремонта до ремонта) из магнезито­хромитового кирпича в 2—3 раза выше, чем из </a:t>
            </a:r>
            <a:r>
              <a:rPr lang="ru-RU" dirty="0" err="1"/>
              <a:t>динасового</a:t>
            </a:r>
            <a:r>
              <a:rPr lang="ru-RU" dirty="0"/>
              <a:t>. Однако при использовании в качестве материала свода магнезитохромитового кирпича приходится учитывать ряд особеннос­тей его эксплуатации.</a:t>
            </a:r>
          </a:p>
          <a:p>
            <a:r>
              <a:rPr lang="ru-RU" dirty="0"/>
              <a:t>Наиболее распространенной кон­струкцией магнезитохромитовых сво­дов является так называемый </a:t>
            </a:r>
            <a:r>
              <a:rPr lang="ru-RU" dirty="0" err="1"/>
              <a:t>распор­но-подвесной</a:t>
            </a:r>
            <a:r>
              <a:rPr lang="ru-RU" dirty="0"/>
              <a:t> свод. Обычно все кир­пичи, входящие в кольца свода, соеди­нены между собой металлическими штырями, которые вставлены в отвер­стия в кирпичах. Между всеми кирпи­чами вставляют прокладки из листо­вого железа (толщиной около 1 мм). В прокладках предусмотрены отверстия для прохода штырей, соединяющих между собой соседние кирпичи.</a:t>
            </a:r>
          </a:p>
          <a:p>
            <a:r>
              <a:rPr lang="ru-RU" dirty="0"/>
              <a:t>Стойкость магнезитохромитового свода составляет 600—1000 плавок. Су­ществует много способов крепления подвесного свода, обеспечивающих длительную его стойкость даже при выпадении отдельных кирпичей. Один из них показан на рис. 16.4.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15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59" y="91191"/>
            <a:ext cx="10977485" cy="6271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775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97962"/>
            <a:ext cx="10643647" cy="6457361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4. Головки печи. </a:t>
            </a:r>
            <a:r>
              <a:rPr lang="ru-RU" dirty="0"/>
              <a:t>Рабочее про­странство с торцов завершается голов­ками. Головки должны обеспечить:</a:t>
            </a:r>
          </a:p>
          <a:p>
            <a:r>
              <a:rPr lang="ru-RU" dirty="0"/>
              <a:t>1) хорошую  настильность факела по всей длине ванны (чтобы максималь­ное количество тепла передать ванне и минимальное — своду     и     стенкам);</a:t>
            </a:r>
          </a:p>
          <a:p>
            <a:r>
              <a:rPr lang="ru-RU" dirty="0"/>
              <a:t>2) хорошее перемешивание топлива и воздуха для полного сжигания топлива в рабочем пространстве печи; 3) ми­нимальное сопротивление при отводе продуктов сгорания из рабочего про­странства.</a:t>
            </a:r>
          </a:p>
          <a:p>
            <a:r>
              <a:rPr lang="ru-RU" dirty="0"/>
              <a:t>Чтобы удовлетворялись требования 1) и 2), сечение выходных отверстий должно быть небольшим, но достаточ­ным для того, чтобы скорость входа в печь воздуха и топлива была макси­мальной; для удовлетворения требова­ния 3) сечение, наоборот, должно быть максимальным. Эта двоякая роль головок (с одной стороны, служить для ввода в печь воздуха и топлива, а с другой — отводить продукты сгора­ния) является весьма сложной инже­нерной задачей для конструкторов — проектировщиков печей.</a:t>
            </a:r>
          </a:p>
          <a:p>
            <a:r>
              <a:rPr lang="ru-RU" dirty="0"/>
              <a:t>На печах, работающих на высоко­калорийном топливе (природный газ, мазут), широкое распространение получили одноканальные головки (рис. 16.5). Эти головки конструктивно просты, и для них требуется меньший расход огнеупоров. Необходимые условия перемешивания воздуха с топли­вом, а также технологически эффек­тивная настильность факела обеспечи­ваются высокой скоростью истечения топлива из горелки или форсунки.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04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554" y="0"/>
            <a:ext cx="6517025" cy="670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371001" y="3284944"/>
            <a:ext cx="28280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Мартеновская 500-т печь с одноканальной головкой и одной парой регенераторов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05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07390"/>
            <a:ext cx="10737915" cy="641965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5. Шлаковики. </a:t>
            </a:r>
            <a:r>
              <a:rPr lang="ru-RU" dirty="0"/>
              <a:t>Покидающие рабочее пространство печи дымовые газы, проходя через головку печи, по вертикальным каналам попадают в шлаковики. Шлаковики служат для улавливания плавильной пыли и шла­ковых частиц, уносимых продуктами сгорания из рабочего пространства. Этим достигается защита насадки ре­генераторов от засорения. Сечения шлаковиков гораздо больше сечения вертикального канала, поэтому ско­рость дымовых газов при попадании из канала в шлаковик резко снижает­ся, кроме того, меняется и направле­ние движения газов. В результате зна­чительная часть (50—70 %) плавильной пыли оседает в шлаковиках.</a:t>
            </a:r>
          </a:p>
          <a:p>
            <a:r>
              <a:rPr lang="ru-RU" dirty="0"/>
              <a:t>В шлаковиках оседает наиболее крупная пыль. Мелкие фракции в зна­чительной мере уносятся в трубу (10— 25 % пыли оседает в насадках регене­раторов). На пути движения дымовых газов происходит взаимодействие со­держащейся в них плавильной пыли с материалами кладки. С учетом этого для кладки вертикальных каналов и шлаковиков стремятся использовать термостойкий </a:t>
            </a:r>
            <a:r>
              <a:rPr lang="ru-RU" dirty="0" err="1" smtClean="0"/>
              <a:t>Магнезитохромитовый</a:t>
            </a:r>
            <a:r>
              <a:rPr lang="ru-RU" dirty="0" err="1"/>
              <a:t>кирпич</a:t>
            </a:r>
            <a:r>
              <a:rPr lang="ru-RU" dirty="0"/>
              <a:t>. Осевшая в шлаковиках пыль представляет собой более рыхлую мас­су, однако очистка шлаковиков как от пыли, так и от шлака является весьма трудоемкой операцией.</a:t>
            </a:r>
          </a:p>
          <a:p>
            <a:r>
              <a:rPr lang="ru-RU" dirty="0"/>
              <a:t>В газах, выходящих из рабочего пространства мартеновской печи, со­держится пыли 2,0-4,5 г/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, в момен­ты продувки ванны кислородом коли­чество пыли возрастает почти в 10 раз. При расчетах размеров шлаковиков принимают, что на 1 т выплавляемой стали в них осаждается 7—10 кг пыли, т. е., например, за одну плавку в шла­ковиках 600-т мартеновской печи осаждается около </a:t>
            </a:r>
            <a:r>
              <a:rPr lang="ru-RU" dirty="0" err="1"/>
              <a:t>4т</a:t>
            </a:r>
            <a:r>
              <a:rPr lang="ru-RU" dirty="0"/>
              <a:t> шлака. Для об­легчения условий труда при проведе­нии операции очистки шлаковиков их делают </a:t>
            </a:r>
            <a:r>
              <a:rPr lang="ru-RU" dirty="0" err="1"/>
              <a:t>выкатными</a:t>
            </a:r>
            <a:r>
              <a:rPr lang="ru-RU" dirty="0"/>
              <a:t>, а стены — из бло­ков, скрепленных металлическими кассетами. Во время ремонта шлаковик выкатывают из-под печи, краном убирают блоки-кассеты и шлак увозят из цеха на железнодорожных платфор­мах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13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9365"/>
            <a:ext cx="10747342" cy="637252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6. Регенераторы. </a:t>
            </a:r>
            <a:r>
              <a:rPr lang="ru-RU" dirty="0"/>
              <a:t>Из шлакови­ков отходящие газы с температурой </a:t>
            </a:r>
          </a:p>
          <a:p>
            <a:r>
              <a:rPr lang="ru-RU" dirty="0"/>
              <a:t>1500—1600 °С попадают в насадки ре­генераторов. Объем насадки регенера­торов и величина поверхности ее на­грева, т. е. поверхность кирпича на­садки, омываемая движущимися газа­ми, являются важными параметрами, которые определяются специальным теплотехническим расчетом. От них в большой степени зависят основные показатели работы печи — производи­тельность и расход топлива.</a:t>
            </a:r>
          </a:p>
          <a:p>
            <a:r>
              <a:rPr lang="ru-RU" dirty="0"/>
              <a:t>Регенераторы должны обеспечи­вать постоянную высокую температу­ру подогрева воздуха (и газа). В наибо­лее тяжелых условиях работают верх-</a:t>
            </a:r>
          </a:p>
          <a:p>
            <a:r>
              <a:rPr lang="ru-RU" dirty="0" err="1"/>
              <a:t>ние</a:t>
            </a:r>
            <a:r>
              <a:rPr lang="ru-RU" dirty="0"/>
              <a:t> ряды насадок регенераторов, по­скольку в этой зоне .температура и сте­пень осаждения пыли наиболее </a:t>
            </a:r>
            <a:r>
              <a:rPr lang="ru-RU" dirty="0" err="1"/>
              <a:t>высо-1кие</a:t>
            </a:r>
            <a:r>
              <a:rPr lang="ru-RU" dirty="0"/>
              <a:t>. Поэтому верхние ряды насадок выкладывают из термостойкого </a:t>
            </a:r>
            <a:r>
              <a:rPr lang="ru-RU" dirty="0" err="1"/>
              <a:t>магне-зитохромитового</a:t>
            </a:r>
            <a:r>
              <a:rPr lang="ru-RU" dirty="0"/>
              <a:t> или </a:t>
            </a:r>
            <a:r>
              <a:rPr lang="ru-RU" dirty="0" err="1"/>
              <a:t>форстеритового</a:t>
            </a:r>
            <a:r>
              <a:rPr lang="ru-RU" dirty="0"/>
              <a:t> кирпича. Нижние ряды насадок рабо­тают при температурах менее 1000— 1200 °С, соответственно их выклады­вают из более дешевого и прочного шамотного кирпича.</a:t>
            </a:r>
          </a:p>
          <a:p>
            <a:r>
              <a:rPr lang="ru-RU" dirty="0"/>
              <a:t>При выходе в </a:t>
            </a:r>
            <a:r>
              <a:rPr lang="ru-RU" dirty="0" err="1"/>
              <a:t>поднасадочное</a:t>
            </a:r>
            <a:r>
              <a:rPr lang="ru-RU" dirty="0"/>
              <a:t> про­странство дым изменяет направление на 90° и часть плавильной пыли оседа­ет на лещади </a:t>
            </a:r>
            <a:r>
              <a:rPr lang="ru-RU" dirty="0" err="1"/>
              <a:t>поднасадочного</a:t>
            </a:r>
            <a:r>
              <a:rPr lang="ru-RU" dirty="0"/>
              <a:t> про­странства. Плавильная пыль оседает и на поверхности кирпичей, из которых выложена насадка. Размеры ячеек при этом уменьшаются (так же, как и раз­меры </a:t>
            </a:r>
            <a:r>
              <a:rPr lang="ru-RU" dirty="0" err="1"/>
              <a:t>поднасадочного</a:t>
            </a:r>
            <a:r>
              <a:rPr lang="ru-RU" dirty="0"/>
              <a:t> пространства), условия теплопередачи ухудшаются.</a:t>
            </a:r>
          </a:p>
          <a:p>
            <a:r>
              <a:rPr lang="ru-RU" dirty="0"/>
              <a:t>Большинство крупных мартеновс­ких печей работает с продувкой ванны кислородом через </a:t>
            </a:r>
            <a:r>
              <a:rPr lang="ru-RU" dirty="0" err="1"/>
              <a:t>сводовые</a:t>
            </a:r>
            <a:r>
              <a:rPr lang="ru-RU" dirty="0"/>
              <a:t> фурмы. В периоды интенсивной продувки из ра­бочего пространства печи дымовыми газами выносится большое количество пыли (до 80 г/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). И только часть этой пыли оседает в шлаковиках; остальное количество пыли вместе с газами попа­дает в насадки регенераторов и, актив­но взаимодействуя с огнеупорами на­садки, налипает на них. В результате аэродинамическое сопротивление на­садок значительно возрастает. Чтобы печь работала нормально, используют такую меру, как увеличение проходно­го сечения насадок. При этом, однако, заметно уменьшаются поверхность на­грева и соответственно температура подогрева воздуха и коэффициент по­лезного «действия печи. Недостаток тепла от снижения температуры возду­ха приходится компенсировать увели­чением интенсивности продувки ван­ны кислородом (что усиливает процесс засорения насадок регенераторов) или увеличением расхода жидкого чугуна (что повышает себестоимость). Отка­заться же вообще от кислорода как ин-</a:t>
            </a:r>
            <a:r>
              <a:rPr lang="ru-RU" dirty="0" err="1"/>
              <a:t>тенсификатора</a:t>
            </a:r>
            <a:r>
              <a:rPr lang="ru-RU" dirty="0"/>
              <a:t> экономически нецеле­сообразно, так как это приведет к сни­жению производительности. Практика широкого использования кислорода для продувки ванны неизбежно приво­дит к снижению эффективности рабо­ты насадок регенераторов.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085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54524"/>
            <a:ext cx="10587087" cy="649506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На рис. 16.6 показана схема кладки насадки регенератора с переменной площадью проходного сечения, при которой число каналов возрастает сверху вниз. За счет такого выполне­ния насадки сохраняется постоянной скорость движения продуктов сгора­ния, так как проходное сечение изме­няется соответственно изменению удельного объема газов по мере их ох­лаждения. В результате добавления продольных и поперечных рядов по­вышаются аккумуляция тепла насад­кой и эффективность ее работы, соот­ветственно возрастает температура на­грева воздуха, поступающего в печь.</a:t>
            </a:r>
          </a:p>
          <a:p>
            <a:r>
              <a:rPr lang="ru-RU" dirty="0"/>
              <a:t>Проблема интенсификации работы мартеновской печи без использования метода продувки ванны кислородом и соответственно без ухудшения работы регенераторов сложна. Одно из новых решений проблемы — организация дон­ной продувки ванны через подину.</a:t>
            </a:r>
          </a:p>
          <a:p>
            <a:r>
              <a:rPr lang="ru-RU" dirty="0"/>
              <a:t>Успехи в огнеупорной промыш­ленности позволили на базе природ­ного сырья с низким содержанием кремнезема и более высоким содержа­нием </a:t>
            </a:r>
            <a:r>
              <a:rPr lang="ru-RU" dirty="0" err="1"/>
              <a:t>СаО</a:t>
            </a:r>
            <a:r>
              <a:rPr lang="ru-RU" dirty="0"/>
              <a:t> создать специальные мате­риалы для изготовления подины и снизу через жидкую ванну металла продувать инертный газ. Подвод инер­тного газа снизу осуществляется через трубку; при этом непосредственно с металлом контактирует только специ­альная огнеупорная масса, т. е. проду­вочная трубка не изнашивается.</a:t>
            </a:r>
          </a:p>
          <a:p>
            <a:r>
              <a:rPr lang="ru-RU" dirty="0"/>
              <a:t>Достигаемое при такой технологии (без ухудшения условий работы регене­раторов) интенсивное перемешивание ванны приводит к интенсификации</a:t>
            </a:r>
          </a:p>
          <a:p>
            <a:r>
              <a:rPr lang="ru-RU" dirty="0"/>
              <a:t>всех тепло- и массообменных процес­сов, сокращению продолжительности плавки, улучшению условий: удаления газов и неметаллических включений, перемешивания металла со шлаком и протекания реакции обезуглерожива­ния. На рис. 16.7 показан вариант устройства, в котором предусмотрен спе­циальный порог (возвышение) на по­дине для случая использования техно­логии с оставлением во время выпуска части металла в печи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464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55" y="480815"/>
            <a:ext cx="4278752" cy="330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1678" y="4777281"/>
            <a:ext cx="42200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Насадка регенератора с перемен­ной площадью проходного сечения конст­рукции   Мариупольского  металлургического комбината им. Ильича</a:t>
            </a:r>
            <a:endParaRPr lang="en-US" dirty="0"/>
          </a:p>
        </p:txBody>
      </p:sp>
      <p:pic>
        <p:nvPicPr>
          <p:cNvPr id="6147" name="Рисунок 3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92" y="722786"/>
            <a:ext cx="4378488" cy="282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768446" y="4161728"/>
            <a:ext cx="468595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Донная продувка ванны мартенов­ской печи: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и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передняя и задняя стенки печи;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подина;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сталевыпускное отверстие;  5—устройства для донной продувки;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возвышение (порог);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ос­таток жидкого металла предыдущей плавки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619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58218"/>
            <a:ext cx="10945305" cy="632538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7. Перекидные клапаны, дымо­вая труба. </a:t>
            </a:r>
            <a:r>
              <a:rPr lang="ru-RU" dirty="0"/>
              <a:t>Из </a:t>
            </a:r>
            <a:r>
              <a:rPr lang="ru-RU" dirty="0" err="1"/>
              <a:t>поднасадочного</a:t>
            </a:r>
            <a:r>
              <a:rPr lang="ru-RU" dirty="0"/>
              <a:t> про­странства отходящие газы при темпе­ратуре 500—800 °С попадают в борова. Борова предназначены для подвода к регенераторам газа, воздуха и отвода от них продуктов сгорания к трубе или котлу-утилизатору. Кладка боровов обычно двухслойная: внутренний слой из шамотного кирпича, внеш­ний из обычного красного кирпича.</a:t>
            </a:r>
          </a:p>
          <a:p>
            <a:r>
              <a:rPr lang="ru-RU" dirty="0"/>
              <a:t>Мартеновская печь — агрегат ре­версивного действия; направление движения газов по системе печи перио­дически меняется. Для этого в боровах, а также в газопроводах и воздухопрово­дах устанавливают систему шиберов, клапанов, дросселей, задвижек, объе­диняемых общим названием </a:t>
            </a:r>
            <a:r>
              <a:rPr lang="ru-RU" i="1" dirty="0"/>
              <a:t>перекид­ные клапаны </a:t>
            </a:r>
            <a:r>
              <a:rPr lang="ru-RU" dirty="0"/>
              <a:t>(рис. 16.8). Операция </a:t>
            </a:r>
            <a:r>
              <a:rPr lang="ru-RU" dirty="0" err="1"/>
              <a:t>пе</a:t>
            </a:r>
            <a:r>
              <a:rPr lang="ru-RU" dirty="0"/>
              <a:t> </a:t>
            </a:r>
            <a:r>
              <a:rPr lang="ru-RU" dirty="0" err="1"/>
              <a:t>рекидки</a:t>
            </a:r>
            <a:r>
              <a:rPr lang="ru-RU" dirty="0"/>
              <a:t> клапанов в современных мар­теновских печах автоматизирована.</a:t>
            </a:r>
          </a:p>
          <a:p>
            <a:r>
              <a:rPr lang="ru-RU" dirty="0"/>
              <a:t>Основными требованиями, </a:t>
            </a:r>
            <a:r>
              <a:rPr lang="ru-RU" dirty="0" err="1"/>
              <a:t>предъ</a:t>
            </a:r>
            <a:r>
              <a:rPr lang="ru-RU" dirty="0"/>
              <a:t>-|являемыми к перекидным клапанам, являются: а) простота конструкции; б) максимальное уплотнение для пре­дотвращения попадания отходящих из печи газов в атмосферу цеха и недопу­щения потерь воздуха, подаваемого для горения.</a:t>
            </a:r>
          </a:p>
          <a:p>
            <a:r>
              <a:rPr lang="ru-RU" dirty="0"/>
              <a:t>Из боровов дымовые газы поступа­ют в дымовую трубу. Высоту трубы рассчитывают таким образом, чтобы создаваемая ею тяга (разрежение) была достаточной для преодоления сопротивления движению дымовых газов на всем пути до выхода в атмо­сферу.</a:t>
            </a:r>
          </a:p>
          <a:p>
            <a:r>
              <a:rPr lang="ru-RU" dirty="0"/>
              <a:t>Дымовая труба — сложное и доро­гостоящее сооружение. Высота дымо­вых труб современных крупных печей превышает 100 м. Дымовые трубы обычно выкладывают из красного кирпича с внутренней футеровкой из шамотного кирпича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65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6312"/>
            <a:ext cx="10515600" cy="526015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Сущность мартеновского процесса заключается в ведении плавки на поду пламенной отражательной печи, оборудованной регенератора­ми для предварительного подогрева воздуха (иногда и газа). В историчес­ком аспекте идея получения литой стали на поду отражательной печи высказывалась многими учеными (например, еще в 1722 г. Реомюром). Однако долгое время сделать это не удавалось, так как температура факе­ла обычного в то время топлива — ге­нераторного газа — была недостаточ­ной для нагрева металла выше 1500 </a:t>
            </a:r>
            <a:r>
              <a:rPr lang="ru-RU" baseline="30000" dirty="0" err="1"/>
              <a:t>0</a:t>
            </a:r>
            <a:r>
              <a:rPr lang="ru-RU" dirty="0" err="1"/>
              <a:t>С</a:t>
            </a:r>
            <a:r>
              <a:rPr lang="ru-RU" dirty="0"/>
              <a:t>, чтобы получить жидкую сталь. В </a:t>
            </a:r>
            <a:r>
              <a:rPr lang="ru-RU" dirty="0" err="1"/>
              <a:t>1856г</a:t>
            </a:r>
            <a:r>
              <a:rPr lang="ru-RU" dirty="0"/>
              <a:t>. братья Сименсы предложили использовать в пламен­ных печах для подогрева воздуха теп­ло горячих отходящих газов, устанав­ливая для этого регенераторы. Прин­цип регенерации тепла был исполь­зован Пьером Мартеном и для плавки стали (см. гл. 1).</a:t>
            </a:r>
          </a:p>
          <a:p>
            <a:r>
              <a:rPr lang="ru-RU" dirty="0"/>
              <a:t>Началом существования мартенов­ского процесса можно считать 8 апре­ля </a:t>
            </a:r>
            <a:r>
              <a:rPr lang="ru-RU" dirty="0" err="1"/>
              <a:t>1864г</a:t>
            </a:r>
            <a:r>
              <a:rPr lang="ru-RU" dirty="0"/>
              <a:t>., когда Пьер Мартен на од­ном из французских заводов сварил первую плавку.</a:t>
            </a:r>
          </a:p>
          <a:p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8957"/>
          </a:xfrm>
        </p:spPr>
        <p:txBody>
          <a:bodyPr/>
          <a:lstStyle/>
          <a:p>
            <a:r>
              <a:rPr lang="uk-UA" dirty="0" err="1" smtClean="0"/>
              <a:t>История</a:t>
            </a:r>
            <a:r>
              <a:rPr lang="uk-UA" dirty="0" smtClean="0"/>
              <a:t> </a:t>
            </a:r>
            <a:r>
              <a:rPr lang="uk-UA" dirty="0" err="1" smtClean="0"/>
              <a:t>развития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97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11" y="147752"/>
            <a:ext cx="5179979" cy="650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725987" y="3527137"/>
            <a:ext cx="34142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Схема устройства перекидного  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клапана 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ши­берного типа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096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3889"/>
            <a:ext cx="10879318" cy="607086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8. Охлаждение элементов мар­теновской печи. </a:t>
            </a:r>
            <a:r>
              <a:rPr lang="ru-RU" dirty="0"/>
              <a:t>Ряд элементов печи изготовлен из металла. При этом такие элементы, как рамы и заслонки зава­лочных окон, балки, поддерживаю­щие свод рабочего пространства, пе­рекидные клапаны и др., омываются потоками горячих газов и нуждаются в непрерывном охлаждении. </a:t>
            </a:r>
            <a:r>
              <a:rPr lang="ru-RU" dirty="0" err="1"/>
              <a:t>Теплонап-ряженность</a:t>
            </a:r>
            <a:r>
              <a:rPr lang="ru-RU" dirty="0"/>
              <a:t> отдельных элементов весьма велика — до 2,8 </a:t>
            </a:r>
            <a:r>
              <a:rPr lang="ru-RU" dirty="0" err="1"/>
              <a:t>МДжДм</a:t>
            </a:r>
            <a:r>
              <a:rPr lang="ru-RU" baseline="30000" dirty="0" err="1"/>
              <a:t>2</a:t>
            </a:r>
            <a:r>
              <a:rPr lang="ru-RU" dirty="0"/>
              <a:t> • ч); условия их эксплуатации особенно тя­желы.</a:t>
            </a:r>
          </a:p>
          <a:p>
            <a:r>
              <a:rPr lang="ru-RU" dirty="0"/>
              <a:t>Охладителем служит вода; расход ее на охлаждение этих элементов весь­ма значителен. На современных боль­ших мартеновских печах для охлажде­ния требуется более 400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 воды в 1 ч. Исходя из теплового баланса, с охлаж­дающей водой теряется до 15 % обще­го тепла, вводимого в печь.</a:t>
            </a:r>
          </a:p>
          <a:p>
            <a:r>
              <a:rPr lang="ru-RU" dirty="0"/>
              <a:t>Расход воды зависит от ее жесткос­ти. Допустимая температура нагрева воды тем выше, чем меньше жесткость воды. Обычно допускается нагрев ох­лаждающей воды на 20—25 °С, т. е. </a:t>
            </a:r>
            <a:r>
              <a:rPr lang="ru-RU" dirty="0" err="1"/>
              <a:t>1л</a:t>
            </a:r>
            <a:r>
              <a:rPr lang="ru-RU" dirty="0"/>
              <a:t> воды уносит 85—105 кДж тепла. Для уменьшения расхода воды водяное ох­лаждение ряда элементов печи заме­няют </a:t>
            </a:r>
            <a:r>
              <a:rPr lang="ru-RU" dirty="0" err="1"/>
              <a:t>пароиспарительным</a:t>
            </a:r>
            <a:r>
              <a:rPr lang="ru-RU" dirty="0"/>
              <a:t>. На боль­ших печах количество получаемого пара составляет до 10 т/ч.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68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6471"/>
          </a:xfrm>
        </p:spPr>
        <p:txBody>
          <a:bodyPr>
            <a:normAutofit fontScale="90000"/>
          </a:bodyPr>
          <a:lstStyle/>
          <a:p>
            <a:r>
              <a:rPr lang="ru-RU" b="1"/>
              <a:t>3. </a:t>
            </a:r>
            <a:r>
              <a:rPr lang="ru-RU" b="1" dirty="0"/>
              <a:t>ПЕРИОДЫ ПЛАВКИ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065229"/>
            <a:ext cx="10756769" cy="5599522"/>
          </a:xfrm>
        </p:spPr>
        <p:txBody>
          <a:bodyPr>
            <a:normAutofit/>
          </a:bodyPr>
          <a:lstStyle/>
          <a:p>
            <a:r>
              <a:rPr lang="ru-RU" dirty="0"/>
              <a:t>Мартеновскую плавку условно делят на несколько периодов: 1)заправка печи; 2) завалка шихты; 3) плавление шихты; 4) кипение ванны, </a:t>
            </a:r>
            <a:r>
              <a:rPr lang="ru-RU" dirty="0" err="1"/>
              <a:t>раскисле­ние</a:t>
            </a:r>
            <a:r>
              <a:rPr lang="ru-RU" dirty="0"/>
              <a:t> и легирование; 5) выпуск плавки.</a:t>
            </a:r>
          </a:p>
          <a:p>
            <a:r>
              <a:rPr lang="ru-RU" b="1" dirty="0" smtClean="0"/>
              <a:t>1</a:t>
            </a:r>
            <a:r>
              <a:rPr lang="ru-RU" b="1" dirty="0"/>
              <a:t>.</a:t>
            </a:r>
            <a:r>
              <a:rPr lang="ru-RU" dirty="0"/>
              <a:t>   </a:t>
            </a:r>
            <a:r>
              <a:rPr lang="ru-RU" b="1" dirty="0"/>
              <a:t>Заправка.   </a:t>
            </a:r>
            <a:r>
              <a:rPr lang="ru-RU" dirty="0"/>
              <a:t>После   выпуска плавки печь осматривают и исправля­ют замеченные неполадки. Особенно внимательно     осматривают    подину печи. За время плавки те части задней и передней стенок, а также откосов печи, которые соприкасались со шла­ком и  испытывали его воздействие, обычно нуждаются в профилактичес­ком ремонте. С помощью заправоч­ных машин на эти места набрасывают заправочные  материалы   (обычно до­ломит или магнезит).  Эта операция называется </a:t>
            </a:r>
            <a:r>
              <a:rPr lang="ru-RU" i="1" dirty="0"/>
              <a:t>заправкой печи; </a:t>
            </a:r>
            <a:r>
              <a:rPr lang="ru-RU" dirty="0"/>
              <a:t>она прово­дится в обязательном порядке после каждой плавки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461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509046"/>
            <a:ext cx="10709635" cy="6052009"/>
          </a:xfrm>
        </p:spPr>
        <p:txBody>
          <a:bodyPr>
            <a:normAutofit/>
          </a:bodyPr>
          <a:lstStyle/>
          <a:p>
            <a:r>
              <a:rPr lang="ru-RU" b="1" dirty="0"/>
              <a:t>2.</a:t>
            </a:r>
            <a:r>
              <a:rPr lang="ru-RU" dirty="0"/>
              <a:t>  </a:t>
            </a:r>
            <a:r>
              <a:rPr lang="ru-RU" b="1" dirty="0"/>
              <a:t>Завалка и плавление шихты. </a:t>
            </a:r>
            <a:r>
              <a:rPr lang="ru-RU" dirty="0"/>
              <a:t>Эти   операции   решающим   образом влияют на производительность печи (по времени занимают 2/3—3/4 про­должительности всей плавки). Поэто­му в конкретных условиях производ­ства принимаются  все  необходимые меры, чтобы ускорить процесс завал­ки, рационально разместить на поди­не заваливаемые твердые составляю­щие шихты (стальной лом, чушковый чугун,  железную  руду,   известняк  и т. п.) и, залив жидкий чугун, обеспе­чить требуемый тепловой режим печи. При достижении температуры ванны расплава 1450-1500 °С (в зависимости от состава расплава, прежде всего от содержания углерода) наступает мо­мент, который принимается за момент полного  расплавления  шихты.   Этот момент определяется визуально опыт­ным мастером — сталеваром.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715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11085"/>
            <a:ext cx="10822757" cy="641022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3.</a:t>
            </a:r>
            <a:r>
              <a:rPr lang="ru-RU" dirty="0"/>
              <a:t> </a:t>
            </a:r>
            <a:r>
              <a:rPr lang="ru-RU" b="1" dirty="0"/>
              <a:t>Кипение, </a:t>
            </a:r>
            <a:r>
              <a:rPr lang="ru-RU" b="1" dirty="0" err="1"/>
              <a:t>раскисление</a:t>
            </a:r>
            <a:r>
              <a:rPr lang="ru-RU" b="1" dirty="0"/>
              <a:t> и леги­рование </a:t>
            </a:r>
            <a:r>
              <a:rPr lang="ru-RU" dirty="0"/>
              <a:t>— это период, который часто называют также периодом </a:t>
            </a:r>
            <a:r>
              <a:rPr lang="ru-RU" dirty="0" err="1"/>
              <a:t>рафиниро­вания</a:t>
            </a:r>
            <a:r>
              <a:rPr lang="ru-RU" baseline="30000" dirty="0" err="1"/>
              <a:t>1</a:t>
            </a:r>
            <a:r>
              <a:rPr lang="ru-RU" dirty="0"/>
              <a:t>. Начало периода определяется на основании следующих признаков:</a:t>
            </a:r>
          </a:p>
          <a:p>
            <a:r>
              <a:rPr lang="ru-RU" dirty="0"/>
              <a:t>а) металл должен быть полностью рас­плавлен и нагрет до температуры, пре­дусмотренной технологической инст­рукцией   для   данной   марки   стали;</a:t>
            </a:r>
          </a:p>
          <a:p>
            <a:r>
              <a:rPr lang="ru-RU" dirty="0"/>
              <a:t>б) шлак должен быть сформирован. При выплавке качественных марок сталей обязательным является продув­ка ванны в начале данного периода кислородом или введение определен­ной порции железной руды (мини­мальное количество определяется ин­струкцией). Решение о вводе в ванну порции железной руды или о продувке ванны принимается в зависимости от содержания углерода в выплавляемой марке стали. Начавшееся после приса­док или продувки энергичное кипение ванны вызывает вспенивание шлака и облегчает его скачивание. Минималь­ное количество шлака, которое долж­но быть удалено из печи, оговаривает­ся инструкцией. Непосредственно после скачивания шлака наводится основной шлак путем присадки соот­ветствующих количеств извести, пла­викового шпата, боксита.</a:t>
            </a:r>
          </a:p>
          <a:p>
            <a:r>
              <a:rPr lang="ru-RU" dirty="0"/>
              <a:t>Операцию, при которой в резуль­тате подсадок железной руды или продувки организуется энергичное кипение ванны, часто называют </a:t>
            </a:r>
            <a:r>
              <a:rPr lang="ru-RU" i="1" dirty="0"/>
              <a:t>поли­ровкой. </a:t>
            </a:r>
            <a:r>
              <a:rPr lang="ru-RU" dirty="0"/>
              <a:t>В результате скачивания шла­ка из ванны удаляется фосфор; по ходу полировки вследствие подсадок извести постепенно формируется вы­сокоосновной шлак (</a:t>
            </a:r>
            <a:r>
              <a:rPr lang="ru-RU" dirty="0" err="1"/>
              <a:t>основность</a:t>
            </a:r>
            <a:r>
              <a:rPr lang="ru-RU" dirty="0"/>
              <a:t> воз­растает с 1,5—2,0 до 2,5—4,0) и повы­шается температура ванны. Это со­здает благоприятные условия для уда­ления серы.</a:t>
            </a:r>
          </a:p>
        </p:txBody>
      </p:sp>
    </p:spTree>
    <p:extLst>
      <p:ext uri="{BB962C8B-B14F-4D97-AF65-F5344CB8AC3E}">
        <p14:creationId xmlns:p14="http://schemas.microsoft.com/office/powerpoint/2010/main" val="2392724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95926"/>
            <a:ext cx="10917025" cy="629710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Через некоторое время содержание углерода приближается к требуемому; начинается следующий этап плавки, обычно называемый </a:t>
            </a:r>
            <a:r>
              <a:rPr lang="ru-RU" i="1" dirty="0"/>
              <a:t>доводкой. </a:t>
            </a:r>
            <a:r>
              <a:rPr lang="ru-RU" dirty="0"/>
              <a:t>Искус­ство сталевара заключается в том, что­бы за время доводки добиться требуе­мых состава и температуры ванны.</a:t>
            </a:r>
          </a:p>
          <a:p>
            <a:r>
              <a:rPr lang="ru-RU" dirty="0"/>
              <a:t>Кипение ванны, продолжающееся во время доводки, обеспечивает уменьшение содержания газов и включений в металле, способствует выравниванию его состава и темпера­туры. За 10—40 мин (в зависимости от марки стали, емкости печи и др.) до момента </a:t>
            </a:r>
            <a:r>
              <a:rPr lang="ru-RU" dirty="0" err="1"/>
              <a:t>раскисления</a:t>
            </a:r>
            <a:r>
              <a:rPr lang="ru-RU" dirty="0"/>
              <a:t> операцию под­садки железной руды или продувки ванны прекращают.</a:t>
            </a:r>
          </a:p>
          <a:p>
            <a:r>
              <a:rPr lang="ru-RU" dirty="0"/>
              <a:t>Далее следует небольшой по про­должительности этап </a:t>
            </a:r>
            <a:r>
              <a:rPr lang="ru-RU" i="1" dirty="0"/>
              <a:t>чистого кипения. </a:t>
            </a:r>
            <a:r>
              <a:rPr lang="ru-RU" dirty="0"/>
              <a:t>В технологических инструкциях в за­висимости от емкости и условий рабо­ты печи, а также от марки стали конк­ретно оговаривается величина скорости окисления углерода во время поли­ровки ванны и чистого кипения.</a:t>
            </a:r>
          </a:p>
          <a:p>
            <a:r>
              <a:rPr lang="ru-RU" dirty="0"/>
              <a:t>В момент окончания чистого кипе­ния металл должен содержать строго определенное количество углерода, серы, фосфора и т. д. и иметь требуе­мую для данной марки стали темпера­туру.</a:t>
            </a:r>
          </a:p>
          <a:p>
            <a:r>
              <a:rPr lang="ru-RU" dirty="0"/>
              <a:t>Кипение ванны прекращается в момент ввода в нее </a:t>
            </a:r>
            <a:r>
              <a:rPr lang="ru-RU" dirty="0" err="1"/>
              <a:t>раскислителей</a:t>
            </a:r>
            <a:r>
              <a:rPr lang="ru-RU" dirty="0"/>
              <a:t> и легирующих. После необходимой вы­держки разделывают сталевыпускное отверстие и выпускают плавку.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815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9844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4. ТЕПЛОВАЯ РАБОТА МАРТЕНОВСКОЙ ПЕЧИ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197204"/>
            <a:ext cx="10803903" cy="5439266"/>
          </a:xfrm>
        </p:spPr>
        <p:txBody>
          <a:bodyPr/>
          <a:lstStyle/>
          <a:p>
            <a:r>
              <a:rPr lang="ru-RU" dirty="0"/>
              <a:t>В течение всех периодов мартеновс­кой плавки в печь поддают топливо. Под действием факела нагреваются как шихта, так и кладка печи. Около 90 % тепла от факела к ванне переда­ется излучением и 5—15 % — конвек­цией. Доля тепла, передаваемого кон­векцией, возрастает по мере повыше­ния мощности факела. Мощный фа­кел обеспечивает хорошее смешение топлива с воздухом (или кислородом), подаваемым для горения, повышение доли тепла, передаваемого ванне не­посредственно конвекцией при со­прикосновении факела с ванной, ин­тенсивную передачу ванне кислорода из атмосферы рабочего пространства (окислительную способность печи).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198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3951"/>
            <a:ext cx="10794476" cy="622169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Таким образом, чем выше темпера­тура факела и степень черноты пламе­ни, тем интенсивнее нагревается ших­та и тем меньше времени затрачивает­ся на плавку. Повышение температу­ры факела достигается улучшением степени нагрева воздуха и газа в реге­нераторах и обогащением воздуха кис­лородом, повышение степени черноты факела — карбюрацией пламени. Двух­атомные газы (0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/>
              <a:t>N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ru-RU" dirty="0"/>
              <a:t>) практичес­ки </a:t>
            </a:r>
            <a:r>
              <a:rPr lang="ru-RU" dirty="0" err="1"/>
              <a:t>лучепрозрачны</a:t>
            </a:r>
            <a:r>
              <a:rPr lang="ru-RU" dirty="0"/>
              <a:t> для всех длин волн, трехатомные (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, </a:t>
            </a:r>
            <a:r>
              <a:rPr lang="ru-RU" dirty="0" err="1"/>
              <a:t>Н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dirty="0"/>
              <a:t>, </a:t>
            </a:r>
            <a:r>
              <a:rPr lang="en-US" i="1" dirty="0"/>
              <a:t>S</a:t>
            </a:r>
            <a:r>
              <a:rPr lang="ru-RU" i="1" dirty="0"/>
              <a:t>0</a:t>
            </a:r>
            <a:r>
              <a:rPr lang="ru-RU" i="1" baseline="-25000" dirty="0"/>
              <a:t>2</a:t>
            </a:r>
            <a:r>
              <a:rPr lang="ru-RU" i="1" dirty="0"/>
              <a:t>) </a:t>
            </a:r>
            <a:r>
              <a:rPr lang="ru-RU" dirty="0"/>
              <a:t>облада­ют некоторой </a:t>
            </a:r>
            <a:r>
              <a:rPr lang="ru-RU" dirty="0" err="1"/>
              <a:t>излучательной</a:t>
            </a:r>
            <a:r>
              <a:rPr lang="ru-RU" dirty="0"/>
              <a:t> способ­ностью, однако степень черноты пла­мени горячего чистого газа составляет всего 0,1—0,2.</a:t>
            </a:r>
          </a:p>
          <a:p>
            <a:r>
              <a:rPr lang="ru-RU" dirty="0"/>
              <a:t>Чтобы повысить степень черноты пламени, необходимо обеспечить в нем содержание твердых «черных» ча­стичек (в первую очередь углеродис­тых). Углеродистые частицы могут по­явиться в пламени в результате разло­жения углеводородов</a:t>
            </a:r>
          </a:p>
          <a:p>
            <a:r>
              <a:rPr lang="ru-RU" dirty="0"/>
              <a:t> </a:t>
            </a:r>
          </a:p>
          <a:p>
            <a:r>
              <a:rPr lang="en-US" i="1" dirty="0" err="1"/>
              <a:t>C</a:t>
            </a:r>
            <a:r>
              <a:rPr lang="en-US" i="1" baseline="-25000" dirty="0" err="1"/>
              <a:t>x</a:t>
            </a:r>
            <a:r>
              <a:rPr lang="en-US" i="1" dirty="0" err="1"/>
              <a:t>H</a:t>
            </a:r>
            <a:r>
              <a:rPr lang="en-US" i="1" baseline="-25000" dirty="0" err="1"/>
              <a:t>y</a:t>
            </a:r>
            <a:r>
              <a:rPr lang="ru-RU" i="1" dirty="0"/>
              <a:t> = </a:t>
            </a:r>
            <a:r>
              <a:rPr lang="en-US" i="1" dirty="0" err="1"/>
              <a:t>xC</a:t>
            </a:r>
            <a:r>
              <a:rPr lang="ru-RU" baseline="-25000" dirty="0" err="1"/>
              <a:t>тв</a:t>
            </a:r>
            <a:r>
              <a:rPr lang="ru-RU" i="1" dirty="0"/>
              <a:t> + </a:t>
            </a:r>
            <a:r>
              <a:rPr lang="en-US" i="1" dirty="0"/>
              <a:t>y</a:t>
            </a:r>
            <a:r>
              <a:rPr lang="ru-RU" i="1" dirty="0"/>
              <a:t>/2</a:t>
            </a:r>
            <a:r>
              <a:rPr lang="en-US" i="1" dirty="0"/>
              <a:t>H</a:t>
            </a:r>
            <a:r>
              <a:rPr lang="ru-RU" i="1" baseline="-25000" dirty="0" err="1"/>
              <a:t>2г</a:t>
            </a:r>
            <a:r>
              <a:rPr lang="ru-RU" i="1" baseline="-25000" dirty="0"/>
              <a:t> </a:t>
            </a:r>
            <a:r>
              <a:rPr lang="ru-RU" i="1" dirty="0"/>
              <a:t>,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а также при добавке к подаваемому в печь газу различных жидких или твер­дых топлив, богатых углеродом и сложными углеводородами (мазут, ка­менноугольный пек). Степень черно­ты пламени </a:t>
            </a:r>
            <a:r>
              <a:rPr lang="ru-RU" i="1" dirty="0"/>
              <a:t>е„ </a:t>
            </a:r>
            <a:r>
              <a:rPr lang="ru-RU" dirty="0"/>
              <a:t>не должна быть ниже 0,5; в большинстве случаев она состав­ляет 0,55-0,75.</a:t>
            </a:r>
          </a:p>
          <a:p>
            <a:r>
              <a:rPr lang="ru-RU" dirty="0"/>
              <a:t>При одной и той же характеристике факела разность (</a:t>
            </a:r>
            <a:r>
              <a:rPr lang="ru-RU" dirty="0" err="1"/>
              <a:t>Г</a:t>
            </a:r>
            <a:r>
              <a:rPr lang="ru-RU" baseline="-25000" dirty="0" err="1"/>
              <a:t>г</a:t>
            </a:r>
            <a:r>
              <a:rPr lang="ru-RU" dirty="0"/>
              <a:t>/100)</a:t>
            </a:r>
            <a:r>
              <a:rPr lang="ru-RU" baseline="30000" dirty="0"/>
              <a:t>4</a:t>
            </a:r>
            <a:r>
              <a:rPr lang="ru-RU" dirty="0"/>
              <a:t>-(</a:t>
            </a:r>
            <a:r>
              <a:rPr lang="ru-RU" dirty="0" err="1"/>
              <a:t>Г</a:t>
            </a:r>
            <a:r>
              <a:rPr lang="ru-RU" baseline="-25000" dirty="0" err="1"/>
              <a:t>х</a:t>
            </a:r>
            <a:r>
              <a:rPr lang="ru-RU" dirty="0"/>
              <a:t>/100)</a:t>
            </a:r>
            <a:r>
              <a:rPr lang="ru-RU" baseline="30000" dirty="0"/>
              <a:t>4 </a:t>
            </a:r>
            <a:r>
              <a:rPr lang="ru-RU" dirty="0"/>
              <a:t>тем выше, чем холоднее шихта. Наи­более низкая температура шихты на­блюдается во время завалки и в начале периода плавления. Степень черноты холодной твердой шихты близка к единице (0,92—0,95). В этот период передача тепла от факела к шихте мак­симальная; она настолько велика, что практически нет опасности оплавле­ния огнеупоров и в печь подают мак­симальное количество топлива. По мере нагрева шихты температура </a:t>
            </a:r>
            <a:r>
              <a:rPr lang="ru-RU" dirty="0" err="1"/>
              <a:t>7</a:t>
            </a:r>
            <a:r>
              <a:rPr lang="ru-RU" baseline="-25000" dirty="0" err="1"/>
              <a:t>Х</a:t>
            </a:r>
            <a:r>
              <a:rPr lang="ru-RU" baseline="-25000" dirty="0"/>
              <a:t> </a:t>
            </a:r>
            <a:r>
              <a:rPr lang="ru-RU" dirty="0"/>
              <a:t>возрастает, шихта раскаляется, по­крывается шлаком и сама начинает отражать тепловые лучи, в результате чего условия поглощения тепла шихтой ухудшаются. Во избежание пере­грева и оплавления огнеупоров умень­шают подачу топлива.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428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4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877" y="70749"/>
            <a:ext cx="5660746" cy="484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23414" y="5319117"/>
            <a:ext cx="6096000" cy="15388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Схема изменения тепловой нагруз­ки по ходу плавки в мартеновской печи: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начало завалки и прогрева твердой шихты;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начало заливки жидкого чугуна; В—полное рас­плавление шихты; Г— выпуск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7431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07390"/>
            <a:ext cx="10851037" cy="641965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Таким образом, расход топлива по ходу плавки меняется. Максимальная величина расхода топлива — во время завалки и в начале периода плавления. Подаваемое в это время количество тепла называют </a:t>
            </a:r>
            <a:r>
              <a:rPr lang="ru-RU" i="1" dirty="0"/>
              <a:t>максимальной тепло­вой нагрузкой. </a:t>
            </a:r>
            <a:r>
              <a:rPr lang="ru-RU" dirty="0"/>
              <a:t>По мере нагрева шихты подачу топлива уменьшают и тепловая нагрузка снижается (рис. 16.9). Част­ное от деления общего расхода тепла топлива для одной плавки на продол­жительность плавки называют </a:t>
            </a:r>
            <a:r>
              <a:rPr lang="ru-RU" i="1" dirty="0"/>
              <a:t>средней тепловой нагрузкой, </a:t>
            </a:r>
            <a:r>
              <a:rPr lang="ru-RU" dirty="0"/>
              <a:t>или </a:t>
            </a:r>
            <a:r>
              <a:rPr lang="ru-RU" i="1" dirty="0"/>
              <a:t>средней тепло­вой мощностью печи.</a:t>
            </a:r>
            <a:endParaRPr lang="ru-RU" dirty="0"/>
          </a:p>
          <a:p>
            <a:r>
              <a:rPr lang="ru-RU" dirty="0"/>
              <a:t>Средняя тепловая нагрузка в зави­симости от емкости печи возрастает от 23 МВт для 125-т печи до 70 МВт для 900-т печи. Отношение максимальной тепловой нагрузки к средней тепловой нагрузке называют </a:t>
            </a:r>
            <a:r>
              <a:rPr lang="ru-RU" i="1" dirty="0"/>
              <a:t>коэффициентом </a:t>
            </a:r>
            <a:r>
              <a:rPr lang="ru-RU" i="1" dirty="0" err="1"/>
              <a:t>форсировки</a:t>
            </a:r>
            <a:r>
              <a:rPr lang="ru-RU" i="1" dirty="0"/>
              <a:t>, </a:t>
            </a:r>
            <a:r>
              <a:rPr lang="ru-RU" dirty="0"/>
              <a:t>величина которого колеб­лется для разных печей от 1,25 до 1,50. Высокие значения коэффициента </a:t>
            </a:r>
            <a:r>
              <a:rPr lang="ru-RU" dirty="0" err="1"/>
              <a:t>форсировки</a:t>
            </a:r>
            <a:r>
              <a:rPr lang="ru-RU" dirty="0"/>
              <a:t> характерны для печей, работающих с обогащением воздуха кислородом.</a:t>
            </a:r>
          </a:p>
          <a:p>
            <a:r>
              <a:rPr lang="ru-RU" dirty="0"/>
              <a:t>Расход топлива на отопление мар­теновской печи при расчетах печи оп­ределяется по тепловому балансу.</a:t>
            </a:r>
          </a:p>
          <a:p>
            <a:r>
              <a:rPr lang="ru-RU" i="1" dirty="0"/>
              <a:t>Приходная часть баланса </a:t>
            </a:r>
            <a:r>
              <a:rPr lang="ru-RU" dirty="0"/>
              <a:t>состоит из следующих статей:</a:t>
            </a:r>
          </a:p>
          <a:p>
            <a:r>
              <a:rPr lang="ru-RU" dirty="0"/>
              <a:t>1) тепло,  вносимое шихтой (жид­ким чугуном);</a:t>
            </a:r>
          </a:p>
          <a:p>
            <a:r>
              <a:rPr lang="ru-RU" dirty="0"/>
              <a:t>2) тепло, выделяемое при окисле </a:t>
            </a:r>
            <a:r>
              <a:rPr lang="ru-RU" dirty="0" err="1"/>
              <a:t>нии</a:t>
            </a:r>
            <a:r>
              <a:rPr lang="ru-RU" dirty="0"/>
              <a:t> примесей шихты и при шлакооб­разовании;</a:t>
            </a:r>
          </a:p>
          <a:p>
            <a:r>
              <a:rPr lang="ru-RU" dirty="0"/>
              <a:t>3) тепло  сгорания  СО,  выделяю­щегося из ванны при ее кипении, до </a:t>
            </a:r>
            <a:r>
              <a:rPr lang="ru-RU" dirty="0" err="1"/>
              <a:t>С0</a:t>
            </a:r>
            <a:r>
              <a:rPr lang="ru-RU" baseline="-25000" dirty="0" err="1"/>
              <a:t>2</a:t>
            </a:r>
            <a:r>
              <a:rPr lang="ru-RU" dirty="0"/>
              <a:t>;</a:t>
            </a:r>
          </a:p>
          <a:p>
            <a:r>
              <a:rPr lang="ru-RU" dirty="0"/>
              <a:t>4) физическое тепло нагретых воз­духа и газа;</a:t>
            </a:r>
          </a:p>
          <a:p>
            <a:r>
              <a:rPr lang="ru-RU" dirty="0"/>
              <a:t>5) тепло сгорания топлива.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5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7645"/>
            <a:ext cx="10515600" cy="580931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 мартеновскую печь загружают шихту (чугун, металлический лом и др.), которая под воздействием тепла от факела сжигаемого топлива посте­пенно плавится. После расплавления в ванну вводят различные добавки с тем, чтобы получить металл нужного состава и температуры; затем готовый металл выпускают в ковши и разлива­ют. Благодаря своим качествам и де­шевизне мартеновская сталь нашла очень широкое применение. Уже в начале </a:t>
            </a:r>
            <a:r>
              <a:rPr lang="en-US" dirty="0"/>
              <a:t>XX</a:t>
            </a:r>
            <a:r>
              <a:rPr lang="ru-RU" dirty="0"/>
              <a:t> в. доля мартеновской стали составляла половину общего мирового производства стали.</a:t>
            </a:r>
          </a:p>
          <a:p>
            <a:r>
              <a:rPr lang="ru-RU" dirty="0"/>
              <a:t>В </a:t>
            </a:r>
            <a:r>
              <a:rPr lang="ru-RU" dirty="0" err="1"/>
              <a:t>1870г</a:t>
            </a:r>
            <a:r>
              <a:rPr lang="ru-RU" dirty="0"/>
              <a:t>. дала первые плавки печь емкостью 2,5 т, построенная в России известными металлургами А. А. Из-</a:t>
            </a:r>
            <a:r>
              <a:rPr lang="ru-RU" dirty="0" err="1"/>
              <a:t>носковым</a:t>
            </a:r>
            <a:r>
              <a:rPr lang="ru-RU" dirty="0"/>
              <a:t> и Н. Н. Кузнецовым на </a:t>
            </a:r>
            <a:r>
              <a:rPr lang="ru-RU" dirty="0" err="1"/>
              <a:t>Сормовском</a:t>
            </a:r>
            <a:r>
              <a:rPr lang="ru-RU" dirty="0"/>
              <a:t> заводе. Эта печь хорошо работала и стала образцом для печей большой емкости, построенных позже на других русских заводах.</a:t>
            </a:r>
          </a:p>
          <a:p>
            <a:r>
              <a:rPr lang="ru-RU" dirty="0"/>
              <a:t>После Октябрьской революции 1917 г. мартеновский процесс стал ос­новным в нашей металлургии. Огром­ную роль сыграли мартеновские печи и в годы Великой Отечественной вой­ны. Советским металлургам впервые в мировой практике удалось удвоить садку мартеновских печей без суще­ственной их перестройки (</a:t>
            </a:r>
            <a:r>
              <a:rPr lang="ru-RU" dirty="0" err="1"/>
              <a:t>ММК</a:t>
            </a:r>
            <a:r>
              <a:rPr lang="ru-RU" dirty="0"/>
              <a:t>, </a:t>
            </a:r>
            <a:r>
              <a:rPr lang="ru-RU" dirty="0" err="1"/>
              <a:t>КМК</a:t>
            </a:r>
            <a:r>
              <a:rPr lang="ru-RU" dirty="0"/>
              <a:t>), удалось наладить производство высококачественной стали (броневой, подшипниковой и т. п.) на действо­вавших в то время мартеновских пе­чах.</a:t>
            </a:r>
          </a:p>
          <a:p>
            <a:r>
              <a:rPr lang="ru-RU" dirty="0"/>
              <a:t>В 1986 г. производство стали в СССР превысило 160 млн. т/год. Ос­новная масса стали в мире выплавля­лась тогда в мартеновских печах; наи­более крупные и высокопроизводи­тельные (около 1 млн. т стали в год) работали в СССР. Однако в современ­ных условиях мартеновский процесс уже не выдерживает конкуренции с конвертерным процессом и </a:t>
            </a:r>
            <a:r>
              <a:rPr lang="ru-RU" dirty="0" err="1"/>
              <a:t>электро­плавкой</a:t>
            </a:r>
            <a:r>
              <a:rPr lang="ru-RU" dirty="0"/>
              <a:t>. Во многих странах производ­ство мартеновской стали по этой причине прекращено. В России доля стали, выплавляемой в мартеновских печах, в последние десятилетия не­прерывно уменьшается и составляет в настоящее время около 1/5 общего производства стали.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92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5926"/>
            <a:ext cx="11030146" cy="6462074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/>
              <a:t>Расходная часть баланса </a:t>
            </a:r>
            <a:r>
              <a:rPr lang="ru-RU" dirty="0"/>
              <a:t>состоит из</a:t>
            </a:r>
          </a:p>
          <a:p>
            <a:r>
              <a:rPr lang="ru-RU" dirty="0"/>
              <a:t>следующих основных статей:</a:t>
            </a:r>
          </a:p>
          <a:p>
            <a:r>
              <a:rPr lang="ru-RU" dirty="0"/>
              <a:t>1) тепло на нагрев ванны (металла и шлака);</a:t>
            </a:r>
          </a:p>
          <a:p>
            <a:r>
              <a:rPr lang="ru-RU" dirty="0"/>
              <a:t>2) тепло на испарение влаги, по­павшей в печь вместе с шихтой;</a:t>
            </a:r>
          </a:p>
          <a:p>
            <a:r>
              <a:rPr lang="ru-RU" dirty="0"/>
              <a:t>3) тепло, затраченное на восстанов­ление оксидов железа железной руды (если   в   печь  загружалась  железная руда);</a:t>
            </a:r>
          </a:p>
          <a:p>
            <a:r>
              <a:rPr lang="ru-RU" dirty="0"/>
              <a:t>4)  тепло на разложение известняка (если в печь загружался известняк) и на нагрев образующегося при разло­жении известняка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;</a:t>
            </a:r>
          </a:p>
          <a:p>
            <a:r>
              <a:rPr lang="ru-RU" dirty="0"/>
              <a:t>5) тепло, пошедшее на нагрев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, образовавшегося при сгорании выде­ляющегося из ванны СО;</a:t>
            </a:r>
          </a:p>
          <a:p>
            <a:r>
              <a:rPr lang="ru-RU" dirty="0"/>
              <a:t>6) потери тепла с выбивающимися из печи газами;</a:t>
            </a:r>
          </a:p>
          <a:p>
            <a:r>
              <a:rPr lang="ru-RU" dirty="0"/>
              <a:t>7) потери на диссоциацию и от </a:t>
            </a:r>
            <a:r>
              <a:rPr lang="ru-RU" dirty="0" err="1"/>
              <a:t>не­догорания</a:t>
            </a:r>
            <a:r>
              <a:rPr lang="ru-RU" dirty="0"/>
              <a:t> топлива;</a:t>
            </a:r>
          </a:p>
          <a:p>
            <a:r>
              <a:rPr lang="ru-RU" dirty="0"/>
              <a:t>8) потери тепла через кладку рабо­чего пространства печи и с водой, ох­лаждающей      отдельные      элементы печи;</a:t>
            </a:r>
          </a:p>
          <a:p>
            <a:r>
              <a:rPr lang="ru-RU" dirty="0"/>
              <a:t>9) потери тепла от его излучения в открытые  завалочные  окна  и  через щели в кладке печи;</a:t>
            </a:r>
          </a:p>
          <a:p>
            <a:r>
              <a:rPr lang="ru-RU" dirty="0"/>
              <a:t>10) потери тепла с дымовыми газа­ми.</a:t>
            </a:r>
          </a:p>
          <a:p>
            <a:r>
              <a:rPr lang="ru-RU" dirty="0"/>
              <a:t>Приравнивая приходную и расход­ную части баланса, по их разности оп­ределяют тепло сгорания топлива. Зная теплотворную способность топ­лива, можно определить его расход (см., например, табл. 16.1).</a:t>
            </a:r>
          </a:p>
        </p:txBody>
      </p:sp>
    </p:spTree>
    <p:extLst>
      <p:ext uri="{BB962C8B-B14F-4D97-AF65-F5344CB8AC3E}">
        <p14:creationId xmlns:p14="http://schemas.microsoft.com/office/powerpoint/2010/main" val="29611450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283746"/>
              </p:ext>
            </p:extLst>
          </p:nvPr>
        </p:nvGraphicFramePr>
        <p:xfrm>
          <a:off x="1329180" y="952101"/>
          <a:ext cx="7984502" cy="49423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4546">
                  <a:extLst>
                    <a:ext uri="{9D8B030D-6E8A-4147-A177-3AD203B41FA5}">
                      <a16:colId xmlns:a16="http://schemas.microsoft.com/office/drawing/2014/main" val="1816034218"/>
                    </a:ext>
                  </a:extLst>
                </a:gridCol>
                <a:gridCol w="874033">
                  <a:extLst>
                    <a:ext uri="{9D8B030D-6E8A-4147-A177-3AD203B41FA5}">
                      <a16:colId xmlns:a16="http://schemas.microsoft.com/office/drawing/2014/main" val="3709698691"/>
                    </a:ext>
                  </a:extLst>
                </a:gridCol>
                <a:gridCol w="3091649">
                  <a:extLst>
                    <a:ext uri="{9D8B030D-6E8A-4147-A177-3AD203B41FA5}">
                      <a16:colId xmlns:a16="http://schemas.microsoft.com/office/drawing/2014/main" val="693482443"/>
                    </a:ext>
                  </a:extLst>
                </a:gridCol>
                <a:gridCol w="864274">
                  <a:extLst>
                    <a:ext uri="{9D8B030D-6E8A-4147-A177-3AD203B41FA5}">
                      <a16:colId xmlns:a16="http://schemas.microsoft.com/office/drawing/2014/main" val="3844460052"/>
                    </a:ext>
                  </a:extLst>
                </a:gridCol>
              </a:tblGrid>
              <a:tr h="4998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Основные статьи прихода тепла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Основные статьи расхода тепла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970244078"/>
                  </a:ext>
                </a:extLst>
              </a:tr>
              <a:tr h="4379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Тепло жидкого чугуна</a:t>
                      </a:r>
                      <a:r>
                        <a:rPr lang="ru-RU" sz="1600" baseline="30000">
                          <a:effectLst/>
                        </a:rPr>
                        <a:t>1</a:t>
                      </a: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0-12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Нагрев стали и шлака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18-25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586116595"/>
                  </a:ext>
                </a:extLst>
              </a:tr>
              <a:tr h="3907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Тепло реакций окисления примесей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8-17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Нагрев СО и СО</a:t>
                      </a:r>
                      <a:r>
                        <a:rPr lang="ru-RU" sz="1600" baseline="-25000">
                          <a:effectLst/>
                        </a:rPr>
                        <a:t>2</a:t>
                      </a:r>
                      <a:r>
                        <a:rPr lang="ru-RU" sz="1600">
                          <a:effectLst/>
                        </a:rPr>
                        <a:t>, выделяющихся из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1,5-2,0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971088008"/>
                  </a:ext>
                </a:extLst>
              </a:tr>
              <a:tr h="3907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 реакций шлакообразования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ванны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468890729"/>
                  </a:ext>
                </a:extLst>
              </a:tr>
              <a:tr h="742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Тепло сгорания топлива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45-60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Нагрев и разложение железной руды и известняка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1,0-10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445604285"/>
                  </a:ext>
                </a:extLst>
              </a:tr>
              <a:tr h="742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Физическое тепло</a:t>
                      </a:r>
                      <a:r>
                        <a:rPr lang="ru-RU" sz="1600" baseline="30000">
                          <a:effectLst/>
                        </a:rPr>
                        <a:t>2</a:t>
                      </a:r>
                      <a:r>
                        <a:rPr lang="ru-RU" sz="1600">
                          <a:effectLst/>
                        </a:rPr>
                        <a:t> подогрева газа</a:t>
                      </a:r>
                      <a:r>
                        <a:rPr lang="ru-RU" sz="1600" baseline="30000">
                          <a:effectLst/>
                        </a:rPr>
                        <a:t>3</a:t>
                      </a:r>
                      <a:r>
                        <a:rPr lang="ru-RU" sz="1600">
                          <a:effectLst/>
                        </a:rPr>
                        <a:t> и воздуха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26-32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Потери тепла с дымовыми газами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45-60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74928202"/>
                  </a:ext>
                </a:extLst>
              </a:tr>
              <a:tr h="3907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Потери тепла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15-25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700408685"/>
                  </a:ext>
                </a:extLst>
              </a:tr>
              <a:tr h="3907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 том числе: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366490903"/>
                  </a:ext>
                </a:extLst>
              </a:tr>
              <a:tr h="3907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 охлаждающей водой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5-15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937061897"/>
                  </a:ext>
                </a:extLst>
              </a:tr>
              <a:tr h="4689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через кладку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4-6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19022220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86920" y="246610"/>
            <a:ext cx="6071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Тепловой баланс рабочего пространства мартеновской печи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209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0417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6. ТОПЛИВО ДЛЯ МАРТЕНОВСКИХ ПЕЧЕЙ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 И УСЛОВИЯ ЕГО </a:t>
            </a:r>
            <a:r>
              <a:rPr lang="ru-RU" b="1" dirty="0" smtClean="0"/>
              <a:t>СЖИГАНИЯ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Для характеристики условий сжигания топлива применяют величину, назы­ваемую </a:t>
            </a:r>
            <a:r>
              <a:rPr lang="ru-RU" i="1" dirty="0"/>
              <a:t>коэффициентом использования топлива </a:t>
            </a:r>
            <a:r>
              <a:rPr lang="ru-RU" dirty="0"/>
              <a:t>(к. и. т.):</a:t>
            </a:r>
          </a:p>
          <a:p>
            <a:r>
              <a:rPr lang="el-GR" i="1" baseline="-25000" dirty="0" smtClean="0"/>
              <a:t>η</a:t>
            </a:r>
            <a:r>
              <a:rPr lang="ru-RU" i="1" baseline="-25000" dirty="0" smtClean="0"/>
              <a:t> </a:t>
            </a:r>
            <a:r>
              <a:rPr lang="ru-RU" i="1" dirty="0" smtClean="0"/>
              <a:t> </a:t>
            </a:r>
            <a:r>
              <a:rPr lang="ru-RU" i="1" dirty="0"/>
              <a:t>= (</a:t>
            </a:r>
            <a:r>
              <a:rPr lang="en-US" i="1" dirty="0"/>
              <a:t>Q</a:t>
            </a:r>
            <a:r>
              <a:rPr lang="ru-RU" i="1" dirty="0"/>
              <a:t> - </a:t>
            </a:r>
            <a:r>
              <a:rPr lang="en-US" i="1" dirty="0" err="1"/>
              <a:t>Qyx</a:t>
            </a:r>
            <a:r>
              <a:rPr lang="ru-RU" i="1" dirty="0"/>
              <a:t>)/</a:t>
            </a:r>
            <a:r>
              <a:rPr lang="en-US" i="1" dirty="0" err="1"/>
              <a:t>Q</a:t>
            </a:r>
            <a:r>
              <a:rPr lang="en-US" i="1" baseline="-25000" dirty="0" err="1"/>
              <a:t>T</a:t>
            </a:r>
            <a:r>
              <a:rPr lang="ru-RU" i="1" dirty="0"/>
              <a:t>,</a:t>
            </a:r>
            <a:endParaRPr lang="ru-RU" dirty="0"/>
          </a:p>
          <a:p>
            <a:r>
              <a:rPr lang="ru-RU" dirty="0"/>
              <a:t>где </a:t>
            </a:r>
            <a:r>
              <a:rPr lang="en-US" i="1" dirty="0" err="1"/>
              <a:t>Q</a:t>
            </a:r>
            <a:r>
              <a:rPr lang="en-US" i="1" baseline="-25000" dirty="0" err="1"/>
              <a:t>T</a:t>
            </a:r>
            <a:r>
              <a:rPr lang="ru-RU" i="1" dirty="0"/>
              <a:t> — </a:t>
            </a:r>
            <a:r>
              <a:rPr lang="ru-RU" dirty="0"/>
              <a:t>теплота сгорания топлива; </a:t>
            </a:r>
            <a:r>
              <a:rPr lang="en-US" i="1" dirty="0"/>
              <a:t>Q</a:t>
            </a:r>
            <a:r>
              <a:rPr lang="ru-RU" baseline="-25000" dirty="0"/>
              <a:t>ух</a:t>
            </a:r>
            <a:r>
              <a:rPr lang="ru-RU" dirty="0"/>
              <a:t> — тепло уходящих газов.</a:t>
            </a:r>
          </a:p>
          <a:p>
            <a:r>
              <a:rPr lang="ru-RU" dirty="0"/>
              <a:t>Для мартеновских печей к. и. т. со­ставляет 0,50—0,55. С учетом тепла, полезно используемого для получения пара в котлах-утилизаторах, величина к. и. т. выше.</a:t>
            </a:r>
          </a:p>
          <a:p>
            <a:r>
              <a:rPr lang="ru-RU" i="1" dirty="0"/>
              <a:t>Удельный расход тепла </a:t>
            </a:r>
            <a:r>
              <a:rPr lang="ru-RU" dirty="0"/>
              <a:t>(расход теп­ла топлива на 1 т стали) зависит от многих факторов и прежде всего от емкости печи. По мере увеличения садки печи уменьшаются относитель­ные потери тепла на нагрев футеров­ки, на уход тепла с охлаждающей во­дой и другие потери; в результате удельный расход тепла снижается с 8400 МДж/т для 50-т печей до 2100 МДж/т для 900-т печей.</a:t>
            </a:r>
          </a:p>
          <a:p>
            <a:r>
              <a:rPr lang="ru-RU" dirty="0"/>
              <a:t>Топливо, применяемое для ото­пления мартеновских печей, различа­ют: а) по физическому состоянию: жидкое (мазут, смола), газообразное (доменный, генераторный, коксо­вый, природный газы), твердое (ка­менноугольная пыль); б) по теплоте сгорания: низкокалорийное (теплота сгорания доменного газа 3,78— 4,2 МДж/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, генераторного газа 4,83-6,30 МДж/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) и высококало­рийное (теплота сгорания мазута 39,9-42 МДж/кг, коксового газа 16,8—18,0 МДж/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, «сухого» природ­ного газа 33,6—35,2 МДж/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, «жирно­го» природного газа 63 МДж/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).</a:t>
            </a:r>
          </a:p>
          <a:p>
            <a:r>
              <a:rPr lang="ru-RU" dirty="0"/>
              <a:t>Температура поверхности шлака в конце плавки составляет пример­но </a:t>
            </a:r>
            <a:r>
              <a:rPr lang="ru-RU" dirty="0" err="1"/>
              <a:t>1650°С</a:t>
            </a:r>
            <a:r>
              <a:rPr lang="ru-RU" dirty="0"/>
              <a:t>. Чтобы тепло пламени достаточно интенсивно передава­лось металлу, температура факела должна быть, по крайней мере, </a:t>
            </a:r>
            <a:r>
              <a:rPr lang="ru-RU" dirty="0" err="1"/>
              <a:t>1750°С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934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248" y="207390"/>
            <a:ext cx="10917025" cy="641965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Практическая температура факела '</a:t>
            </a:r>
            <a:r>
              <a:rPr lang="ru-RU" dirty="0" err="1"/>
              <a:t>п</a:t>
            </a:r>
            <a:r>
              <a:rPr lang="ru-RU" baseline="-25000" dirty="0" err="1"/>
              <a:t>Р</a:t>
            </a:r>
            <a:r>
              <a:rPr lang="ru-RU" dirty="0"/>
              <a:t> </a:t>
            </a:r>
            <a:r>
              <a:rPr lang="ru-RU" baseline="30000" dirty="0"/>
              <a:t>=</a:t>
            </a:r>
            <a:r>
              <a:rPr lang="ru-RU" dirty="0"/>
              <a:t> </a:t>
            </a:r>
            <a:r>
              <a:rPr lang="ru-RU" dirty="0" err="1"/>
              <a:t>Цсал</a:t>
            </a:r>
            <a:r>
              <a:rPr lang="ru-RU" dirty="0"/>
              <a:t>, гае ^ — калориметричес­кая температура сгорания топлива; </a:t>
            </a:r>
            <a:r>
              <a:rPr lang="en-US" i="1" dirty="0"/>
              <a:t>k</a:t>
            </a:r>
            <a:r>
              <a:rPr lang="ru-RU" i="1" dirty="0"/>
              <a:t> — </a:t>
            </a:r>
            <a:r>
              <a:rPr lang="ru-RU" dirty="0"/>
              <a:t>пирометрический коэффициент, зависящий от условий отдачи тепла нагреваемым предметам, от потерь тепла в окружающую среду и от степе­ни диссоциации продуктов сгорания. Величина коэффициента </a:t>
            </a:r>
            <a:r>
              <a:rPr lang="en-US" i="1" dirty="0"/>
              <a:t>k </a:t>
            </a:r>
            <a:r>
              <a:rPr lang="ru-RU" dirty="0"/>
              <a:t>близка к 0,7. Следовательно, калориметричес­кая температура горения топлива в мартеновской печи должна быть не ниже 2400 "С (1700 : 0,7 = 2430 °С). При этом следует иметь в виду, что для обеспечения полноты сгорания воздух для сжигания топлива надо подавать с некоторым избытком — обычно 10— 20%, т. е. </a:t>
            </a:r>
            <a:r>
              <a:rPr lang="ru-RU" dirty="0" err="1"/>
              <a:t>сс</a:t>
            </a:r>
            <a:r>
              <a:rPr lang="ru-RU" dirty="0"/>
              <a:t>=</a:t>
            </a:r>
            <a:r>
              <a:rPr lang="ru-RU" dirty="0" err="1"/>
              <a:t>1,1н</a:t>
            </a:r>
            <a:r>
              <a:rPr lang="ru-RU" dirty="0"/>
              <a:t>-1.,2.</a:t>
            </a:r>
          </a:p>
          <a:p>
            <a:r>
              <a:rPr lang="ru-RU" dirty="0"/>
              <a:t>В качестве топлива для мартенов-</a:t>
            </a:r>
            <a:r>
              <a:rPr lang="ru-RU" dirty="0" err="1"/>
              <a:t>Ьких</a:t>
            </a:r>
            <a:r>
              <a:rPr lang="ru-RU" dirty="0"/>
              <a:t> печей обычно используют мазут и (или) природный газ. Мазут — пер­воклассное топливо для мартеновских печей: он дает яркосветящийся на-</a:t>
            </a:r>
            <a:r>
              <a:rPr lang="ru-RU" dirty="0" err="1"/>
              <a:t>стиль'ный</a:t>
            </a:r>
            <a:r>
              <a:rPr lang="ru-RU" dirty="0"/>
              <a:t> факел. Обычно мазут содер­жит 83-85 % С и 10-11 % </a:t>
            </a:r>
            <a:r>
              <a:rPr lang="ru-RU" dirty="0" err="1"/>
              <a:t>Н</a:t>
            </a:r>
            <a:r>
              <a:rPr lang="ru-RU" baseline="-25000" dirty="0" err="1"/>
              <a:t>2</a:t>
            </a:r>
            <a:r>
              <a:rPr lang="ru-RU" dirty="0"/>
              <a:t>, осталь­ное — влага, зола и сера. Содержание серы в мартеновских мазутах около 0,5-0,7%.</a:t>
            </a:r>
          </a:p>
          <a:p>
            <a:r>
              <a:rPr lang="ru-RU" dirty="0"/>
              <a:t>Перед подачей к форсункам мазут нагревают до 70—80 °С. Распыление мазута производят сжатым воздухом под давлением 0,5—0,7 МН/</a:t>
            </a:r>
            <a:r>
              <a:rPr lang="ru-RU" dirty="0" err="1"/>
              <a:t>м</a:t>
            </a:r>
            <a:r>
              <a:rPr lang="ru-RU" baseline="30000" dirty="0" err="1"/>
              <a:t>2</a:t>
            </a:r>
            <a:r>
              <a:rPr lang="ru-RU" dirty="0"/>
              <a:t> или пе­регретым паром с давлением 1,1 — 1,2 МН/</a:t>
            </a:r>
            <a:r>
              <a:rPr lang="ru-RU" dirty="0" err="1"/>
              <a:t>м</a:t>
            </a:r>
            <a:r>
              <a:rPr lang="ru-RU" baseline="30000" dirty="0" err="1"/>
              <a:t>2</a:t>
            </a:r>
            <a:r>
              <a:rPr lang="ru-RU" dirty="0"/>
              <a:t> (300-350 °С).</a:t>
            </a:r>
          </a:p>
          <a:p>
            <a:r>
              <a:rPr lang="ru-RU" dirty="0"/>
              <a:t>Природные газы основных место­рождений примерно на 95 % состоят из метана </a:t>
            </a:r>
            <a:r>
              <a:rPr lang="ru-RU" dirty="0" err="1"/>
              <a:t>СН</a:t>
            </a:r>
            <a:r>
              <a:rPr lang="ru-RU" baseline="-25000" dirty="0" err="1"/>
              <a:t>4</a:t>
            </a:r>
            <a:r>
              <a:rPr lang="ru-RU" dirty="0"/>
              <a:t>. Факел природного газа — </a:t>
            </a:r>
            <a:r>
              <a:rPr lang="ru-RU" dirty="0" err="1"/>
              <a:t>малосветящийся</a:t>
            </a:r>
            <a:r>
              <a:rPr lang="ru-RU" dirty="0"/>
              <a:t>, и для повы­шения его светимости одновременно с газом в печь вводят некоторое ко­личество (10—20 %, иногда до 30— 40 %) мазута. Добавка мазута не только повышает светимость факела, но и утяжеляет его, делая факел бо­лее настильным. Повышать свети­мость факела пламени природного газа можно также путем нагрева час­ти его при недостатке воздуха. Метан при нагревании разлагается («рефор­мируется») с выделением большого количества </a:t>
            </a:r>
            <a:r>
              <a:rPr lang="ru-RU" dirty="0" err="1"/>
              <a:t>сажистых</a:t>
            </a:r>
            <a:r>
              <a:rPr lang="ru-RU" dirty="0"/>
              <a:t> частиц (</a:t>
            </a:r>
            <a:r>
              <a:rPr lang="ru-RU" dirty="0" err="1"/>
              <a:t>СН</a:t>
            </a:r>
            <a:r>
              <a:rPr lang="ru-RU" baseline="-25000" dirty="0" err="1"/>
              <a:t>4</a:t>
            </a:r>
            <a:r>
              <a:rPr lang="ru-RU" dirty="0"/>
              <a:t> = = С + </a:t>
            </a:r>
            <a:r>
              <a:rPr lang="ru-RU" dirty="0" err="1"/>
              <a:t>2Н</a:t>
            </a:r>
            <a:r>
              <a:rPr lang="ru-RU" baseline="-25000" dirty="0" err="1"/>
              <a:t>2</a:t>
            </a:r>
            <a:r>
              <a:rPr lang="ru-RU" dirty="0"/>
              <a:t>), что обеспечивает получе­ние светящего факела. Природный газ является «удобным» топливом: он не содержит ядовитых веществ и вредных примесей, дешев, легко транспортируется.</a:t>
            </a:r>
          </a:p>
          <a:p>
            <a:r>
              <a:rPr lang="ru-RU" dirty="0"/>
              <a:t>Ряд мартеновских печей оборудо­ван газокислородными горелками, которые вводят в печь через свод. С помощью этих горелок высокотемпе­ратурный факел природного газа, го­рящего в кислороде, направляют не­посредственно на шихту. Скорость плавления шихты при этом значитель­но возрастает.</a:t>
            </a:r>
          </a:p>
          <a:p>
            <a:r>
              <a:rPr lang="ru-RU" dirty="0"/>
              <a:t>Калориметрическая температура горения холодных мазута и природно­го газа в нагретом воздухе составляет 2600—2650 °С. Таким образом, такие высококалорийные виды топлива, как мазут и природный газ, дают весьма высокотемпературный факел.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919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2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7. ОСОБЕННОСТИ ТЕХНОЛОГИИ ПЛАВКИ СТАЛИ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 В МАРТЕНОВСКИХ </a:t>
            </a:r>
            <a:r>
              <a:rPr lang="ru-RU" b="1" dirty="0" smtClean="0"/>
              <a:t>ПЕЧАХ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мартеновских печах можно пере­плавлять в сталь чугун и скрап (лом) любого состава в любой пропорции. В зависимости от состава шихты разли­чают:</a:t>
            </a:r>
          </a:p>
          <a:p>
            <a:r>
              <a:rPr lang="ru-RU" dirty="0"/>
              <a:t>1. Скрап-процесс — процесс,     при котором основной составной частью шихты служит стальной скрап (лом). Скрап-процесс обычно применяют в цехах заводов, в составе которых нет доменных печей. Кроме скрапа в ших­ту добавляют  некоторое  количество (25-45 %) чугуна.</a:t>
            </a:r>
          </a:p>
          <a:p>
            <a:r>
              <a:rPr lang="ru-RU" dirty="0"/>
              <a:t>2. Скрап-рудный    процесс — пере­дел   в   мартеновских   печах   шихты, твердые     составляющие     которой — скрап (лом) и железная руда. Основ­ная    масса    шихты    (55-75 %)    при этом — жидкий чугун; он заливается в печь непосредственно из чугуновозных ковшей.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1300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07390"/>
            <a:ext cx="10728489" cy="642908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Технология плавки стали в марте­новских печах имеет ряд особеннос­тей:</a:t>
            </a:r>
          </a:p>
          <a:p>
            <a:r>
              <a:rPr lang="ru-RU" dirty="0"/>
              <a:t>1. Окислительный характер газовой фазы печи. Через рабочее простран­ство мартеновской печи над ванной проходит огромное количество газа. Если учесть, например, что на 1 т ста­ли в 500-т печи расходуется примерно 4200 МДж, то при отоплении печи га­зом с теплотой сгорания 8,4 МДж/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baseline="30000" dirty="0"/>
              <a:t> </a:t>
            </a:r>
            <a:r>
              <a:rPr lang="ru-RU" dirty="0"/>
              <a:t>его количество, требуемое на плавку, составит 500 • 4200/8,4 = 250 тыс.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. На 1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 газа при а = 1,15 •*• 1,20 расхо­дуется примерно 2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 воздуха и обра­зуется около 3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 продуктов сгорания. Следовательно, за плавку через рабо­чее пространство печи пройдет около 250 000 • 3 = 750 тыс.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 продуктов сго­рания. Продолжительность плавки в 500-т печи составляет 7—</a:t>
            </a:r>
            <a:r>
              <a:rPr lang="ru-RU" dirty="0" err="1"/>
              <a:t>10ч</a:t>
            </a:r>
            <a:r>
              <a:rPr lang="ru-RU" dirty="0"/>
              <a:t>, т.е. из рабочего пространства печи вылетает в час 75—100 тыс.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 продуктов сгора­ния. Расчет выполнен на объем газов в холодном состоянии. Если учесть рас­ширение газов при нагреве до 1700 °С примерно в 7 раз, то можно предста­вить, с какой скоростью печные газы проносятся над ванной (до 25 м/с).</a:t>
            </a:r>
          </a:p>
          <a:p>
            <a:r>
              <a:rPr lang="ru-RU" dirty="0"/>
              <a:t>В состав газов входят углерод- и водородсодержащие соединения, а так­же </a:t>
            </a:r>
            <a:r>
              <a:rPr lang="ru-RU" dirty="0" err="1"/>
              <a:t>О</a:t>
            </a:r>
            <a:r>
              <a:rPr lang="ru-RU" baseline="-25000" dirty="0" err="1"/>
              <a:t>2</a:t>
            </a:r>
            <a:r>
              <a:rPr lang="ru-RU" dirty="0"/>
              <a:t>, так как воздух для горения подают с избытком. При горении угле­род- и водородсодержащих соедине­ний образуются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 и </a:t>
            </a:r>
            <a:r>
              <a:rPr lang="ru-RU" dirty="0" err="1"/>
              <a:t>Н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dirty="0"/>
              <a:t>. Следова­тельно, продукты сгорания любого топлива будут обязательно иметь в своем составе кислород, окислитель­ные газы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 и </a:t>
            </a:r>
            <a:r>
              <a:rPr lang="ru-RU" dirty="0" err="1"/>
              <a:t>Н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dirty="0"/>
              <a:t> и некоторое ко­личество азота </a:t>
            </a:r>
            <a:r>
              <a:rPr lang="en-US" dirty="0"/>
              <a:t>N</a:t>
            </a:r>
            <a:r>
              <a:rPr lang="ru-RU" baseline="-25000" dirty="0"/>
              <a:t>2</a:t>
            </a:r>
            <a:r>
              <a:rPr lang="ru-RU" dirty="0"/>
              <a:t>.</a:t>
            </a:r>
          </a:p>
          <a:p>
            <a:r>
              <a:rPr lang="ru-RU" dirty="0"/>
              <a:t>Таким образом, характер атмосфе­ры мартеновской печи во все периоды плавки окислительный и парциальное давление кислорода в атмосфере по­чти всегда велико. В результате за плавку ванна поглощает от 1 до 3 % кислорода от массы металла. Этот кислород расходуется в основном на окисление примесей, часть его расхо­дуется на окисление железа.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9592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8218"/>
            <a:ext cx="10671928" cy="601430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2. Тепло к ванне поступает сверху, а отводится снизу через подину, по­этому температура шлака выше, чем металла, и по глубине ванны имеет место  разность температур  металла. Толщина шлака в мартеновских печах колеблется от 50 до </a:t>
            </a:r>
            <a:r>
              <a:rPr lang="ru-RU" dirty="0" err="1"/>
              <a:t>500мм</a:t>
            </a:r>
            <a:r>
              <a:rPr lang="ru-RU" dirty="0"/>
              <a:t>, глубина ванны металла — от 500 до 1500 мм (в зависимости от емкости и конструк­ции печи). Выравниванию температу­ры по глубине ванны способствуют пузыри СО, выделяющиеся в резуль­тате окисления углерода и приводя­щие к кипению ванны. Если кипение отсутствует, то верхние слои ванны чрезмерно перегреваются,  а нижние слои, наоборот, будут нагреты недо­статочно.</a:t>
            </a:r>
          </a:p>
          <a:p>
            <a:r>
              <a:rPr lang="ru-RU" dirty="0"/>
              <a:t>Однако, несмотря на кипение ван­ны, некоторый перепад температур по глубине ванны все же сохраняется, особенно между шлаком и металлом. В начале кипения перепад составляет 70-100 °С, в конце — 20-50 °С.</a:t>
            </a:r>
          </a:p>
          <a:p>
            <a:r>
              <a:rPr lang="ru-RU" dirty="0"/>
              <a:t>По длине печи температура метал­ла также неодинакова. Под факелом температура металла несколько выше, чем у отводящей головки.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2647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1340"/>
            <a:ext cx="10653074" cy="6183984"/>
          </a:xfrm>
        </p:spPr>
        <p:txBody>
          <a:bodyPr>
            <a:normAutofit/>
          </a:bodyPr>
          <a:lstStyle/>
          <a:p>
            <a:r>
              <a:rPr lang="ru-RU" dirty="0"/>
              <a:t>3. Участие пода печи в протекаю­щих процессах. В отличие от плавки в конвертерах,   которая   продолжается всего 30—35 мин, плавка в мартеновс­кой печи продолжается несколько ча­сов. Поэтому влияние взаимодействия металла с подиной оказывается весьма ощутимым.</a:t>
            </a:r>
          </a:p>
          <a:p>
            <a:r>
              <a:rPr lang="ru-RU" dirty="0"/>
              <a:t>4. Жидкий металл все время нахо­дится под слоем шлака (шлак пример­но вдвое легче металла). Практически все добавки, которые вводят в печь, попадают на шлак или проходят в ме­талл через шлак. Если учесть, что и тепло от факела к металлу передается через шлак, то становится ясным, на­сколько велика роль шлака в марте­новском процессе. По существу, уп­равление ходом плавки заключается в том, что изменяют состав, температу­ру и консистенцию шлака и таким об­разом добиваются получения металла нужного состава и качества.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834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360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2. КОНСТРУКЦИЯ И РАБОТА МАРТЕНОВСКОЙ ПЕЧИ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0388"/>
            <a:ext cx="10515600" cy="573149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Мартеновская печь симметрична по своей конструкции и состоит из следу­ющих основных элементов (рис. 16.1): рабочее пространство, головки, верти­кальные каналы, шлаковики, регене­раторы, борова, реверсивные и регу­лирующие клапаны, котел-утилиза­тор, газоочистка и дымовая труба. На рис. 16.1 схематически показана мар­теновская печь в тот момент, когда топливо и воздух поступают с правой стороны печи. Проходя через предва­рительно нагретую насадку регенера­тора, воздух нагревается до 1000— </a:t>
            </a:r>
            <a:r>
              <a:rPr lang="ru-RU" dirty="0" err="1"/>
              <a:t>1200°С</a:t>
            </a:r>
            <a:r>
              <a:rPr lang="ru-RU" dirty="0"/>
              <a:t> и в нагретом состоянии через головку попадает в печь. При сгора­нии топлива образуется факел, темпе­ратура которого 1800—1900 °С. Пройдя головку, расположенную в левой сто­роне печи, раскаленные продукты сго­рания попадают в левую насадку реге­нератора и по системе боровов уходят к трубе. При этом насадка левого реге­нератора нагревается, а насадка реге­нератора правой стороны постепенно охлаждается. В момент, когда темпе­ратура в регенераторе, через который поступал в печь воздух, уже снизилась настолько, что становится невозмож­ным нагрев воздуха до нужного уров­ня, а противоположный регенератор, через который из печи уходят продукты сгорания, перегревается, осуществ­ляют </a:t>
            </a:r>
            <a:r>
              <a:rPr lang="ru-RU" i="1" dirty="0"/>
              <a:t>перекидку клапанов, </a:t>
            </a:r>
            <a:r>
              <a:rPr lang="ru-RU" dirty="0"/>
              <a:t>изменяя на­правление движения потоков в печи. Операцию перекидки выполняют по­средством перекидных клапанов. Хо­лодный воздух в результате этой опе­рации направляется через хорошо на­гретый левый регенератор, а продукты сгорания уходят в правую сторону печи, постепенно нагревая остывший правый регенератор. В течение плавки циклы повторяются.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8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3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3" y="193298"/>
            <a:ext cx="11684846" cy="485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7963" y="5452795"/>
            <a:ext cx="118400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Схема устройства (а) и общий вид (б) мартеновской печи: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— дымовая труба;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боров;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регенератор;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шлаковик; 5 — вертикальный канал;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головка; 7—ра­бочее пространство;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реверсивные и регулирующие клапаны;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котел-утилизатор; 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газоочистка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61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5096"/>
            <a:ext cx="10515600" cy="650449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При рассмотрении существующих вариантов конструкций мартеновских печей исходят из следующих общих признаков:</a:t>
            </a:r>
          </a:p>
          <a:p>
            <a:r>
              <a:rPr lang="ru-RU" dirty="0"/>
              <a:t>а) по характеру конструкций мар­теновские печи бывают </a:t>
            </a:r>
            <a:r>
              <a:rPr lang="ru-RU" i="1" dirty="0"/>
              <a:t>стационарны­ми </a:t>
            </a:r>
            <a:r>
              <a:rPr lang="ru-RU" dirty="0"/>
              <a:t>и </a:t>
            </a:r>
            <a:r>
              <a:rPr lang="ru-RU" i="1" dirty="0"/>
              <a:t>качающимися. </a:t>
            </a:r>
            <a:r>
              <a:rPr lang="ru-RU" dirty="0"/>
              <a:t>Большинство мар­теновских  печей  стационарные,  так как качающиеся печи более сложные по конструкции и эксплуатация их об­ходится дороже. Однако в отдельных случаях установка качающихся печей себя оправдывает, например при тех­нологической  необходимости  скачи­вать большое количество шлака   или выпускать из печи не всю плавку, а только ее часть;</a:t>
            </a:r>
          </a:p>
          <a:p>
            <a:r>
              <a:rPr lang="ru-RU" dirty="0"/>
              <a:t>б) по   характеру   материалов,   ис­пользуемых для изготовления подины, мартеновские печи бывают </a:t>
            </a:r>
            <a:r>
              <a:rPr lang="ru-RU" i="1" dirty="0"/>
              <a:t>основными </a:t>
            </a:r>
            <a:r>
              <a:rPr lang="ru-RU" dirty="0"/>
              <a:t>и </a:t>
            </a:r>
            <a:r>
              <a:rPr lang="ru-RU" i="1" dirty="0"/>
              <a:t>кислыми',</a:t>
            </a:r>
            <a:endParaRPr lang="ru-RU" dirty="0"/>
          </a:p>
          <a:p>
            <a:r>
              <a:rPr lang="ru-RU" dirty="0"/>
              <a:t>в) в зависимости от вида топлива и его теплотворной способности марте­новские печи могут иметь </a:t>
            </a:r>
            <a:r>
              <a:rPr lang="ru-RU" i="1" dirty="0"/>
              <a:t>две пары реге­нераторов — </a:t>
            </a:r>
            <a:r>
              <a:rPr lang="ru-RU" dirty="0"/>
              <a:t>для подогрева и воздуха, и газа (при отоплении печи газом с невы­сокой   теплотворной   способностью) </a:t>
            </a:r>
            <a:r>
              <a:rPr lang="ru-RU" i="1" dirty="0"/>
              <a:t>или одну пару регенераторов </a:t>
            </a:r>
            <a:r>
              <a:rPr lang="ru-RU" dirty="0"/>
              <a:t>(когда печь отапливается высококалорийным топ­ливом, подогрев которого либо не ну­жен, либо трудно осуществим);</a:t>
            </a:r>
          </a:p>
          <a:p>
            <a:r>
              <a:rPr lang="ru-RU" dirty="0"/>
              <a:t>г) в зависимости от емкости марте­новские печи делятся на печи малой емкости   (&lt;</a:t>
            </a:r>
            <a:r>
              <a:rPr lang="ru-RU" dirty="0" err="1"/>
              <a:t>125т</a:t>
            </a:r>
            <a:r>
              <a:rPr lang="ru-RU" dirty="0"/>
              <a:t>),   средней   емкости (125—</a:t>
            </a:r>
            <a:r>
              <a:rPr lang="ru-RU" dirty="0" err="1"/>
              <a:t>300т</a:t>
            </a:r>
            <a:r>
              <a:rPr lang="ru-RU" dirty="0"/>
              <a:t>) и большегрузные печи. Из большегрузных печей металл обычно выпускается одновременно в два ков­ша (в исключительных случаях в три ковша).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043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54524"/>
            <a:ext cx="10634221" cy="6381946"/>
          </a:xfrm>
        </p:spPr>
        <p:txBody>
          <a:bodyPr>
            <a:normAutofit/>
          </a:bodyPr>
          <a:lstStyle/>
          <a:p>
            <a:r>
              <a:rPr lang="ru-RU" dirty="0"/>
              <a:t>Под термином «емкость печи» обычно понимается та масса </a:t>
            </a:r>
            <a:r>
              <a:rPr lang="ru-RU" dirty="0" err="1"/>
              <a:t>металло</a:t>
            </a:r>
            <a:r>
              <a:rPr lang="ru-RU" dirty="0"/>
              <a:t>-шихты, которую возможно загрузить в печь. Масса вводимых в печь по ходу плавки добавочных материалов при этом не учитывается. Кроме термина «емкость печи» рекомендован термин «вместимость печи», встречается так­же понятие «садка печи».</a:t>
            </a:r>
          </a:p>
          <a:p>
            <a:r>
              <a:rPr lang="ru-RU" dirty="0"/>
              <a:t>Строение мартеновской печи де­лится на верхнее и нижнее. Деление это весьма условно. Обычно рабочая площадка мартеновского цеха распо­ложена на 5—7 м выше уровня пола цеха. Верхнее строение печи располо­жено выше этой площадки. Оно вклю­чает собственно рабочее пространство и головки печи. Нижнее строение рас­положено под рабочей площадкой. Оно включает шлаковики, регенерато­ры и борова с перекидными устрой­ствами. Под рабочей площадкой обычно размещают также вентилято­ры для подачи через регенераторы в печь воздуха и другое вспомогательное оборудование.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07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7688" y="260775"/>
            <a:ext cx="11586328" cy="460345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1. Рабочее </a:t>
            </a:r>
            <a:r>
              <a:rPr lang="ru-RU" b="1" dirty="0"/>
              <a:t>пространство марте­новской печи </a:t>
            </a:r>
            <a:r>
              <a:rPr lang="ru-RU" dirty="0"/>
              <a:t>предназначено для осу­ществления всего технологического процесса выплавки стали, начиная от загрузки шихты и кончая выпуском готового металла. Оно представляет собой камеру определенного профиля, ограниченную подом, сводом, пере­дней и задней стенками, а с торцов — головками печи (рис. 16.2).</a:t>
            </a:r>
          </a:p>
          <a:p>
            <a:r>
              <a:rPr lang="ru-RU" dirty="0"/>
              <a:t>Часть рабочего пространства, рас­положенная ниже уровня порогов за­валочных окон и сформированная по­дом, продольными и поперечными от­косами, называется </a:t>
            </a:r>
            <a:r>
              <a:rPr lang="ru-RU" i="1" dirty="0"/>
              <a:t>ванной печи.</a:t>
            </a:r>
            <a:endParaRPr lang="ru-RU" dirty="0"/>
          </a:p>
          <a:p>
            <a:r>
              <a:rPr lang="ru-RU" dirty="0"/>
              <a:t>Из всех частей печи рабочее про­странство эксплуатируется в наиболее тяжелых условиях — в нем ведется плавка стали. Стойкость элементов рабочего пространства печи определя­ет, как правило, стойкость всей печи и, следовательно, сроки промежуточ­ных и капитальных ремонтов. В соот­ветствии с этим к огнеупорным мате­риалам для рабочего пространства</a:t>
            </a:r>
          </a:p>
          <a:p>
            <a:r>
              <a:rPr lang="ru-RU" dirty="0"/>
              <a:t>предъявляются жесткие требования, а именно требуются: а) высокая огне­упорность; б) химическая устойчи­вость против воздействия шлака, ме­талла и печных газов; в) достаточная механическая прочность при высоких температурах; г) хорошая термостой­кость при колебаниях температуры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Рисунок 3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54" y="4028420"/>
            <a:ext cx="4698792" cy="243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57946" y="4632362"/>
            <a:ext cx="6096000" cy="15388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Поперечный разрез (а)  и разрез вдоль продольной оси (б) рабочего простран­ства мартеновской печи: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1, 5—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соответственно задний и передний продоль­ные откосы;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2, 4—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задняя и передняя стенки соот­ветственно;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свод;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под; 7—поперечный от­кос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033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9109"/>
            <a:ext cx="10747342" cy="654220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2. Подина (под) печи. </a:t>
            </a:r>
            <a:r>
              <a:rPr lang="ru-RU" dirty="0"/>
              <a:t>Выбор футеровки для подины мартеновской печи определяется характеристикой шлаков. Мартеновский процесс, в ко­тором в шлаке преобладают кислот­ные оксиды, называется </a:t>
            </a:r>
            <a:r>
              <a:rPr lang="ru-RU" i="1" dirty="0"/>
              <a:t>кислым мар­теновским процессом', </a:t>
            </a:r>
            <a:r>
              <a:rPr lang="ru-RU" dirty="0"/>
              <a:t>соответственно печь, подина которой изготовлена из кислых огнеупорных материалов, на­зывается </a:t>
            </a:r>
            <a:r>
              <a:rPr lang="ru-RU" i="1" dirty="0"/>
              <a:t>кислой мартеновской печью. </a:t>
            </a:r>
            <a:r>
              <a:rPr lang="ru-RU" dirty="0"/>
              <a:t>Если в шлаке мартеновского процесса преобладают основные оксиды, то процесс называется </a:t>
            </a:r>
            <a:r>
              <a:rPr lang="ru-RU" i="1" dirty="0"/>
              <a:t>основным марте­новским процессом, </a:t>
            </a:r>
            <a:r>
              <a:rPr lang="ru-RU" dirty="0"/>
              <a:t>а печь — </a:t>
            </a:r>
            <a:r>
              <a:rPr lang="ru-RU" i="1" dirty="0"/>
              <a:t>основной мартеновской печью.</a:t>
            </a:r>
            <a:endParaRPr lang="ru-RU" dirty="0"/>
          </a:p>
          <a:p>
            <a:r>
              <a:rPr lang="ru-RU" dirty="0"/>
              <a:t>Верхний (рабочий) слой кислой подины выполняют из кварцевого песка, который набивают или навари­вают на заранее выложенные </a:t>
            </a:r>
            <a:r>
              <a:rPr lang="ru-RU" dirty="0" err="1"/>
              <a:t>динасо</a:t>
            </a:r>
            <a:r>
              <a:rPr lang="ru-RU" dirty="0"/>
              <a:t>-вые кирпичи. Верхний слой основной подины изготовляют обычно из маг­незитового порошка (реже доломито­вого), который набивают или навари­вают на служащий основанием магне­зитовый кирпич (рис. 16.3).</a:t>
            </a:r>
          </a:p>
          <a:p>
            <a:r>
              <a:rPr lang="ru-RU" dirty="0"/>
              <a:t>Задняя и передняя стенки марте­новской печи работают (особенно в нижней части) почти в тех же услови­ях, что и подина. Заднюю и переднюю стенки кислой мартеновской печи выкладывают из </a:t>
            </a:r>
            <a:r>
              <a:rPr lang="ru-RU" dirty="0" err="1"/>
              <a:t>динасового</a:t>
            </a:r>
            <a:r>
              <a:rPr lang="ru-RU" dirty="0"/>
              <a:t> кирпича, а основной мартеновской печи — из магнезитового кирпича.</a:t>
            </a:r>
          </a:p>
        </p:txBody>
      </p:sp>
    </p:spTree>
    <p:extLst>
      <p:ext uri="{BB962C8B-B14F-4D97-AF65-F5344CB8AC3E}">
        <p14:creationId xmlns:p14="http://schemas.microsoft.com/office/powerpoint/2010/main" val="2040578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6016</Words>
  <Application>Microsoft Office PowerPoint</Application>
  <PresentationFormat>Широкоэкранный</PresentationFormat>
  <Paragraphs>182</Paragraphs>
  <Slides>37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Тема Office</vt:lpstr>
      <vt:lpstr>Microsoft Equation 3.0</vt:lpstr>
      <vt:lpstr>Лекція 13</vt:lpstr>
      <vt:lpstr>История развития</vt:lpstr>
      <vt:lpstr>Презентация PowerPoint</vt:lpstr>
      <vt:lpstr>2. КОНСТРУКЦИЯ И РАБОТА МАРТЕНОВСКОЙ ПЕЧИ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ПЕРИОДЫ ПЛАВКИ</vt:lpstr>
      <vt:lpstr>Презентация PowerPoint</vt:lpstr>
      <vt:lpstr>Презентация PowerPoint</vt:lpstr>
      <vt:lpstr>Презентация PowerPoint</vt:lpstr>
      <vt:lpstr>4. ТЕПЛОВАЯ РАБОТА МАРТЕНОВСКОЙ ПЕЧИ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6. ТОПЛИВО ДЛЯ МАРТЕНОВСКИХ ПЕЧЕЙ  И УСЛОВИЯ ЕГО СЖИГАНИЯ</vt:lpstr>
      <vt:lpstr>Презентация PowerPoint</vt:lpstr>
      <vt:lpstr>7. ОСОБЕННОСТИ ТЕХНОЛОГИИ ПЛАВКИ СТАЛИ  В МАРТЕНОВСКИХ ПЕЧАХ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13</dc:title>
  <dc:creator>nazarkirichenko08@gmail.com</dc:creator>
  <cp:lastModifiedBy>nazarkirichenko08@gmail.com</cp:lastModifiedBy>
  <cp:revision>5</cp:revision>
  <dcterms:created xsi:type="dcterms:W3CDTF">2022-10-17T10:30:13Z</dcterms:created>
  <dcterms:modified xsi:type="dcterms:W3CDTF">2022-10-17T11:03:13Z</dcterms:modified>
</cp:coreProperties>
</file>