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8" r:id="rId5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2"/>
          <p:cNvSpPr/>
          <p:nvPr/>
        </p:nvSpPr>
        <p:spPr>
          <a:xfrm>
            <a:off x="357120" y="1616721"/>
            <a:ext cx="8428320" cy="25963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4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8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№ 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2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uk-UA" sz="4800" b="1" dirty="0">
                <a:solidFill>
                  <a:srgbClr val="FF0000"/>
                </a:solidFill>
              </a:rPr>
              <a:t>Методи клітинної інженерії</a:t>
            </a:r>
            <a:endParaRPr lang="ru-RU" sz="16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357120" y="475161"/>
            <a:ext cx="842832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799"/>
              </a:spcBef>
            </a:pPr>
            <a:r>
              <a:rPr lang="ru-RU" sz="3600" b="1" strike="noStrike" spc="-1" dirty="0" err="1" smtClean="0">
                <a:solidFill>
                  <a:srgbClr val="00B050"/>
                </a:solidFill>
                <a:latin typeface="Arial"/>
                <a:ea typeface="DejaVu Sans"/>
              </a:rPr>
              <a:t>Генна</a:t>
            </a:r>
            <a:r>
              <a:rPr lang="ru-RU" sz="3600" b="1" spc="-1" dirty="0" smtClean="0">
                <a:solidFill>
                  <a:srgbClr val="00B050"/>
                </a:solidFill>
              </a:rPr>
              <a:t> </a:t>
            </a:r>
            <a:r>
              <a:rPr lang="ru-RU" sz="3600" b="1" spc="-1" dirty="0" err="1">
                <a:solidFill>
                  <a:srgbClr val="00B050"/>
                </a:solidFill>
              </a:rPr>
              <a:t>інженерія</a:t>
            </a:r>
            <a:endParaRPr lang="ru-RU" sz="3600" spc="-1" dirty="0"/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та </a:t>
            </a:r>
            <a:r>
              <a:rPr lang="ru-RU" sz="3600" b="1" strike="noStrike" spc="-1" dirty="0" err="1" smtClean="0">
                <a:solidFill>
                  <a:srgbClr val="00B050"/>
                </a:solidFill>
                <a:latin typeface="Arial"/>
                <a:ea typeface="DejaVu Sans"/>
              </a:rPr>
              <a:t>клітинна</a:t>
            </a:r>
            <a:r>
              <a:rPr lang="ru-RU" sz="3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3600" b="1" strike="noStrike" spc="-1" dirty="0" err="1" smtClean="0">
                <a:solidFill>
                  <a:srgbClr val="00B050"/>
                </a:solidFill>
                <a:latin typeface="Arial"/>
                <a:ea typeface="DejaVu Sans"/>
              </a:rPr>
              <a:t>біотехнологія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7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8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Рисунок 273"/>
          <p:cNvPicPr/>
          <p:nvPr/>
        </p:nvPicPr>
        <p:blipFill>
          <a:blip r:embed="rId2"/>
          <a:stretch/>
        </p:blipFill>
        <p:spPr>
          <a:xfrm>
            <a:off x="2131614" y="4706334"/>
            <a:ext cx="2631922" cy="197879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/>
          <a:stretch/>
        </p:blipFill>
        <p:spPr>
          <a:xfrm>
            <a:off x="460817" y="3194100"/>
            <a:ext cx="2807280" cy="203796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/>
          <a:stretch/>
        </p:blipFill>
        <p:spPr>
          <a:xfrm>
            <a:off x="3888008" y="3375779"/>
            <a:ext cx="2990880" cy="201528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 t="22034" r="11674" b="11709"/>
          <a:stretch/>
        </p:blipFill>
        <p:spPr>
          <a:xfrm>
            <a:off x="6003359" y="4858910"/>
            <a:ext cx="3095280" cy="19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91471" y="787722"/>
            <a:ext cx="8976698" cy="12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42720" indent="-342360">
              <a:lnSpc>
                <a:spcPct val="100000"/>
              </a:lnSpc>
              <a:spcBef>
                <a:spcPts val="499"/>
              </a:spcBef>
            </a:pPr>
            <a:r>
              <a:rPr lang="ru-RU" sz="2000" b="0" strike="noStrike" spc="-1" dirty="0">
                <a:latin typeface="Arial"/>
              </a:rPr>
              <a:t>— </a:t>
            </a:r>
            <a:r>
              <a:rPr lang="ru-RU" sz="2000" b="0" strike="noStrike" spc="-1" dirty="0" err="1">
                <a:latin typeface="Arial"/>
              </a:rPr>
              <a:t>це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самостійна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галузь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біологічних</a:t>
            </a:r>
            <a:r>
              <a:rPr lang="ru-RU" sz="2000" b="0" strike="noStrike" spc="-1" dirty="0">
                <a:latin typeface="Arial"/>
              </a:rPr>
              <a:t> та </a:t>
            </a:r>
            <a:r>
              <a:rPr lang="ru-RU" sz="2000" b="0" strike="noStrike" spc="-1" dirty="0" err="1">
                <a:latin typeface="Arial"/>
              </a:rPr>
              <a:t>медичних</a:t>
            </a:r>
            <a:r>
              <a:rPr lang="ru-RU" sz="2000" b="0" strike="noStrike" spc="-1" dirty="0">
                <a:latin typeface="Arial"/>
              </a:rPr>
              <a:t> наук, в </a:t>
            </a:r>
            <a:r>
              <a:rPr lang="ru-RU" sz="2000" b="0" strike="noStrike" spc="-1" dirty="0" err="1">
                <a:latin typeface="Arial"/>
              </a:rPr>
              <a:t>завдання</a:t>
            </a:r>
            <a:r>
              <a:rPr lang="ru-RU" sz="2000" b="0" strike="noStrike" spc="-1" dirty="0">
                <a:latin typeface="Arial"/>
              </a:rPr>
              <a:t> входить </a:t>
            </a:r>
            <a:r>
              <a:rPr lang="ru-RU" sz="2000" b="0" strike="noStrike" spc="-1" dirty="0" err="1">
                <a:latin typeface="Arial"/>
              </a:rPr>
              <a:t>створення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нових</a:t>
            </a:r>
            <a:r>
              <a:rPr lang="ru-RU" sz="2000" b="0" strike="noStrike" spc="-1" dirty="0">
                <a:latin typeface="Arial"/>
              </a:rPr>
              <a:t>, не </a:t>
            </a:r>
            <a:r>
              <a:rPr lang="ru-RU" sz="2000" b="0" strike="noStrike" spc="-1" dirty="0" err="1">
                <a:latin typeface="Arial"/>
              </a:rPr>
              <a:t>існуючих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раніше</a:t>
            </a:r>
            <a:r>
              <a:rPr lang="ru-RU" sz="2000" b="0" strike="noStrike" spc="-1" dirty="0">
                <a:latin typeface="Arial"/>
              </a:rPr>
              <a:t> в </a:t>
            </a:r>
            <a:r>
              <a:rPr lang="ru-RU" sz="2000" b="0" strike="noStrike" spc="-1" dirty="0" err="1">
                <a:latin typeface="Arial"/>
              </a:rPr>
              <a:t>природі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клітин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із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заданими</a:t>
            </a:r>
            <a:r>
              <a:rPr lang="ru-RU" sz="2000" b="0" strike="noStrike" spc="-1" dirty="0">
                <a:latin typeface="Arial"/>
              </a:rPr>
              <a:t> </a:t>
            </a:r>
            <a:r>
              <a:rPr lang="ru-RU" sz="2000" b="0" strike="noStrike" spc="-1" dirty="0" err="1">
                <a:latin typeface="Arial"/>
              </a:rPr>
              <a:t>властивостями</a:t>
            </a:r>
            <a:r>
              <a:rPr lang="ru-RU" b="0" strike="noStrike" spc="-1" dirty="0">
                <a:latin typeface="Arial"/>
              </a:rPr>
              <a:t>.</a:t>
            </a:r>
          </a:p>
        </p:txBody>
      </p:sp>
      <p:sp>
        <p:nvSpPr>
          <p:cNvPr id="301" name="CustomShape 2"/>
          <p:cNvSpPr/>
          <p:nvPr/>
        </p:nvSpPr>
        <p:spPr>
          <a:xfrm>
            <a:off x="1080000" y="3276720"/>
            <a:ext cx="2666880" cy="914040"/>
          </a:xfrm>
          <a:custGeom>
            <a:avLst/>
            <a:gdLst/>
            <a:ahLst/>
            <a:cxnLst/>
            <a:rect l="l" t="t" r="r" b="b"/>
            <a:pathLst>
              <a:path w="7411" h="2542">
                <a:moveTo>
                  <a:pt x="423" y="0"/>
                </a:moveTo>
                <a:cubicBezTo>
                  <a:pt x="211" y="0"/>
                  <a:pt x="0" y="211"/>
                  <a:pt x="0" y="423"/>
                </a:cubicBezTo>
                <a:lnTo>
                  <a:pt x="0" y="2117"/>
                </a:lnTo>
                <a:cubicBezTo>
                  <a:pt x="0" y="2329"/>
                  <a:pt x="211" y="2541"/>
                  <a:pt x="423" y="2541"/>
                </a:cubicBezTo>
                <a:lnTo>
                  <a:pt x="6986" y="2541"/>
                </a:lnTo>
                <a:cubicBezTo>
                  <a:pt x="7198" y="2541"/>
                  <a:pt x="7410" y="2329"/>
                  <a:pt x="7410" y="2117"/>
                </a:cubicBezTo>
                <a:lnTo>
                  <a:pt x="7410" y="423"/>
                </a:lnTo>
                <a:cubicBezTo>
                  <a:pt x="7410" y="211"/>
                  <a:pt x="7198" y="0"/>
                  <a:pt x="6986" y="0"/>
                </a:cubicBezTo>
                <a:lnTo>
                  <a:pt x="423" y="0"/>
                </a:lnTo>
              </a:path>
            </a:pathLst>
          </a:custGeom>
          <a:gradFill rotWithShape="0">
            <a:gsLst>
              <a:gs pos="0">
                <a:srgbClr val="F6A8E0"/>
              </a:gs>
              <a:gs pos="50000">
                <a:srgbClr val="FFFFFF"/>
              </a:gs>
              <a:gs pos="100000">
                <a:srgbClr val="F6A8E0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розробка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методів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штучного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злиття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ростуть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культурі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441160" y="4896720"/>
            <a:ext cx="4038480" cy="1294920"/>
          </a:xfrm>
          <a:custGeom>
            <a:avLst/>
            <a:gdLst/>
            <a:ahLst/>
            <a:cxnLst/>
            <a:rect l="l" t="t" r="r" b="b"/>
            <a:pathLst>
              <a:path w="11221" h="3600">
                <a:moveTo>
                  <a:pt x="599" y="0"/>
                </a:moveTo>
                <a:cubicBezTo>
                  <a:pt x="299" y="0"/>
                  <a:pt x="0" y="299"/>
                  <a:pt x="0" y="599"/>
                </a:cubicBezTo>
                <a:lnTo>
                  <a:pt x="0" y="2999"/>
                </a:lnTo>
                <a:cubicBezTo>
                  <a:pt x="0" y="3299"/>
                  <a:pt x="299" y="3599"/>
                  <a:pt x="599" y="3599"/>
                </a:cubicBezTo>
                <a:lnTo>
                  <a:pt x="10620" y="3599"/>
                </a:lnTo>
                <a:cubicBezTo>
                  <a:pt x="10920" y="3599"/>
                  <a:pt x="11220" y="3299"/>
                  <a:pt x="11220" y="2999"/>
                </a:cubicBezTo>
                <a:lnTo>
                  <a:pt x="11220" y="599"/>
                </a:lnTo>
                <a:cubicBezTo>
                  <a:pt x="11220" y="299"/>
                  <a:pt x="10920" y="0"/>
                  <a:pt x="10620" y="0"/>
                </a:cubicBezTo>
                <a:lnTo>
                  <a:pt x="599" y="0"/>
                </a:lnTo>
              </a:path>
            </a:pathLst>
          </a:custGeom>
          <a:gradFill rotWithShape="0">
            <a:gsLst>
              <a:gs pos="0">
                <a:srgbClr val="F6A8E0"/>
              </a:gs>
              <a:gs pos="50000">
                <a:srgbClr val="FFFFFF"/>
              </a:gs>
              <a:gs pos="100000">
                <a:srgbClr val="F6A8E0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4"/>
          <p:cNvSpPr/>
          <p:nvPr/>
        </p:nvSpPr>
        <p:spPr>
          <a:xfrm>
            <a:off x="5524200" y="3352680"/>
            <a:ext cx="2971440" cy="838080"/>
          </a:xfrm>
          <a:custGeom>
            <a:avLst/>
            <a:gdLst/>
            <a:ahLst/>
            <a:cxnLst/>
            <a:rect l="l" t="t" r="r" b="b"/>
            <a:pathLst>
              <a:path w="8257" h="2331">
                <a:moveTo>
                  <a:pt x="388" y="0"/>
                </a:moveTo>
                <a:cubicBezTo>
                  <a:pt x="194" y="0"/>
                  <a:pt x="0" y="194"/>
                  <a:pt x="0" y="388"/>
                </a:cubicBezTo>
                <a:lnTo>
                  <a:pt x="0" y="1941"/>
                </a:lnTo>
                <a:cubicBezTo>
                  <a:pt x="0" y="2135"/>
                  <a:pt x="194" y="2330"/>
                  <a:pt x="388" y="2330"/>
                </a:cubicBezTo>
                <a:lnTo>
                  <a:pt x="7867" y="2330"/>
                </a:lnTo>
                <a:cubicBezTo>
                  <a:pt x="8061" y="2330"/>
                  <a:pt x="8256" y="2135"/>
                  <a:pt x="8256" y="1941"/>
                </a:cubicBezTo>
                <a:lnTo>
                  <a:pt x="8256" y="388"/>
                </a:lnTo>
                <a:cubicBezTo>
                  <a:pt x="8256" y="194"/>
                  <a:pt x="8061" y="0"/>
                  <a:pt x="7867" y="0"/>
                </a:cubicBezTo>
                <a:lnTo>
                  <a:pt x="388" y="0"/>
                </a:lnTo>
              </a:path>
            </a:pathLst>
          </a:custGeom>
          <a:gradFill rotWithShape="0">
            <a:gsLst>
              <a:gs pos="0">
                <a:srgbClr val="F6A8E0"/>
              </a:gs>
              <a:gs pos="50000">
                <a:srgbClr val="FFFFFF"/>
              </a:gs>
              <a:gs pos="100000">
                <a:srgbClr val="F6A8E0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ефективна трансфекція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соматичних та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статевих клітин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 rot="7773000">
            <a:off x="1876320" y="2610000"/>
            <a:ext cx="1285560" cy="380520"/>
          </a:xfrm>
          <a:custGeom>
            <a:avLst/>
            <a:gdLst/>
            <a:ahLst/>
            <a:cxnLst/>
            <a:rect l="l" t="t" r="r" b="b"/>
            <a:pathLst>
              <a:path w="3574" h="1059">
                <a:moveTo>
                  <a:pt x="0" y="265"/>
                </a:moveTo>
                <a:lnTo>
                  <a:pt x="2678" y="264"/>
                </a:lnTo>
                <a:lnTo>
                  <a:pt x="2679" y="0"/>
                </a:lnTo>
                <a:lnTo>
                  <a:pt x="3573" y="528"/>
                </a:lnTo>
                <a:lnTo>
                  <a:pt x="2679" y="1058"/>
                </a:lnTo>
                <a:lnTo>
                  <a:pt x="2680" y="794"/>
                </a:lnTo>
                <a:lnTo>
                  <a:pt x="0" y="796"/>
                </a:lnTo>
                <a:lnTo>
                  <a:pt x="0" y="265"/>
                </a:lnTo>
              </a:path>
            </a:pathLst>
          </a:custGeom>
          <a:solidFill>
            <a:srgbClr val="F6A8E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6"/>
          <p:cNvSpPr/>
          <p:nvPr/>
        </p:nvSpPr>
        <p:spPr>
          <a:xfrm>
            <a:off x="2376000" y="4876920"/>
            <a:ext cx="41144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отримання реконструйованих клітин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шляхом злиття – об’єднання ядра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та цитоплазми від різних клітин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 раніше невідомих комбінаціях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 rot="5400000">
            <a:off x="3232440" y="3429000"/>
            <a:ext cx="2514240" cy="380520"/>
          </a:xfrm>
          <a:custGeom>
            <a:avLst/>
            <a:gdLst/>
            <a:ahLst/>
            <a:cxnLst/>
            <a:rect l="l" t="t" r="r" b="b"/>
            <a:pathLst>
              <a:path w="6987" h="1060">
                <a:moveTo>
                  <a:pt x="0" y="264"/>
                </a:moveTo>
                <a:lnTo>
                  <a:pt x="5239" y="264"/>
                </a:lnTo>
                <a:lnTo>
                  <a:pt x="5239" y="0"/>
                </a:lnTo>
                <a:lnTo>
                  <a:pt x="6986" y="529"/>
                </a:lnTo>
                <a:lnTo>
                  <a:pt x="5239" y="1059"/>
                </a:lnTo>
                <a:lnTo>
                  <a:pt x="5239" y="794"/>
                </a:lnTo>
                <a:lnTo>
                  <a:pt x="0" y="794"/>
                </a:lnTo>
                <a:lnTo>
                  <a:pt x="0" y="264"/>
                </a:lnTo>
              </a:path>
            </a:pathLst>
          </a:custGeom>
          <a:solidFill>
            <a:srgbClr val="F6A8E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8"/>
          <p:cNvSpPr/>
          <p:nvPr/>
        </p:nvSpPr>
        <p:spPr>
          <a:xfrm rot="3271200">
            <a:off x="5561280" y="2698200"/>
            <a:ext cx="1342440" cy="380880"/>
          </a:xfrm>
          <a:custGeom>
            <a:avLst/>
            <a:gdLst/>
            <a:ahLst/>
            <a:cxnLst/>
            <a:rect l="l" t="t" r="r" b="b"/>
            <a:pathLst>
              <a:path w="3734" h="1060">
                <a:moveTo>
                  <a:pt x="0" y="269"/>
                </a:moveTo>
                <a:lnTo>
                  <a:pt x="2799" y="265"/>
                </a:lnTo>
                <a:lnTo>
                  <a:pt x="2798" y="0"/>
                </a:lnTo>
                <a:lnTo>
                  <a:pt x="3733" y="529"/>
                </a:lnTo>
                <a:lnTo>
                  <a:pt x="2800" y="1059"/>
                </a:lnTo>
                <a:lnTo>
                  <a:pt x="2800" y="795"/>
                </a:lnTo>
                <a:lnTo>
                  <a:pt x="2" y="798"/>
                </a:lnTo>
                <a:lnTo>
                  <a:pt x="0" y="269"/>
                </a:lnTo>
              </a:path>
            </a:pathLst>
          </a:custGeom>
          <a:solidFill>
            <a:srgbClr val="F6A8E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9"/>
          <p:cNvSpPr/>
          <p:nvPr/>
        </p:nvSpPr>
        <p:spPr>
          <a:xfrm>
            <a:off x="2505240" y="1828800"/>
            <a:ext cx="4190400" cy="533160"/>
          </a:xfrm>
          <a:custGeom>
            <a:avLst/>
            <a:gdLst/>
            <a:ahLst/>
            <a:cxnLst/>
            <a:rect l="l" t="t" r="r" b="b"/>
            <a:pathLst>
              <a:path w="11643" h="1484">
                <a:moveTo>
                  <a:pt x="247" y="0"/>
                </a:moveTo>
                <a:cubicBezTo>
                  <a:pt x="123" y="0"/>
                  <a:pt x="0" y="123"/>
                  <a:pt x="0" y="247"/>
                </a:cubicBezTo>
                <a:lnTo>
                  <a:pt x="0" y="1235"/>
                </a:lnTo>
                <a:cubicBezTo>
                  <a:pt x="0" y="1359"/>
                  <a:pt x="123" y="1483"/>
                  <a:pt x="247" y="1483"/>
                </a:cubicBezTo>
                <a:lnTo>
                  <a:pt x="11394" y="1483"/>
                </a:lnTo>
                <a:cubicBezTo>
                  <a:pt x="11518" y="1483"/>
                  <a:pt x="11642" y="1359"/>
                  <a:pt x="11642" y="1235"/>
                </a:cubicBezTo>
                <a:lnTo>
                  <a:pt x="11642" y="247"/>
                </a:lnTo>
                <a:cubicBezTo>
                  <a:pt x="11642" y="123"/>
                  <a:pt x="11518" y="0"/>
                  <a:pt x="11394" y="0"/>
                </a:cubicBezTo>
                <a:lnTo>
                  <a:pt x="247" y="0"/>
                </a:lnTo>
              </a:path>
            </a:pathLst>
          </a:custGeom>
          <a:gradFill rotWithShape="0">
            <a:gsLst>
              <a:gs pos="0">
                <a:srgbClr val="F6A8E0"/>
              </a:gs>
              <a:gs pos="50000">
                <a:srgbClr val="FFFFFF"/>
              </a:gs>
              <a:gs pos="100000">
                <a:srgbClr val="F6A8E0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Історично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клітинна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інженерія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пройшла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наступні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етапи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1400580" y="186480"/>
            <a:ext cx="6399720" cy="600702"/>
          </a:xfrm>
          <a:custGeom>
            <a:avLst/>
            <a:gdLst/>
            <a:ahLst/>
            <a:cxnLst/>
            <a:rect l="l" t="t" r="r" b="b"/>
            <a:pathLst>
              <a:path w="17780" h="1072">
                <a:moveTo>
                  <a:pt x="0" y="0"/>
                </a:moveTo>
                <a:lnTo>
                  <a:pt x="17779" y="0"/>
                </a:lnTo>
                <a:moveTo>
                  <a:pt x="0" y="1071"/>
                </a:moveTo>
                <a:lnTo>
                  <a:pt x="17779" y="1071"/>
                </a:lnTo>
              </a:path>
            </a:pathLst>
          </a:custGeom>
          <a:solidFill>
            <a:srgbClr val="336699"/>
          </a:solidFill>
          <a:ln w="9360">
            <a:solidFill>
              <a:srgbClr val="000000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Клітинна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інженерія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408000" y="5688000"/>
            <a:ext cx="2401920" cy="6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strike="noStrike" spc="-1">
                <a:solidFill>
                  <a:srgbClr val="DC0000"/>
                </a:solidFill>
                <a:latin typeface="Calibri"/>
                <a:ea typeface="DejaVu Sans"/>
              </a:rPr>
              <a:t>Юрій Юрійович</a:t>
            </a:r>
            <a:r>
              <a:rPr lang="ru-RU" sz="2000" b="1" strike="noStrike" spc="-106">
                <a:solidFill>
                  <a:srgbClr val="DC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41">
                <a:solidFill>
                  <a:srgbClr val="DC0000"/>
                </a:solidFill>
                <a:latin typeface="Calibri"/>
                <a:ea typeface="DejaVu Sans"/>
              </a:rPr>
              <a:t>Глєба</a:t>
            </a:r>
            <a:endParaRPr lang="ru-RU" sz="2000" b="0" strike="noStrike" spc="-1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</a:pPr>
            <a:r>
              <a:rPr lang="ru-RU" sz="2000" b="1" strike="noStrike" spc="-1">
                <a:solidFill>
                  <a:srgbClr val="DC0000"/>
                </a:solidFill>
                <a:latin typeface="Calibri"/>
                <a:ea typeface="DejaVu Sans"/>
              </a:rPr>
              <a:t>(нар. 1949</a:t>
            </a:r>
            <a:r>
              <a:rPr lang="ru-RU" sz="2000" b="1" strike="noStrike" spc="-41">
                <a:solidFill>
                  <a:srgbClr val="DC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DC0000"/>
                </a:solidFill>
                <a:latin typeface="Calibri"/>
                <a:ea typeface="DejaVu Sans"/>
              </a:rPr>
              <a:t>р.)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5904000" y="360000"/>
            <a:ext cx="3167640" cy="5255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3"/>
          <p:cNvSpPr/>
          <p:nvPr/>
        </p:nvSpPr>
        <p:spPr>
          <a:xfrm>
            <a:off x="42120" y="360000"/>
            <a:ext cx="5645520" cy="1028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lang="ru-RU" sz="2200" b="1" strike="noStrike" spc="-1" dirty="0" err="1">
                <a:solidFill>
                  <a:srgbClr val="9E004F"/>
                </a:solidFill>
                <a:latin typeface="Calibri"/>
                <a:ea typeface="DejaVu Sans"/>
              </a:rPr>
              <a:t>Значний</a:t>
            </a:r>
            <a:r>
              <a:rPr lang="ru-RU" sz="2200" b="1" strike="noStrike" spc="-1" dirty="0">
                <a:solidFill>
                  <a:srgbClr val="9E004F"/>
                </a:solidFill>
                <a:latin typeface="Calibri"/>
                <a:ea typeface="DejaVu Sans"/>
              </a:rPr>
              <a:t> вклад у </a:t>
            </a:r>
            <a:r>
              <a:rPr lang="ru-RU" sz="2200" b="1" strike="noStrike" spc="-1" dirty="0" err="1">
                <a:solidFill>
                  <a:srgbClr val="9E004F"/>
                </a:solidFill>
                <a:latin typeface="Calibri"/>
                <a:ea typeface="DejaVu Sans"/>
              </a:rPr>
              <a:t>розвиток</a:t>
            </a:r>
            <a:r>
              <a:rPr lang="ru-RU" sz="2200" b="1" strike="noStrike" spc="-1" dirty="0">
                <a:solidFill>
                  <a:srgbClr val="9E004F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7" dirty="0" err="1">
                <a:solidFill>
                  <a:srgbClr val="9E004F"/>
                </a:solidFill>
                <a:latin typeface="Calibri"/>
                <a:ea typeface="DejaVu Sans"/>
              </a:rPr>
              <a:t>нових</a:t>
            </a:r>
            <a:r>
              <a:rPr lang="ru-RU" sz="2200" b="1" strike="noStrike" spc="-7" dirty="0">
                <a:solidFill>
                  <a:srgbClr val="9E004F"/>
                </a:solidFill>
                <a:latin typeface="Calibri"/>
                <a:ea typeface="DejaVu Sans"/>
              </a:rPr>
              <a:t>  </a:t>
            </a:r>
            <a:r>
              <a:rPr lang="ru-RU" sz="2200" b="1" strike="noStrike" spc="-12" dirty="0" err="1">
                <a:solidFill>
                  <a:srgbClr val="9E004F"/>
                </a:solidFill>
                <a:latin typeface="Calibri"/>
                <a:ea typeface="DejaVu Sans"/>
              </a:rPr>
              <a:t>біотехнологічних</a:t>
            </a:r>
            <a:r>
              <a:rPr lang="ru-RU" sz="2200" b="1" strike="noStrike" spc="-12" dirty="0">
                <a:solidFill>
                  <a:srgbClr val="9E004F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5" dirty="0" err="1">
                <a:solidFill>
                  <a:srgbClr val="9E004F"/>
                </a:solidFill>
                <a:latin typeface="Calibri"/>
                <a:ea typeface="DejaVu Sans"/>
              </a:rPr>
              <a:t>методів</a:t>
            </a:r>
            <a:r>
              <a:rPr lang="ru-RU" sz="2200" b="1" strike="noStrike" spc="-15" dirty="0">
                <a:solidFill>
                  <a:srgbClr val="9E004F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7" dirty="0" err="1">
                <a:solidFill>
                  <a:srgbClr val="9E004F"/>
                </a:solidFill>
                <a:latin typeface="Calibri"/>
                <a:ea typeface="DejaVu Sans"/>
              </a:rPr>
              <a:t>селекції</a:t>
            </a:r>
            <a:r>
              <a:rPr lang="ru-RU" sz="2200" b="1" strike="noStrike" spc="-7" dirty="0">
                <a:solidFill>
                  <a:srgbClr val="9E004F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9E004F"/>
                </a:solidFill>
                <a:latin typeface="Calibri"/>
                <a:ea typeface="DejaVu Sans"/>
              </a:rPr>
              <a:t>внесли і  </a:t>
            </a:r>
            <a:r>
              <a:rPr lang="ru-RU" sz="2200" b="1" strike="noStrike" spc="-7" dirty="0" err="1">
                <a:solidFill>
                  <a:srgbClr val="9E004F"/>
                </a:solidFill>
                <a:latin typeface="Calibri"/>
                <a:ea typeface="DejaVu Sans"/>
              </a:rPr>
              <a:t>українські</a:t>
            </a:r>
            <a:r>
              <a:rPr lang="ru-RU" sz="2200" b="1" strike="noStrike" spc="-41" dirty="0">
                <a:solidFill>
                  <a:srgbClr val="9E004F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9E004F"/>
                </a:solidFill>
                <a:latin typeface="Calibri"/>
                <a:ea typeface="DejaVu Sans"/>
              </a:rPr>
              <a:t>дослідники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258120" y="1474560"/>
            <a:ext cx="5429520" cy="47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299160" indent="-285840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Основоположник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вітчизняної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школи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академік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АН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України </a:t>
            </a:r>
            <a:r>
              <a:rPr lang="ru-RU" sz="2000" b="1" strike="noStrike" spc="-21">
                <a:solidFill>
                  <a:srgbClr val="000000"/>
                </a:solidFill>
                <a:latin typeface="Calibri"/>
                <a:ea typeface="DejaVu Sans"/>
              </a:rPr>
              <a:t>Ю. Ю. </a:t>
            </a:r>
            <a:r>
              <a:rPr lang="ru-RU" sz="2000" b="1" strike="noStrike" spc="-41">
                <a:solidFill>
                  <a:srgbClr val="000000"/>
                </a:solidFill>
                <a:latin typeface="Calibri"/>
                <a:ea typeface="DejaVu Sans"/>
              </a:rPr>
              <a:t>Глєба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1971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р.  закінчив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біологічний </a:t>
            </a:r>
            <a:r>
              <a:rPr lang="ru-RU" sz="2000" b="1" strike="noStrike" spc="-21">
                <a:solidFill>
                  <a:srgbClr val="000000"/>
                </a:solidFill>
                <a:latin typeface="Calibri"/>
                <a:ea typeface="DejaVu Sans"/>
              </a:rPr>
              <a:t>факультет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Київського  державного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університету</a:t>
            </a:r>
            <a:r>
              <a:rPr lang="ru-RU" sz="2000" b="1" strike="noStrike" spc="423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ім. Т. Шевченка.</a:t>
            </a:r>
            <a:endParaRPr lang="ru-RU" sz="2000" b="0" strike="noStrike" spc="-1">
              <a:latin typeface="Arial"/>
            </a:endParaRPr>
          </a:p>
          <a:p>
            <a:pPr marL="299160" indent="-2858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1990р. заснував Інститут</a:t>
            </a:r>
            <a:r>
              <a:rPr lang="ru-RU" sz="2000" b="1" strike="noStrike" spc="-8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клітинної 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біології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генетичної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інженерії</a:t>
            </a:r>
            <a:r>
              <a:rPr lang="ru-RU" sz="2000" b="1" strike="noStrike" spc="3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АН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України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та був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його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директором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до</a:t>
            </a:r>
            <a:r>
              <a:rPr lang="ru-RU" sz="2000" b="1" strike="noStrike" spc="-8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2008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р.</a:t>
            </a:r>
            <a:endParaRPr lang="ru-RU" sz="2000" b="0" strike="noStrike" spc="-1">
              <a:latin typeface="Arial"/>
            </a:endParaRPr>
          </a:p>
          <a:p>
            <a:pPr marL="299160" indent="-2858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 1999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році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він став</a:t>
            </a:r>
            <a:r>
              <a:rPr lang="ru-RU" sz="2000" b="1" strike="noStrike" spc="-5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співзасновником </a:t>
            </a:r>
            <a:r>
              <a:rPr lang="ru-RU" sz="2000" b="1" i="1" strike="noStrike" spc="-12">
                <a:solidFill>
                  <a:srgbClr val="0000DC"/>
                </a:solidFill>
                <a:latin typeface="Calibri"/>
                <a:ea typeface="DejaVu Sans"/>
              </a:rPr>
              <a:t>біотехнологічної </a:t>
            </a:r>
            <a:r>
              <a:rPr lang="ru-RU" sz="2000" b="1" i="1" strike="noStrike" spc="-7">
                <a:solidFill>
                  <a:srgbClr val="0000DC"/>
                </a:solidFill>
                <a:latin typeface="Calibri"/>
                <a:ea typeface="DejaVu Sans"/>
              </a:rPr>
              <a:t>компанії «Icon Genetics  AG»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 працює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її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першим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головним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виконавчим директором.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Раніше він 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також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був співзасновником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іншої 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компанії </a:t>
            </a:r>
            <a:r>
              <a:rPr lang="ru-RU" sz="2000" b="1" i="1" strike="noStrike" spc="-7">
                <a:solidFill>
                  <a:srgbClr val="0000B0"/>
                </a:solidFill>
                <a:latin typeface="Calibri"/>
                <a:ea typeface="DejaVu Sans"/>
              </a:rPr>
              <a:t>«Phytomedics» </a:t>
            </a:r>
            <a:r>
              <a:rPr lang="ru-RU" sz="2000" b="1" i="1" strike="noStrike" spc="-1">
                <a:solidFill>
                  <a:srgbClr val="0000B0"/>
                </a:solidFill>
                <a:latin typeface="Calibri"/>
                <a:ea typeface="DejaVu Sans"/>
              </a:rPr>
              <a:t>(США)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ru-RU" sz="2000" b="0" strike="noStrike" spc="-1">
              <a:latin typeface="Arial"/>
            </a:endParaRPr>
          </a:p>
          <a:p>
            <a:pPr marL="299160" indent="-2858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2008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році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академік </a:t>
            </a:r>
            <a:r>
              <a:rPr lang="ru-RU" sz="2000" b="1" strike="noStrike" spc="-41">
                <a:solidFill>
                  <a:srgbClr val="000000"/>
                </a:solidFill>
                <a:latin typeface="Calibri"/>
                <a:ea typeface="DejaVu Sans"/>
              </a:rPr>
              <a:t>Глеба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заснував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компанію  </a:t>
            </a:r>
            <a:r>
              <a:rPr lang="ru-RU" sz="2000" b="1" i="1" strike="noStrike" spc="-1">
                <a:solidFill>
                  <a:srgbClr val="0000B0"/>
                </a:solidFill>
                <a:latin typeface="Calibri"/>
                <a:ea typeface="DejaVu Sans"/>
              </a:rPr>
              <a:t>Nomad Bioscience</a:t>
            </a:r>
            <a:r>
              <a:rPr lang="ru-RU" sz="2000" b="1" i="1" strike="noStrike" spc="-12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000" b="1" i="1" strike="noStrike" spc="-7">
                <a:solidFill>
                  <a:srgbClr val="0000B0"/>
                </a:solidFill>
                <a:latin typeface="Calibri"/>
                <a:ea typeface="DejaVu Sans"/>
              </a:rPr>
              <a:t>GmbH.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44000" y="341280"/>
            <a:ext cx="8855640" cy="167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Клітинна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інженерія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: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українська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клініка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виростила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кістки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13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пораненим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бійцям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B400B4"/>
                </a:solidFill>
                <a:latin typeface="Arial"/>
                <a:ea typeface="DejaVu Sans"/>
              </a:rPr>
              <a:t>URL: https://texty.org.ua/articles/60482/Klitynna_inzhenerija_ukrajinska_klinika_vyrostyla_kistky_13-60482/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144000" y="2016000"/>
            <a:ext cx="871128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столичній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приватній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клініці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"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Іlaya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"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вирощують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кістки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після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травм,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відновити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10-15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сантиметрів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Українські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хірурги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біотехнологи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розробили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власну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технологію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Спочатку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лікували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шахтарів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зараз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бійців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поранених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фронті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Коштує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лікування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недешево, але і не так дорого, –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близько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200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тисяч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грн. ($ 10 тис).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16" name="Рисунок 315"/>
          <p:cNvPicPr/>
          <p:nvPr/>
        </p:nvPicPr>
        <p:blipFill>
          <a:blip r:embed="rId2"/>
          <a:stretch/>
        </p:blipFill>
        <p:spPr>
          <a:xfrm>
            <a:off x="1296000" y="3600360"/>
            <a:ext cx="6840000" cy="30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620116" y="3334680"/>
            <a:ext cx="8207640" cy="313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DC"/>
                </a:solidFill>
                <a:latin typeface="Arial"/>
                <a:ea typeface="DejaVu Sans"/>
              </a:rPr>
              <a:t>"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У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майбутньому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продовження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тривалості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життя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не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залежатиме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від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легендарного «фонтану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молодості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».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Імовірніше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,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цього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досягатимуть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,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поєднуючи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такі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методи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: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вирощування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нових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органів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на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заміну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старим,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що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зносилися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чи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захворіли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, за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допомогою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інженерії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тканин і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стовбурових</a:t>
            </a:r>
            <a:r>
              <a:rPr lang="ru-RU" sz="2600" b="1" i="1" strike="noStrike" spc="-1" dirty="0">
                <a:solidFill>
                  <a:srgbClr val="191919"/>
                </a:solidFill>
                <a:latin typeface="Arial"/>
                <a:ea typeface="DejaVu Sans"/>
              </a:rPr>
              <a:t> </a:t>
            </a:r>
            <a:r>
              <a:rPr lang="ru-RU" sz="2600" b="1" i="1" strike="noStrike" spc="-1" dirty="0" err="1">
                <a:solidFill>
                  <a:srgbClr val="191919"/>
                </a:solidFill>
                <a:latin typeface="Arial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0000DC"/>
                </a:solidFill>
                <a:latin typeface="Arial"/>
                <a:ea typeface="DejaVu Sans"/>
              </a:rPr>
              <a:t>".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18" name="Рисунок 317"/>
          <p:cNvPicPr/>
          <p:nvPr/>
        </p:nvPicPr>
        <p:blipFill>
          <a:blip r:embed="rId2"/>
          <a:stretch/>
        </p:blipFill>
        <p:spPr>
          <a:xfrm>
            <a:off x="355200" y="471534"/>
            <a:ext cx="4773240" cy="3029400"/>
          </a:xfrm>
          <a:prstGeom prst="rect">
            <a:avLst/>
          </a:prstGeom>
          <a:ln>
            <a:noFill/>
          </a:ln>
        </p:spPr>
      </p:pic>
      <p:sp>
        <p:nvSpPr>
          <p:cNvPr id="319" name="CustomShape 2"/>
          <p:cNvSpPr/>
          <p:nvPr/>
        </p:nvSpPr>
        <p:spPr>
          <a:xfrm>
            <a:off x="4903200" y="1348560"/>
            <a:ext cx="42404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DC"/>
                </a:solidFill>
                <a:latin typeface="Arial"/>
              </a:rPr>
              <a:t>Доктор </a:t>
            </a:r>
            <a:r>
              <a:rPr lang="ru-RU" sz="2800" b="1" strike="noStrike" spc="-1" dirty="0" err="1">
                <a:solidFill>
                  <a:srgbClr val="0000DC"/>
                </a:solidFill>
                <a:latin typeface="Arial"/>
              </a:rPr>
              <a:t>Мічіо</a:t>
            </a:r>
            <a:r>
              <a:rPr lang="ru-RU" sz="2800" b="1" strike="noStrike" spc="-1" dirty="0">
                <a:solidFill>
                  <a:srgbClr val="0000DC"/>
                </a:solidFill>
                <a:latin typeface="Arial"/>
              </a:rPr>
              <a:t> Кайку,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DC"/>
                </a:solidFill>
                <a:latin typeface="Arial"/>
              </a:rPr>
              <a:t>«</a:t>
            </a:r>
            <a:r>
              <a:rPr lang="ru-RU" sz="2800" b="1" strike="noStrike" spc="-1" dirty="0" err="1">
                <a:solidFill>
                  <a:srgbClr val="0000DC"/>
                </a:solidFill>
                <a:latin typeface="Arial"/>
              </a:rPr>
              <a:t>Фізика</a:t>
            </a:r>
            <a:r>
              <a:rPr lang="ru-RU" sz="2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2800" b="1" strike="noStrike" spc="-1" dirty="0" err="1">
                <a:solidFill>
                  <a:srgbClr val="0000DC"/>
                </a:solidFill>
                <a:latin typeface="Arial"/>
              </a:rPr>
              <a:t>майбутнього</a:t>
            </a:r>
            <a:r>
              <a:rPr lang="ru-RU" sz="2800" b="1" strike="noStrike" spc="-1" dirty="0">
                <a:solidFill>
                  <a:srgbClr val="0000DC"/>
                </a:solidFill>
                <a:latin typeface="Arial"/>
              </a:rPr>
              <a:t>»: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96400" y="488913"/>
            <a:ext cx="89996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Методи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та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умови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культивування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культури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клітин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та тканин.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Соматична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гібридизація</a:t>
            </a: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Клонування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187200" y="1518952"/>
            <a:ext cx="8740440" cy="513841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А.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ізольованих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і тканин на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штучних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середовищах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стерильних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умовах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vitro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) одержало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назву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методу </a:t>
            </a:r>
            <a:r>
              <a:rPr lang="ru-RU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культури</a:t>
            </a:r>
            <a:r>
              <a:rPr lang="ru-RU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ізольованих</a:t>
            </a:r>
            <a:r>
              <a:rPr lang="ru-RU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тканин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Існують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загальні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вимоги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об’єктів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vitro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незалежно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від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таксономічної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групи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До таких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вимог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насамперед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належить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витримування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правил асептики та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створення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необхідних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умов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(склад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поживного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середовища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вплив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факторів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зовнішнього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середовища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). При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фрагментів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органів-експлантів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окремих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необхідно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витримувати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вимоги</a:t>
            </a:r>
            <a:r>
              <a:rPr lang="ru-RU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повної</a:t>
            </a:r>
            <a:r>
              <a:rPr lang="ru-RU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асептики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Сторонні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мікроорганізми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можуть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потрапити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поживне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середовище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виділяють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сторонні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речовини-токсини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інгібують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ріст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і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призводять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загибелі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Тому при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роботі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з культурами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vitro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дотримуються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правил асептики,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виконуючи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роботи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b="1" i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ламінар-бокс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(де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подається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стерильне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повітря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)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або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асептичних</a:t>
            </a:r>
            <a:r>
              <a:rPr lang="ru-RU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кімнатах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повітря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обробляється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ультрафіолетовими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лампами).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Робочу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поверхню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в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ламінар-боксі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та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асептичних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кімнатах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усі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інструменти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перед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роботою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додатково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стерилізують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спиртом,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працюють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обов’язково</a:t>
            </a:r>
            <a:r>
              <a:rPr lang="ru-RU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в стерильному </a:t>
            </a:r>
            <a:r>
              <a:rPr lang="ru-RU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одязі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Чистий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посуд,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інструменти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загортають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папір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або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фольгу й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стерилізують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сухим жаром у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сушильній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шафі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температурі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160</a:t>
            </a:r>
            <a:r>
              <a:rPr lang="ru-RU" b="1" strike="noStrike" spc="-1" baseline="33000" dirty="0">
                <a:solidFill>
                  <a:srgbClr val="000000"/>
                </a:solidFill>
                <a:latin typeface="Calibri"/>
                <a:ea typeface="Calibri"/>
              </a:rPr>
              <a:t>0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С і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підвищеному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тиску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протягом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15–20 </a:t>
            </a:r>
            <a:r>
              <a:rPr lang="ru-RU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хв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Рисунок 321"/>
          <p:cNvPicPr/>
          <p:nvPr/>
        </p:nvPicPr>
        <p:blipFill>
          <a:blip r:embed="rId2"/>
          <a:stretch/>
        </p:blipFill>
        <p:spPr>
          <a:xfrm>
            <a:off x="65880" y="0"/>
            <a:ext cx="4649760" cy="309564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323"/>
          <p:cNvPicPr/>
          <p:nvPr/>
        </p:nvPicPr>
        <p:blipFill>
          <a:blip r:embed="rId3"/>
          <a:srcRect l="44967"/>
          <a:stretch/>
        </p:blipFill>
        <p:spPr>
          <a:xfrm>
            <a:off x="4752000" y="95400"/>
            <a:ext cx="4319640" cy="300024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5" y="3192621"/>
            <a:ext cx="7383737" cy="3510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Рисунок 324"/>
          <p:cNvPicPr/>
          <p:nvPr/>
        </p:nvPicPr>
        <p:blipFill>
          <a:blip r:embed="rId2"/>
          <a:stretch/>
        </p:blipFill>
        <p:spPr>
          <a:xfrm>
            <a:off x="1224000" y="1008000"/>
            <a:ext cx="6767640" cy="4939920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1933091" y="296182"/>
            <a:ext cx="748800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err="1">
                <a:solidFill>
                  <a:srgbClr val="0000DC"/>
                </a:solidFill>
                <a:latin typeface="Arial"/>
              </a:rPr>
              <a:t>Кімната</a:t>
            </a:r>
            <a:r>
              <a:rPr lang="ru-RU" sz="2200" b="1" strike="noStrike" spc="-1" dirty="0">
                <a:solidFill>
                  <a:srgbClr val="0000DC"/>
                </a:solidFill>
                <a:latin typeface="Arial"/>
              </a:rPr>
              <a:t>-бокс для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Arial"/>
              </a:rPr>
              <a:t>стерильних</a:t>
            </a:r>
            <a:r>
              <a:rPr lang="ru-RU" sz="22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Arial"/>
              </a:rPr>
              <a:t>робіт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221674" y="519803"/>
            <a:ext cx="8750606" cy="593863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Якщо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складу </a:t>
            </a:r>
            <a:r>
              <a:rPr lang="ru-RU" sz="2000" b="1" strike="noStrike" spc="-1" dirty="0" err="1">
                <a:solidFill>
                  <a:srgbClr val="0000FF"/>
                </a:solidFill>
                <a:latin typeface="Calibri"/>
                <a:ea typeface="Calibri"/>
              </a:rPr>
              <a:t>поживних</a:t>
            </a:r>
            <a:r>
              <a:rPr lang="ru-RU" sz="200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FF"/>
                </a:solidFill>
                <a:latin typeface="Calibri"/>
                <a:ea typeface="Calibri"/>
              </a:rPr>
              <a:t>середовищ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належать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речовини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розкладаються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автоклавуванні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стерилізують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шляхом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фільтрації</a:t>
            </a:r>
            <a:r>
              <a:rPr lang="ru-RU" sz="2000" b="1" i="1" strike="noStrike" spc="-1" dirty="0">
                <a:solidFill>
                  <a:srgbClr val="C40062"/>
                </a:solidFill>
                <a:latin typeface="Calibri"/>
                <a:ea typeface="Calibri"/>
              </a:rPr>
              <a:t> через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бактеріальний</a:t>
            </a:r>
            <a:r>
              <a:rPr lang="ru-RU" sz="2000" b="1" i="1" strike="noStrike" spc="-1" dirty="0">
                <a:solidFill>
                  <a:srgbClr val="C40062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фільтр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Потім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профільтровані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компоненти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додають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проавтоклавованого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яке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охолоджено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температури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40</a:t>
            </a:r>
            <a:r>
              <a:rPr lang="ru-RU" sz="2000" b="1" strike="noStrike" spc="-1" baseline="33000" dirty="0">
                <a:solidFill>
                  <a:srgbClr val="FF0000"/>
                </a:solidFill>
                <a:latin typeface="Calibri"/>
                <a:ea typeface="Calibri"/>
              </a:rPr>
              <a:t>0</a:t>
            </a:r>
            <a:r>
              <a:rPr lang="ru-RU" sz="20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С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Рослинні</a:t>
            </a:r>
            <a:r>
              <a:rPr lang="ru-RU" sz="2000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тканини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піддають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поверхневій</a:t>
            </a:r>
            <a:r>
              <a:rPr lang="ru-RU" sz="2000" b="1" i="1" strike="noStrike" spc="-1" dirty="0">
                <a:solidFill>
                  <a:srgbClr val="C40062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C40062"/>
                </a:solidFill>
                <a:latin typeface="Calibri"/>
                <a:ea typeface="Calibri"/>
              </a:rPr>
              <a:t>стерилізації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Спочатку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частину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виділяють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експлант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промивають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водою з милом й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ополіскують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чистою водою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Потім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рослинний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матеріал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стерилізують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у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розчинах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дезінфікуючих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речовин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стерилізації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вид,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концентрація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дезинфікуючої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речовини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залежить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від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об’єкта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Після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витримування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експлантів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дезинфікуючому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розчині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кілька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разів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промивають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у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дистильованій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воді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й ланцетом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видаляють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поверхневий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шар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клітин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та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зрізах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експлантів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тому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що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ці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клітини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можуть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бути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пошкодженими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Інколи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інфікуванні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всередині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рослинної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тканини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окрім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поверхневої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стерилізації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використовують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E40072"/>
                </a:solidFill>
                <a:latin typeface="Calibri"/>
                <a:ea typeface="Calibri"/>
              </a:rPr>
              <a:t>антибіотики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Але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цей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засіб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завжди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приводить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стерилізації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тому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важко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вобрати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точно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діючий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антибіотик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12040" y="300753"/>
            <a:ext cx="8787600" cy="639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Велике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значення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поживні</a:t>
            </a:r>
            <a:r>
              <a:rPr lang="ru-RU" sz="2000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2000" b="1" i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середовища</a:t>
            </a:r>
            <a:r>
              <a:rPr lang="ru-RU" sz="2000" b="1" i="1" strike="noStrike" spc="-1" dirty="0">
                <a:solidFill>
                  <a:srgbClr val="0000DC"/>
                </a:solidFill>
                <a:latin typeface="Calibri"/>
                <a:ea typeface="Calibri"/>
              </a:rPr>
              <a:t>.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Ізольовані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тканини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2000" b="1" strike="noStrike" spc="-1" dirty="0" err="1">
                <a:solidFill>
                  <a:srgbClr val="6200C4"/>
                </a:solidFill>
                <a:latin typeface="Calibri"/>
                <a:ea typeface="Calibri"/>
              </a:rPr>
              <a:t>багатокомпонентних</a:t>
            </a:r>
            <a:r>
              <a:rPr lang="ru-RU" sz="2000" b="1" strike="noStrike" spc="-1" dirty="0">
                <a:solidFill>
                  <a:srgbClr val="6200C4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6200C4"/>
                </a:solidFill>
                <a:latin typeface="Calibri"/>
                <a:ea typeface="Calibri"/>
              </a:rPr>
              <a:t>поживних</a:t>
            </a:r>
            <a:r>
              <a:rPr lang="ru-RU" sz="2000" b="1" strike="noStrike" spc="-1" dirty="0">
                <a:solidFill>
                  <a:srgbClr val="6200C4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6200C4"/>
                </a:solidFill>
                <a:latin typeface="Calibri"/>
                <a:ea typeface="Calibri"/>
              </a:rPr>
              <a:t>середовищах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Вони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можуть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суттєво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розрізнятися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за складом. Але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всі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вони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вміщують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необхідні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макро- й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мікроелементи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вуглеводи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вітаміни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фітогормони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та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їх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синтетичні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аналоги.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u="sng" strike="noStrike" spc="-1" dirty="0" err="1">
                <a:solidFill>
                  <a:srgbClr val="0000B0"/>
                </a:solidFill>
                <a:uFillTx/>
                <a:latin typeface="Calibri"/>
                <a:ea typeface="Calibri"/>
              </a:rPr>
              <a:t>Вуглеводи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(сахароза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або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глюкоза)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належать до складу будь-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концентрації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>
                <a:solidFill>
                  <a:srgbClr val="3B7600"/>
                </a:solidFill>
                <a:latin typeface="Calibri"/>
                <a:ea typeface="Calibri"/>
              </a:rPr>
              <a:t>2–3%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Більшість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калусних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 не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хлорофілу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тому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умовах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розсіяного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освітлення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або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в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темряві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.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Винятком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є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калусні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тканини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мандрагори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амаранту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окремих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інших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Обов’язковими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компонентами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повинні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бути </a:t>
            </a:r>
            <a:r>
              <a:rPr lang="ru-RU" sz="2000" b="1" strike="noStrike" spc="-1" dirty="0" err="1">
                <a:solidFill>
                  <a:srgbClr val="B400B4"/>
                </a:solidFill>
                <a:latin typeface="Calibri"/>
                <a:ea typeface="Calibri"/>
              </a:rPr>
              <a:t>ауксини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викликають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дедиференціювання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експланту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та </a:t>
            </a:r>
            <a:r>
              <a:rPr lang="ru-RU" sz="2000" b="1" strike="noStrike" spc="-1" dirty="0" err="1">
                <a:solidFill>
                  <a:srgbClr val="CA00CA"/>
                </a:solidFill>
                <a:latin typeface="Calibri"/>
                <a:ea typeface="Calibri"/>
              </a:rPr>
              <a:t>цитокініни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індукують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клітинний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поділ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Зміна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співвідношення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цих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інших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фітогормонів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призводить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реалізації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різних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типів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морфогенезу.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Високий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вміст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нітратів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іонів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амонію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калію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фосфату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викликає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швидкий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ріст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0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можуть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бути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додані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ендосперми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незрілих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зародків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окремих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рослин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, пасока дерев,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різні</a:t>
            </a:r>
            <a:r>
              <a:rPr lang="ru-RU" sz="20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екстракти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солодовий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дріжджовий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томатний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сік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).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Уведення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середовище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стимулює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поділ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При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виготовленні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твердих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поверхневого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калусних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використовують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0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агар-агар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230400" y="292680"/>
            <a:ext cx="8783640" cy="611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Склад поживних середовищ, які використовують при культивуванні клітин та тканин, дуже різний.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Найбільш універсальним вважають </a:t>
            </a:r>
            <a:r>
              <a:rPr lang="ru-RU" sz="2200" b="1" strike="noStrike" spc="-1">
                <a:solidFill>
                  <a:srgbClr val="0000DC"/>
                </a:solidFill>
                <a:latin typeface="Calibri"/>
                <a:ea typeface="Calibri"/>
              </a:rPr>
              <a:t>середовище Мурасіге та Скуга.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Воно використовується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для утворення калусів, підтримці неорганізованого калусного росту, індукції морфогенезу в більшості дводольних рослин.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B0"/>
                </a:solidFill>
                <a:latin typeface="Calibri"/>
                <a:ea typeface="Calibri"/>
              </a:rPr>
              <a:t>Середовище Гамберга й Евелега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підходить для культивування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клітин та тканин бобових рослин і злаків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DC"/>
                </a:solidFill>
                <a:latin typeface="Calibri"/>
                <a:ea typeface="Calibri"/>
              </a:rPr>
              <a:t>середовище Уайта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забезпечує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укорінення пагонів і нормального росту стебла після регенерації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На ріст та розвиток рослинних тканин in vitro великий вплив здійснюють </a:t>
            </a:r>
            <a:r>
              <a:rPr lang="ru-RU" sz="2200" b="1" i="1" strike="noStrike" spc="-1">
                <a:solidFill>
                  <a:srgbClr val="3B7600"/>
                </a:solidFill>
                <a:latin typeface="Calibri"/>
                <a:ea typeface="Calibri"/>
              </a:rPr>
              <a:t>фізичні фактори</a:t>
            </a:r>
            <a:r>
              <a:rPr lang="ru-RU" sz="2200" b="1" i="1" strike="noStrike" spc="-1">
                <a:solidFill>
                  <a:srgbClr val="B00000"/>
                </a:solidFill>
                <a:latin typeface="Calibri"/>
                <a:ea typeface="Calibri"/>
              </a:rPr>
              <a:t> – світло, температура, аерація, вологість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Більшість калусних тканин можуть рости в умовах слабкого освітлення або в темряві. Але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світло може поставати як фактор, який забезпечує морфогенез й активізує процеси вторинного синтезу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Як джерело світла використовують </a:t>
            </a:r>
            <a:r>
              <a:rPr lang="ru-RU" sz="2200" b="1" strike="noStrike" spc="-1">
                <a:solidFill>
                  <a:srgbClr val="00763B"/>
                </a:solidFill>
                <a:latin typeface="Calibri"/>
                <a:ea typeface="Calibri"/>
              </a:rPr>
              <a:t>люмінесцентні лампи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 Для більшості трав’янистих рослин оптимум освітлення складає приблизно </a:t>
            </a:r>
            <a:r>
              <a:rPr lang="ru-RU" sz="2200" b="1" strike="noStrike" spc="-1">
                <a:solidFill>
                  <a:srgbClr val="4F009E"/>
                </a:solidFill>
                <a:latin typeface="Calibri"/>
                <a:ea typeface="Calibri"/>
              </a:rPr>
              <a:t>1000 люкс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 Низьке – 300 люкс або високе – 3000–1000 люкс освітлення пригнічує ріст.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55520" y="1254240"/>
            <a:ext cx="8836740" cy="4953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Технологія </a:t>
            </a:r>
            <a:r>
              <a:rPr lang="uk-UA" b="1" dirty="0"/>
              <a:t>одержання клітинних культур.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Створення </a:t>
            </a:r>
            <a:r>
              <a:rPr lang="uk-UA" b="1" dirty="0"/>
              <a:t>клітинних культур рослин.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Культури </a:t>
            </a:r>
            <a:r>
              <a:rPr lang="uk-UA" b="1" dirty="0"/>
              <a:t>ізольованих тканин і клітин.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err="1" smtClean="0"/>
              <a:t>Тотипотентність</a:t>
            </a:r>
            <a:r>
              <a:rPr lang="uk-UA" b="1" dirty="0"/>
              <a:t>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Поняття </a:t>
            </a:r>
            <a:r>
              <a:rPr lang="uk-UA" b="1" dirty="0"/>
              <a:t>клону. </a:t>
            </a:r>
            <a:r>
              <a:rPr lang="uk-UA" b="1" dirty="0" smtClean="0"/>
              <a:t>Клонування </a:t>
            </a:r>
            <a:r>
              <a:rPr lang="uk-UA" b="1" dirty="0"/>
              <a:t>рослин, його переваги та недоліки.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Клонування </a:t>
            </a:r>
            <a:r>
              <a:rPr lang="uk-UA" b="1" dirty="0"/>
              <a:t>тварин.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Проблеми </a:t>
            </a:r>
            <a:r>
              <a:rPr lang="uk-UA" b="1" dirty="0"/>
              <a:t>і морально-етичні аспекти можливого клонування людини.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Умови </a:t>
            </a:r>
            <a:r>
              <a:rPr lang="uk-UA" b="1" dirty="0"/>
              <a:t>культивування органів, тканин, клітин та протопластів на штучних живильних середовищах.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Специфіка </a:t>
            </a:r>
            <a:r>
              <a:rPr lang="uk-UA" b="1" dirty="0" err="1"/>
              <a:t>калюсних</a:t>
            </a:r>
            <a:r>
              <a:rPr lang="uk-UA" b="1" dirty="0"/>
              <a:t> тканин.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Суспензійні </a:t>
            </a:r>
            <a:r>
              <a:rPr lang="uk-UA" b="1" dirty="0"/>
              <a:t>культури, їх отримання та культивування.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Гібридизація </a:t>
            </a:r>
            <a:r>
              <a:rPr lang="uk-UA" b="1" dirty="0"/>
              <a:t>соматичних клітин рослин та її значення.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Морфогенез </a:t>
            </a:r>
            <a:r>
              <a:rPr lang="uk-UA" b="1" dirty="0"/>
              <a:t>в культурі </a:t>
            </a:r>
            <a:r>
              <a:rPr lang="uk-UA" b="1" dirty="0" err="1"/>
              <a:t>in</a:t>
            </a:r>
            <a:r>
              <a:rPr lang="uk-UA" b="1" dirty="0"/>
              <a:t> </a:t>
            </a:r>
            <a:r>
              <a:rPr lang="uk-UA" b="1" dirty="0" err="1"/>
              <a:t>vitro</a:t>
            </a:r>
            <a:r>
              <a:rPr lang="uk-UA" b="1" dirty="0"/>
              <a:t>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Органогенез</a:t>
            </a:r>
            <a:r>
              <a:rPr lang="uk-UA" b="1" dirty="0"/>
              <a:t>. </a:t>
            </a:r>
            <a:r>
              <a:rPr lang="uk-UA" b="1" dirty="0" smtClean="0"/>
              <a:t>Соматичний </a:t>
            </a:r>
            <a:r>
              <a:rPr lang="uk-UA" b="1" dirty="0"/>
              <a:t>ембріогенез.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err="1" smtClean="0"/>
              <a:t>Мікроклональне</a:t>
            </a:r>
            <a:r>
              <a:rPr lang="uk-UA" b="1" dirty="0" smtClean="0"/>
              <a:t> </a:t>
            </a:r>
            <a:r>
              <a:rPr lang="uk-UA" b="1" dirty="0"/>
              <a:t>розмноження рослин. </a:t>
            </a:r>
            <a:endParaRPr lang="uk-UA" b="1" dirty="0" smtClean="0"/>
          </a:p>
          <a:p>
            <a:pPr marL="457200" indent="-455760" algn="just">
              <a:buClr>
                <a:srgbClr val="000000"/>
              </a:buClr>
              <a:buFont typeface="Wingdings" charset="2"/>
              <a:buChar char=""/>
            </a:pPr>
            <a:r>
              <a:rPr lang="uk-UA" b="1" dirty="0" smtClean="0"/>
              <a:t>Методи </a:t>
            </a:r>
            <a:r>
              <a:rPr lang="uk-UA" b="1" dirty="0"/>
              <a:t>клонування тварин.</a:t>
            </a:r>
            <a:endParaRPr lang="ru-RU" b="1" dirty="0"/>
          </a:p>
          <a:p>
            <a:pPr marL="1440" algn="just">
              <a:lnSpc>
                <a:spcPct val="100000"/>
              </a:lnSpc>
              <a:buClr>
                <a:srgbClr val="000000"/>
              </a:buClr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3083547" y="159120"/>
            <a:ext cx="31417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План</a:t>
            </a:r>
            <a:endParaRPr lang="ru-RU" sz="6600" b="0" strike="noStrike" spc="-1" dirty="0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4"/>
          <p:cNvSpPr/>
          <p:nvPr/>
        </p:nvSpPr>
        <p:spPr>
          <a:xfrm>
            <a:off x="155520" y="-144360"/>
            <a:ext cx="3034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Рисунок 329"/>
          <p:cNvPicPr/>
          <p:nvPr/>
        </p:nvPicPr>
        <p:blipFill>
          <a:blip r:embed="rId2"/>
          <a:srcRect r="6129"/>
          <a:stretch/>
        </p:blipFill>
        <p:spPr>
          <a:xfrm>
            <a:off x="5688000" y="216000"/>
            <a:ext cx="3311280" cy="273564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330"/>
          <p:cNvPicPr/>
          <p:nvPr/>
        </p:nvPicPr>
        <p:blipFill>
          <a:blip r:embed="rId3"/>
          <a:srcRect t="8214" r="10247" b="10919"/>
          <a:stretch/>
        </p:blipFill>
        <p:spPr>
          <a:xfrm>
            <a:off x="5688000" y="3528000"/>
            <a:ext cx="3320640" cy="2879640"/>
          </a:xfrm>
          <a:prstGeom prst="rect">
            <a:avLst/>
          </a:prstGeom>
          <a:ln>
            <a:noFill/>
          </a:ln>
        </p:spPr>
      </p:pic>
      <p:pic>
        <p:nvPicPr>
          <p:cNvPr id="332" name="Рисунок 331"/>
          <p:cNvPicPr/>
          <p:nvPr/>
        </p:nvPicPr>
        <p:blipFill>
          <a:blip r:embed="rId4"/>
          <a:srcRect l="37607" t="24646" r="16728" b="15128"/>
          <a:stretch/>
        </p:blipFill>
        <p:spPr>
          <a:xfrm>
            <a:off x="83520" y="1944000"/>
            <a:ext cx="5460120" cy="4103640"/>
          </a:xfrm>
          <a:prstGeom prst="rect">
            <a:avLst/>
          </a:prstGeom>
          <a:ln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578728" y="396180"/>
            <a:ext cx="47516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Приготування</a:t>
            </a:r>
            <a:r>
              <a:rPr lang="ru-RU" sz="2400" b="1" strike="noStrike" spc="-1" dirty="0">
                <a:solidFill>
                  <a:srgbClr val="0000B0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маточних</a:t>
            </a:r>
            <a:r>
              <a:rPr lang="ru-RU" sz="2400" b="1" strike="noStrike" spc="-1" dirty="0">
                <a:solidFill>
                  <a:srgbClr val="0000B0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розчинів</a:t>
            </a:r>
            <a:r>
              <a:rPr lang="ru-RU" sz="2400" b="1" strike="noStrike" spc="-1" dirty="0">
                <a:solidFill>
                  <a:srgbClr val="0000B0"/>
                </a:solidFill>
                <a:latin typeface="Arial"/>
              </a:rPr>
              <a:t> для </a:t>
            </a: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середовища</a:t>
            </a:r>
            <a:r>
              <a:rPr lang="ru-RU" sz="2400" b="1" strike="noStrike" spc="-1" dirty="0">
                <a:solidFill>
                  <a:srgbClr val="0000B0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Мурасиге</a:t>
            </a:r>
            <a:r>
              <a:rPr lang="ru-RU" sz="2400" b="1" strike="noStrike" spc="-1" dirty="0">
                <a:solidFill>
                  <a:srgbClr val="0000B0"/>
                </a:solidFill>
                <a:latin typeface="Arial"/>
              </a:rPr>
              <a:t> і </a:t>
            </a:r>
            <a:r>
              <a:rPr lang="ru-RU" sz="2400" b="1" strike="noStrike" spc="-1" dirty="0" err="1">
                <a:solidFill>
                  <a:srgbClr val="0000B0"/>
                </a:solidFill>
                <a:latin typeface="Arial"/>
              </a:rPr>
              <a:t>Скуга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57199" y="382254"/>
            <a:ext cx="8384585" cy="61848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 dirty="0" err="1">
                <a:solidFill>
                  <a:srgbClr val="7C007C"/>
                </a:solidFill>
                <a:latin typeface="Arial"/>
              </a:rPr>
              <a:t>Середовище</a:t>
            </a:r>
            <a:r>
              <a:rPr lang="ru-RU" sz="2400" b="1" i="1" strike="noStrike" spc="-1" dirty="0">
                <a:solidFill>
                  <a:srgbClr val="7C007C"/>
                </a:solidFill>
                <a:latin typeface="Arial"/>
              </a:rPr>
              <a:t> </a:t>
            </a:r>
            <a:r>
              <a:rPr lang="ru-RU" sz="2400" b="1" i="1" strike="noStrike" spc="-1" dirty="0" err="1">
                <a:solidFill>
                  <a:srgbClr val="7C007C"/>
                </a:solidFill>
                <a:latin typeface="Arial"/>
              </a:rPr>
              <a:t>Мурасіге-Скуга</a:t>
            </a:r>
            <a:r>
              <a:rPr lang="ru-RU" sz="2000" b="1" strike="noStrike" spc="-1" dirty="0">
                <a:solidFill>
                  <a:srgbClr val="7C007C"/>
                </a:solidFill>
                <a:latin typeface="Arial"/>
              </a:rPr>
              <a:t> (МСО, </a:t>
            </a:r>
            <a:r>
              <a:rPr lang="ru-RU" sz="2000" b="1" strike="noStrike" spc="-1" dirty="0" err="1">
                <a:solidFill>
                  <a:srgbClr val="7C007C"/>
                </a:solidFill>
                <a:latin typeface="Arial"/>
              </a:rPr>
              <a:t>або</a:t>
            </a:r>
            <a:r>
              <a:rPr lang="ru-RU" sz="2000" b="1" strike="noStrike" spc="-1" dirty="0">
                <a:solidFill>
                  <a:srgbClr val="7C007C"/>
                </a:solidFill>
                <a:latin typeface="Arial"/>
              </a:rPr>
              <a:t> MS0 (МС-нуль)) -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живильне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середовище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використовується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лабораторіях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вирощування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рослинної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культури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цільних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Було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розроблене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фізіологами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Тошио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Мурасіге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Фольке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К.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Скугом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1962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році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під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час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пошуків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Мурасіге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нового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фітогормону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 Число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після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букв МС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позначає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концентрацію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сахарози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середовищі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MS0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містить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сахарози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а MS20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містить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сахарозу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концентрації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20 г/л. Разом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її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модифікаціями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це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найбільш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часто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використовуване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лабораторній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практиці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середовище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експериментів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культурі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рослинних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Скуга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Мурасіге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спочатку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намагався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знайти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ще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відкритий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гормон росту,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присутній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в соку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тютюну.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Така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речовина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так і не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була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виявлена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замість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цього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аналіз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тютюнової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вичавки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попелу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спаленого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тютюну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виявив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підвищені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концентрації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певних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мінеральних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речовин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рослинних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тканинах.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Серія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експериментів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показала,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варіюючи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рівні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цих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поживних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речовин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можна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домогтися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істотного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прискорення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зростання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порівнянні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існуючими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складами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середовищ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Було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встановлено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,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що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найбільший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вплив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на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швидкість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росту </a:t>
            </a:r>
            <a:r>
              <a:rPr lang="ru-RU" sz="18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культури</a:t>
            </a:r>
            <a:r>
              <a:rPr lang="ru-RU" sz="1800" b="1" u="sng" strike="noStrike" spc="-1" dirty="0">
                <a:solidFill>
                  <a:srgbClr val="000000"/>
                </a:solidFill>
                <a:uFillTx/>
                <a:latin typeface="Arial"/>
              </a:rPr>
              <a:t> тканин тютюну чинив азот.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288000" y="373320"/>
            <a:ext cx="4895640" cy="52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i="1" strike="noStrike" spc="-1" dirty="0" err="1">
                <a:solidFill>
                  <a:srgbClr val="0000DC"/>
                </a:solidFill>
                <a:latin typeface="Arial"/>
              </a:rPr>
              <a:t>Середовище</a:t>
            </a:r>
            <a:r>
              <a:rPr lang="ru-RU" sz="2600" b="1" i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2600" b="1" i="1" strike="noStrike" spc="-1" dirty="0" err="1">
                <a:solidFill>
                  <a:srgbClr val="0000DC"/>
                </a:solidFill>
                <a:latin typeface="Arial"/>
              </a:rPr>
              <a:t>Гамборга</a:t>
            </a:r>
            <a:r>
              <a:rPr lang="ru-RU" sz="2600" b="1" i="1" strike="noStrike" spc="-1" dirty="0">
                <a:solidFill>
                  <a:srgbClr val="0000DC"/>
                </a:solidFill>
                <a:latin typeface="Arial"/>
              </a:rPr>
              <a:t> В-5</a:t>
            </a: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Середа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Гамборга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В-5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містить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5 макро, 9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мікроелементів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і 4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види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вітамінів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описані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Гамборгом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і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співавторами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(1968).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Зовнішній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вигляд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- порошок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білого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або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жовтуватого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кольору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Час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розчинності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воді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- 3.21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грама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літр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-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менш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ніж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 за 30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Arial"/>
              </a:rPr>
              <a:t>хвилин</a:t>
            </a:r>
            <a:r>
              <a:rPr lang="ru-RU" sz="1800" b="1" strike="noStrike" spc="-1" dirty="0">
                <a:solidFill>
                  <a:srgbClr val="0000DC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рН </a:t>
            </a:r>
            <a:r>
              <a:rPr lang="ru-RU" sz="1800" b="1" strike="noStrike" spc="-1" dirty="0" err="1">
                <a:solidFill>
                  <a:srgbClr val="9C009C"/>
                </a:solidFill>
                <a:latin typeface="Arial"/>
              </a:rPr>
              <a:t>розчину</a:t>
            </a: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 - </a:t>
            </a:r>
            <a:r>
              <a:rPr lang="ru-RU" sz="1800" b="1" strike="noStrike" spc="-1" dirty="0" err="1">
                <a:solidFill>
                  <a:srgbClr val="9C009C"/>
                </a:solidFill>
                <a:latin typeface="Arial"/>
              </a:rPr>
              <a:t>від</a:t>
            </a: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 3,5 до 4,5.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9C009C"/>
                </a:solidFill>
                <a:latin typeface="Arial"/>
              </a:rPr>
              <a:t>Зберігати</a:t>
            </a: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 при </a:t>
            </a:r>
            <a:r>
              <a:rPr lang="ru-RU" sz="1800" b="1" strike="noStrike" spc="-1" dirty="0" err="1">
                <a:solidFill>
                  <a:srgbClr val="9C009C"/>
                </a:solidFill>
                <a:latin typeface="Arial"/>
              </a:rPr>
              <a:t>температурі</a:t>
            </a: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9C009C"/>
                </a:solidFill>
                <a:latin typeface="Arial"/>
              </a:rPr>
              <a:t>від</a:t>
            </a:r>
            <a:r>
              <a:rPr lang="ru-RU" sz="1800" b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2 до 8 </a:t>
            </a:r>
            <a:r>
              <a:rPr lang="ru-RU" sz="1800" b="1" strike="noStrike" spc="-1" baseline="33000" dirty="0">
                <a:solidFill>
                  <a:srgbClr val="7C007C"/>
                </a:solidFill>
                <a:latin typeface="Arial"/>
              </a:rPr>
              <a:t>0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С.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Доступні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 упаковки: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1 - </a:t>
            </a: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фасування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 в </a:t>
            </a: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еквіваленті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від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 1 до 90 </a:t>
            </a: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літрів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7C007C"/>
                </a:solidFill>
                <a:latin typeface="Arial"/>
              </a:rPr>
              <a:t>середовища</a:t>
            </a:r>
            <a:r>
              <a:rPr lang="ru-RU" sz="1800" b="1" strike="noStrike" spc="-1" dirty="0">
                <a:solidFill>
                  <a:srgbClr val="7C007C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36" name="Рисунок 335"/>
          <p:cNvPicPr/>
          <p:nvPr/>
        </p:nvPicPr>
        <p:blipFill>
          <a:blip r:embed="rId2"/>
          <a:srcRect t="30703"/>
          <a:stretch/>
        </p:blipFill>
        <p:spPr>
          <a:xfrm>
            <a:off x="5303019" y="807906"/>
            <a:ext cx="3617280" cy="2506680"/>
          </a:xfrm>
          <a:prstGeom prst="rect">
            <a:avLst/>
          </a:prstGeom>
          <a:ln>
            <a:noFill/>
          </a:ln>
        </p:spPr>
      </p:pic>
      <p:pic>
        <p:nvPicPr>
          <p:cNvPr id="337" name="Рисунок 336"/>
          <p:cNvPicPr/>
          <p:nvPr/>
        </p:nvPicPr>
        <p:blipFill>
          <a:blip r:embed="rId3"/>
          <a:stretch/>
        </p:blipFill>
        <p:spPr>
          <a:xfrm>
            <a:off x="5303019" y="3600218"/>
            <a:ext cx="3599640" cy="25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44000" y="246240"/>
            <a:ext cx="8783640" cy="615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 dirty="0" err="1">
                <a:solidFill>
                  <a:srgbClr val="4F9E00"/>
                </a:solidFill>
                <a:latin typeface="Calibri"/>
                <a:ea typeface="Calibri"/>
              </a:rPr>
              <a:t>Освітлення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може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впливати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метаболізм</a:t>
            </a:r>
            <a:r>
              <a:rPr lang="ru-RU" sz="22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калусних</a:t>
            </a:r>
            <a:r>
              <a:rPr lang="ru-RU" sz="22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клітин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Крім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інтенсивності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світла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, на культуру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впливає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DC0000"/>
                </a:solidFill>
                <a:uFillTx/>
                <a:latin typeface="Calibri"/>
                <a:ea typeface="Calibri"/>
              </a:rPr>
              <a:t>якість</a:t>
            </a:r>
            <a:r>
              <a:rPr lang="ru-RU" sz="2200" b="1" u="sng" strike="noStrike" spc="-1" dirty="0">
                <a:solidFill>
                  <a:srgbClr val="DC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DC0000"/>
                </a:solidFill>
                <a:uFillTx/>
                <a:latin typeface="Calibri"/>
                <a:ea typeface="Calibri"/>
              </a:rPr>
              <a:t>світла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більшості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калусних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культур оптимальна температура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складає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Calibri"/>
              </a:rPr>
              <a:t>26</a:t>
            </a:r>
            <a:r>
              <a:rPr lang="ru-RU" sz="2200" b="1" strike="noStrike" spc="-1" baseline="33000" dirty="0">
                <a:solidFill>
                  <a:srgbClr val="008400"/>
                </a:solidFill>
                <a:latin typeface="Calibri"/>
                <a:ea typeface="Calibri"/>
              </a:rPr>
              <a:t>0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Calibri"/>
              </a:rPr>
              <a:t>С.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відміну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від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росту культур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тканин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індукція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їх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морфогенезу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потребує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більш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низьких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температур – 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Calibri"/>
              </a:rPr>
              <a:t>18–20</a:t>
            </a:r>
            <a:r>
              <a:rPr lang="ru-RU" sz="2200" b="1" strike="noStrike" spc="-1" baseline="33000" dirty="0">
                <a:solidFill>
                  <a:srgbClr val="008400"/>
                </a:solidFill>
                <a:latin typeface="Calibri"/>
                <a:ea typeface="Calibri"/>
              </a:rPr>
              <a:t>0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Calibri"/>
              </a:rPr>
              <a:t>С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Вплив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температури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на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метаболізм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клітин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in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vitro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вивчено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lang="ru-RU" sz="2200" b="1" u="sng" strike="noStrike" spc="-1" dirty="0" err="1">
                <a:solidFill>
                  <a:srgbClr val="000000"/>
                </a:solidFill>
                <a:uFillTx/>
                <a:latin typeface="Calibri"/>
                <a:ea typeface="Calibri"/>
              </a:rPr>
              <a:t>слабко</a:t>
            </a:r>
            <a:r>
              <a:rPr lang="ru-RU" sz="2200" b="1" u="sng" strike="noStrike" spc="-1" dirty="0">
                <a:solidFill>
                  <a:srgbClr val="000000"/>
                </a:solidFill>
                <a:uFillTx/>
                <a:latin typeface="Calibri"/>
                <a:ea typeface="Calibri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Для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суспензійних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культур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велике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значення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має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аерація</a:t>
            </a:r>
            <a:r>
              <a:rPr lang="ru-RU" sz="22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.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Особливо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аерація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важлива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великих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обсягах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При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малих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обсягах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(колбах) нормальна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аерація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досягається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постійному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перемішуванні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суспензії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у великих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обсягах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– за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рахунок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подачі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повітря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знизу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7C007C"/>
                </a:solidFill>
                <a:latin typeface="Calibri"/>
                <a:ea typeface="Calibri"/>
              </a:rPr>
              <a:t>Оптимальна </a:t>
            </a:r>
            <a:r>
              <a:rPr lang="ru-RU" sz="2200" b="1" strike="noStrike" spc="-1" dirty="0" err="1">
                <a:solidFill>
                  <a:srgbClr val="7C007C"/>
                </a:solidFill>
                <a:latin typeface="Calibri"/>
                <a:ea typeface="Calibri"/>
              </a:rPr>
              <a:t>вологість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приміщенні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де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культивують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повинна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складати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60–70%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Тому при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введенні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культуру нового виду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необхідно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ретельно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вивчити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вплив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фізичних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факторів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ріст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фізіологічні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характеристики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цієї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культури</a:t>
            </a:r>
            <a:r>
              <a:rPr lang="ru-RU" sz="2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88000" y="288000"/>
            <a:ext cx="871164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8400"/>
                </a:solidFill>
                <a:latin typeface="Arial"/>
              </a:rPr>
              <a:t>Б. Соматична гібридизація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Штучне об'єднання цілих клітин із утворенням гібридних геномів називають</a:t>
            </a:r>
            <a:r>
              <a:rPr lang="ru-RU" sz="1800" b="1" strike="noStrike" spc="-1">
                <a:solidFill>
                  <a:srgbClr val="008400"/>
                </a:solidFill>
                <a:latin typeface="Arial"/>
              </a:rPr>
              <a:t> </a:t>
            </a: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соматичною гібридизацією.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За допомогою методу клітинної технології були створені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</a:rPr>
              <a:t>віддалені гібриди соматичних клітин не тільки рослин, але і тварин.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Шляхом соматичної гібридизації клітин </a:t>
            </a:r>
            <a:r>
              <a:rPr lang="ru-RU" sz="1800" b="1" i="1" strike="noStrike" spc="-1">
                <a:solidFill>
                  <a:srgbClr val="7C007C"/>
                </a:solidFill>
                <a:latin typeface="Arial"/>
              </a:rPr>
              <a:t>культурної картоплі (Solarium tuberosum) і дикої (Solarium chacoense)</a:t>
            </a:r>
            <a:r>
              <a:rPr lang="ru-RU" sz="1800" b="1" strike="noStrike" spc="-1">
                <a:solidFill>
                  <a:srgbClr val="7C007C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був виведений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</a:rPr>
              <a:t>новий сорт, що відрізняється надзвичайною потужністю куща і стійкий до ряду захворювань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Для гібридизації використовували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</a:rPr>
              <a:t>протопласти клітин двох видів картоплі, позбавлені клітинної стінки, які мали лише зовнішню плазматичну мембрану.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 Вони 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Arial"/>
              </a:rPr>
              <a:t>вирощувалися на поживному середовищі, де і відбувалося їх злиття з утворенням гібридного калуса і подальший розвиток із нього соматичної гібридної рослини.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 Завдяки господарсько цінним ознакам отриманий соматичний гібрид картоплі став потім широко використовуватися в практичній селекції. Статевий же гібрид цих двох видів картоплі такими ознаками не володіє.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40" name="Рисунок 339"/>
          <p:cNvPicPr/>
          <p:nvPr/>
        </p:nvPicPr>
        <p:blipFill>
          <a:blip r:embed="rId2"/>
          <a:stretch/>
        </p:blipFill>
        <p:spPr>
          <a:xfrm>
            <a:off x="864000" y="4824000"/>
            <a:ext cx="2900160" cy="1787040"/>
          </a:xfrm>
          <a:prstGeom prst="rect">
            <a:avLst/>
          </a:prstGeom>
          <a:ln>
            <a:noFill/>
          </a:ln>
        </p:spPr>
      </p:pic>
      <p:sp>
        <p:nvSpPr>
          <p:cNvPr id="341" name="CustomShape 2"/>
          <p:cNvSpPr/>
          <p:nvPr/>
        </p:nvSpPr>
        <p:spPr>
          <a:xfrm>
            <a:off x="4104000" y="5112000"/>
            <a:ext cx="4866840" cy="14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DC0000"/>
                </a:solidFill>
                <a:latin typeface="Arial"/>
              </a:rPr>
              <a:t>Гібридизація картоплі: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1 - батьківська форма </a:t>
            </a:r>
            <a:r>
              <a:rPr lang="ru-RU" sz="1800" b="1" i="1" strike="noStrike" spc="-1">
                <a:solidFill>
                  <a:srgbClr val="000000"/>
                </a:solidFill>
                <a:latin typeface="Arial"/>
              </a:rPr>
              <a:t>S. tuberosum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2 - соматичний гібрид;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3 - батьківська форма </a:t>
            </a:r>
            <a:r>
              <a:rPr lang="ru-RU" sz="1800" b="1" i="1" strike="noStrike" spc="-1">
                <a:solidFill>
                  <a:srgbClr val="000000"/>
                </a:solidFill>
                <a:latin typeface="Arial"/>
              </a:rPr>
              <a:t>S. chacoense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4 - статевий гібрид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Рисунок 341"/>
          <p:cNvPicPr/>
          <p:nvPr/>
        </p:nvPicPr>
        <p:blipFill>
          <a:blip r:embed="rId2"/>
          <a:srcRect l="26578" t="16235" r="28540" b="23538"/>
          <a:stretch/>
        </p:blipFill>
        <p:spPr>
          <a:xfrm>
            <a:off x="459927" y="540327"/>
            <a:ext cx="8102182" cy="59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2823480" y="299520"/>
            <a:ext cx="521280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ru-RU" sz="2800" b="1" i="1" strike="noStrike" spc="-7" dirty="0" err="1">
                <a:solidFill>
                  <a:srgbClr val="00763B"/>
                </a:solidFill>
                <a:latin typeface="Calibri"/>
                <a:ea typeface="DejaVu Sans"/>
              </a:rPr>
              <a:t>Види</a:t>
            </a:r>
            <a:r>
              <a:rPr lang="ru-RU" sz="2800" b="1" i="1" strike="noStrike" spc="-7" dirty="0">
                <a:solidFill>
                  <a:srgbClr val="00763B"/>
                </a:solidFill>
                <a:latin typeface="Calibri"/>
                <a:ea typeface="DejaVu Sans"/>
              </a:rPr>
              <a:t> </a:t>
            </a:r>
            <a:r>
              <a:rPr lang="ru-RU" sz="2800" b="1" i="1" strike="noStrike" spc="-7" dirty="0" err="1">
                <a:solidFill>
                  <a:srgbClr val="00763B"/>
                </a:solidFill>
                <a:latin typeface="Calibri"/>
                <a:ea typeface="DejaVu Sans"/>
              </a:rPr>
              <a:t>гібридних</a:t>
            </a:r>
            <a:r>
              <a:rPr lang="ru-RU" sz="2800" b="1" i="1" strike="noStrike" spc="-21" dirty="0">
                <a:solidFill>
                  <a:srgbClr val="00763B"/>
                </a:solidFill>
                <a:latin typeface="Calibri"/>
                <a:ea typeface="DejaVu Sans"/>
              </a:rPr>
              <a:t> </a:t>
            </a:r>
            <a:r>
              <a:rPr lang="ru-RU" sz="2800" b="1" i="1" strike="noStrike" spc="-7" dirty="0" err="1">
                <a:solidFill>
                  <a:srgbClr val="00763B"/>
                </a:solidFill>
                <a:latin typeface="Calibri"/>
                <a:ea typeface="DejaVu Sans"/>
              </a:rPr>
              <a:t>клітин</a:t>
            </a:r>
            <a:endParaRPr lang="ru-RU" sz="2800" b="0" strike="noStrike" spc="-1" dirty="0">
              <a:latin typeface="Arial"/>
            </a:endParaRPr>
          </a:p>
        </p:txBody>
      </p:sp>
      <p:grpSp>
        <p:nvGrpSpPr>
          <p:cNvPr id="344" name="Group 2"/>
          <p:cNvGrpSpPr/>
          <p:nvPr/>
        </p:nvGrpSpPr>
        <p:grpSpPr>
          <a:xfrm>
            <a:off x="397080" y="986760"/>
            <a:ext cx="2184480" cy="1093680"/>
            <a:chOff x="397080" y="986760"/>
            <a:chExt cx="2184480" cy="1093680"/>
          </a:xfrm>
        </p:grpSpPr>
        <p:sp>
          <p:nvSpPr>
            <p:cNvPr id="345" name="CustomShape 3"/>
            <p:cNvSpPr/>
            <p:nvPr/>
          </p:nvSpPr>
          <p:spPr>
            <a:xfrm>
              <a:off x="397080" y="986760"/>
              <a:ext cx="2184480" cy="1093680"/>
            </a:xfrm>
            <a:custGeom>
              <a:avLst/>
              <a:gdLst/>
              <a:ahLst/>
              <a:cxnLst/>
              <a:rect l="l" t="t" r="r" b="b"/>
              <a:pathLst>
                <a:path w="2185670" h="1094739">
                  <a:moveTo>
                    <a:pt x="2075942" y="0"/>
                  </a:moveTo>
                  <a:lnTo>
                    <a:pt x="109423" y="0"/>
                  </a:lnTo>
                  <a:lnTo>
                    <a:pt x="66833" y="8604"/>
                  </a:lnTo>
                  <a:lnTo>
                    <a:pt x="32051" y="32067"/>
                  </a:lnTo>
                  <a:lnTo>
                    <a:pt x="8599" y="66865"/>
                  </a:lnTo>
                  <a:lnTo>
                    <a:pt x="0" y="109474"/>
                  </a:lnTo>
                  <a:lnTo>
                    <a:pt x="0" y="984758"/>
                  </a:lnTo>
                  <a:lnTo>
                    <a:pt x="8599" y="1027366"/>
                  </a:lnTo>
                  <a:lnTo>
                    <a:pt x="32051" y="1062164"/>
                  </a:lnTo>
                  <a:lnTo>
                    <a:pt x="66833" y="1085627"/>
                  </a:lnTo>
                  <a:lnTo>
                    <a:pt x="109423" y="1094232"/>
                  </a:lnTo>
                  <a:lnTo>
                    <a:pt x="2075942" y="1094232"/>
                  </a:lnTo>
                  <a:lnTo>
                    <a:pt x="2118550" y="1085627"/>
                  </a:lnTo>
                  <a:lnTo>
                    <a:pt x="2153348" y="1062164"/>
                  </a:lnTo>
                  <a:lnTo>
                    <a:pt x="2176811" y="1027366"/>
                  </a:lnTo>
                  <a:lnTo>
                    <a:pt x="2185416" y="984758"/>
                  </a:lnTo>
                  <a:lnTo>
                    <a:pt x="2185416" y="109474"/>
                  </a:lnTo>
                  <a:lnTo>
                    <a:pt x="2176811" y="66865"/>
                  </a:lnTo>
                  <a:lnTo>
                    <a:pt x="2153348" y="32067"/>
                  </a:lnTo>
                  <a:lnTo>
                    <a:pt x="2118550" y="8604"/>
                  </a:lnTo>
                  <a:lnTo>
                    <a:pt x="2075942" y="0"/>
                  </a:lnTo>
                  <a:close/>
                </a:path>
              </a:pathLst>
            </a:custGeom>
            <a:solidFill>
              <a:srgbClr val="4E67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4"/>
            <p:cNvSpPr/>
            <p:nvPr/>
          </p:nvSpPr>
          <p:spPr>
            <a:xfrm>
              <a:off x="397080" y="986760"/>
              <a:ext cx="2184480" cy="1093680"/>
            </a:xfrm>
            <a:custGeom>
              <a:avLst/>
              <a:gdLst/>
              <a:ahLst/>
              <a:cxnLst/>
              <a:rect l="l" t="t" r="r" b="b"/>
              <a:pathLst>
                <a:path w="2185670" h="1094739">
                  <a:moveTo>
                    <a:pt x="0" y="109474"/>
                  </a:moveTo>
                  <a:lnTo>
                    <a:pt x="8599" y="66865"/>
                  </a:lnTo>
                  <a:lnTo>
                    <a:pt x="32051" y="32067"/>
                  </a:lnTo>
                  <a:lnTo>
                    <a:pt x="66833" y="8604"/>
                  </a:lnTo>
                  <a:lnTo>
                    <a:pt x="109423" y="0"/>
                  </a:lnTo>
                  <a:lnTo>
                    <a:pt x="2075942" y="0"/>
                  </a:lnTo>
                  <a:lnTo>
                    <a:pt x="2118550" y="8604"/>
                  </a:lnTo>
                  <a:lnTo>
                    <a:pt x="2153348" y="32067"/>
                  </a:lnTo>
                  <a:lnTo>
                    <a:pt x="2176811" y="66865"/>
                  </a:lnTo>
                  <a:lnTo>
                    <a:pt x="2185416" y="109474"/>
                  </a:lnTo>
                  <a:lnTo>
                    <a:pt x="2185416" y="984758"/>
                  </a:lnTo>
                  <a:lnTo>
                    <a:pt x="2176811" y="1027366"/>
                  </a:lnTo>
                  <a:lnTo>
                    <a:pt x="2153348" y="1062164"/>
                  </a:lnTo>
                  <a:lnTo>
                    <a:pt x="2118550" y="1085627"/>
                  </a:lnTo>
                  <a:lnTo>
                    <a:pt x="2075942" y="1094232"/>
                  </a:lnTo>
                  <a:lnTo>
                    <a:pt x="109423" y="1094232"/>
                  </a:lnTo>
                  <a:lnTo>
                    <a:pt x="66833" y="1085627"/>
                  </a:lnTo>
                  <a:lnTo>
                    <a:pt x="32051" y="1062164"/>
                  </a:lnTo>
                  <a:lnTo>
                    <a:pt x="8599" y="1027366"/>
                  </a:lnTo>
                  <a:lnTo>
                    <a:pt x="0" y="984758"/>
                  </a:lnTo>
                  <a:lnTo>
                    <a:pt x="0" y="109474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7" name="CustomShape 5"/>
          <p:cNvSpPr/>
          <p:nvPr/>
        </p:nvSpPr>
        <p:spPr>
          <a:xfrm>
            <a:off x="466920" y="1134000"/>
            <a:ext cx="204552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8960" rIns="0" bIns="0">
            <a:spAutoFit/>
          </a:bodyPr>
          <a:lstStyle/>
          <a:p>
            <a:pPr marL="516960" indent="-503640">
              <a:lnSpc>
                <a:spcPts val="2639"/>
              </a:lnSpc>
              <a:spcBef>
                <a:spcPts val="386"/>
              </a:spcBef>
            </a:pPr>
            <a:r>
              <a:rPr lang="ru-RU" sz="2400" b="1" strike="noStrike" spc="-26">
                <a:solidFill>
                  <a:srgbClr val="FFFFFF"/>
                </a:solidFill>
                <a:latin typeface="Calibri"/>
                <a:ea typeface="DejaVu Sans"/>
              </a:rPr>
              <a:t>Типові</a:t>
            </a:r>
            <a:r>
              <a:rPr lang="ru-RU" sz="2400" b="1" strike="noStrike" spc="-75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7">
                <a:solidFill>
                  <a:srgbClr val="FFFFFF"/>
                </a:solidFill>
                <a:latin typeface="Calibri"/>
                <a:ea typeface="DejaVu Sans"/>
              </a:rPr>
              <a:t>гібридні  </a:t>
            </a:r>
            <a:r>
              <a:rPr lang="ru-RU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клітини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348" name="Group 6"/>
          <p:cNvGrpSpPr/>
          <p:nvPr/>
        </p:nvGrpSpPr>
        <p:grpSpPr>
          <a:xfrm>
            <a:off x="614880" y="2081160"/>
            <a:ext cx="2466720" cy="2048760"/>
            <a:chOff x="614880" y="2081160"/>
            <a:chExt cx="2466720" cy="2048760"/>
          </a:xfrm>
        </p:grpSpPr>
        <p:sp>
          <p:nvSpPr>
            <p:cNvPr id="349" name="CustomShape 7"/>
            <p:cNvSpPr/>
            <p:nvPr/>
          </p:nvSpPr>
          <p:spPr>
            <a:xfrm>
              <a:off x="614880" y="2081160"/>
              <a:ext cx="305640" cy="1148400"/>
            </a:xfrm>
            <a:custGeom>
              <a:avLst/>
              <a:gdLst/>
              <a:ahLst/>
              <a:cxnLst/>
              <a:rect l="l" t="t" r="r" b="b"/>
              <a:pathLst>
                <a:path w="306705" h="1149350">
                  <a:moveTo>
                    <a:pt x="0" y="0"/>
                  </a:moveTo>
                  <a:lnTo>
                    <a:pt x="0" y="1148841"/>
                  </a:lnTo>
                  <a:lnTo>
                    <a:pt x="306235" y="1148841"/>
                  </a:lnTo>
                </a:path>
              </a:pathLst>
            </a:custGeom>
            <a:noFill/>
            <a:ln w="25920">
              <a:solidFill>
                <a:srgbClr val="3B519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8"/>
            <p:cNvSpPr/>
            <p:nvPr/>
          </p:nvSpPr>
          <p:spPr>
            <a:xfrm>
              <a:off x="921240" y="2327760"/>
              <a:ext cx="2160360" cy="1802160"/>
            </a:xfrm>
            <a:custGeom>
              <a:avLst/>
              <a:gdLst/>
              <a:ahLst/>
              <a:cxnLst/>
              <a:rect l="l" t="t" r="r" b="b"/>
              <a:pathLst>
                <a:path w="2161540" h="1803400">
                  <a:moveTo>
                    <a:pt x="1980691" y="0"/>
                  </a:moveTo>
                  <a:lnTo>
                    <a:pt x="180289" y="0"/>
                  </a:lnTo>
                  <a:lnTo>
                    <a:pt x="132362" y="6444"/>
                  </a:lnTo>
                  <a:lnTo>
                    <a:pt x="89295" y="24628"/>
                  </a:lnTo>
                  <a:lnTo>
                    <a:pt x="52806" y="52831"/>
                  </a:lnTo>
                  <a:lnTo>
                    <a:pt x="24615" y="89332"/>
                  </a:lnTo>
                  <a:lnTo>
                    <a:pt x="6440" y="132409"/>
                  </a:lnTo>
                  <a:lnTo>
                    <a:pt x="0" y="180339"/>
                  </a:lnTo>
                  <a:lnTo>
                    <a:pt x="0" y="1622552"/>
                  </a:lnTo>
                  <a:lnTo>
                    <a:pt x="6440" y="1670482"/>
                  </a:lnTo>
                  <a:lnTo>
                    <a:pt x="24615" y="1713559"/>
                  </a:lnTo>
                  <a:lnTo>
                    <a:pt x="52806" y="1750059"/>
                  </a:lnTo>
                  <a:lnTo>
                    <a:pt x="89295" y="1778263"/>
                  </a:lnTo>
                  <a:lnTo>
                    <a:pt x="132362" y="1796447"/>
                  </a:lnTo>
                  <a:lnTo>
                    <a:pt x="180289" y="1802891"/>
                  </a:lnTo>
                  <a:lnTo>
                    <a:pt x="1980691" y="1802891"/>
                  </a:lnTo>
                  <a:lnTo>
                    <a:pt x="2028622" y="1796447"/>
                  </a:lnTo>
                  <a:lnTo>
                    <a:pt x="2071699" y="1778263"/>
                  </a:lnTo>
                  <a:lnTo>
                    <a:pt x="2108199" y="1750059"/>
                  </a:lnTo>
                  <a:lnTo>
                    <a:pt x="2136403" y="1713559"/>
                  </a:lnTo>
                  <a:lnTo>
                    <a:pt x="2154587" y="1670482"/>
                  </a:lnTo>
                  <a:lnTo>
                    <a:pt x="2161031" y="1622552"/>
                  </a:lnTo>
                  <a:lnTo>
                    <a:pt x="2161031" y="180339"/>
                  </a:lnTo>
                  <a:lnTo>
                    <a:pt x="2154587" y="132409"/>
                  </a:lnTo>
                  <a:lnTo>
                    <a:pt x="2136403" y="89332"/>
                  </a:lnTo>
                  <a:lnTo>
                    <a:pt x="2108199" y="52831"/>
                  </a:lnTo>
                  <a:lnTo>
                    <a:pt x="2071699" y="24628"/>
                  </a:lnTo>
                  <a:lnTo>
                    <a:pt x="2028622" y="6444"/>
                  </a:lnTo>
                  <a:lnTo>
                    <a:pt x="1980691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9"/>
            <p:cNvSpPr/>
            <p:nvPr/>
          </p:nvSpPr>
          <p:spPr>
            <a:xfrm>
              <a:off x="921240" y="2327760"/>
              <a:ext cx="2160360" cy="1802160"/>
            </a:xfrm>
            <a:custGeom>
              <a:avLst/>
              <a:gdLst/>
              <a:ahLst/>
              <a:cxnLst/>
              <a:rect l="l" t="t" r="r" b="b"/>
              <a:pathLst>
                <a:path w="2161540" h="1803400">
                  <a:moveTo>
                    <a:pt x="0" y="180339"/>
                  </a:moveTo>
                  <a:lnTo>
                    <a:pt x="6440" y="132409"/>
                  </a:lnTo>
                  <a:lnTo>
                    <a:pt x="24615" y="89332"/>
                  </a:lnTo>
                  <a:lnTo>
                    <a:pt x="52806" y="52831"/>
                  </a:lnTo>
                  <a:lnTo>
                    <a:pt x="89295" y="24628"/>
                  </a:lnTo>
                  <a:lnTo>
                    <a:pt x="132362" y="6444"/>
                  </a:lnTo>
                  <a:lnTo>
                    <a:pt x="180289" y="0"/>
                  </a:lnTo>
                  <a:lnTo>
                    <a:pt x="1980691" y="0"/>
                  </a:lnTo>
                  <a:lnTo>
                    <a:pt x="2028622" y="6444"/>
                  </a:lnTo>
                  <a:lnTo>
                    <a:pt x="2071699" y="24628"/>
                  </a:lnTo>
                  <a:lnTo>
                    <a:pt x="2108199" y="52831"/>
                  </a:lnTo>
                  <a:lnTo>
                    <a:pt x="2136403" y="89332"/>
                  </a:lnTo>
                  <a:lnTo>
                    <a:pt x="2154587" y="132409"/>
                  </a:lnTo>
                  <a:lnTo>
                    <a:pt x="2161031" y="180339"/>
                  </a:lnTo>
                  <a:lnTo>
                    <a:pt x="2161031" y="1622552"/>
                  </a:lnTo>
                  <a:lnTo>
                    <a:pt x="2154587" y="1670482"/>
                  </a:lnTo>
                  <a:lnTo>
                    <a:pt x="2136403" y="1713559"/>
                  </a:lnTo>
                  <a:lnTo>
                    <a:pt x="2108199" y="1750059"/>
                  </a:lnTo>
                  <a:lnTo>
                    <a:pt x="2071699" y="1778263"/>
                  </a:lnTo>
                  <a:lnTo>
                    <a:pt x="2028622" y="1796447"/>
                  </a:lnTo>
                  <a:lnTo>
                    <a:pt x="1980691" y="1802891"/>
                  </a:lnTo>
                  <a:lnTo>
                    <a:pt x="180289" y="1802891"/>
                  </a:lnTo>
                  <a:lnTo>
                    <a:pt x="132362" y="1796447"/>
                  </a:lnTo>
                  <a:lnTo>
                    <a:pt x="89295" y="1778263"/>
                  </a:lnTo>
                  <a:lnTo>
                    <a:pt x="52806" y="1750059"/>
                  </a:lnTo>
                  <a:lnTo>
                    <a:pt x="24615" y="1713559"/>
                  </a:lnTo>
                  <a:lnTo>
                    <a:pt x="6440" y="1670482"/>
                  </a:lnTo>
                  <a:lnTo>
                    <a:pt x="0" y="1622552"/>
                  </a:lnTo>
                  <a:lnTo>
                    <a:pt x="0" y="180339"/>
                  </a:lnTo>
                  <a:close/>
                </a:path>
              </a:pathLst>
            </a:custGeom>
            <a:noFill/>
            <a:ln w="25920">
              <a:solidFill>
                <a:srgbClr val="4E67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2" name="CustomShape 10"/>
          <p:cNvSpPr/>
          <p:nvPr/>
        </p:nvSpPr>
        <p:spPr>
          <a:xfrm>
            <a:off x="1080000" y="2415960"/>
            <a:ext cx="1970640" cy="154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5640" rIns="0" bIns="0">
            <a:spAutoFit/>
          </a:bodyPr>
          <a:lstStyle/>
          <a:p>
            <a:pPr marL="12600" algn="just">
              <a:lnSpc>
                <a:spcPct val="91000"/>
              </a:lnSpc>
              <a:spcBef>
                <a:spcPts val="281"/>
              </a:spcBef>
            </a:pPr>
            <a:r>
              <a:rPr lang="ru-RU" sz="1800" b="1" strike="noStrike" spc="-21">
                <a:solidFill>
                  <a:srgbClr val="000000"/>
                </a:solidFill>
                <a:latin typeface="Calibri"/>
                <a:ea typeface="DejaVu Sans"/>
              </a:rPr>
              <a:t>Гетерокаріон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lang="ru-RU" sz="1800" b="0" strike="noStrike" spc="-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це 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гібридна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клітина, 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яка</a:t>
            </a:r>
            <a:r>
              <a:rPr lang="ru-RU" sz="1800" b="0" strike="noStrike" spc="-2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містить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81"/>
              </a:lnSpc>
              <a:spcBef>
                <a:spcPts val="40"/>
              </a:spcBef>
            </a:pP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спадковий</a:t>
            </a:r>
            <a:r>
              <a:rPr lang="ru-RU" sz="1800" b="0" strike="noStrike" spc="-97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матеріал  (ядра)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двох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різних  видів</a:t>
            </a:r>
            <a:r>
              <a:rPr lang="ru-RU" sz="1000" b="0" strike="noStrike" spc="-7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grpSp>
        <p:nvGrpSpPr>
          <p:cNvPr id="353" name="Group 11"/>
          <p:cNvGrpSpPr/>
          <p:nvPr/>
        </p:nvGrpSpPr>
        <p:grpSpPr>
          <a:xfrm>
            <a:off x="614880" y="2081160"/>
            <a:ext cx="2415960" cy="3981240"/>
            <a:chOff x="614880" y="2081160"/>
            <a:chExt cx="2415960" cy="3981240"/>
          </a:xfrm>
        </p:grpSpPr>
        <p:sp>
          <p:nvSpPr>
            <p:cNvPr id="354" name="CustomShape 12"/>
            <p:cNvSpPr/>
            <p:nvPr/>
          </p:nvSpPr>
          <p:spPr>
            <a:xfrm>
              <a:off x="614880" y="2081160"/>
              <a:ext cx="229320" cy="3174480"/>
            </a:xfrm>
            <a:custGeom>
              <a:avLst/>
              <a:gdLst/>
              <a:ahLst/>
              <a:cxnLst/>
              <a:rect l="l" t="t" r="r" b="b"/>
              <a:pathLst>
                <a:path w="230505" h="3175635">
                  <a:moveTo>
                    <a:pt x="0" y="0"/>
                  </a:moveTo>
                  <a:lnTo>
                    <a:pt x="0" y="3175508"/>
                  </a:lnTo>
                  <a:lnTo>
                    <a:pt x="230212" y="3175508"/>
                  </a:lnTo>
                </a:path>
              </a:pathLst>
            </a:custGeom>
            <a:noFill/>
            <a:ln w="25920">
              <a:solidFill>
                <a:srgbClr val="3B519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13"/>
            <p:cNvSpPr/>
            <p:nvPr/>
          </p:nvSpPr>
          <p:spPr>
            <a:xfrm>
              <a:off x="844920" y="4449240"/>
              <a:ext cx="2185920" cy="1613160"/>
            </a:xfrm>
            <a:custGeom>
              <a:avLst/>
              <a:gdLst/>
              <a:ahLst/>
              <a:cxnLst/>
              <a:rect l="l" t="t" r="r" b="b"/>
              <a:pathLst>
                <a:path w="2186940" h="1614170">
                  <a:moveTo>
                    <a:pt x="2025523" y="0"/>
                  </a:moveTo>
                  <a:lnTo>
                    <a:pt x="161391" y="0"/>
                  </a:lnTo>
                  <a:lnTo>
                    <a:pt x="118489" y="5765"/>
                  </a:lnTo>
                  <a:lnTo>
                    <a:pt x="79936" y="22036"/>
                  </a:lnTo>
                  <a:lnTo>
                    <a:pt x="47272" y="47275"/>
                  </a:lnTo>
                  <a:lnTo>
                    <a:pt x="22035" y="79944"/>
                  </a:lnTo>
                  <a:lnTo>
                    <a:pt x="5765" y="118503"/>
                  </a:lnTo>
                  <a:lnTo>
                    <a:pt x="0" y="161416"/>
                  </a:lnTo>
                  <a:lnTo>
                    <a:pt x="0" y="1452524"/>
                  </a:lnTo>
                  <a:lnTo>
                    <a:pt x="5765" y="1495426"/>
                  </a:lnTo>
                  <a:lnTo>
                    <a:pt x="22035" y="1533979"/>
                  </a:lnTo>
                  <a:lnTo>
                    <a:pt x="47272" y="1566643"/>
                  </a:lnTo>
                  <a:lnTo>
                    <a:pt x="79936" y="1591880"/>
                  </a:lnTo>
                  <a:lnTo>
                    <a:pt x="118489" y="1608150"/>
                  </a:lnTo>
                  <a:lnTo>
                    <a:pt x="161391" y="1613915"/>
                  </a:lnTo>
                  <a:lnTo>
                    <a:pt x="2025523" y="1613915"/>
                  </a:lnTo>
                  <a:lnTo>
                    <a:pt x="2068436" y="1608150"/>
                  </a:lnTo>
                  <a:lnTo>
                    <a:pt x="2106995" y="1591880"/>
                  </a:lnTo>
                  <a:lnTo>
                    <a:pt x="2139664" y="1566643"/>
                  </a:lnTo>
                  <a:lnTo>
                    <a:pt x="2164903" y="1533979"/>
                  </a:lnTo>
                  <a:lnTo>
                    <a:pt x="2181174" y="1495426"/>
                  </a:lnTo>
                  <a:lnTo>
                    <a:pt x="2186940" y="1452524"/>
                  </a:lnTo>
                  <a:lnTo>
                    <a:pt x="2186940" y="161416"/>
                  </a:lnTo>
                  <a:lnTo>
                    <a:pt x="2181174" y="118503"/>
                  </a:lnTo>
                  <a:lnTo>
                    <a:pt x="2164903" y="79944"/>
                  </a:lnTo>
                  <a:lnTo>
                    <a:pt x="2139664" y="47275"/>
                  </a:lnTo>
                  <a:lnTo>
                    <a:pt x="2106995" y="22036"/>
                  </a:lnTo>
                  <a:lnTo>
                    <a:pt x="2068436" y="5765"/>
                  </a:lnTo>
                  <a:lnTo>
                    <a:pt x="2025523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14"/>
            <p:cNvSpPr/>
            <p:nvPr/>
          </p:nvSpPr>
          <p:spPr>
            <a:xfrm>
              <a:off x="844920" y="4449240"/>
              <a:ext cx="2185920" cy="1613160"/>
            </a:xfrm>
            <a:custGeom>
              <a:avLst/>
              <a:gdLst/>
              <a:ahLst/>
              <a:cxnLst/>
              <a:rect l="l" t="t" r="r" b="b"/>
              <a:pathLst>
                <a:path w="2186940" h="1614170">
                  <a:moveTo>
                    <a:pt x="0" y="161416"/>
                  </a:moveTo>
                  <a:lnTo>
                    <a:pt x="5765" y="118503"/>
                  </a:lnTo>
                  <a:lnTo>
                    <a:pt x="22035" y="79944"/>
                  </a:lnTo>
                  <a:lnTo>
                    <a:pt x="47272" y="47275"/>
                  </a:lnTo>
                  <a:lnTo>
                    <a:pt x="79936" y="22036"/>
                  </a:lnTo>
                  <a:lnTo>
                    <a:pt x="118489" y="5765"/>
                  </a:lnTo>
                  <a:lnTo>
                    <a:pt x="161391" y="0"/>
                  </a:lnTo>
                  <a:lnTo>
                    <a:pt x="2025523" y="0"/>
                  </a:lnTo>
                  <a:lnTo>
                    <a:pt x="2068436" y="5765"/>
                  </a:lnTo>
                  <a:lnTo>
                    <a:pt x="2106995" y="22036"/>
                  </a:lnTo>
                  <a:lnTo>
                    <a:pt x="2139664" y="47275"/>
                  </a:lnTo>
                  <a:lnTo>
                    <a:pt x="2164903" y="79944"/>
                  </a:lnTo>
                  <a:lnTo>
                    <a:pt x="2181174" y="118503"/>
                  </a:lnTo>
                  <a:lnTo>
                    <a:pt x="2186940" y="161416"/>
                  </a:lnTo>
                  <a:lnTo>
                    <a:pt x="2186940" y="1452524"/>
                  </a:lnTo>
                  <a:lnTo>
                    <a:pt x="2181174" y="1495426"/>
                  </a:lnTo>
                  <a:lnTo>
                    <a:pt x="2164903" y="1533979"/>
                  </a:lnTo>
                  <a:lnTo>
                    <a:pt x="2139664" y="1566643"/>
                  </a:lnTo>
                  <a:lnTo>
                    <a:pt x="2106995" y="1591880"/>
                  </a:lnTo>
                  <a:lnTo>
                    <a:pt x="2068436" y="1608150"/>
                  </a:lnTo>
                  <a:lnTo>
                    <a:pt x="2025523" y="1613915"/>
                  </a:lnTo>
                  <a:lnTo>
                    <a:pt x="161391" y="1613915"/>
                  </a:lnTo>
                  <a:lnTo>
                    <a:pt x="118489" y="1608150"/>
                  </a:lnTo>
                  <a:lnTo>
                    <a:pt x="79936" y="1591880"/>
                  </a:lnTo>
                  <a:lnTo>
                    <a:pt x="47272" y="1566643"/>
                  </a:lnTo>
                  <a:lnTo>
                    <a:pt x="22035" y="1533979"/>
                  </a:lnTo>
                  <a:lnTo>
                    <a:pt x="5765" y="1495426"/>
                  </a:lnTo>
                  <a:lnTo>
                    <a:pt x="0" y="1452524"/>
                  </a:lnTo>
                  <a:lnTo>
                    <a:pt x="0" y="161416"/>
                  </a:lnTo>
                  <a:close/>
                </a:path>
              </a:pathLst>
            </a:custGeom>
            <a:noFill/>
            <a:ln w="25920">
              <a:solidFill>
                <a:srgbClr val="4E67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7" name="CustomShape 15"/>
          <p:cNvSpPr/>
          <p:nvPr/>
        </p:nvSpPr>
        <p:spPr>
          <a:xfrm>
            <a:off x="913680" y="4451760"/>
            <a:ext cx="1909800" cy="15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ts val="2064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000000"/>
                </a:solidFill>
                <a:latin typeface="Calibri"/>
                <a:ea typeface="DejaVu Sans"/>
              </a:rPr>
              <a:t>Синкаріон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lang="ru-RU" sz="1800" b="0" strike="noStrike" spc="-3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це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81"/>
              </a:lnSpc>
              <a:spcBef>
                <a:spcPts val="119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гібридна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клітина,</a:t>
            </a:r>
            <a:r>
              <a:rPr lang="ru-RU" sz="1800" b="0" strike="noStrike" spc="-8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якій</a:t>
            </a:r>
            <a:r>
              <a:rPr lang="ru-RU" sz="1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пройшло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81"/>
              </a:lnSpc>
            </a:pP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об’єднання  хромосом</a:t>
            </a:r>
            <a:r>
              <a:rPr lang="ru-RU" sz="1800" b="0" strike="noStrike" spc="-8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різних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45"/>
              </a:lnSpc>
            </a:pP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1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одне</a:t>
            </a:r>
            <a:r>
              <a:rPr lang="ru-RU" sz="1800" b="0" strike="noStrike" spc="-97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ядро.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358" name="Group 16"/>
          <p:cNvGrpSpPr/>
          <p:nvPr/>
        </p:nvGrpSpPr>
        <p:grpSpPr>
          <a:xfrm>
            <a:off x="3373200" y="912240"/>
            <a:ext cx="3967560" cy="1091880"/>
            <a:chOff x="3373200" y="912240"/>
            <a:chExt cx="3967560" cy="1091880"/>
          </a:xfrm>
        </p:grpSpPr>
        <p:sp>
          <p:nvSpPr>
            <p:cNvPr id="359" name="CustomShape 17"/>
            <p:cNvSpPr/>
            <p:nvPr/>
          </p:nvSpPr>
          <p:spPr>
            <a:xfrm>
              <a:off x="3373200" y="912240"/>
              <a:ext cx="3967560" cy="1091880"/>
            </a:xfrm>
            <a:custGeom>
              <a:avLst/>
              <a:gdLst/>
              <a:ahLst/>
              <a:cxnLst/>
              <a:rect l="l" t="t" r="r" b="b"/>
              <a:pathLst>
                <a:path w="3968750" h="1092835">
                  <a:moveTo>
                    <a:pt x="3859276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983488"/>
                  </a:lnTo>
                  <a:lnTo>
                    <a:pt x="8582" y="1026003"/>
                  </a:lnTo>
                  <a:lnTo>
                    <a:pt x="31988" y="1060719"/>
                  </a:lnTo>
                  <a:lnTo>
                    <a:pt x="66704" y="1084125"/>
                  </a:lnTo>
                  <a:lnTo>
                    <a:pt x="109220" y="1092708"/>
                  </a:lnTo>
                  <a:lnTo>
                    <a:pt x="3859276" y="1092708"/>
                  </a:lnTo>
                  <a:lnTo>
                    <a:pt x="3901791" y="1084125"/>
                  </a:lnTo>
                  <a:lnTo>
                    <a:pt x="3936507" y="1060719"/>
                  </a:lnTo>
                  <a:lnTo>
                    <a:pt x="3959913" y="1026003"/>
                  </a:lnTo>
                  <a:lnTo>
                    <a:pt x="3968496" y="983488"/>
                  </a:lnTo>
                  <a:lnTo>
                    <a:pt x="3968496" y="109220"/>
                  </a:lnTo>
                  <a:lnTo>
                    <a:pt x="3959913" y="66704"/>
                  </a:lnTo>
                  <a:lnTo>
                    <a:pt x="3936507" y="31988"/>
                  </a:lnTo>
                  <a:lnTo>
                    <a:pt x="3901791" y="8582"/>
                  </a:lnTo>
                  <a:lnTo>
                    <a:pt x="3859276" y="0"/>
                  </a:lnTo>
                  <a:close/>
                </a:path>
              </a:pathLst>
            </a:custGeom>
            <a:solidFill>
              <a:srgbClr val="4E67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18"/>
            <p:cNvSpPr/>
            <p:nvPr/>
          </p:nvSpPr>
          <p:spPr>
            <a:xfrm>
              <a:off x="3373200" y="912240"/>
              <a:ext cx="3967560" cy="1091880"/>
            </a:xfrm>
            <a:custGeom>
              <a:avLst/>
              <a:gdLst/>
              <a:ahLst/>
              <a:cxnLst/>
              <a:rect l="l" t="t" r="r" b="b"/>
              <a:pathLst>
                <a:path w="3968750" h="1092835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3859276" y="0"/>
                  </a:lnTo>
                  <a:lnTo>
                    <a:pt x="3901791" y="8582"/>
                  </a:lnTo>
                  <a:lnTo>
                    <a:pt x="3936507" y="31988"/>
                  </a:lnTo>
                  <a:lnTo>
                    <a:pt x="3959913" y="66704"/>
                  </a:lnTo>
                  <a:lnTo>
                    <a:pt x="3968496" y="109220"/>
                  </a:lnTo>
                  <a:lnTo>
                    <a:pt x="3968496" y="983488"/>
                  </a:lnTo>
                  <a:lnTo>
                    <a:pt x="3959913" y="1026003"/>
                  </a:lnTo>
                  <a:lnTo>
                    <a:pt x="3936507" y="1060719"/>
                  </a:lnTo>
                  <a:lnTo>
                    <a:pt x="3901791" y="1084125"/>
                  </a:lnTo>
                  <a:lnTo>
                    <a:pt x="3859276" y="1092708"/>
                  </a:lnTo>
                  <a:lnTo>
                    <a:pt x="109220" y="1092708"/>
                  </a:lnTo>
                  <a:lnTo>
                    <a:pt x="66704" y="1084125"/>
                  </a:lnTo>
                  <a:lnTo>
                    <a:pt x="31988" y="1060719"/>
                  </a:lnTo>
                  <a:lnTo>
                    <a:pt x="8582" y="1026003"/>
                  </a:lnTo>
                  <a:lnTo>
                    <a:pt x="0" y="983488"/>
                  </a:lnTo>
                  <a:lnTo>
                    <a:pt x="0" y="109220"/>
                  </a:lnTo>
                  <a:close/>
                </a:path>
              </a:pathLst>
            </a:custGeom>
            <a:noFill/>
            <a:ln w="259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1" name="CustomShape 19"/>
          <p:cNvSpPr/>
          <p:nvPr/>
        </p:nvSpPr>
        <p:spPr>
          <a:xfrm>
            <a:off x="3696120" y="1058760"/>
            <a:ext cx="332172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8960" rIns="0" bIns="0">
            <a:spAutoFit/>
          </a:bodyPr>
          <a:lstStyle/>
          <a:p>
            <a:pPr marL="1241280" indent="-1227600">
              <a:lnSpc>
                <a:spcPts val="2639"/>
              </a:lnSpc>
              <a:spcBef>
                <a:spcPts val="386"/>
              </a:spcBef>
            </a:pPr>
            <a:r>
              <a:rPr lang="ru-RU" sz="2400" b="1" strike="noStrike" spc="-12" dirty="0" err="1">
                <a:solidFill>
                  <a:srgbClr val="FFFFFF"/>
                </a:solidFill>
                <a:latin typeface="Calibri"/>
                <a:ea typeface="DejaVu Sans"/>
              </a:rPr>
              <a:t>Особливі</a:t>
            </a:r>
            <a:r>
              <a:rPr lang="ru-RU" sz="2400" b="1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7" dirty="0" err="1">
                <a:solidFill>
                  <a:srgbClr val="FFFFFF"/>
                </a:solidFill>
                <a:latin typeface="Calibri"/>
                <a:ea typeface="DejaVu Sans"/>
              </a:rPr>
              <a:t>типи</a:t>
            </a:r>
            <a:r>
              <a:rPr lang="ru-RU" sz="2400" b="1" strike="noStrike" spc="-66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7" dirty="0" err="1">
                <a:solidFill>
                  <a:srgbClr val="FFFFFF"/>
                </a:solidFill>
                <a:latin typeface="Calibri"/>
                <a:ea typeface="DejaVu Sans"/>
              </a:rPr>
              <a:t>гібридних</a:t>
            </a:r>
            <a:r>
              <a:rPr lang="ru-RU" sz="2400" b="1" strike="noStrike" spc="-7" dirty="0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  <a:r>
              <a:rPr lang="ru-RU" sz="2400" b="1" strike="noStrike" spc="-7" dirty="0" err="1">
                <a:solidFill>
                  <a:srgbClr val="FFFFFF"/>
                </a:solidFill>
                <a:latin typeface="Calibri"/>
                <a:ea typeface="DejaVu Sans"/>
              </a:rPr>
              <a:t>клітин</a:t>
            </a:r>
            <a:endParaRPr lang="ru-RU" sz="2400" b="0" strike="noStrike" spc="-1" dirty="0">
              <a:latin typeface="Arial"/>
            </a:endParaRPr>
          </a:p>
        </p:txBody>
      </p:sp>
      <p:grpSp>
        <p:nvGrpSpPr>
          <p:cNvPr id="362" name="Group 20"/>
          <p:cNvGrpSpPr/>
          <p:nvPr/>
        </p:nvGrpSpPr>
        <p:grpSpPr>
          <a:xfrm>
            <a:off x="3771000" y="2004840"/>
            <a:ext cx="5032800" cy="1642320"/>
            <a:chOff x="3771000" y="2004840"/>
            <a:chExt cx="5032800" cy="1642320"/>
          </a:xfrm>
        </p:grpSpPr>
        <p:sp>
          <p:nvSpPr>
            <p:cNvPr id="363" name="CustomShape 21"/>
            <p:cNvSpPr/>
            <p:nvPr/>
          </p:nvSpPr>
          <p:spPr>
            <a:xfrm>
              <a:off x="3771000" y="2004840"/>
              <a:ext cx="240120" cy="920880"/>
            </a:xfrm>
            <a:custGeom>
              <a:avLst/>
              <a:gdLst/>
              <a:ahLst/>
              <a:cxnLst/>
              <a:rect l="l" t="t" r="r" b="b"/>
              <a:pathLst>
                <a:path w="241300" h="922019">
                  <a:moveTo>
                    <a:pt x="0" y="0"/>
                  </a:moveTo>
                  <a:lnTo>
                    <a:pt x="0" y="921512"/>
                  </a:lnTo>
                  <a:lnTo>
                    <a:pt x="241300" y="921512"/>
                  </a:lnTo>
                </a:path>
              </a:pathLst>
            </a:custGeom>
            <a:noFill/>
            <a:ln w="25920">
              <a:solidFill>
                <a:srgbClr val="3B519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22"/>
            <p:cNvSpPr/>
            <p:nvPr/>
          </p:nvSpPr>
          <p:spPr>
            <a:xfrm>
              <a:off x="4011840" y="2206080"/>
              <a:ext cx="4791960" cy="1441080"/>
            </a:xfrm>
            <a:custGeom>
              <a:avLst/>
              <a:gdLst/>
              <a:ahLst/>
              <a:cxnLst/>
              <a:rect l="l" t="t" r="r" b="b"/>
              <a:pathLst>
                <a:path w="4792980" h="1442085">
                  <a:moveTo>
                    <a:pt x="4648835" y="0"/>
                  </a:moveTo>
                  <a:lnTo>
                    <a:pt x="144145" y="0"/>
                  </a:lnTo>
                  <a:lnTo>
                    <a:pt x="98576" y="7346"/>
                  </a:lnTo>
                  <a:lnTo>
                    <a:pt x="59006" y="27805"/>
                  </a:lnTo>
                  <a:lnTo>
                    <a:pt x="27805" y="59006"/>
                  </a:lnTo>
                  <a:lnTo>
                    <a:pt x="7346" y="98576"/>
                  </a:lnTo>
                  <a:lnTo>
                    <a:pt x="0" y="144145"/>
                  </a:lnTo>
                  <a:lnTo>
                    <a:pt x="0" y="1297559"/>
                  </a:lnTo>
                  <a:lnTo>
                    <a:pt x="7346" y="1343127"/>
                  </a:lnTo>
                  <a:lnTo>
                    <a:pt x="27805" y="1382697"/>
                  </a:lnTo>
                  <a:lnTo>
                    <a:pt x="59006" y="1413898"/>
                  </a:lnTo>
                  <a:lnTo>
                    <a:pt x="98576" y="1434357"/>
                  </a:lnTo>
                  <a:lnTo>
                    <a:pt x="144145" y="1441704"/>
                  </a:lnTo>
                  <a:lnTo>
                    <a:pt x="4648835" y="1441704"/>
                  </a:lnTo>
                  <a:lnTo>
                    <a:pt x="4694403" y="1434357"/>
                  </a:lnTo>
                  <a:lnTo>
                    <a:pt x="4733973" y="1413898"/>
                  </a:lnTo>
                  <a:lnTo>
                    <a:pt x="4765174" y="1382697"/>
                  </a:lnTo>
                  <a:lnTo>
                    <a:pt x="4785633" y="1343127"/>
                  </a:lnTo>
                  <a:lnTo>
                    <a:pt x="4792980" y="1297559"/>
                  </a:lnTo>
                  <a:lnTo>
                    <a:pt x="4792980" y="144145"/>
                  </a:lnTo>
                  <a:lnTo>
                    <a:pt x="4785633" y="98576"/>
                  </a:lnTo>
                  <a:lnTo>
                    <a:pt x="4765174" y="59006"/>
                  </a:lnTo>
                  <a:lnTo>
                    <a:pt x="4733973" y="27805"/>
                  </a:lnTo>
                  <a:lnTo>
                    <a:pt x="4694403" y="7346"/>
                  </a:lnTo>
                  <a:lnTo>
                    <a:pt x="4648835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23"/>
            <p:cNvSpPr/>
            <p:nvPr/>
          </p:nvSpPr>
          <p:spPr>
            <a:xfrm>
              <a:off x="4011840" y="2206080"/>
              <a:ext cx="4791960" cy="1441080"/>
            </a:xfrm>
            <a:custGeom>
              <a:avLst/>
              <a:gdLst/>
              <a:ahLst/>
              <a:cxnLst/>
              <a:rect l="l" t="t" r="r" b="b"/>
              <a:pathLst>
                <a:path w="4792980" h="1442085">
                  <a:moveTo>
                    <a:pt x="0" y="144145"/>
                  </a:moveTo>
                  <a:lnTo>
                    <a:pt x="7346" y="98576"/>
                  </a:lnTo>
                  <a:lnTo>
                    <a:pt x="27805" y="59006"/>
                  </a:lnTo>
                  <a:lnTo>
                    <a:pt x="59006" y="27805"/>
                  </a:lnTo>
                  <a:lnTo>
                    <a:pt x="98576" y="7346"/>
                  </a:lnTo>
                  <a:lnTo>
                    <a:pt x="144145" y="0"/>
                  </a:lnTo>
                  <a:lnTo>
                    <a:pt x="4648835" y="0"/>
                  </a:lnTo>
                  <a:lnTo>
                    <a:pt x="4694403" y="7346"/>
                  </a:lnTo>
                  <a:lnTo>
                    <a:pt x="4733973" y="27805"/>
                  </a:lnTo>
                  <a:lnTo>
                    <a:pt x="4765174" y="59006"/>
                  </a:lnTo>
                  <a:lnTo>
                    <a:pt x="4785633" y="98576"/>
                  </a:lnTo>
                  <a:lnTo>
                    <a:pt x="4792980" y="144145"/>
                  </a:lnTo>
                  <a:lnTo>
                    <a:pt x="4792980" y="1297559"/>
                  </a:lnTo>
                  <a:lnTo>
                    <a:pt x="4785633" y="1343127"/>
                  </a:lnTo>
                  <a:lnTo>
                    <a:pt x="4765174" y="1382697"/>
                  </a:lnTo>
                  <a:lnTo>
                    <a:pt x="4733973" y="1413898"/>
                  </a:lnTo>
                  <a:lnTo>
                    <a:pt x="4694403" y="1434357"/>
                  </a:lnTo>
                  <a:lnTo>
                    <a:pt x="4648835" y="1441704"/>
                  </a:lnTo>
                  <a:lnTo>
                    <a:pt x="144145" y="1441704"/>
                  </a:lnTo>
                  <a:lnTo>
                    <a:pt x="98576" y="1434357"/>
                  </a:lnTo>
                  <a:lnTo>
                    <a:pt x="59006" y="1413898"/>
                  </a:lnTo>
                  <a:lnTo>
                    <a:pt x="27805" y="1382697"/>
                  </a:lnTo>
                  <a:lnTo>
                    <a:pt x="7346" y="1343127"/>
                  </a:lnTo>
                  <a:lnTo>
                    <a:pt x="0" y="1297559"/>
                  </a:lnTo>
                  <a:lnTo>
                    <a:pt x="0" y="144145"/>
                  </a:lnTo>
                  <a:close/>
                </a:path>
              </a:pathLst>
            </a:custGeom>
            <a:noFill/>
            <a:ln w="25920">
              <a:solidFill>
                <a:srgbClr val="4E67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6" name="CustomShape 24"/>
          <p:cNvSpPr/>
          <p:nvPr/>
        </p:nvSpPr>
        <p:spPr>
          <a:xfrm>
            <a:off x="4075560" y="2373120"/>
            <a:ext cx="4572360" cy="103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360" rIns="0" bIns="0">
            <a:spAutoFit/>
          </a:bodyPr>
          <a:lstStyle/>
          <a:p>
            <a:pPr marL="12600">
              <a:lnSpc>
                <a:spcPct val="91000"/>
              </a:lnSpc>
              <a:spcBef>
                <a:spcPts val="286"/>
              </a:spcBef>
            </a:pPr>
            <a:r>
              <a:rPr lang="ru-RU" sz="1800" b="1" strike="noStrike" spc="-7">
                <a:solidFill>
                  <a:srgbClr val="000000"/>
                </a:solidFill>
                <a:latin typeface="Calibri"/>
                <a:ea typeface="DejaVu Sans"/>
              </a:rPr>
              <a:t>Гібрид між </a:t>
            </a:r>
            <a:r>
              <a:rPr lang="ru-RU" sz="18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каріопластом </a:t>
            </a:r>
            <a:r>
              <a:rPr lang="ru-RU" sz="18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та цитопластом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це 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клітина,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яка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включає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себе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каріопласт (ядро, 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оточене тонким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шаром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цитоплазми)</a:t>
            </a:r>
            <a:r>
              <a:rPr lang="ru-RU" sz="1800" b="0" strike="noStrike" spc="1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81"/>
              </a:lnSpc>
            </a:pP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цитопласт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(без’ядерна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цитоплазма)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367" name="Group 25"/>
          <p:cNvGrpSpPr/>
          <p:nvPr/>
        </p:nvGrpSpPr>
        <p:grpSpPr>
          <a:xfrm>
            <a:off x="3771000" y="2004840"/>
            <a:ext cx="4711320" cy="3009240"/>
            <a:chOff x="3771000" y="2004840"/>
            <a:chExt cx="4711320" cy="3009240"/>
          </a:xfrm>
        </p:grpSpPr>
        <p:sp>
          <p:nvSpPr>
            <p:cNvPr id="368" name="CustomShape 26"/>
            <p:cNvSpPr/>
            <p:nvPr/>
          </p:nvSpPr>
          <p:spPr>
            <a:xfrm>
              <a:off x="3771000" y="2004840"/>
              <a:ext cx="240120" cy="2461320"/>
            </a:xfrm>
            <a:custGeom>
              <a:avLst/>
              <a:gdLst/>
              <a:ahLst/>
              <a:cxnLst/>
              <a:rect l="l" t="t" r="r" b="b"/>
              <a:pathLst>
                <a:path w="241300" h="2462529">
                  <a:moveTo>
                    <a:pt x="0" y="0"/>
                  </a:moveTo>
                  <a:lnTo>
                    <a:pt x="0" y="2462403"/>
                  </a:lnTo>
                  <a:lnTo>
                    <a:pt x="241300" y="2462403"/>
                  </a:lnTo>
                </a:path>
              </a:pathLst>
            </a:custGeom>
            <a:noFill/>
            <a:ln w="25920">
              <a:solidFill>
                <a:srgbClr val="3B519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27"/>
            <p:cNvSpPr/>
            <p:nvPr/>
          </p:nvSpPr>
          <p:spPr>
            <a:xfrm>
              <a:off x="4011840" y="3920400"/>
              <a:ext cx="4470480" cy="1093680"/>
            </a:xfrm>
            <a:custGeom>
              <a:avLst/>
              <a:gdLst/>
              <a:ahLst/>
              <a:cxnLst/>
              <a:rect l="l" t="t" r="r" b="b"/>
              <a:pathLst>
                <a:path w="4471670" h="1094739">
                  <a:moveTo>
                    <a:pt x="4361942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984758"/>
                  </a:lnTo>
                  <a:lnTo>
                    <a:pt x="8604" y="1027366"/>
                  </a:lnTo>
                  <a:lnTo>
                    <a:pt x="32067" y="1062164"/>
                  </a:lnTo>
                  <a:lnTo>
                    <a:pt x="66865" y="1085627"/>
                  </a:lnTo>
                  <a:lnTo>
                    <a:pt x="109474" y="1094232"/>
                  </a:lnTo>
                  <a:lnTo>
                    <a:pt x="4361942" y="1094232"/>
                  </a:lnTo>
                  <a:lnTo>
                    <a:pt x="4404550" y="1085627"/>
                  </a:lnTo>
                  <a:lnTo>
                    <a:pt x="4439348" y="1062164"/>
                  </a:lnTo>
                  <a:lnTo>
                    <a:pt x="4462811" y="1027366"/>
                  </a:lnTo>
                  <a:lnTo>
                    <a:pt x="4471416" y="984758"/>
                  </a:lnTo>
                  <a:lnTo>
                    <a:pt x="4471416" y="109474"/>
                  </a:lnTo>
                  <a:lnTo>
                    <a:pt x="4462811" y="66865"/>
                  </a:lnTo>
                  <a:lnTo>
                    <a:pt x="4439348" y="32067"/>
                  </a:lnTo>
                  <a:lnTo>
                    <a:pt x="4404550" y="8604"/>
                  </a:lnTo>
                  <a:lnTo>
                    <a:pt x="4361942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28"/>
            <p:cNvSpPr/>
            <p:nvPr/>
          </p:nvSpPr>
          <p:spPr>
            <a:xfrm>
              <a:off x="4011840" y="3920400"/>
              <a:ext cx="4470480" cy="1093680"/>
            </a:xfrm>
            <a:custGeom>
              <a:avLst/>
              <a:gdLst/>
              <a:ahLst/>
              <a:cxnLst/>
              <a:rect l="l" t="t" r="r" b="b"/>
              <a:pathLst>
                <a:path w="4471670" h="1094739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4361942" y="0"/>
                  </a:lnTo>
                  <a:lnTo>
                    <a:pt x="4404550" y="8604"/>
                  </a:lnTo>
                  <a:lnTo>
                    <a:pt x="4439348" y="32067"/>
                  </a:lnTo>
                  <a:lnTo>
                    <a:pt x="4462811" y="66865"/>
                  </a:lnTo>
                  <a:lnTo>
                    <a:pt x="4471416" y="109474"/>
                  </a:lnTo>
                  <a:lnTo>
                    <a:pt x="4471416" y="984758"/>
                  </a:lnTo>
                  <a:lnTo>
                    <a:pt x="4462811" y="1027366"/>
                  </a:lnTo>
                  <a:lnTo>
                    <a:pt x="4439348" y="1062164"/>
                  </a:lnTo>
                  <a:lnTo>
                    <a:pt x="4404550" y="1085627"/>
                  </a:lnTo>
                  <a:lnTo>
                    <a:pt x="4361942" y="1094232"/>
                  </a:lnTo>
                  <a:lnTo>
                    <a:pt x="109474" y="1094232"/>
                  </a:lnTo>
                  <a:lnTo>
                    <a:pt x="66865" y="1085627"/>
                  </a:lnTo>
                  <a:lnTo>
                    <a:pt x="32067" y="1062164"/>
                  </a:lnTo>
                  <a:lnTo>
                    <a:pt x="8604" y="1027366"/>
                  </a:lnTo>
                  <a:lnTo>
                    <a:pt x="0" y="984758"/>
                  </a:lnTo>
                  <a:lnTo>
                    <a:pt x="0" y="109474"/>
                  </a:lnTo>
                  <a:close/>
                </a:path>
              </a:pathLst>
            </a:custGeom>
            <a:noFill/>
            <a:ln w="25920">
              <a:solidFill>
                <a:srgbClr val="4E67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1" name="CustomShape 29"/>
          <p:cNvSpPr/>
          <p:nvPr/>
        </p:nvSpPr>
        <p:spPr>
          <a:xfrm>
            <a:off x="4065480" y="4165560"/>
            <a:ext cx="4235760" cy="53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ts val="2064"/>
              </a:lnSpc>
              <a:spcBef>
                <a:spcPts val="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Цибрид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— гібридна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клітина,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що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включає</a:t>
            </a:r>
            <a:r>
              <a:rPr lang="ru-RU" sz="1800" b="0" strike="noStrike" spc="-6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2064"/>
              </a:lnSpc>
            </a:pP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себе цілу клітину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+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цитопласт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іншої</a:t>
            </a:r>
            <a:r>
              <a:rPr lang="ru-RU" sz="1800" b="0" strike="noStrike" spc="1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клітини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372" name="Group 30"/>
          <p:cNvGrpSpPr/>
          <p:nvPr/>
        </p:nvGrpSpPr>
        <p:grpSpPr>
          <a:xfrm>
            <a:off x="3771000" y="2004840"/>
            <a:ext cx="4696200" cy="4263480"/>
            <a:chOff x="3771000" y="2004840"/>
            <a:chExt cx="4696200" cy="4263480"/>
          </a:xfrm>
        </p:grpSpPr>
        <p:sp>
          <p:nvSpPr>
            <p:cNvPr id="373" name="CustomShape 31"/>
            <p:cNvSpPr/>
            <p:nvPr/>
          </p:nvSpPr>
          <p:spPr>
            <a:xfrm>
              <a:off x="3771000" y="2004840"/>
              <a:ext cx="242280" cy="3717000"/>
            </a:xfrm>
            <a:custGeom>
              <a:avLst/>
              <a:gdLst/>
              <a:ahLst/>
              <a:cxnLst/>
              <a:rect l="l" t="t" r="r" b="b"/>
              <a:pathLst>
                <a:path w="243204" h="3717925">
                  <a:moveTo>
                    <a:pt x="0" y="0"/>
                  </a:moveTo>
                  <a:lnTo>
                    <a:pt x="0" y="3717823"/>
                  </a:lnTo>
                  <a:lnTo>
                    <a:pt x="243077" y="3717823"/>
                  </a:lnTo>
                </a:path>
              </a:pathLst>
            </a:custGeom>
            <a:noFill/>
            <a:ln w="25920">
              <a:solidFill>
                <a:srgbClr val="3B519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32"/>
            <p:cNvSpPr/>
            <p:nvPr/>
          </p:nvSpPr>
          <p:spPr>
            <a:xfrm>
              <a:off x="4013280" y="5176440"/>
              <a:ext cx="4453920" cy="1091880"/>
            </a:xfrm>
            <a:custGeom>
              <a:avLst/>
              <a:gdLst/>
              <a:ahLst/>
              <a:cxnLst/>
              <a:rect l="l" t="t" r="r" b="b"/>
              <a:pathLst>
                <a:path w="4455159" h="1092835">
                  <a:moveTo>
                    <a:pt x="4345432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19"/>
                  </a:lnTo>
                  <a:lnTo>
                    <a:pt x="0" y="983437"/>
                  </a:lnTo>
                  <a:lnTo>
                    <a:pt x="8582" y="1025971"/>
                  </a:lnTo>
                  <a:lnTo>
                    <a:pt x="31988" y="1060703"/>
                  </a:lnTo>
                  <a:lnTo>
                    <a:pt x="66704" y="1084121"/>
                  </a:lnTo>
                  <a:lnTo>
                    <a:pt x="109220" y="1092707"/>
                  </a:lnTo>
                  <a:lnTo>
                    <a:pt x="4345432" y="1092707"/>
                  </a:lnTo>
                  <a:lnTo>
                    <a:pt x="4387947" y="1084121"/>
                  </a:lnTo>
                  <a:lnTo>
                    <a:pt x="4422663" y="1060703"/>
                  </a:lnTo>
                  <a:lnTo>
                    <a:pt x="4446069" y="1025971"/>
                  </a:lnTo>
                  <a:lnTo>
                    <a:pt x="4454652" y="983437"/>
                  </a:lnTo>
                  <a:lnTo>
                    <a:pt x="4454652" y="109219"/>
                  </a:lnTo>
                  <a:lnTo>
                    <a:pt x="4446069" y="66704"/>
                  </a:lnTo>
                  <a:lnTo>
                    <a:pt x="4422663" y="31988"/>
                  </a:lnTo>
                  <a:lnTo>
                    <a:pt x="4387947" y="8582"/>
                  </a:lnTo>
                  <a:lnTo>
                    <a:pt x="4345432" y="0"/>
                  </a:lnTo>
                  <a:close/>
                </a:path>
              </a:pathLst>
            </a:custGeom>
            <a:solidFill>
              <a:srgbClr val="FFFFFF">
                <a:alpha val="91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33"/>
            <p:cNvSpPr/>
            <p:nvPr/>
          </p:nvSpPr>
          <p:spPr>
            <a:xfrm>
              <a:off x="4013280" y="5176440"/>
              <a:ext cx="4453920" cy="1091880"/>
            </a:xfrm>
            <a:custGeom>
              <a:avLst/>
              <a:gdLst/>
              <a:ahLst/>
              <a:cxnLst/>
              <a:rect l="l" t="t" r="r" b="b"/>
              <a:pathLst>
                <a:path w="4455159" h="1092835">
                  <a:moveTo>
                    <a:pt x="0" y="109219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4345432" y="0"/>
                  </a:lnTo>
                  <a:lnTo>
                    <a:pt x="4387947" y="8582"/>
                  </a:lnTo>
                  <a:lnTo>
                    <a:pt x="4422663" y="31988"/>
                  </a:lnTo>
                  <a:lnTo>
                    <a:pt x="4446069" y="66704"/>
                  </a:lnTo>
                  <a:lnTo>
                    <a:pt x="4454652" y="109219"/>
                  </a:lnTo>
                  <a:lnTo>
                    <a:pt x="4454652" y="983437"/>
                  </a:lnTo>
                  <a:lnTo>
                    <a:pt x="4446069" y="1025971"/>
                  </a:lnTo>
                  <a:lnTo>
                    <a:pt x="4422663" y="1060703"/>
                  </a:lnTo>
                  <a:lnTo>
                    <a:pt x="4387947" y="1084121"/>
                  </a:lnTo>
                  <a:lnTo>
                    <a:pt x="4345432" y="1092707"/>
                  </a:lnTo>
                  <a:lnTo>
                    <a:pt x="109220" y="1092707"/>
                  </a:lnTo>
                  <a:lnTo>
                    <a:pt x="66704" y="1084121"/>
                  </a:lnTo>
                  <a:lnTo>
                    <a:pt x="31988" y="1060703"/>
                  </a:lnTo>
                  <a:lnTo>
                    <a:pt x="8582" y="1025971"/>
                  </a:lnTo>
                  <a:lnTo>
                    <a:pt x="0" y="983437"/>
                  </a:lnTo>
                  <a:lnTo>
                    <a:pt x="0" y="109219"/>
                  </a:lnTo>
                  <a:close/>
                </a:path>
              </a:pathLst>
            </a:custGeom>
            <a:noFill/>
            <a:ln w="25920">
              <a:solidFill>
                <a:srgbClr val="4E67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6" name="CustomShape 34"/>
          <p:cNvSpPr/>
          <p:nvPr/>
        </p:nvSpPr>
        <p:spPr>
          <a:xfrm>
            <a:off x="4066920" y="5295600"/>
            <a:ext cx="4275720" cy="78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0680" rIns="0" bIns="0">
            <a:spAutoFit/>
          </a:bodyPr>
          <a:lstStyle/>
          <a:p>
            <a:pPr marL="12600">
              <a:lnSpc>
                <a:spcPts val="1970"/>
              </a:lnSpc>
              <a:spcBef>
                <a:spcPts val="320"/>
              </a:spcBef>
            </a:pPr>
            <a:r>
              <a:rPr lang="ru-RU" sz="18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Каріобрид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— гібридна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клітина, </a:t>
            </a:r>
            <a:r>
              <a:rPr lang="ru-RU" sz="1800" b="0" strike="noStrike" spc="-12">
                <a:solidFill>
                  <a:srgbClr val="000000"/>
                </a:solidFill>
                <a:latin typeface="Calibri"/>
                <a:ea typeface="DejaVu Sans"/>
              </a:rPr>
              <a:t>що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включає 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себе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цілу клітину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+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каріопласт</a:t>
            </a:r>
            <a:r>
              <a:rPr lang="ru-RU" sz="1800" b="0" strike="noStrike" spc="-1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іншої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ts val="1945"/>
              </a:lnSpc>
            </a:pPr>
            <a:r>
              <a:rPr lang="ru-RU" sz="1800" b="0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клітини.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744480" y="216000"/>
            <a:ext cx="7391160" cy="76176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D0FF4B"/>
              </a:gs>
              <a:gs pos="50000">
                <a:srgbClr val="FFFFFF"/>
              </a:gs>
              <a:gs pos="100000">
                <a:srgbClr val="D0FF4B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2"/>
          <p:cNvSpPr/>
          <p:nvPr/>
        </p:nvSpPr>
        <p:spPr>
          <a:xfrm>
            <a:off x="380880" y="152388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5F7522"/>
              </a:gs>
              <a:gs pos="100000">
                <a:srgbClr val="D0FF4B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1.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1224000" y="1224000"/>
            <a:ext cx="7703640" cy="14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Використання </a:t>
            </a:r>
            <a:r>
              <a:rPr lang="ru-RU" sz="1800" b="1" strike="noStrike" spc="-1">
                <a:solidFill>
                  <a:srgbClr val="9C009C"/>
                </a:solidFill>
                <a:latin typeface="Arial"/>
                <a:ea typeface="DejaVu Sans"/>
              </a:rPr>
              <a:t>інактивного вірусу Сендай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, який відноситься до групи вірусів парагрипу, який інактивований УФ–випромінюванням. Цей метод вже майже не використовується (лише у тих випадках, коли клітини іншими методами не зливаються — при роботі з ядерними еритроцитами птахів).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1296000" y="2895480"/>
            <a:ext cx="7703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Основний метод — використання </a:t>
            </a:r>
            <a:r>
              <a:rPr lang="ru-RU" sz="1800" b="1" strike="noStrike" spc="-1">
                <a:solidFill>
                  <a:srgbClr val="9C009C"/>
                </a:solidFill>
                <a:latin typeface="Arial"/>
                <a:ea typeface="DejaVu Sans"/>
              </a:rPr>
              <a:t>поліетиленгліколю (ПЕГ)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. Це стандартний спосіб, який використовується при злитті клітин тварин та рослин, між собою та один з одним. При отриманні гібридом.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1281240" y="4248000"/>
            <a:ext cx="755964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Злиття клітин із використанням </a:t>
            </a:r>
            <a:r>
              <a:rPr lang="ru-RU" sz="1800" b="1" strike="noStrike" spc="-1">
                <a:solidFill>
                  <a:srgbClr val="B400B4"/>
                </a:solidFill>
                <a:latin typeface="Arial"/>
                <a:ea typeface="DejaVu Sans"/>
              </a:rPr>
              <a:t>лазерного та нейтронного опромінення.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2" name="CustomShape 6"/>
          <p:cNvSpPr/>
          <p:nvPr/>
        </p:nvSpPr>
        <p:spPr>
          <a:xfrm>
            <a:off x="1306080" y="5144760"/>
            <a:ext cx="754956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B400B4"/>
                </a:solidFill>
                <a:latin typeface="Arial"/>
                <a:ea typeface="DejaVu Sans"/>
              </a:rPr>
              <a:t>Електрозлиття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— клітини попередньо зближені між собою, піддають впливу електричного поля; спочатку проходить об'єднання мембран, потім об’єднуються цитоплазми і формується гібридна клітина.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3" name="CustomShape 7"/>
          <p:cNvSpPr/>
          <p:nvPr/>
        </p:nvSpPr>
        <p:spPr>
          <a:xfrm>
            <a:off x="380880" y="289548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5F7522"/>
              </a:gs>
              <a:gs pos="100000">
                <a:srgbClr val="D0FF4B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4" name="CustomShape 8"/>
          <p:cNvSpPr/>
          <p:nvPr/>
        </p:nvSpPr>
        <p:spPr>
          <a:xfrm>
            <a:off x="380880" y="518148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5F7522"/>
              </a:gs>
              <a:gs pos="100000">
                <a:srgbClr val="D0FF4B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4.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5" name="CustomShape 9"/>
          <p:cNvSpPr/>
          <p:nvPr/>
        </p:nvSpPr>
        <p:spPr>
          <a:xfrm>
            <a:off x="380880" y="411480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5F7522"/>
              </a:gs>
              <a:gs pos="100000">
                <a:srgbClr val="D0FF4B"/>
              </a:gs>
            </a:gsLst>
            <a:lin ang="108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3.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6" name="CustomShape 10"/>
          <p:cNvSpPr/>
          <p:nvPr/>
        </p:nvSpPr>
        <p:spPr>
          <a:xfrm>
            <a:off x="1306080" y="247320"/>
            <a:ext cx="6430031" cy="447480"/>
          </a:xfrm>
          <a:custGeom>
            <a:avLst/>
            <a:gdLst/>
            <a:ahLst/>
            <a:cxnLst/>
            <a:rect l="l" t="t" r="r" b="b"/>
            <a:pathLst>
              <a:path w="16194" h="1246">
                <a:moveTo>
                  <a:pt x="0" y="0"/>
                </a:moveTo>
                <a:lnTo>
                  <a:pt x="16193" y="0"/>
                </a:lnTo>
                <a:moveTo>
                  <a:pt x="0" y="1245"/>
                </a:moveTo>
                <a:lnTo>
                  <a:pt x="16193" y="1245"/>
                </a:lnTo>
              </a:path>
            </a:pathLst>
          </a:custGeom>
          <a:solidFill>
            <a:srgbClr val="336699"/>
          </a:solidFill>
          <a:ln w="9360">
            <a:solidFill>
              <a:srgbClr val="000000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i="1" strike="sngStrike" spc="-1" dirty="0" err="1">
                <a:solidFill>
                  <a:srgbClr val="7030A0"/>
                </a:solidFill>
                <a:latin typeface="Times New Roman"/>
                <a:ea typeface="DejaVu Sans"/>
              </a:rPr>
              <a:t>Основні</a:t>
            </a:r>
            <a:r>
              <a:rPr lang="ru-RU" sz="3200" b="1" i="1" strike="sngStrike" spc="-1" dirty="0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lang="ru-RU" sz="3200" b="1" i="1" strike="sngStrike" spc="-1" dirty="0" err="1">
                <a:solidFill>
                  <a:srgbClr val="7030A0"/>
                </a:solidFill>
                <a:latin typeface="Times New Roman"/>
                <a:ea typeface="DejaVu Sans"/>
              </a:rPr>
              <a:t>методи</a:t>
            </a:r>
            <a:r>
              <a:rPr lang="ru-RU" sz="3200" b="1" i="1" strike="sngStrike" spc="-1" dirty="0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lang="ru-RU" sz="3200" b="1" i="1" strike="sngStrike" spc="-1" dirty="0" err="1">
                <a:solidFill>
                  <a:srgbClr val="7030A0"/>
                </a:solidFill>
                <a:latin typeface="Times New Roman"/>
                <a:ea typeface="DejaVu Sans"/>
              </a:rPr>
              <a:t>злиття</a:t>
            </a:r>
            <a:r>
              <a:rPr lang="ru-RU" sz="3200" b="1" i="1" strike="sngStrike" spc="-1" dirty="0">
                <a:solidFill>
                  <a:srgbClr val="7030A0"/>
                </a:solidFill>
                <a:latin typeface="Times New Roman"/>
                <a:ea typeface="DejaVu Sans"/>
              </a:rPr>
              <a:t> </a:t>
            </a:r>
            <a:r>
              <a:rPr lang="ru-RU" sz="3200" b="1" i="1" strike="sngStrike" spc="-1" dirty="0" err="1">
                <a:solidFill>
                  <a:srgbClr val="7030A0"/>
                </a:solidFill>
                <a:latin typeface="Times New Roman"/>
                <a:ea typeface="DejaVu Sans"/>
              </a:rPr>
              <a:t>клітин</a:t>
            </a:r>
            <a:endParaRPr lang="ru-RU" sz="3200" b="1" i="1" strike="sng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600480" y="153720"/>
            <a:ext cx="7391160" cy="76176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6F6FCF"/>
              </a:gs>
              <a:gs pos="50000">
                <a:srgbClr val="FFFFFF"/>
              </a:gs>
              <a:gs pos="100000">
                <a:srgbClr val="6F6FCF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380880" y="129528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F6FCF"/>
              </a:gs>
            </a:gsLst>
            <a:lin ang="81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1.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80880" y="2514600"/>
            <a:ext cx="761760" cy="990360"/>
          </a:xfrm>
          <a:custGeom>
            <a:avLst/>
            <a:gdLst/>
            <a:ahLst/>
            <a:cxnLst/>
            <a:rect l="l" t="t" r="r" b="b"/>
            <a:pathLst>
              <a:path w="2119" h="2754">
                <a:moveTo>
                  <a:pt x="0" y="688"/>
                </a:moveTo>
                <a:lnTo>
                  <a:pt x="1588" y="688"/>
                </a:lnTo>
                <a:lnTo>
                  <a:pt x="1588" y="0"/>
                </a:lnTo>
                <a:lnTo>
                  <a:pt x="2118" y="1376"/>
                </a:lnTo>
                <a:lnTo>
                  <a:pt x="1588" y="2753"/>
                </a:lnTo>
                <a:lnTo>
                  <a:pt x="1588" y="2064"/>
                </a:lnTo>
                <a:lnTo>
                  <a:pt x="0" y="2064"/>
                </a:lnTo>
                <a:lnTo>
                  <a:pt x="0" y="688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F6FCF"/>
              </a:gs>
            </a:gsLst>
            <a:lin ang="81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216000" indent="-215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1550520" y="3583440"/>
            <a:ext cx="609120" cy="304200"/>
          </a:xfrm>
          <a:custGeom>
            <a:avLst/>
            <a:gdLst/>
            <a:ahLst/>
            <a:cxnLst/>
            <a:rect l="l" t="t" r="r" b="b"/>
            <a:pathLst>
              <a:path w="1695" h="848">
                <a:moveTo>
                  <a:pt x="0" y="211"/>
                </a:moveTo>
                <a:lnTo>
                  <a:pt x="1270" y="211"/>
                </a:lnTo>
                <a:lnTo>
                  <a:pt x="1270" y="0"/>
                </a:lnTo>
                <a:lnTo>
                  <a:pt x="1694" y="423"/>
                </a:lnTo>
                <a:lnTo>
                  <a:pt x="1270" y="847"/>
                </a:lnTo>
                <a:lnTo>
                  <a:pt x="1270" y="635"/>
                </a:lnTo>
                <a:lnTo>
                  <a:pt x="0" y="635"/>
                </a:lnTo>
                <a:lnTo>
                  <a:pt x="0" y="211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F6FCF"/>
              </a:gs>
            </a:gsLst>
            <a:lin ang="81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5"/>
          <p:cNvSpPr/>
          <p:nvPr/>
        </p:nvSpPr>
        <p:spPr>
          <a:xfrm>
            <a:off x="1224000" y="915840"/>
            <a:ext cx="7631640" cy="173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 err="1">
                <a:solidFill>
                  <a:srgbClr val="00B000"/>
                </a:solidFill>
                <a:latin typeface="Arial"/>
                <a:ea typeface="DejaVu Sans"/>
              </a:rPr>
              <a:t>Авдин</a:t>
            </a:r>
            <a:r>
              <a:rPr lang="ru-RU" sz="1800" b="1" strike="noStrike" spc="-1" dirty="0">
                <a:solidFill>
                  <a:srgbClr val="00B000"/>
                </a:solidFill>
                <a:latin typeface="Arial"/>
                <a:ea typeface="DejaVu Sans"/>
              </a:rPr>
              <a:t>–</a:t>
            </a:r>
            <a:r>
              <a:rPr lang="ru-RU" sz="1800" b="1" strike="noStrike" spc="-1" dirty="0" err="1">
                <a:solidFill>
                  <a:srgbClr val="00B000"/>
                </a:solidFill>
                <a:latin typeface="Arial"/>
                <a:ea typeface="DejaVu Sans"/>
              </a:rPr>
              <a:t>біоновий</a:t>
            </a:r>
            <a:r>
              <a:rPr lang="ru-RU" sz="1800" b="1" strike="noStrike" spc="-1" dirty="0">
                <a:solidFill>
                  <a:srgbClr val="00B000"/>
                </a:solidFill>
                <a:latin typeface="Arial"/>
                <a:ea typeface="DejaVu Sans"/>
              </a:rPr>
              <a:t> метод.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одного типу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мієлома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з'єднують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авдином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іншого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типу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лімфоцити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безпосередньо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через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антитіла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з'єднують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біотином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вітамін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Н).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Такі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мічені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суспензії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з'єднуються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попарно і в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результаті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електричного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поля, в яке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їх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поміщають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утворюються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гібридомні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1212840" y="2633760"/>
            <a:ext cx="6116040" cy="91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B000"/>
                </a:solidFill>
                <a:latin typeface="Arial"/>
                <a:ea typeface="DejaVu Sans"/>
              </a:rPr>
              <a:t>Метод проточної цитометрії. </a:t>
            </a:r>
            <a:endParaRPr lang="ru-RU" sz="1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Цей метод застосовують: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93" name="CustomShape 7"/>
          <p:cNvSpPr/>
          <p:nvPr/>
        </p:nvSpPr>
        <p:spPr>
          <a:xfrm>
            <a:off x="2232000" y="3304440"/>
            <a:ext cx="61916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а) для виділення клітин, що знаходяться на певній стадії клітинного циклу та їх синхронізації. Отримані таким шляхом клони життєздатні і дають початок клітинним клонам;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4" name="CustomShape 8"/>
          <p:cNvSpPr/>
          <p:nvPr/>
        </p:nvSpPr>
        <p:spPr>
          <a:xfrm>
            <a:off x="2219400" y="4495680"/>
            <a:ext cx="52200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б) для відбору (селекції гібридних клітин).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380880" y="4992764"/>
            <a:ext cx="822924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всі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піддаються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різним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впливам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злиття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зливаються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Для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видалення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не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злилися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суміш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гібридних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і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що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не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злилися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вирощують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на селективному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середовищі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де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виживають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лише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гібридні</a:t>
            </a:r>
            <a:r>
              <a:rPr lang="ru-RU" sz="1800" b="1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клітини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0"/>
          <p:cNvSpPr/>
          <p:nvPr/>
        </p:nvSpPr>
        <p:spPr>
          <a:xfrm>
            <a:off x="1512000" y="4495680"/>
            <a:ext cx="609120" cy="304560"/>
          </a:xfrm>
          <a:custGeom>
            <a:avLst/>
            <a:gdLst/>
            <a:ahLst/>
            <a:cxnLst/>
            <a:rect l="l" t="t" r="r" b="b"/>
            <a:pathLst>
              <a:path w="1695" h="849">
                <a:moveTo>
                  <a:pt x="0" y="212"/>
                </a:moveTo>
                <a:lnTo>
                  <a:pt x="1270" y="212"/>
                </a:lnTo>
                <a:lnTo>
                  <a:pt x="1270" y="0"/>
                </a:lnTo>
                <a:lnTo>
                  <a:pt x="1694" y="424"/>
                </a:lnTo>
                <a:lnTo>
                  <a:pt x="1270" y="848"/>
                </a:lnTo>
                <a:lnTo>
                  <a:pt x="1270" y="636"/>
                </a:lnTo>
                <a:lnTo>
                  <a:pt x="0" y="636"/>
                </a:lnTo>
                <a:lnTo>
                  <a:pt x="0" y="212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F6FCF"/>
              </a:gs>
            </a:gsLst>
            <a:lin ang="81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1"/>
          <p:cNvSpPr/>
          <p:nvPr/>
        </p:nvSpPr>
        <p:spPr>
          <a:xfrm>
            <a:off x="2286000" y="380880"/>
            <a:ext cx="3762000" cy="447480"/>
          </a:xfrm>
          <a:custGeom>
            <a:avLst/>
            <a:gdLst/>
            <a:ahLst/>
            <a:cxnLst/>
            <a:rect l="l" t="t" r="r" b="b"/>
            <a:pathLst>
              <a:path w="10453" h="1246">
                <a:moveTo>
                  <a:pt x="0" y="0"/>
                </a:moveTo>
                <a:lnTo>
                  <a:pt x="10452" y="0"/>
                </a:lnTo>
                <a:moveTo>
                  <a:pt x="0" y="1245"/>
                </a:moveTo>
                <a:lnTo>
                  <a:pt x="10452" y="1245"/>
                </a:lnTo>
              </a:path>
            </a:pathLst>
          </a:custGeom>
          <a:solidFill>
            <a:srgbClr val="336699"/>
          </a:solidFill>
          <a:ln w="9360">
            <a:solidFill>
              <a:srgbClr val="000000"/>
            </a:solidFill>
            <a:miter/>
          </a:ln>
          <a:effectLst>
            <a:outerShdw dist="40186" dir="1096358">
              <a:srgbClr val="B2B2B2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Ctr="1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Нові</a:t>
            </a:r>
            <a:r>
              <a:rPr lang="ru-RU" sz="24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DejaVu Sans"/>
              </a:rPr>
              <a:t>злиття</a:t>
            </a:r>
            <a:endParaRPr lang="ru-RU" sz="2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74042" y="569520"/>
            <a:ext cx="3665520" cy="15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2600" b="1" i="1" strike="noStrike" spc="-12" dirty="0" err="1">
                <a:solidFill>
                  <a:srgbClr val="0000B0"/>
                </a:solidFill>
                <a:latin typeface="Calibri"/>
                <a:ea typeface="Microsoft YaHei"/>
              </a:rPr>
              <a:t>Особливості</a:t>
            </a:r>
            <a:r>
              <a:rPr lang="ru-RU" sz="2600" b="1" i="1" strike="noStrike" spc="-12" dirty="0">
                <a:solidFill>
                  <a:srgbClr val="0000B0"/>
                </a:solidFill>
                <a:latin typeface="Calibri"/>
                <a:ea typeface="Microsoft YaHei"/>
              </a:rPr>
              <a:t>  </a:t>
            </a:r>
            <a:r>
              <a:rPr lang="ru-RU" sz="2600" b="1" i="1" strike="noStrike" spc="-1" dirty="0" err="1">
                <a:solidFill>
                  <a:srgbClr val="0000B0"/>
                </a:solidFill>
                <a:latin typeface="Calibri"/>
                <a:ea typeface="Microsoft YaHei"/>
              </a:rPr>
              <a:t>за</a:t>
            </a:r>
            <a:r>
              <a:rPr lang="ru-RU" sz="2600" b="1" i="1" strike="noStrike" spc="4" dirty="0" err="1">
                <a:solidFill>
                  <a:srgbClr val="0000B0"/>
                </a:solidFill>
                <a:latin typeface="Calibri"/>
                <a:ea typeface="Microsoft YaHei"/>
              </a:rPr>
              <a:t>с</a:t>
            </a:r>
            <a:r>
              <a:rPr lang="ru-RU" sz="2600" b="1" i="1" strike="noStrike" spc="-32" dirty="0" err="1">
                <a:solidFill>
                  <a:srgbClr val="0000B0"/>
                </a:solidFill>
                <a:latin typeface="Calibri"/>
                <a:ea typeface="Microsoft YaHei"/>
              </a:rPr>
              <a:t>т</a:t>
            </a:r>
            <a:r>
              <a:rPr lang="ru-RU" sz="2600" b="1" i="1" strike="noStrike" spc="-7" dirty="0" err="1">
                <a:solidFill>
                  <a:srgbClr val="0000B0"/>
                </a:solidFill>
                <a:latin typeface="Calibri"/>
                <a:ea typeface="Microsoft YaHei"/>
              </a:rPr>
              <a:t>осу</a:t>
            </a:r>
            <a:r>
              <a:rPr lang="ru-RU" sz="2600" b="1" i="1" strike="noStrike" spc="-1" dirty="0" err="1">
                <a:solidFill>
                  <a:srgbClr val="0000B0"/>
                </a:solidFill>
                <a:latin typeface="Calibri"/>
                <a:ea typeface="Microsoft YaHei"/>
              </a:rPr>
              <a:t>вання</a:t>
            </a:r>
            <a:r>
              <a:rPr lang="ru-RU" sz="2600" b="1" i="1" strike="noStrike" spc="-1" dirty="0">
                <a:solidFill>
                  <a:srgbClr val="0000B0"/>
                </a:solidFill>
                <a:latin typeface="Calibri"/>
                <a:ea typeface="Microsoft YaHei"/>
              </a:rPr>
              <a:t>  </a:t>
            </a:r>
            <a:r>
              <a:rPr lang="ru-RU" sz="2600" b="1" i="1" strike="noStrike" spc="-21" dirty="0" err="1">
                <a:solidFill>
                  <a:srgbClr val="0000B0"/>
                </a:solidFill>
                <a:latin typeface="Calibri"/>
                <a:ea typeface="Microsoft YaHei"/>
              </a:rPr>
              <a:t>методів</a:t>
            </a:r>
            <a:r>
              <a:rPr dirty="0"/>
              <a:t/>
            </a:r>
            <a:br>
              <a:rPr dirty="0"/>
            </a:br>
            <a:r>
              <a:rPr lang="ru-RU" sz="2600" b="1" i="1" strike="noStrike" spc="-7" dirty="0" err="1">
                <a:solidFill>
                  <a:srgbClr val="0000B0"/>
                </a:solidFill>
                <a:latin typeface="Calibri"/>
                <a:ea typeface="Microsoft YaHei"/>
              </a:rPr>
              <a:t>соматичної</a:t>
            </a:r>
            <a:r>
              <a:rPr lang="ru-RU" sz="2600" b="1" i="1" strike="noStrike" spc="-7" dirty="0">
                <a:solidFill>
                  <a:srgbClr val="0000B0"/>
                </a:solidFill>
                <a:latin typeface="Calibri"/>
                <a:ea typeface="Microsoft YaHei"/>
              </a:rPr>
              <a:t> </a:t>
            </a:r>
            <a:r>
              <a:rPr lang="ru-RU" sz="2600" b="1" i="1" strike="noStrike" spc="-1" dirty="0" err="1">
                <a:solidFill>
                  <a:srgbClr val="0000B0"/>
                </a:solidFill>
                <a:latin typeface="Calibri"/>
                <a:ea typeface="DejaVu Sans"/>
              </a:rPr>
              <a:t>гібридизації</a:t>
            </a:r>
            <a:r>
              <a:rPr lang="ru-RU" sz="2600" b="1" i="1" strike="noStrike" spc="-35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600" b="1" i="1" strike="noStrike" spc="-1" dirty="0">
                <a:solidFill>
                  <a:srgbClr val="0000B0"/>
                </a:solidFill>
                <a:latin typeface="Calibri"/>
                <a:ea typeface="DejaVu Sans"/>
              </a:rPr>
              <a:t>у </a:t>
            </a:r>
            <a:r>
              <a:rPr lang="ru-RU" sz="2600" b="1" i="1" strike="noStrike" spc="-7" dirty="0" err="1">
                <a:solidFill>
                  <a:srgbClr val="0000B0"/>
                </a:solidFill>
                <a:latin typeface="Calibri"/>
                <a:ea typeface="DejaVu Sans"/>
              </a:rPr>
              <a:t>хребетних</a:t>
            </a:r>
            <a:r>
              <a:rPr lang="ru-RU" sz="2600" b="1" i="1" strike="noStrike" spc="-15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600" b="1" i="1" strike="noStrike" spc="-7" dirty="0" err="1">
                <a:solidFill>
                  <a:srgbClr val="0000B0"/>
                </a:solidFill>
                <a:latin typeface="Calibri"/>
                <a:ea typeface="DejaVu Sans"/>
              </a:rPr>
              <a:t>тварин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322396" y="2276509"/>
            <a:ext cx="3452727" cy="33982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Не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варто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21" dirty="0" err="1">
                <a:solidFill>
                  <a:srgbClr val="000000"/>
                </a:solidFill>
                <a:latin typeface="Calibri"/>
                <a:ea typeface="DejaVu Sans"/>
              </a:rPr>
              <a:t>було</a:t>
            </a:r>
            <a:r>
              <a:rPr lang="ru-RU" sz="20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думати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2000" b="1" strike="noStrike" spc="-13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соматична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гібридизація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використовується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лише</a:t>
            </a:r>
            <a:r>
              <a:rPr lang="ru-RU" sz="2000" b="1" strike="noStrike" spc="-3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селекції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рослин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і 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мікроорганізмів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Звичайно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існування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гібридів</a:t>
            </a:r>
            <a:r>
              <a:rPr lang="ru-RU" sz="20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між</a:t>
            </a:r>
            <a:endParaRPr lang="ru-RU" sz="20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ссавцями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комахами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неможливе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Але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отримання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організмів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одного виду,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які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є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сумішшю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цілком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можливе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4104000" y="360000"/>
            <a:ext cx="2303640" cy="2015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4"/>
          <p:cNvSpPr/>
          <p:nvPr/>
        </p:nvSpPr>
        <p:spPr>
          <a:xfrm>
            <a:off x="6480000" y="360000"/>
            <a:ext cx="2591640" cy="20156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5"/>
          <p:cNvSpPr/>
          <p:nvPr/>
        </p:nvSpPr>
        <p:spPr>
          <a:xfrm>
            <a:off x="4033800" y="2520000"/>
            <a:ext cx="4821840" cy="41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105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Основними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продуктами</a:t>
            </a:r>
            <a:r>
              <a:rPr lang="ru-RU" sz="2000" b="1" strike="noStrike" spc="-106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соматичної  гібридизації тварин</a:t>
            </a:r>
            <a:r>
              <a:rPr lang="ru-RU" sz="2000" b="1" strike="noStrike" spc="-4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є:</a:t>
            </a:r>
            <a:endParaRPr lang="ru-RU" sz="2000" b="0" strike="noStrike" spc="-1">
              <a:latin typeface="Arial"/>
            </a:endParaRPr>
          </a:p>
          <a:p>
            <a:pPr marL="355680" indent="-342000" algn="just">
              <a:lnSpc>
                <a:spcPct val="100000"/>
              </a:lnSpc>
              <a:spcBef>
                <a:spcPts val="476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DejaVu Sans"/>
              </a:rPr>
              <a:t>Химери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тварини, які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розвиваються</a:t>
            </a:r>
            <a:r>
              <a:rPr lang="ru-RU" sz="2000" b="1" strike="noStrike" spc="-5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 агрегатів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генетично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різних</a:t>
            </a:r>
            <a:r>
              <a:rPr lang="ru-RU" sz="2000" b="1" strike="noStrike" spc="-3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клітин,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називають</a:t>
            </a:r>
            <a:r>
              <a:rPr lang="ru-RU" sz="2000" b="1" strike="noStrike" spc="-3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химерами.</a:t>
            </a:r>
            <a:endParaRPr lang="ru-RU" sz="2000" b="0" strike="noStrike" spc="-1">
              <a:latin typeface="Arial"/>
            </a:endParaRPr>
          </a:p>
          <a:p>
            <a:pPr marL="3556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2000" b="1" strike="noStrike" spc="-7">
                <a:solidFill>
                  <a:srgbClr val="0000DC"/>
                </a:solidFill>
                <a:latin typeface="Calibri"/>
                <a:ea typeface="DejaVu Sans"/>
              </a:rPr>
              <a:t>Гібридоми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це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клітини, які утворюються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наслідок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злиття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В-лімфоцитів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пухлин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кісткового</a:t>
            </a:r>
            <a:r>
              <a:rPr lang="ru-RU" sz="2000" b="1" strike="noStrike" spc="-6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мозку.</a:t>
            </a:r>
            <a:endParaRPr lang="ru-RU" sz="2000" b="0" strike="noStrike" spc="-1">
              <a:latin typeface="Arial"/>
            </a:endParaRPr>
          </a:p>
          <a:p>
            <a:pPr marL="3556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DejaVu Sans"/>
              </a:rPr>
              <a:t>Клони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–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це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клітини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або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організми,</a:t>
            </a:r>
            <a:r>
              <a:rPr lang="ru-RU" sz="2000" b="1" strike="noStrike" spc="-5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які </a:t>
            </a:r>
            <a:r>
              <a:rPr lang="ru-RU" sz="2000" b="1" strike="noStrike" spc="-21">
                <a:solidFill>
                  <a:srgbClr val="000000"/>
                </a:solidFill>
                <a:latin typeface="Calibri"/>
                <a:ea typeface="DejaVu Sans"/>
              </a:rPr>
              <a:t>походять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від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однієї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батьківської особини  (розмноження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нестатевим</a:t>
            </a:r>
            <a:r>
              <a:rPr lang="ru-RU" sz="2000" b="1" strike="noStrike" spc="-35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шляхом).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88000" y="190440"/>
            <a:ext cx="5111640" cy="612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i="1" u="sng" strike="noStrike" spc="-7" dirty="0">
                <a:solidFill>
                  <a:srgbClr val="008400"/>
                </a:solidFill>
                <a:uFillTx/>
                <a:latin typeface="Calibri"/>
                <a:ea typeface="DejaVu Sans"/>
              </a:rPr>
              <a:t>ВСТУП</a:t>
            </a:r>
            <a:endParaRPr lang="ru-RU" sz="24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05"/>
              </a:spcBef>
            </a:pP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Сучасна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біотехнологія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базується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областях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біології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клітинній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генетичній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 (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генній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r>
              <a:rPr lang="ru-RU" sz="20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інженерії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Клітинна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генетична</a:t>
            </a:r>
            <a:r>
              <a:rPr lang="ru-RU" sz="2000" b="1" strike="noStrike" spc="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інженерії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розрізняються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об’єктами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дослідження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2000" b="1" strike="noStrike" spc="-5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 </a:t>
            </a:r>
            <a:r>
              <a:rPr lang="ru-RU" sz="20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також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підходами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та </a:t>
            </a:r>
            <a:r>
              <a:rPr lang="ru-RU" sz="20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методичними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прийомами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29916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200" b="1" i="1" strike="noStrike" spc="-21" dirty="0" err="1">
                <a:solidFill>
                  <a:srgbClr val="E300E3"/>
                </a:solidFill>
                <a:latin typeface="Calibri"/>
                <a:ea typeface="DejaVu Sans"/>
              </a:rPr>
              <a:t>Генетична</a:t>
            </a:r>
            <a:r>
              <a:rPr lang="ru-RU" sz="2200" b="1" i="1" strike="noStrike" spc="-21" dirty="0">
                <a:solidFill>
                  <a:srgbClr val="E300E3"/>
                </a:solidFill>
                <a:latin typeface="Calibri"/>
                <a:ea typeface="DejaVu Sans"/>
              </a:rPr>
              <a:t> </a:t>
            </a:r>
            <a:r>
              <a:rPr lang="ru-RU" sz="2200" b="1" i="1" strike="noStrike" spc="-7" dirty="0" err="1">
                <a:solidFill>
                  <a:srgbClr val="E300E3"/>
                </a:solidFill>
                <a:latin typeface="Calibri"/>
                <a:ea typeface="DejaVu Sans"/>
              </a:rPr>
              <a:t>інженерія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розділ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молекулярної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біології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пов’язаний</a:t>
            </a:r>
            <a:r>
              <a:rPr lang="ru-RU" sz="2000" b="1" strike="noStrike" spc="-66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цілеспрямованим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утворенням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нових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комбінацій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генетичного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матеріалу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, 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здатного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розмножуватися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клітині-господарі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синтезувати</a:t>
            </a:r>
            <a:r>
              <a:rPr lang="ru-RU" sz="2000" b="1" strike="noStrike" spc="-9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кінцеві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продукти</a:t>
            </a:r>
            <a:r>
              <a:rPr lang="ru-RU" sz="2000" b="1" strike="noStrike" spc="-5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обміну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299160" indent="-285840" algn="just">
              <a:lnSpc>
                <a:spcPct val="11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2200" b="1" i="1" strike="noStrike" spc="-1" dirty="0" err="1">
                <a:solidFill>
                  <a:srgbClr val="9C009C"/>
                </a:solidFill>
                <a:latin typeface="Calibri"/>
                <a:ea typeface="DejaVu Sans"/>
              </a:rPr>
              <a:t>Клітинна</a:t>
            </a:r>
            <a:r>
              <a:rPr lang="ru-RU" sz="2200" b="1" i="1" strike="noStrike" spc="-1" dirty="0">
                <a:solidFill>
                  <a:srgbClr val="9C009C"/>
                </a:solidFill>
                <a:latin typeface="Calibri"/>
                <a:ea typeface="DejaVu Sans"/>
              </a:rPr>
              <a:t> </a:t>
            </a:r>
            <a:r>
              <a:rPr lang="ru-RU" sz="2200" b="1" i="1" strike="noStrike" spc="-12" dirty="0" err="1">
                <a:solidFill>
                  <a:srgbClr val="9C009C"/>
                </a:solidFill>
                <a:latin typeface="Calibri"/>
                <a:ea typeface="DejaVu Sans"/>
              </a:rPr>
              <a:t>інженерія</a:t>
            </a:r>
            <a:r>
              <a:rPr lang="ru-RU" sz="2200" b="1" i="1" strike="noStrike" spc="-12" dirty="0">
                <a:solidFill>
                  <a:srgbClr val="9C009C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метод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конструювання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нового типу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</a:t>
            </a:r>
            <a:r>
              <a:rPr lang="ru-RU" sz="20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основі</a:t>
            </a:r>
            <a:r>
              <a:rPr lang="ru-RU" sz="20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їх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культивування</a:t>
            </a:r>
            <a:r>
              <a:rPr lang="ru-RU" sz="20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гібридизації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і</a:t>
            </a:r>
            <a:r>
              <a:rPr lang="ru-RU" sz="20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реконструкції</a:t>
            </a:r>
            <a:r>
              <a:rPr lang="ru-RU" sz="20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688000" y="432360"/>
            <a:ext cx="3383640" cy="2735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4" name="Рисунок 283"/>
          <p:cNvPicPr/>
          <p:nvPr/>
        </p:nvPicPr>
        <p:blipFill>
          <a:blip r:embed="rId3"/>
          <a:stretch/>
        </p:blipFill>
        <p:spPr>
          <a:xfrm>
            <a:off x="5749200" y="3600000"/>
            <a:ext cx="3322440" cy="240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Рисунок 402"/>
          <p:cNvPicPr/>
          <p:nvPr/>
        </p:nvPicPr>
        <p:blipFill>
          <a:blip r:embed="rId2"/>
          <a:stretch/>
        </p:blipFill>
        <p:spPr>
          <a:xfrm>
            <a:off x="1656000" y="692726"/>
            <a:ext cx="5368255" cy="60983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16000" y="281880"/>
            <a:ext cx="8691840" cy="649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Arial"/>
              </a:rPr>
              <a:t>Інші завдання стоять перед клітинною інженерією щодо роботи з тваринами клітинами.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Arial"/>
              </a:rPr>
              <a:t>Наприклад, важливим питанням </a:t>
            </a:r>
            <a:r>
              <a:rPr lang="ru-RU" sz="2000" b="1" i="1" strike="noStrike" spc="-1">
                <a:solidFill>
                  <a:srgbClr val="0000DC"/>
                </a:solidFill>
                <a:latin typeface="Arial"/>
              </a:rPr>
              <a:t>імунології є регуляція імунної відповіді організму на конкретний антиген</a:t>
            </a:r>
            <a:r>
              <a:rPr lang="ru-RU" sz="2000" b="1" strike="noStrike" spc="-1">
                <a:solidFill>
                  <a:srgbClr val="0000DC"/>
                </a:solidFill>
                <a:latin typeface="Arial"/>
              </a:rPr>
              <a:t>.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Його рішення дозволить </a:t>
            </a:r>
            <a:r>
              <a:rPr lang="ru-RU" sz="2000" b="1" u="sng" strike="noStrike" spc="-1">
                <a:solidFill>
                  <a:srgbClr val="000000"/>
                </a:solidFill>
                <a:uFillTx/>
                <a:latin typeface="Arial"/>
              </a:rPr>
              <a:t>подолати проблеми трансплантаційного (при пересадці органів і тканин), протипухлинного і противірусного імунітету.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 Розробка напрямку клітинної інженерії, пов'язаного зі створенням антитіл певної специфічності, наближає рішення цих проблем.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Для отримання таких антитіл конструюють</a:t>
            </a:r>
            <a:r>
              <a:rPr lang="ru-RU" sz="2000" b="1" strike="noStrike" spc="-1">
                <a:solidFill>
                  <a:srgbClr val="0000DC"/>
                </a:solidFill>
                <a:latin typeface="Arial"/>
              </a:rPr>
              <a:t> </a:t>
            </a:r>
            <a:r>
              <a:rPr lang="ru-RU" sz="2000" b="1" strike="noStrike" spc="-1">
                <a:solidFill>
                  <a:srgbClr val="008400"/>
                </a:solidFill>
                <a:latin typeface="Arial"/>
              </a:rPr>
              <a:t>гібридоми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(від лат. Hybrida - помісь і ота - пухлина) - гібридні клітини, утворені з протопластів лімфоцитів селезінки імунізованих тварин і ракових клітин.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Гібридоми виробляють один вид антитіл - </a:t>
            </a:r>
            <a:r>
              <a:rPr lang="ru-RU" sz="2000" b="1" i="1" strike="noStrike" spc="-1">
                <a:solidFill>
                  <a:srgbClr val="DC0000"/>
                </a:solidFill>
                <a:latin typeface="Arial"/>
              </a:rPr>
              <a:t>моноклональні антитіла</a:t>
            </a:r>
            <a:r>
              <a:rPr lang="ru-RU" sz="2000" b="1" strike="noStrike" spc="-1">
                <a:solidFill>
                  <a:srgbClr val="DC0000"/>
                </a:solidFill>
                <a:latin typeface="Arial"/>
              </a:rPr>
              <a:t> (властивість, характерна для лімфоцитів)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і здатні необмежено розмножуватися (властивість ракових клітин).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У 1975 р. німецький та англійський вчені Г. Келлер і Ц. Мілиітейн описали методику отримання моноклональних антитіл від гібридоми В-лімфоцитів селезінки мишей і пухлинних клітин мишачого плазмоцитома. За цю роботу вони були удостоєні Нобелівської премії.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144000" y="216000"/>
            <a:ext cx="8856000" cy="606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Arial"/>
              </a:rPr>
              <a:t>В даний час отримано велику різноманітність моноклональних антитіл (від різних гібридом).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latin typeface="Arial"/>
              </a:rPr>
              <a:t>Їх використовують </a:t>
            </a:r>
            <a:r>
              <a:rPr lang="ru-RU" sz="2200" b="1" strike="noStrike" spc="-1">
                <a:solidFill>
                  <a:srgbClr val="4F009E"/>
                </a:solidFill>
                <a:latin typeface="Arial"/>
              </a:rPr>
              <a:t>в медицині </a:t>
            </a: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Arial"/>
              </a:rPr>
              <a:t>для нейтралізації дифтерійного та правцевого токсинів, зміїних отрут, для розпізнавання антитіл і антигенів, а також біологічно активних речовин (гормонів, ферментів), що знаходяться в крові, плазмі та лімфі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i="1" strike="noStrike" spc="-1">
                <a:solidFill>
                  <a:srgbClr val="FF0000"/>
                </a:solidFill>
                <a:latin typeface="Arial"/>
              </a:rPr>
              <a:t>Моноклональні антитіла мають перевагу</a:t>
            </a:r>
            <a:r>
              <a:rPr lang="ru-RU" sz="2200" b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перед кров'яними сироватками, так як за специфічністю дії служать ідеальними реагентами на конкретний антиген.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Введені в організм моноклональні антитіла блокують антигени, тому їх застосовують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</a:rPr>
              <a:t>із метою ранньої діагностики онкологічних захворювань.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Моноклональні антитіла здатні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"/>
              </a:rPr>
              <a:t>доставляти до клітин пухлини радіоактивні речовини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, що дозволяють точно виявити її місцезнаходження в організмі, а також лікарські препарати, що забезпечують руйнування пухлини.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216000" y="219600"/>
            <a:ext cx="8639640" cy="618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</a:rPr>
              <a:t>Моноклональні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</a:rPr>
              <a:t>антитіла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FF0000"/>
                </a:solidFill>
                <a:latin typeface="Arial"/>
              </a:rPr>
              <a:t>використовують</a:t>
            </a:r>
            <a:r>
              <a:rPr lang="ru-RU" sz="2200" b="1" strike="noStrike" spc="-1" dirty="0">
                <a:solidFill>
                  <a:srgbClr val="FF0000"/>
                </a:solidFill>
                <a:latin typeface="Arial"/>
              </a:rPr>
              <a:t>:</a:t>
            </a:r>
            <a:endParaRPr lang="ru-RU" sz="22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1)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ідентифікації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певного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гормону,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вірусних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бактеріальних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антигенів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антигенів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групи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крові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тканниних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антигенів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2)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визначення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доз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ліків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3) для «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впізнавання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»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злоякісних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пухлин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товстої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прямої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кишки,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діагностики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деяких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форм раку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щитовидної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залози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епітеліальної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форми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раку.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4)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виділення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біологічно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активних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речовин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білків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гормонів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токсинів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складних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сумішей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;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5)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нейтралізації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лімфоцитів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відповідають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відторгнення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трансплантанту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аутоантитіл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утворюються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аутоімунних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захворюваннях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деякі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форми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діабету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розсіяний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склероз,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ревматичні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хвороби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).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6)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поєднанні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лікарськими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препаратами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моноклональні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антитіла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значно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посилювати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ефективність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дії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останніх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клітини-мішені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дозволяючи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цьому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уникати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серйозних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побічних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явищ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як правило,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супроводжують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хіміотерапію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раку.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7)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діагностики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лікування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захворювань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викликаються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патогенами, перш за все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мікроорганізмами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токсинами.</a:t>
            </a:r>
            <a:endParaRPr lang="ru-RU" sz="18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8)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діагностики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вагітності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виявлення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схильності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діабету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ревматоїдного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артриту,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спадкових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захворювань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Рисунок 406"/>
          <p:cNvPicPr/>
          <p:nvPr/>
        </p:nvPicPr>
        <p:blipFill>
          <a:blip r:embed="rId2"/>
          <a:stretch/>
        </p:blipFill>
        <p:spPr>
          <a:xfrm>
            <a:off x="612360" y="645480"/>
            <a:ext cx="7952727" cy="5692680"/>
          </a:xfrm>
          <a:prstGeom prst="rect">
            <a:avLst/>
          </a:prstGeom>
          <a:ln>
            <a:noFill/>
          </a:ln>
        </p:spPr>
      </p:pic>
      <p:sp>
        <p:nvSpPr>
          <p:cNvPr id="408" name="CustomShape 1"/>
          <p:cNvSpPr/>
          <p:nvPr/>
        </p:nvSpPr>
        <p:spPr>
          <a:xfrm>
            <a:off x="432000" y="432000"/>
            <a:ext cx="180360" cy="4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408"/>
          <p:cNvPicPr/>
          <p:nvPr/>
        </p:nvPicPr>
        <p:blipFill>
          <a:blip r:embed="rId2"/>
          <a:stretch/>
        </p:blipFill>
        <p:spPr>
          <a:xfrm>
            <a:off x="530836" y="429491"/>
            <a:ext cx="8169818" cy="60058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Рисунок 409"/>
          <p:cNvPicPr/>
          <p:nvPr/>
        </p:nvPicPr>
        <p:blipFill>
          <a:blip r:embed="rId2"/>
          <a:srcRect l="3833" t="7775" b="16867"/>
          <a:stretch/>
        </p:blipFill>
        <p:spPr>
          <a:xfrm>
            <a:off x="526254" y="928254"/>
            <a:ext cx="8215964" cy="45734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Рисунок 410"/>
          <p:cNvPicPr/>
          <p:nvPr/>
        </p:nvPicPr>
        <p:blipFill>
          <a:blip r:embed="rId2"/>
          <a:stretch/>
        </p:blipFill>
        <p:spPr>
          <a:xfrm>
            <a:off x="72000" y="17640"/>
            <a:ext cx="8999280" cy="675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Рисунок 411"/>
          <p:cNvPicPr/>
          <p:nvPr/>
        </p:nvPicPr>
        <p:blipFill>
          <a:blip r:embed="rId2"/>
          <a:srcRect r="13007"/>
          <a:stretch/>
        </p:blipFill>
        <p:spPr>
          <a:xfrm>
            <a:off x="720000" y="0"/>
            <a:ext cx="7703280" cy="66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Рисунок 412"/>
          <p:cNvPicPr/>
          <p:nvPr/>
        </p:nvPicPr>
        <p:blipFill>
          <a:blip r:embed="rId2"/>
          <a:stretch/>
        </p:blipFill>
        <p:spPr>
          <a:xfrm>
            <a:off x="362946" y="263235"/>
            <a:ext cx="8462400" cy="62203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64400" y="263520"/>
            <a:ext cx="4070880" cy="8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55360" indent="-842040">
              <a:lnSpc>
                <a:spcPct val="100000"/>
              </a:lnSpc>
              <a:spcBef>
                <a:spcPts val="99"/>
              </a:spcBef>
            </a:pPr>
            <a:r>
              <a:rPr lang="ru-RU" sz="2800" b="1" i="1" strike="noStrike" spc="-12">
                <a:solidFill>
                  <a:srgbClr val="FF0000"/>
                </a:solidFill>
                <a:latin typeface="Calibri"/>
                <a:ea typeface="DejaVu Sans"/>
              </a:rPr>
              <a:t>Особливості </a:t>
            </a:r>
            <a:r>
              <a:rPr lang="ru-RU" sz="2800" b="1" i="1" strike="noStrike" spc="-7">
                <a:solidFill>
                  <a:srgbClr val="FF0000"/>
                </a:solidFill>
                <a:latin typeface="Calibri"/>
                <a:ea typeface="DejaVu Sans"/>
              </a:rPr>
              <a:t>клітинної  </a:t>
            </a:r>
            <a:r>
              <a:rPr lang="ru-RU" sz="2800" b="1" i="1" strike="noStrike" spc="-12">
                <a:solidFill>
                  <a:srgbClr val="FF0000"/>
                </a:solidFill>
                <a:latin typeface="Calibri"/>
                <a:ea typeface="DejaVu Sans"/>
              </a:rPr>
              <a:t>інженерії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207360" y="3312000"/>
            <a:ext cx="4616280" cy="3194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4968000" y="333000"/>
            <a:ext cx="3959280" cy="58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99160" indent="-285840">
              <a:lnSpc>
                <a:spcPct val="110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200" b="1" i="1" strike="noStrike" spc="-7">
                <a:solidFill>
                  <a:srgbClr val="008400"/>
                </a:solidFill>
                <a:latin typeface="Calibri"/>
                <a:ea typeface="DejaVu Sans"/>
              </a:rPr>
              <a:t>Об’єктом </a:t>
            </a:r>
            <a:r>
              <a:rPr lang="ru-RU" sz="2200" b="1" i="1" strike="noStrike" spc="-12">
                <a:solidFill>
                  <a:srgbClr val="008400"/>
                </a:solidFill>
                <a:latin typeface="Calibri"/>
                <a:ea typeface="DejaVu Sans"/>
              </a:rPr>
              <a:t>дослідження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клітинної  інженерії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є </a:t>
            </a:r>
            <a:r>
              <a:rPr lang="ru-RU" sz="2000" b="1" strike="noStrike" spc="-7">
                <a:solidFill>
                  <a:srgbClr val="FE007F"/>
                </a:solidFill>
                <a:latin typeface="Calibri"/>
                <a:ea typeface="DejaVu Sans"/>
              </a:rPr>
              <a:t>клітина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 (клітинний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тканинний рівні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організації</a:t>
            </a:r>
            <a:endParaRPr lang="ru-RU" sz="2000" b="0" strike="noStrike" spc="-1">
              <a:latin typeface="Arial"/>
            </a:endParaRPr>
          </a:p>
          <a:p>
            <a:pPr marL="299160">
              <a:lnSpc>
                <a:spcPct val="11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живої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матерії),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генетичної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інженерії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r>
              <a:rPr lang="ru-RU" sz="2000" b="1" u="sng" strike="noStrike" spc="-12">
                <a:solidFill>
                  <a:srgbClr val="000000"/>
                </a:solidFill>
                <a:uFillTx/>
                <a:latin typeface="Calibri"/>
                <a:ea typeface="DejaVu Sans"/>
              </a:rPr>
              <a:t>геном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(молекулярний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рівень  організації).</a:t>
            </a:r>
            <a:endParaRPr lang="ru-RU" sz="2000" b="0" strike="noStrike" spc="-1">
              <a:latin typeface="Arial"/>
            </a:endParaRPr>
          </a:p>
          <a:p>
            <a:pPr marL="299160" indent="-285840">
              <a:lnSpc>
                <a:spcPct val="11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Методики,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які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використовують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проведенні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досліджень,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різні,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але вони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тісно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пов’язані 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між</a:t>
            </a:r>
            <a:r>
              <a:rPr lang="ru-RU" sz="2000" b="1" strike="noStrike" spc="-2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собою.</a:t>
            </a:r>
            <a:endParaRPr lang="ru-RU" sz="2000" b="0" strike="noStrike" spc="-1">
              <a:latin typeface="Arial"/>
            </a:endParaRPr>
          </a:p>
          <a:p>
            <a:pPr marL="299160" indent="-285840">
              <a:lnSpc>
                <a:spcPct val="11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Клітинна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генетична 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інженерії 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базуються на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досягненнях  </a:t>
            </a: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молекулярної</a:t>
            </a:r>
            <a:r>
              <a:rPr lang="ru-RU" sz="2000" b="1" strike="noStrike" spc="-2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біології,</a:t>
            </a:r>
            <a:endParaRPr lang="ru-RU" sz="2000" b="0" strike="noStrike" spc="-1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41"/>
              </a:spcBef>
            </a:pP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вірусології, біохімії,</a:t>
            </a:r>
            <a:r>
              <a:rPr lang="ru-RU" sz="2000" b="1" strike="noStrike" spc="-7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2000" b="1" strike="noStrike" spc="-12">
                <a:solidFill>
                  <a:srgbClr val="000000"/>
                </a:solidFill>
                <a:latin typeface="Calibri"/>
                <a:ea typeface="DejaVu Sans"/>
              </a:rPr>
              <a:t>цитології</a:t>
            </a:r>
            <a:endParaRPr lang="ru-RU" sz="2000" b="0" strike="noStrike" spc="-1">
              <a:latin typeface="Arial"/>
            </a:endParaRPr>
          </a:p>
          <a:p>
            <a:pPr marL="299160">
              <a:lnSpc>
                <a:spcPct val="100000"/>
              </a:lnSpc>
              <a:spcBef>
                <a:spcPts val="241"/>
              </a:spcBef>
            </a:pPr>
            <a:r>
              <a:rPr lang="ru-RU" sz="2000" b="1" strike="noStrike" spc="-15">
                <a:solidFill>
                  <a:srgbClr val="000000"/>
                </a:solidFill>
                <a:latin typeface="Calibri"/>
                <a:ea typeface="DejaVu Sans"/>
              </a:rPr>
              <a:t>тощо.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474480" y="1359000"/>
            <a:ext cx="4349160" cy="1397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Лауреат </a:t>
            </a:r>
            <a:r>
              <a:rPr lang="ru-RU" sz="1800" b="1" i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Нобелівської</a:t>
            </a:r>
            <a:r>
              <a:rPr lang="ru-RU" sz="1800" b="1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премії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Норман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Борлауг</a:t>
            </a:r>
            <a:r>
              <a:rPr lang="ru-RU" sz="1800" b="1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вважає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i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що</a:t>
            </a:r>
            <a:r>
              <a:rPr lang="ru-RU" sz="1800" b="1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лише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нові</a:t>
            </a:r>
            <a:r>
              <a:rPr lang="ru-RU" sz="1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біотехнології</a:t>
            </a:r>
            <a:r>
              <a:rPr lang="ru-RU" sz="1800" b="1" i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можуть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врятувати</a:t>
            </a:r>
            <a:r>
              <a:rPr lang="ru-RU" sz="1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світ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від</a:t>
            </a:r>
            <a:r>
              <a:rPr lang="ru-RU" sz="1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26" dirty="0">
                <a:solidFill>
                  <a:srgbClr val="000000"/>
                </a:solidFill>
                <a:latin typeface="Calibri"/>
                <a:ea typeface="DejaVu Sans"/>
              </a:rPr>
              <a:t>голоду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та</a:t>
            </a:r>
            <a:endParaRPr lang="ru-RU" sz="18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lang="ru-RU" sz="1800" b="1" i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екологічних</a:t>
            </a:r>
            <a:r>
              <a:rPr lang="ru-RU" sz="1800" b="1" i="1" strike="noStrike" spc="4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катастроф.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Рисунок 413"/>
          <p:cNvPicPr/>
          <p:nvPr/>
        </p:nvPicPr>
        <p:blipFill>
          <a:blip r:embed="rId2"/>
          <a:stretch/>
        </p:blipFill>
        <p:spPr>
          <a:xfrm>
            <a:off x="346364" y="581891"/>
            <a:ext cx="8368146" cy="58064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Рисунок 414"/>
          <p:cNvPicPr/>
          <p:nvPr/>
        </p:nvPicPr>
        <p:blipFill>
          <a:blip r:embed="rId2"/>
          <a:stretch/>
        </p:blipFill>
        <p:spPr>
          <a:xfrm>
            <a:off x="216000" y="144000"/>
            <a:ext cx="4247640" cy="3484080"/>
          </a:xfrm>
          <a:prstGeom prst="rect">
            <a:avLst/>
          </a:prstGeom>
          <a:ln>
            <a:noFill/>
          </a:ln>
        </p:spPr>
      </p:pic>
      <p:pic>
        <p:nvPicPr>
          <p:cNvPr id="416" name="Рисунок 415"/>
          <p:cNvPicPr/>
          <p:nvPr/>
        </p:nvPicPr>
        <p:blipFill>
          <a:blip r:embed="rId3"/>
          <a:srcRect l="3618" r="5675"/>
          <a:stretch/>
        </p:blipFill>
        <p:spPr>
          <a:xfrm>
            <a:off x="4994640" y="144000"/>
            <a:ext cx="3933000" cy="3527640"/>
          </a:xfrm>
          <a:prstGeom prst="rect">
            <a:avLst/>
          </a:prstGeom>
          <a:ln>
            <a:noFill/>
          </a:ln>
        </p:spPr>
      </p:pic>
      <p:pic>
        <p:nvPicPr>
          <p:cNvPr id="417" name="Рисунок 416"/>
          <p:cNvPicPr/>
          <p:nvPr/>
        </p:nvPicPr>
        <p:blipFill>
          <a:blip r:embed="rId4"/>
          <a:srcRect b="11410"/>
          <a:stretch/>
        </p:blipFill>
        <p:spPr>
          <a:xfrm>
            <a:off x="2016000" y="3720600"/>
            <a:ext cx="4967640" cy="304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1872000" y="144000"/>
            <a:ext cx="7199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8400"/>
                </a:solidFill>
                <a:latin typeface="Arial"/>
              </a:rPr>
              <a:t>Оздоровленя картоплі від вірусів методом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8400"/>
                </a:solidFill>
                <a:latin typeface="Arial"/>
              </a:rPr>
              <a:t>культури апікальної меристеми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19" name="Рисунок 418"/>
          <p:cNvPicPr/>
          <p:nvPr/>
        </p:nvPicPr>
        <p:blipFill>
          <a:blip r:embed="rId2"/>
          <a:srcRect l="24218" t="34449" r="33263" b="16535"/>
          <a:stretch/>
        </p:blipFill>
        <p:spPr>
          <a:xfrm>
            <a:off x="459709" y="969818"/>
            <a:ext cx="8407200" cy="54522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Table 1"/>
          <p:cNvGraphicFramePr/>
          <p:nvPr>
            <p:extLst>
              <p:ext uri="{D42A27DB-BD31-4B8C-83A1-F6EECF244321}">
                <p14:modId xmlns:p14="http://schemas.microsoft.com/office/powerpoint/2010/main" val="1866099668"/>
              </p:ext>
            </p:extLst>
          </p:nvPr>
        </p:nvGraphicFramePr>
        <p:xfrm>
          <a:off x="215641" y="1827229"/>
          <a:ext cx="8928359" cy="4556760"/>
        </p:xfrm>
        <a:graphic>
          <a:graphicData uri="http://schemas.openxmlformats.org/drawingml/2006/table">
            <a:tbl>
              <a:tblPr/>
              <a:tblGrid>
                <a:gridCol w="241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0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ru-RU" sz="2000" b="1" strike="noStrike" spc="-12" dirty="0" err="1">
                          <a:solidFill>
                            <a:srgbClr val="DC0000"/>
                          </a:solidFill>
                          <a:latin typeface="Calibri"/>
                        </a:rPr>
                        <a:t>Речовина</a:t>
                      </a:r>
                      <a:endParaRPr lang="ru-RU" sz="20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ru-RU" sz="2000" b="1" strike="noStrike" spc="-7" dirty="0">
                          <a:solidFill>
                            <a:srgbClr val="DC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000" b="1" strike="noStrike" spc="-7" dirty="0" err="1" smtClean="0">
                          <a:solidFill>
                            <a:srgbClr val="DC0000"/>
                          </a:solidFill>
                          <a:latin typeface="Calibri"/>
                        </a:rPr>
                        <a:t>цільовий</a:t>
                      </a:r>
                      <a:r>
                        <a:rPr lang="ru-RU" sz="2000" b="1" strike="noStrike" spc="-21" baseline="0" dirty="0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2" dirty="0" smtClean="0">
                          <a:solidFill>
                            <a:srgbClr val="DC0000"/>
                          </a:solidFill>
                          <a:latin typeface="Calibri"/>
                        </a:rPr>
                        <a:t>продукт</a:t>
                      </a:r>
                      <a:r>
                        <a:rPr lang="ru-RU" sz="2000" b="1" strike="noStrike" spc="-12" dirty="0">
                          <a:solidFill>
                            <a:srgbClr val="DC0000"/>
                          </a:solidFill>
                          <a:latin typeface="Calibri"/>
                        </a:rPr>
                        <a:t>)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2000" b="1" strike="noStrike" spc="-12" dirty="0" err="1">
                          <a:solidFill>
                            <a:srgbClr val="DC0000"/>
                          </a:solidFill>
                          <a:latin typeface="Calibri"/>
                        </a:rPr>
                        <a:t>Рослина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ru-RU" sz="2000" b="1" strike="noStrike" spc="-7" dirty="0" err="1">
                          <a:solidFill>
                            <a:srgbClr val="DC0000"/>
                          </a:solidFill>
                          <a:latin typeface="Calibri"/>
                        </a:rPr>
                        <a:t>Вміст</a:t>
                      </a:r>
                      <a:r>
                        <a:rPr lang="ru-RU" sz="2000" b="1" strike="noStrike" spc="-7" dirty="0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7" dirty="0" err="1">
                          <a:solidFill>
                            <a:srgbClr val="DC0000"/>
                          </a:solidFill>
                          <a:latin typeface="Calibri"/>
                        </a:rPr>
                        <a:t>цільового</a:t>
                      </a:r>
                      <a:r>
                        <a:rPr lang="ru-RU" sz="2000" b="1" strike="noStrike" spc="-7" dirty="0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5" dirty="0">
                          <a:solidFill>
                            <a:srgbClr val="DC0000"/>
                          </a:solidFill>
                          <a:latin typeface="Calibri"/>
                        </a:rPr>
                        <a:t>продукту, </a:t>
                      </a:r>
                      <a:r>
                        <a:rPr lang="ru-RU" sz="2000" b="1" strike="noStrike" spc="-7" dirty="0">
                          <a:solidFill>
                            <a:srgbClr val="DC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2000" b="1" strike="noStrike" spc="-7" dirty="0" err="1">
                          <a:solidFill>
                            <a:srgbClr val="DC0000"/>
                          </a:solidFill>
                          <a:latin typeface="Calibri"/>
                        </a:rPr>
                        <a:t>від</a:t>
                      </a:r>
                      <a:r>
                        <a:rPr lang="ru-RU" sz="2000" b="1" strike="noStrike" spc="18" dirty="0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5" dirty="0" smtClean="0">
                          <a:solidFill>
                            <a:srgbClr val="DC0000"/>
                          </a:solidFill>
                          <a:latin typeface="Calibri"/>
                        </a:rPr>
                        <a:t>сухого</a:t>
                      </a:r>
                      <a:r>
                        <a:rPr lang="ru-RU" sz="2000" b="0" strike="noStrike" spc="-1" baseline="0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1" strike="noStrike" spc="-7" dirty="0" err="1" smtClean="0">
                          <a:solidFill>
                            <a:srgbClr val="DC0000"/>
                          </a:solidFill>
                          <a:latin typeface="Calibri"/>
                        </a:rPr>
                        <a:t>залишку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6"/>
                        </a:lnSpc>
                      </a:pPr>
                      <a:r>
                        <a:rPr lang="ru-RU" sz="2000" b="1" strike="noStrike" spc="-26">
                          <a:solidFill>
                            <a:srgbClr val="DC0000"/>
                          </a:solidFill>
                          <a:latin typeface="Calibri"/>
                        </a:rPr>
                        <a:t>Культура</a:t>
                      </a:r>
                      <a:r>
                        <a:rPr lang="ru-RU" sz="2000" b="1" strike="noStrike" spc="-15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DC0000"/>
                          </a:solidFill>
                          <a:latin typeface="Calibri"/>
                        </a:rPr>
                        <a:t>клітин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6"/>
                        </a:lnSpc>
                      </a:pPr>
                      <a:r>
                        <a:rPr lang="ru-RU" sz="2000" b="1" strike="noStrike" spc="-7">
                          <a:solidFill>
                            <a:srgbClr val="DC0000"/>
                          </a:solidFill>
                          <a:latin typeface="Calibri"/>
                        </a:rPr>
                        <a:t>Інтактна</a:t>
                      </a:r>
                      <a:r>
                        <a:rPr lang="ru-RU" sz="2000" b="1" strike="noStrike" spc="-32">
                          <a:solidFill>
                            <a:srgbClr val="DC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1" strike="noStrike" spc="-12">
                          <a:solidFill>
                            <a:srgbClr val="DC0000"/>
                          </a:solidFill>
                          <a:latin typeface="Calibri"/>
                        </a:rPr>
                        <a:t>рослина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40">
                <a:tc>
                  <a:txBody>
                    <a:bodyPr/>
                    <a:lstStyle/>
                    <a:p>
                      <a:pPr marL="68760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Аймаліцин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Катарантус</a:t>
                      </a: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рожевий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6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40">
                <a:tc>
                  <a:txBody>
                    <a:bodyPr/>
                    <a:lstStyle/>
                    <a:p>
                      <a:pPr marL="68760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Антрахінони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Моринда</a:t>
                      </a: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 лимоннолиста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18,0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40">
                <a:tc>
                  <a:txBody>
                    <a:bodyPr/>
                    <a:lstStyle/>
                    <a:p>
                      <a:pPr marL="68760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Віснагін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Аммі</a:t>
                      </a:r>
                      <a:r>
                        <a:rPr lang="ru-RU" sz="1600" b="0" strike="noStrike" spc="4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зубна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0" algn="ctr">
                        <a:lnSpc>
                          <a:spcPts val="1826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40">
                <a:tc>
                  <a:txBody>
                    <a:bodyPr/>
                    <a:lstStyle/>
                    <a:p>
                      <a:pPr marL="68760">
                        <a:lnSpc>
                          <a:spcPts val="1826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Гінзенгозид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Женьшень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27,0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26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26">
                          <a:solidFill>
                            <a:srgbClr val="000000"/>
                          </a:solidFill>
                          <a:latin typeface="Calibri"/>
                        </a:rPr>
                        <a:t>Глутатіон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Тютюн</a:t>
                      </a:r>
                      <a:r>
                        <a:rPr lang="ru-RU" sz="1600" b="0" strike="noStrike" spc="-2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віргінійський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Діосгенін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Діоскорея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складна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5">
                          <a:solidFill>
                            <a:srgbClr val="000000"/>
                          </a:solidFill>
                          <a:latin typeface="Calibri"/>
                        </a:rPr>
                        <a:t>Кофеїн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Кава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аравійська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Розмаринова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кислота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64"/>
                        </a:spcBef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Колеус</a:t>
                      </a:r>
                      <a:r>
                        <a:rPr lang="ru-RU" sz="1600" b="0" strike="noStrike" spc="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Блюма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15,0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Серпентин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Катарантус</a:t>
                      </a: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рожевий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Убіхінон-10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Тютюн</a:t>
                      </a:r>
                      <a:r>
                        <a:rPr lang="ru-RU" sz="1600" b="0" strike="noStrike" spc="-2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віргінійський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0,036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0" algn="ctr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0,003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marL="68760">
                        <a:lnSpc>
                          <a:spcPts val="1831"/>
                        </a:lnSpc>
                      </a:pPr>
                      <a:r>
                        <a:rPr lang="ru-RU" sz="16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Шиконін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7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Пурпурна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соломка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12,0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0" algn="ctr">
                        <a:lnSpc>
                          <a:spcPts val="1831"/>
                        </a:lnSpc>
                      </a:pPr>
                      <a:r>
                        <a:rPr lang="ru-RU" sz="1600" b="0" strike="noStrike" spc="-7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21" name="CustomShape 2"/>
          <p:cNvSpPr/>
          <p:nvPr/>
        </p:nvSpPr>
        <p:spPr>
          <a:xfrm>
            <a:off x="215641" y="443389"/>
            <a:ext cx="8669160" cy="13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lang="ru-RU" sz="1800" b="1" i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</a:t>
            </a:r>
            <a:r>
              <a:rPr lang="ru-RU" sz="1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vitro</a:t>
            </a:r>
            <a:r>
              <a:rPr lang="ru-RU" sz="1800" b="1" i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створюються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умови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які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дозволяють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виділити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окремі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штами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1800" b="1" strike="noStrike" spc="7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зі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стійкою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направленістю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синтезу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речовин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вторинного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обміну</a:t>
            </a:r>
            <a:r>
              <a:rPr lang="ru-RU" sz="18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ряді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випадків</a:t>
            </a:r>
            <a:r>
              <a:rPr lang="ru-RU" sz="1800" b="1" strike="noStrike" spc="19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клітинних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21" dirty="0">
                <a:solidFill>
                  <a:srgbClr val="000000"/>
                </a:solidFill>
                <a:latin typeface="Calibri"/>
                <a:ea typeface="DejaVu Sans"/>
              </a:rPr>
              <a:t>культурах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цільовий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продукт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накопичується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значно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більших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кількостях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ніж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відповідних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інтактних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рослинах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Цьому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сприяють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селекція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мутантних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клонів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і 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оптимізація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умов</a:t>
            </a:r>
            <a:r>
              <a:rPr lang="ru-RU" sz="1800" b="1" strike="noStrike" spc="18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вирощування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500040" y="285840"/>
            <a:ext cx="73476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76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8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Типи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культур </a:t>
            </a:r>
            <a:r>
              <a:rPr lang="ru-RU" sz="28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клітин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та тканин.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284040" y="980280"/>
            <a:ext cx="8571240" cy="543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Залежно від засобу, умов культивування та походження можна виділити кілька типів культур клітин та тканин.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Якщо </a:t>
            </a: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культивування здійснюється поверхнево на агаризованому поживному середовищі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, то утворюється </a:t>
            </a:r>
            <a:r>
              <a:rPr lang="ru-RU" sz="2600" b="1" i="1" strike="noStrike" spc="-1">
                <a:solidFill>
                  <a:srgbClr val="0000DC"/>
                </a:solidFill>
                <a:latin typeface="Calibri"/>
                <a:ea typeface="Calibri"/>
              </a:rPr>
              <a:t>калусна тканина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. Вона не має чіткої структури, але може розрізнятися за щільністю. </a:t>
            </a:r>
            <a:endParaRPr lang="ru-RU" sz="26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Рихла (пухка) каллусна тканина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має надто обводнені клітини, легко розпадається на невеликі групи клітин та кластери й тому може бути використана для одержання </a:t>
            </a:r>
            <a:r>
              <a:rPr lang="ru-RU" sz="2600" b="1" i="1" strike="noStrike" spc="-1">
                <a:solidFill>
                  <a:srgbClr val="0000DC"/>
                </a:solidFill>
                <a:latin typeface="Calibri"/>
                <a:ea typeface="Calibri"/>
              </a:rPr>
              <a:t>суспензійної культури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6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6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Тканина середньої щільності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 характеризується добре вираженими меристематичними властивостями, у ній легко </a:t>
            </a:r>
            <a:r>
              <a:rPr lang="ru-RU" sz="2600" b="1" strike="noStrike" spc="-1">
                <a:solidFill>
                  <a:srgbClr val="0000DC"/>
                </a:solidFill>
                <a:latin typeface="Calibri"/>
                <a:ea typeface="Calibri"/>
              </a:rPr>
              <a:t>ініціюється процес органогенезу</a:t>
            </a: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44000" y="120240"/>
            <a:ext cx="5759640" cy="6503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Існує й </a:t>
            </a:r>
            <a:r>
              <a:rPr lang="ru-RU" sz="2800" b="1" strike="noStrike" spc="-1">
                <a:solidFill>
                  <a:srgbClr val="0000DC"/>
                </a:solidFill>
                <a:latin typeface="Calibri"/>
                <a:ea typeface="Calibri"/>
              </a:rPr>
              <a:t>суспензійна культура клітин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, яку вирощують у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рідкому поживному середовищі при глибинному культивуванні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1" strike="noStrike" spc="-1">
                <a:solidFill>
                  <a:srgbClr val="0000DC"/>
                </a:solidFill>
                <a:latin typeface="Calibri"/>
                <a:ea typeface="Calibri"/>
              </a:rPr>
              <a:t>Клітинні суспензії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 утворюють як із калусних тканин, так і безпосередньо з експланту. </a:t>
            </a:r>
            <a:endParaRPr lang="ru-RU" sz="2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Для одержання суспензійних культур краще використовувати </a:t>
            </a:r>
            <a:r>
              <a:rPr lang="ru-RU" sz="2800" b="1" strike="noStrike" spc="-1">
                <a:solidFill>
                  <a:srgbClr val="004F9E"/>
                </a:solidFill>
                <a:latin typeface="Calibri"/>
                <a:ea typeface="Calibri"/>
              </a:rPr>
              <a:t>калуси рихлого типу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8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Якщо для цього необхідно використовувати </a:t>
            </a:r>
            <a:r>
              <a:rPr lang="ru-RU" sz="2800" b="1" strike="noStrike" spc="-1">
                <a:solidFill>
                  <a:srgbClr val="3B0076"/>
                </a:solidFill>
                <a:latin typeface="Calibri"/>
                <a:ea typeface="Calibri"/>
              </a:rPr>
              <a:t>щільні калуси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, то його можна розрихлити, </a:t>
            </a:r>
            <a:r>
              <a:rPr lang="ru-RU" sz="2800" b="1" strike="noStrike" spc="-1">
                <a:solidFill>
                  <a:srgbClr val="0000DC"/>
                </a:solidFill>
                <a:latin typeface="Calibri"/>
                <a:ea typeface="Calibri"/>
              </a:rPr>
              <a:t>виключивши з поживного середовища солі Са</a:t>
            </a:r>
            <a:r>
              <a:rPr lang="ru-RU" sz="2800" b="1" strike="noStrike" spc="-1" baseline="33000">
                <a:solidFill>
                  <a:srgbClr val="0000DC"/>
                </a:solidFill>
                <a:latin typeface="Calibri"/>
                <a:ea typeface="Calibri"/>
              </a:rPr>
              <a:t>2+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425" name="Рисунок 424"/>
          <p:cNvPicPr/>
          <p:nvPr/>
        </p:nvPicPr>
        <p:blipFill>
          <a:blip r:embed="rId2"/>
          <a:stretch/>
        </p:blipFill>
        <p:spPr>
          <a:xfrm>
            <a:off x="6912000" y="57960"/>
            <a:ext cx="2159640" cy="2029680"/>
          </a:xfrm>
          <a:prstGeom prst="rect">
            <a:avLst/>
          </a:prstGeom>
          <a:ln>
            <a:noFill/>
          </a:ln>
        </p:spPr>
      </p:pic>
      <p:pic>
        <p:nvPicPr>
          <p:cNvPr id="426" name="Рисунок 425"/>
          <p:cNvPicPr/>
          <p:nvPr/>
        </p:nvPicPr>
        <p:blipFill>
          <a:blip r:embed="rId3"/>
          <a:stretch/>
        </p:blipFill>
        <p:spPr>
          <a:xfrm>
            <a:off x="5976000" y="1787040"/>
            <a:ext cx="2015640" cy="1881000"/>
          </a:xfrm>
          <a:prstGeom prst="rect">
            <a:avLst/>
          </a:prstGeom>
          <a:ln>
            <a:noFill/>
          </a:ln>
        </p:spPr>
      </p:pic>
      <p:pic>
        <p:nvPicPr>
          <p:cNvPr id="427" name="Рисунок 426"/>
          <p:cNvPicPr/>
          <p:nvPr/>
        </p:nvPicPr>
        <p:blipFill>
          <a:blip r:embed="rId4"/>
          <a:stretch/>
        </p:blipFill>
        <p:spPr>
          <a:xfrm>
            <a:off x="7211520" y="3384000"/>
            <a:ext cx="1932120" cy="1803240"/>
          </a:xfrm>
          <a:prstGeom prst="rect">
            <a:avLst/>
          </a:prstGeom>
          <a:ln>
            <a:noFill/>
          </a:ln>
        </p:spPr>
      </p:pic>
      <p:pic>
        <p:nvPicPr>
          <p:cNvPr id="428" name="Рисунок 427"/>
          <p:cNvPicPr/>
          <p:nvPr/>
        </p:nvPicPr>
        <p:blipFill>
          <a:blip r:embed="rId5"/>
          <a:srcRect l="54145" t="40049" r="29326" b="34744"/>
          <a:stretch/>
        </p:blipFill>
        <p:spPr>
          <a:xfrm>
            <a:off x="5976000" y="5153040"/>
            <a:ext cx="2015640" cy="17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02400" y="326520"/>
            <a:ext cx="8697240" cy="6012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Для цього ж можна культивувати тканини на середовищі, яке вміщує </a:t>
            </a:r>
            <a:r>
              <a:rPr lang="ru-RU" sz="2400" b="1" strike="noStrike" spc="-1">
                <a:solidFill>
                  <a:srgbClr val="7C007C"/>
                </a:solidFill>
                <a:latin typeface="Calibri"/>
                <a:ea typeface="Calibri"/>
              </a:rPr>
              <a:t>ауксин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2400" b="1" strike="noStrike" spc="-1">
                <a:solidFill>
                  <a:srgbClr val="9C009C"/>
                </a:solidFill>
                <a:latin typeface="Calibri"/>
                <a:ea typeface="Calibri"/>
              </a:rPr>
              <a:t>2,4-Д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 або </a:t>
            </a:r>
            <a:r>
              <a:rPr lang="ru-RU" sz="2400" b="1" strike="noStrike" spc="-1">
                <a:solidFill>
                  <a:srgbClr val="7C007C"/>
                </a:solidFill>
                <a:latin typeface="Calibri"/>
                <a:ea typeface="Calibri"/>
              </a:rPr>
              <a:t>ферменти – пектиназу (0,2 мг/л)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2400" b="1" strike="noStrike" spc="-1">
                <a:solidFill>
                  <a:srgbClr val="9C009C"/>
                </a:solidFill>
                <a:latin typeface="Calibri"/>
                <a:ea typeface="Calibri"/>
              </a:rPr>
              <a:t>целюлазу (0,01 мг/л)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Суспензійні культури клітин можна одержувати й безпосередньо з </a:t>
            </a:r>
            <a:r>
              <a:rPr lang="ru-RU" sz="2400" b="1" strike="noStrike" spc="-1">
                <a:solidFill>
                  <a:srgbClr val="0000B0"/>
                </a:solidFill>
                <a:latin typeface="Calibri"/>
                <a:ea typeface="Calibri"/>
              </a:rPr>
              <a:t>експланту за методом Ф. Стюарда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Для цього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експлант уміщують у рідке середовище при постійному автоматичному перемішуванні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Дедиференційовані клітини відриваються від експланту, утворюють суспензію в поживному середовищі при постійному стримуванні, тобто представлені різними агрегатами калусних клітин.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u="sng" strike="noStrike" spc="-1">
                <a:solidFill>
                  <a:srgbClr val="DC0000"/>
                </a:solidFill>
                <a:uFillTx/>
                <a:latin typeface="Calibri"/>
                <a:ea typeface="Calibri"/>
              </a:rPr>
              <a:t>Клітинні суспензії </a:t>
            </a:r>
            <a:r>
              <a:rPr lang="ru-RU" sz="2400" b="1" i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відіграють важливу роль у біотехнології, тому що використовуються для: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одержання ізольованих протопластів, які є основою клітинної селекції при введенні сторонніх ДНК та інших процесах;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для одержання вторинних метаболітів;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виявлення нових речовин;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вирощування клітинної біомаси.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216000" y="444600"/>
            <a:ext cx="8642520" cy="57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Стан клітинної суспензії характеризується щільністю клітинної популяції – за </a:t>
            </a:r>
            <a:r>
              <a:rPr lang="ru-RU" sz="2200" b="1" strike="noStrike" spc="-1">
                <a:solidFill>
                  <a:srgbClr val="0000DC"/>
                </a:solidFill>
                <a:latin typeface="Calibri"/>
                <a:ea typeface="Calibri"/>
              </a:rPr>
              <a:t>14–16 діб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щільність підвищується від </a:t>
            </a:r>
            <a:r>
              <a:rPr lang="ru-RU" sz="2200" b="1" strike="noStrike" spc="-1">
                <a:solidFill>
                  <a:srgbClr val="008400"/>
                </a:solidFill>
                <a:latin typeface="Calibri"/>
                <a:ea typeface="Calibri"/>
              </a:rPr>
              <a:t>5х10</a:t>
            </a:r>
            <a:r>
              <a:rPr lang="ru-RU" sz="2200" b="1" strike="noStrike" spc="-1" baseline="33000">
                <a:solidFill>
                  <a:srgbClr val="008400"/>
                </a:solidFill>
                <a:latin typeface="Calibri"/>
                <a:ea typeface="Calibri"/>
              </a:rPr>
              <a:t>4</a:t>
            </a:r>
            <a:r>
              <a:rPr lang="ru-RU" sz="2200" b="1" strike="noStrike" spc="-1">
                <a:solidFill>
                  <a:srgbClr val="008400"/>
                </a:solidFill>
                <a:latin typeface="Calibri"/>
                <a:ea typeface="Calibri"/>
              </a:rPr>
              <a:t> до 5х10</a:t>
            </a:r>
            <a:r>
              <a:rPr lang="ru-RU" sz="2200" b="1" strike="noStrike" spc="-1" baseline="33000">
                <a:solidFill>
                  <a:srgbClr val="008400"/>
                </a:solidFill>
                <a:latin typeface="Calibri"/>
                <a:ea typeface="Calibri"/>
              </a:rPr>
              <a:t>6</a:t>
            </a:r>
            <a:r>
              <a:rPr lang="ru-RU" sz="2200" b="1" strike="noStrike" spc="-1">
                <a:solidFill>
                  <a:srgbClr val="008400"/>
                </a:solidFill>
                <a:latin typeface="Calibri"/>
                <a:ea typeface="Calibri"/>
              </a:rPr>
              <a:t> кл/мл.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Якість суспензії визначається ступенем утворення агрегатів, які не повинні вміщувати не більш ніж </a:t>
            </a:r>
            <a:r>
              <a:rPr lang="ru-RU" sz="2200" b="1" strike="noStrike" spc="-1">
                <a:solidFill>
                  <a:srgbClr val="B00000"/>
                </a:solidFill>
                <a:latin typeface="Calibri"/>
                <a:ea typeface="Calibri"/>
              </a:rPr>
              <a:t>10–12 клітин.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Велику увагу приділяють </a:t>
            </a:r>
            <a:r>
              <a:rPr lang="ru-RU" sz="2200" b="1" i="1" strike="noStrike" spc="-1">
                <a:solidFill>
                  <a:srgbClr val="C40062"/>
                </a:solidFill>
                <a:latin typeface="Calibri"/>
                <a:ea typeface="Calibri"/>
              </a:rPr>
              <a:t>культурам одиночної клітини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, які використовують у клітинній селекції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для відбору гібридних клітин та їх клонування; для генетичних та фізіологічних досліджень.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Культивування однієї або кількох клітин має труднощі, які пов’язані з тим, що одинока клітина існує в умовах створених для калусних клітин, але не здатна до поділу. Тому для їх культивування вироблено </a:t>
            </a:r>
            <a:r>
              <a:rPr lang="ru-RU" sz="2200" b="1" i="1" strike="noStrike" spc="-1">
                <a:solidFill>
                  <a:srgbClr val="000084"/>
                </a:solidFill>
                <a:latin typeface="Calibri"/>
                <a:ea typeface="Calibri"/>
              </a:rPr>
              <a:t>спеціальні методи.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Усі вони засновані на використанні так званого</a:t>
            </a:r>
            <a:r>
              <a:rPr lang="ru-RU" sz="2200" b="1" i="1" strike="noStrike" spc="-1">
                <a:solidFill>
                  <a:srgbClr val="0000B0"/>
                </a:solidFill>
                <a:latin typeface="Calibri"/>
                <a:ea typeface="Calibri"/>
              </a:rPr>
              <a:t> „кондиціюючого фактору”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– уведення метаболітів, які виділяються в середовищі клітинами, які поділяються (при культивуванні кількох клітин їх не вистачає).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216000" y="329400"/>
            <a:ext cx="8642520" cy="584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C007C"/>
                </a:solidFill>
                <a:latin typeface="Calibri"/>
                <a:ea typeface="Calibri"/>
              </a:rPr>
              <a:t>Для підвищення вмісту „кондиціюючого фактора” використовують такі методи:</a:t>
            </a:r>
            <a:endParaRPr lang="ru-RU" sz="24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1.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Calibri"/>
              </a:rPr>
              <a:t>Метод тканини-„няньки”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 – кондиціюючий фактор виділяється шматочками тканини-„няньки”, які знаходяться поруч із поодинокими клітинами.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2. </a:t>
            </a:r>
            <a:r>
              <a:rPr lang="ru-RU" sz="2200" b="1" strike="noStrike" spc="-1">
                <a:solidFill>
                  <a:srgbClr val="DC0000"/>
                </a:solidFill>
                <a:latin typeface="Calibri"/>
                <a:ea typeface="Calibri"/>
              </a:rPr>
              <a:t>Метод „годуючого шару”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– кондиціюючий фактор  виділяють клітини суспензійної культури того ж виду рослин, які активно діляться, як і поодинока клітина.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3. </a:t>
            </a:r>
            <a:r>
              <a:rPr lang="ru-RU" sz="2200" b="1" strike="noStrike" spc="-1">
                <a:solidFill>
                  <a:srgbClr val="FF0000"/>
                </a:solidFill>
                <a:latin typeface="Calibri"/>
                <a:ea typeface="Calibri"/>
              </a:rPr>
              <a:t>Кондиціонування середовища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– здійснюється шляхом додавання до нього поживного середовища, яке відфільтроване від клітин, що інтенсивно діляться.</a:t>
            </a:r>
            <a:endParaRPr lang="ru-RU" sz="2200" b="0" strike="noStrike" spc="-1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4. </a:t>
            </a:r>
            <a:r>
              <a:rPr lang="ru-RU" sz="2200" b="1" strike="noStrike" spc="-1">
                <a:solidFill>
                  <a:srgbClr val="DC0000"/>
                </a:solidFill>
                <a:latin typeface="Calibri"/>
                <a:ea typeface="Calibri"/>
              </a:rPr>
              <a:t>Метод культивування поодиноких клітин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здійснюється в мікрокраплі, тобто в дуже малому об’ємі (≈ 20 мкл), де багато поживного середовища.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0000B0"/>
                </a:solidFill>
                <a:latin typeface="Calibri"/>
                <a:ea typeface="Calibri"/>
              </a:rPr>
              <a:t>Природа кондиціюючого фактора вивчена мало, але вважається , що він водорозчинний, термостабільний, містить низькомолекулярні речовини, не змінюється фітогормонами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656000" y="144000"/>
            <a:ext cx="597564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B0"/>
                </a:solidFill>
                <a:latin typeface="Arial"/>
              </a:rPr>
              <a:t>Мікроклональне розмноження рослин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40680" y="560880"/>
            <a:ext cx="9030960" cy="34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 err="1">
                <a:latin typeface="Arial"/>
              </a:rPr>
              <a:t>Вирощування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клітин</a:t>
            </a:r>
            <a:r>
              <a:rPr lang="ru-RU" sz="1600" b="1" strike="noStrike" spc="-1" dirty="0">
                <a:latin typeface="Arial"/>
              </a:rPr>
              <a:t> і тканин на </a:t>
            </a:r>
            <a:r>
              <a:rPr lang="ru-RU" sz="1600" b="1" strike="noStrike" spc="-1" dirty="0" err="1">
                <a:latin typeface="Arial"/>
              </a:rPr>
              <a:t>поживних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середовищах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отримало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strike="noStrike" spc="-1" dirty="0" err="1">
                <a:latin typeface="Arial"/>
              </a:rPr>
              <a:t>назву</a:t>
            </a:r>
            <a:r>
              <a:rPr lang="ru-RU" sz="1600" b="1" strike="noStrike" spc="-1" dirty="0">
                <a:latin typeface="Arial"/>
              </a:rPr>
              <a:t> </a:t>
            </a:r>
            <a:r>
              <a:rPr lang="ru-RU" sz="1600" b="1" i="1" strike="noStrike" spc="-1" dirty="0">
                <a:solidFill>
                  <a:srgbClr val="9C009C"/>
                </a:solidFill>
                <a:latin typeface="Arial"/>
              </a:rPr>
              <a:t>методу </a:t>
            </a:r>
            <a:r>
              <a:rPr lang="ru-RU" sz="1600" b="1" i="1" strike="noStrike" spc="-1" dirty="0" err="1">
                <a:solidFill>
                  <a:srgbClr val="9C009C"/>
                </a:solidFill>
                <a:latin typeface="Arial"/>
              </a:rPr>
              <a:t>культури</a:t>
            </a:r>
            <a:r>
              <a:rPr lang="ru-RU" sz="1600" b="1" i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9C009C"/>
                </a:solidFill>
                <a:latin typeface="Arial"/>
              </a:rPr>
              <a:t>клітин</a:t>
            </a:r>
            <a:r>
              <a:rPr lang="ru-RU" sz="1600" b="1" i="1" strike="noStrike" spc="-1" dirty="0">
                <a:solidFill>
                  <a:srgbClr val="9C009C"/>
                </a:solidFill>
                <a:latin typeface="Arial"/>
              </a:rPr>
              <a:t> і тканин</a:t>
            </a:r>
            <a:r>
              <a:rPr lang="ru-RU" sz="1600" b="1" strike="noStrike" spc="-1" dirty="0">
                <a:solidFill>
                  <a:srgbClr val="9C009C"/>
                </a:solidFill>
                <a:latin typeface="Arial"/>
              </a:rPr>
              <a:t>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створення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пов'язане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з роботами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американського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французького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вчених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Ф. Уайта і Р.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Готра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котрі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проводили на початку XX ст.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Позитивні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результати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вперше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були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отримані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моркві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1600" b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9C009C"/>
                </a:solidFill>
                <a:latin typeface="Arial"/>
              </a:rPr>
              <a:t>Шматочок</a:t>
            </a:r>
            <a:r>
              <a:rPr lang="ru-RU" sz="1600" b="1" i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9C009C"/>
                </a:solidFill>
                <a:latin typeface="Arial"/>
              </a:rPr>
              <a:t>рослинної</a:t>
            </a:r>
            <a:r>
              <a:rPr lang="ru-RU" sz="1600" b="1" i="1" strike="noStrike" spc="-1" dirty="0">
                <a:solidFill>
                  <a:srgbClr val="9C009C"/>
                </a:solidFill>
                <a:latin typeface="Arial"/>
              </a:rPr>
              <a:t> </a:t>
            </a:r>
            <a:r>
              <a:rPr lang="ru-RU" sz="1600" b="1" i="1" strike="noStrike" spc="-1" dirty="0" err="1">
                <a:solidFill>
                  <a:srgbClr val="9C009C"/>
                </a:solidFill>
                <a:latin typeface="Arial"/>
              </a:rPr>
              <a:t>тканини</a:t>
            </a:r>
            <a:r>
              <a:rPr lang="ru-RU" sz="1600" b="1" strike="noStrike" spc="-1" dirty="0">
                <a:solidFill>
                  <a:srgbClr val="9C009C"/>
                </a:solidFill>
                <a:latin typeface="Arial"/>
              </a:rPr>
              <a:t> -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експлант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був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виділений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коренеплоду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поміщений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живильне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середовище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містить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мінеральні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солі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амінокислоти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гормони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інші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необхідні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для росту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розвитку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речовини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В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результаті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мітотичного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поділу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експлант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утворив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однорідну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неспеціалізовану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клітинну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ru-RU" sz="1600" b="1" u="sng" strike="noStrike" spc="-1" dirty="0" err="1">
                <a:solidFill>
                  <a:srgbClr val="000000"/>
                </a:solidFill>
                <a:uFillTx/>
                <a:latin typeface="Arial"/>
              </a:rPr>
              <a:t>масу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- </a:t>
            </a:r>
            <a:r>
              <a:rPr lang="ru-RU" sz="1600" b="1" strike="noStrike" spc="-1" dirty="0" err="1">
                <a:solidFill>
                  <a:srgbClr val="008400"/>
                </a:solidFill>
                <a:latin typeface="Arial"/>
              </a:rPr>
              <a:t>калус</a:t>
            </a:r>
            <a:r>
              <a:rPr lang="ru-RU" sz="1600" b="1" strike="noStrike" spc="-1" dirty="0">
                <a:solidFill>
                  <a:srgbClr val="0084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8400"/>
                </a:solidFill>
                <a:latin typeface="Arial"/>
              </a:rPr>
              <a:t>клітини</a:t>
            </a:r>
            <a:r>
              <a:rPr lang="ru-RU" sz="1600" b="1" strike="noStrike" spc="-1" dirty="0">
                <a:solidFill>
                  <a:srgbClr val="0084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8400"/>
                </a:solidFill>
                <a:latin typeface="Arial"/>
              </a:rPr>
              <a:t>якого</a:t>
            </a:r>
            <a:r>
              <a:rPr lang="ru-RU" sz="1600" b="1" strike="noStrike" spc="-1" dirty="0">
                <a:solidFill>
                  <a:srgbClr val="0084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8400"/>
                </a:solidFill>
                <a:latin typeface="Arial"/>
              </a:rPr>
              <a:t>мали</a:t>
            </a:r>
            <a:r>
              <a:rPr lang="ru-RU" sz="1600" b="1" strike="noStrike" spc="-1" dirty="0">
                <a:solidFill>
                  <a:srgbClr val="0084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DC"/>
                </a:solidFill>
                <a:latin typeface="Arial"/>
              </a:rPr>
              <a:t>тотипотентність</a:t>
            </a:r>
            <a:r>
              <a:rPr lang="ru-RU" sz="1600" b="1" strike="noStrike" spc="-1" dirty="0">
                <a:solidFill>
                  <a:srgbClr val="0000DC"/>
                </a:solidFill>
                <a:latin typeface="Arial"/>
              </a:rPr>
              <a:t> (</a:t>
            </a:r>
            <a:r>
              <a:rPr lang="ru-RU" sz="1600" b="1" strike="noStrike" spc="-1" dirty="0" err="1">
                <a:solidFill>
                  <a:srgbClr val="0000DC"/>
                </a:solidFill>
                <a:latin typeface="Arial"/>
              </a:rPr>
              <a:t>від</a:t>
            </a:r>
            <a:r>
              <a:rPr lang="ru-RU" sz="1600" b="1" strike="noStrike" spc="-1" dirty="0">
                <a:solidFill>
                  <a:srgbClr val="0000DC"/>
                </a:solidFill>
                <a:latin typeface="Arial"/>
              </a:rPr>
              <a:t> лат. </a:t>
            </a:r>
            <a:r>
              <a:rPr lang="ru-RU" sz="1600" b="1" i="1" strike="noStrike" spc="-1" dirty="0" err="1">
                <a:solidFill>
                  <a:srgbClr val="0000DC"/>
                </a:solidFill>
                <a:latin typeface="Arial"/>
              </a:rPr>
              <a:t>Totus</a:t>
            </a:r>
            <a:r>
              <a:rPr lang="ru-RU" sz="1600" b="1" strike="noStrike" spc="-1" dirty="0">
                <a:solidFill>
                  <a:srgbClr val="0000DC"/>
                </a:solidFill>
                <a:latin typeface="Arial"/>
              </a:rPr>
              <a:t> - </a:t>
            </a:r>
            <a:r>
              <a:rPr lang="ru-RU" sz="1600" b="1" strike="noStrike" spc="-1" dirty="0" err="1">
                <a:solidFill>
                  <a:srgbClr val="0000DC"/>
                </a:solidFill>
                <a:latin typeface="Arial"/>
              </a:rPr>
              <a:t>цілий</a:t>
            </a:r>
            <a:r>
              <a:rPr lang="ru-RU" sz="1600" b="1" strike="noStrike" spc="-1" dirty="0">
                <a:solidFill>
                  <a:srgbClr val="0000DC"/>
                </a:solidFill>
                <a:latin typeface="Arial"/>
              </a:rPr>
              <a:t> і </a:t>
            </a:r>
            <a:r>
              <a:rPr lang="ru-RU" sz="1600" b="1" i="1" strike="noStrike" spc="-1" dirty="0" err="1">
                <a:solidFill>
                  <a:srgbClr val="0000DC"/>
                </a:solidFill>
                <a:latin typeface="Arial"/>
              </a:rPr>
              <a:t>potentia</a:t>
            </a:r>
            <a:r>
              <a:rPr lang="ru-RU" sz="1600" b="1" strike="noStrike" spc="-1" dirty="0">
                <a:solidFill>
                  <a:srgbClr val="0000DC"/>
                </a:solidFill>
                <a:latin typeface="Arial"/>
              </a:rPr>
              <a:t> - сила)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здатність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давати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початок будь-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якого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типу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. При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поділі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додаванні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живильне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середовище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фітогормонів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ауксинів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кінінів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забезпечують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зростання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диференціювання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були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отримані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невеликі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розміром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рослини-регенеранти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схожі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на проростки.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Ці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відмили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живильного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середовища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і пересадили на поле, де вони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розвинулися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повноцінні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екземпляри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</a:rPr>
              <a:t>моркви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1" y="4057560"/>
            <a:ext cx="7285277" cy="2800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50058" y="1108145"/>
            <a:ext cx="778896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ru-RU" sz="2800" b="1" strike="noStrike" spc="-15" dirty="0">
                <a:solidFill>
                  <a:srgbClr val="0000DC"/>
                </a:solidFill>
                <a:latin typeface="Calibri"/>
                <a:ea typeface="DejaVu Sans"/>
              </a:rPr>
              <a:t>Схема </a:t>
            </a:r>
            <a:r>
              <a:rPr lang="ru-RU" sz="2800" b="1" strike="noStrike" spc="-7" dirty="0" err="1">
                <a:solidFill>
                  <a:srgbClr val="0000DC"/>
                </a:solidFill>
                <a:latin typeface="Calibri"/>
                <a:ea typeface="DejaVu Sans"/>
              </a:rPr>
              <a:t>використання</a:t>
            </a:r>
            <a:r>
              <a:rPr lang="ru-RU" sz="2800" b="1" strike="noStrike" spc="-7" dirty="0">
                <a:solidFill>
                  <a:srgbClr val="0000DC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21" dirty="0" err="1">
                <a:solidFill>
                  <a:srgbClr val="0000DC"/>
                </a:solidFill>
                <a:latin typeface="Calibri"/>
                <a:ea typeface="DejaVu Sans"/>
              </a:rPr>
              <a:t>культури</a:t>
            </a:r>
            <a:r>
              <a:rPr lang="ru-RU" sz="2800" b="1" strike="noStrike" spc="-21" dirty="0">
                <a:solidFill>
                  <a:srgbClr val="0000DC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7" dirty="0" err="1">
                <a:solidFill>
                  <a:srgbClr val="0000DC"/>
                </a:solidFill>
                <a:latin typeface="Calibri"/>
                <a:ea typeface="DejaVu Sans"/>
              </a:rPr>
              <a:t>клітин</a:t>
            </a:r>
            <a:r>
              <a:rPr lang="ru-RU" sz="2800" b="1" strike="noStrike" spc="-7" dirty="0">
                <a:solidFill>
                  <a:srgbClr val="0000DC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 dirty="0">
                <a:solidFill>
                  <a:srgbClr val="0000DC"/>
                </a:solidFill>
                <a:latin typeface="Calibri"/>
                <a:ea typeface="DejaVu Sans"/>
              </a:rPr>
              <a:t>і </a:t>
            </a:r>
            <a:r>
              <a:rPr lang="ru-RU" sz="2800" b="1" strike="noStrike" spc="-12" dirty="0">
                <a:solidFill>
                  <a:srgbClr val="0000DC"/>
                </a:solidFill>
                <a:latin typeface="Calibri"/>
                <a:ea typeface="DejaVu Sans"/>
              </a:rPr>
              <a:t>тканин 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0000DC"/>
                </a:solidFill>
                <a:latin typeface="Calibri"/>
                <a:ea typeface="DejaVu Sans"/>
              </a:rPr>
              <a:t>(за </a:t>
            </a:r>
            <a:r>
              <a:rPr lang="ru-RU" sz="2400" b="1" strike="noStrike" spc="-92" dirty="0">
                <a:solidFill>
                  <a:srgbClr val="0000DC"/>
                </a:solidFill>
                <a:latin typeface="Calibri"/>
                <a:ea typeface="DejaVu Sans"/>
              </a:rPr>
              <a:t>Р.Г.</a:t>
            </a:r>
            <a:r>
              <a:rPr lang="ru-RU" sz="2400" b="1" strike="noStrike" spc="-60" dirty="0">
                <a:solidFill>
                  <a:srgbClr val="0000DC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2" dirty="0">
                <a:solidFill>
                  <a:srgbClr val="0000DC"/>
                </a:solidFill>
                <a:latin typeface="Calibri"/>
                <a:ea typeface="DejaVu Sans"/>
              </a:rPr>
              <a:t>Бутенко)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93965" y="2160217"/>
            <a:ext cx="8799910" cy="3461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351600" y="838778"/>
            <a:ext cx="8423640" cy="5015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Таким чином, </a:t>
            </a:r>
            <a:r>
              <a:rPr lang="ru-RU" sz="2000" b="1" strike="noStrike" spc="-1" dirty="0">
                <a:solidFill>
                  <a:srgbClr val="B400B4"/>
                </a:solidFill>
                <a:latin typeface="Arial"/>
              </a:rPr>
              <a:t>метод </a:t>
            </a:r>
            <a:r>
              <a:rPr lang="ru-RU" sz="2000" b="1" strike="noStrike" spc="-1" dirty="0" err="1">
                <a:solidFill>
                  <a:srgbClr val="B400B4"/>
                </a:solidFill>
                <a:latin typeface="Arial"/>
              </a:rPr>
              <a:t>культури</a:t>
            </a:r>
            <a:r>
              <a:rPr lang="ru-RU" sz="2000" b="1" strike="noStrike" spc="-1" dirty="0">
                <a:solidFill>
                  <a:srgbClr val="B400B4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B400B4"/>
                </a:solidFill>
                <a:latin typeface="Arial"/>
              </a:rPr>
              <a:t>клітин</a:t>
            </a:r>
            <a:r>
              <a:rPr lang="ru-RU" sz="2000" b="1" strike="noStrike" spc="-1" dirty="0">
                <a:solidFill>
                  <a:srgbClr val="B400B4"/>
                </a:solidFill>
                <a:latin typeface="Arial"/>
              </a:rPr>
              <a:t> і тканин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дозволяє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розмножити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будь-яку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рослину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штучно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створених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умовах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тобто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Arial"/>
              </a:rPr>
              <a:t>створити</a:t>
            </a:r>
            <a:r>
              <a:rPr lang="ru-RU" sz="2000" b="1" strike="noStrike" spc="-1" dirty="0">
                <a:solidFill>
                  <a:srgbClr val="0000B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B0"/>
                </a:solidFill>
                <a:latin typeface="Arial"/>
              </a:rPr>
              <a:t>її</a:t>
            </a:r>
            <a:r>
              <a:rPr lang="ru-RU" sz="2000" b="1" strike="noStrike" spc="-1" dirty="0">
                <a:solidFill>
                  <a:srgbClr val="0000B0"/>
                </a:solidFill>
                <a:latin typeface="Arial"/>
              </a:rPr>
              <a:t> клон.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Головна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</a:rPr>
              <a:t>перевага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</a:rPr>
              <a:t>мікроклонального</a:t>
            </a:r>
            <a:r>
              <a:rPr lang="ru-RU" sz="2000" b="1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FF0000"/>
                </a:solidFill>
                <a:latin typeface="Arial"/>
              </a:rPr>
              <a:t>розмноження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порівнянні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насіннєвим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розмноженням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полягає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в тому,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його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можна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за короткий час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отримати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велику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кількість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генетично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однорідних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особин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,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здатних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до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швидкого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зростання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,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що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володіють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каліброваними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якостями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і не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заражених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</a:t>
            </a:r>
            <a:r>
              <a:rPr lang="ru-RU" sz="2000" b="1" i="1" strike="noStrike" spc="-1" dirty="0" err="1">
                <a:solidFill>
                  <a:srgbClr val="000058"/>
                </a:solidFill>
                <a:latin typeface="Arial"/>
              </a:rPr>
              <a:t>збудниками</a:t>
            </a:r>
            <a:r>
              <a:rPr lang="ru-RU" sz="2000" b="1" i="1" strike="noStrike" spc="-1" dirty="0">
                <a:solidFill>
                  <a:srgbClr val="000058"/>
                </a:solidFill>
                <a:latin typeface="Arial"/>
              </a:rPr>
              <a:t> хвороб.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даний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час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деяких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європейських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країнах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5D005D"/>
                </a:solidFill>
                <a:latin typeface="Arial"/>
              </a:rPr>
              <a:t>Голландії</a:t>
            </a:r>
            <a:r>
              <a:rPr lang="ru-RU" sz="2000" b="1" strike="noStrike" spc="-1" dirty="0">
                <a:solidFill>
                  <a:srgbClr val="5D005D"/>
                </a:solidFill>
                <a:latin typeface="Arial"/>
              </a:rPr>
              <a:t> та </a:t>
            </a:r>
            <a:r>
              <a:rPr lang="ru-RU" sz="2000" b="1" strike="noStrike" spc="-1" dirty="0" err="1">
                <a:solidFill>
                  <a:srgbClr val="5D005D"/>
                </a:solidFill>
                <a:latin typeface="Arial"/>
              </a:rPr>
              <a:t>Фінляндії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весь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посадковий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матеріал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отримують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методу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культури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клітин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і тканин. </a:t>
            </a:r>
            <a:endParaRPr lang="ru-RU" sz="2000" b="0" strike="noStrike" spc="-1" dirty="0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err="1" smtClean="0">
                <a:solidFill>
                  <a:srgbClr val="000000"/>
                </a:solidFill>
                <a:latin typeface="Arial"/>
              </a:rPr>
              <a:t>Існують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розплідники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мікроклонального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розмноження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овочевих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плодових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декоративних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культур, в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виробляють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посадковий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матеріал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вирощування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картоплі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томатів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смородини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яблуні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суниці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троянд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гвоздик та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ін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2165400" y="2143080"/>
            <a:ext cx="4554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7030A0"/>
                </a:solidFill>
                <a:latin typeface="Arial"/>
                <a:ea typeface="DejaVu Sans"/>
              </a:rPr>
              <a:t>Дякую за 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643462" y="355189"/>
            <a:ext cx="4298400" cy="7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1" dirty="0" err="1">
                <a:solidFill>
                  <a:srgbClr val="0000B0"/>
                </a:solidFill>
                <a:latin typeface="Calibri"/>
                <a:ea typeface="DejaVu Sans"/>
              </a:rPr>
              <a:t>Досягнення</a:t>
            </a:r>
            <a:r>
              <a:rPr lang="ru-RU" sz="2400" b="1" strike="noStrike" spc="-1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7" dirty="0" err="1">
                <a:solidFill>
                  <a:srgbClr val="0000B0"/>
                </a:solidFill>
                <a:latin typeface="Calibri"/>
                <a:ea typeface="DejaVu Sans"/>
              </a:rPr>
              <a:t>клітинної</a:t>
            </a:r>
            <a:r>
              <a:rPr lang="ru-RU" sz="2400" b="1" strike="noStrike" spc="-7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2" dirty="0" err="1">
                <a:solidFill>
                  <a:srgbClr val="0000B0"/>
                </a:solidFill>
                <a:latin typeface="Calibri"/>
                <a:ea typeface="DejaVu Sans"/>
              </a:rPr>
              <a:t>інженерії</a:t>
            </a:r>
            <a:r>
              <a:rPr lang="ru-RU" sz="2400" b="1" strike="noStrike" spc="-12" dirty="0">
                <a:solidFill>
                  <a:srgbClr val="0000B0"/>
                </a:solidFill>
                <a:latin typeface="Calibri"/>
                <a:ea typeface="DejaVu Sans"/>
              </a:rPr>
              <a:t>:  </a:t>
            </a:r>
            <a:r>
              <a:rPr lang="ru-RU" sz="2400" b="1" strike="noStrike" spc="-7" dirty="0" err="1">
                <a:solidFill>
                  <a:srgbClr val="0000B0"/>
                </a:solidFill>
                <a:latin typeface="Calibri"/>
                <a:ea typeface="DejaVu Sans"/>
              </a:rPr>
              <a:t>тканинна</a:t>
            </a:r>
            <a:r>
              <a:rPr lang="ru-RU" sz="2400" b="1" strike="noStrike" spc="-7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2" dirty="0" err="1">
                <a:solidFill>
                  <a:srgbClr val="0000B0"/>
                </a:solidFill>
                <a:latin typeface="Calibri"/>
                <a:ea typeface="DejaVu Sans"/>
              </a:rPr>
              <a:t>інженерія</a:t>
            </a:r>
            <a:r>
              <a:rPr lang="ru-RU" sz="2400" b="1" strike="noStrike" spc="-12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B0"/>
                </a:solidFill>
                <a:latin typeface="Calibri"/>
                <a:ea typeface="DejaVu Sans"/>
              </a:rPr>
              <a:t>в</a:t>
            </a:r>
            <a:r>
              <a:rPr lang="ru-RU" sz="2400" b="1" strike="noStrike" spc="-15" dirty="0">
                <a:solidFill>
                  <a:srgbClr val="0000B0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2" dirty="0" err="1">
                <a:solidFill>
                  <a:srgbClr val="0000B0"/>
                </a:solidFill>
                <a:latin typeface="Calibri"/>
                <a:ea typeface="DejaVu Sans"/>
              </a:rPr>
              <a:t>медицині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288000" y="1224000"/>
            <a:ext cx="8469720" cy="16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99160" indent="-2858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800" b="1" strike="noStrike" spc="-21" dirty="0" err="1">
                <a:solidFill>
                  <a:srgbClr val="FF0000"/>
                </a:solidFill>
                <a:latin typeface="Calibri"/>
                <a:ea typeface="DejaVu Sans"/>
              </a:rPr>
              <a:t>Тканинна</a:t>
            </a:r>
            <a:r>
              <a:rPr lang="ru-RU" sz="1800" b="1" strike="noStrike" spc="-2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FF0000"/>
                </a:solidFill>
                <a:latin typeface="Calibri"/>
                <a:ea typeface="DejaVu Sans"/>
              </a:rPr>
              <a:t>інженерія</a:t>
            </a:r>
            <a:r>
              <a:rPr lang="ru-RU" sz="1800" b="1" strike="noStrike" spc="-7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>
                <a:solidFill>
                  <a:srgbClr val="FF0000"/>
                </a:solidFill>
                <a:latin typeface="Calibri"/>
                <a:ea typeface="DejaVu Sans"/>
              </a:rPr>
              <a:t>(</a:t>
            </a:r>
            <a:r>
              <a:rPr lang="ru-RU" sz="1800" b="1" i="1" strike="noStrike" spc="-12" dirty="0" err="1">
                <a:solidFill>
                  <a:srgbClr val="FF0000"/>
                </a:solidFill>
                <a:latin typeface="Calibri"/>
                <a:ea typeface="DejaVu Sans"/>
              </a:rPr>
              <a:t>tissue</a:t>
            </a:r>
            <a:r>
              <a:rPr lang="ru-RU" sz="1800" b="1" i="1" strike="noStrike" spc="-12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800" b="1" i="1" strike="noStrike" spc="-7" dirty="0" err="1">
                <a:solidFill>
                  <a:srgbClr val="FF0000"/>
                </a:solidFill>
                <a:latin typeface="Calibri"/>
                <a:ea typeface="DejaVu Sans"/>
              </a:rPr>
              <a:t>engineering</a:t>
            </a:r>
            <a:r>
              <a:rPr lang="ru-RU" sz="1800" b="1" strike="noStrike" spc="-7" dirty="0">
                <a:solidFill>
                  <a:srgbClr val="FF0000"/>
                </a:solidFill>
                <a:latin typeface="Calibri"/>
                <a:ea typeface="DejaVu Sans"/>
              </a:rPr>
              <a:t>)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створення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тканин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і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органів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терапевтичної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реконструкції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пошкодженого</a:t>
            </a:r>
            <a:r>
              <a:rPr lang="ru-RU" sz="18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органу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 </a:t>
            </a:r>
            <a:r>
              <a:rPr lang="ru-RU" sz="1800" b="1" strike="noStrike" spc="-12" dirty="0" err="1">
                <a:solidFill>
                  <a:srgbClr val="000000"/>
                </a:solidFill>
                <a:latin typeface="Calibri"/>
                <a:ea typeface="DejaVu Sans"/>
              </a:rPr>
              <a:t>допомогою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доставки</a:t>
            </a:r>
            <a:r>
              <a:rPr lang="ru-RU" sz="1800" b="1" strike="noStrike" spc="89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endParaRPr lang="ru-RU" sz="1800" b="0" strike="noStrike" spc="-1" dirty="0">
              <a:latin typeface="Arial"/>
            </a:endParaRPr>
          </a:p>
          <a:p>
            <a:pPr marL="299160">
              <a:lnSpc>
                <a:spcPct val="100000"/>
              </a:lnSpc>
            </a:pP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потрібну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2" dirty="0">
                <a:solidFill>
                  <a:srgbClr val="000000"/>
                </a:solidFill>
                <a:latin typeface="Calibri"/>
                <a:ea typeface="DejaVu Sans"/>
              </a:rPr>
              <a:t>область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опорних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структур,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клітин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ru-RU" sz="1800" b="1" strike="noStrike" spc="-15" dirty="0" err="1">
                <a:solidFill>
                  <a:srgbClr val="000000"/>
                </a:solidFill>
                <a:latin typeface="Calibri"/>
                <a:ea typeface="DejaVu Sans"/>
              </a:rPr>
              <a:t>молекулярних</a:t>
            </a:r>
            <a:r>
              <a:rPr lang="ru-RU" sz="1800" b="1" strike="noStrike" spc="-15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і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механічних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сигналів</a:t>
            </a:r>
            <a:r>
              <a:rPr lang="ru-RU" sz="1800" b="1" strike="noStrike" spc="117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lang="ru-RU" sz="1800" b="1" strike="noStrike" spc="-7" dirty="0" err="1">
                <a:solidFill>
                  <a:srgbClr val="000000"/>
                </a:solidFill>
                <a:latin typeface="Calibri"/>
                <a:ea typeface="DejaVu Sans"/>
              </a:rPr>
              <a:t>регенерації</a:t>
            </a:r>
            <a:r>
              <a:rPr lang="ru-RU" sz="1800" b="1" strike="noStrike" spc="-7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marL="299160" algn="ctr">
              <a:lnSpc>
                <a:spcPct val="100000"/>
              </a:lnSpc>
              <a:spcBef>
                <a:spcPts val="1570"/>
              </a:spcBef>
            </a:pPr>
            <a:r>
              <a:rPr lang="ru-RU" sz="2200" b="1" strike="noStrike" spc="-7" dirty="0" err="1">
                <a:solidFill>
                  <a:srgbClr val="008400"/>
                </a:solidFill>
                <a:latin typeface="Calibri"/>
                <a:ea typeface="DejaVu Sans"/>
              </a:rPr>
              <a:t>Комерційне</a:t>
            </a:r>
            <a:r>
              <a:rPr lang="ru-RU" sz="2200" b="1" strike="noStrike" spc="-7" dirty="0">
                <a:solidFill>
                  <a:srgbClr val="0084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7" dirty="0" err="1">
                <a:solidFill>
                  <a:srgbClr val="008400"/>
                </a:solidFill>
                <a:latin typeface="Calibri"/>
                <a:ea typeface="DejaVu Sans"/>
              </a:rPr>
              <a:t>виробництво</a:t>
            </a:r>
            <a:r>
              <a:rPr lang="ru-RU" sz="2200" b="1" strike="noStrike" spc="-7" dirty="0">
                <a:solidFill>
                  <a:srgbClr val="008400"/>
                </a:solidFill>
                <a:latin typeface="Calibri"/>
                <a:ea typeface="DejaVu Sans"/>
              </a:rPr>
              <a:t> тканин 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DejaVu Sans"/>
              </a:rPr>
              <a:t>і </a:t>
            </a:r>
            <a:r>
              <a:rPr lang="ru-RU" sz="2200" b="1" strike="noStrike" spc="-7" dirty="0" err="1">
                <a:solidFill>
                  <a:srgbClr val="008400"/>
                </a:solidFill>
                <a:latin typeface="Calibri"/>
                <a:ea typeface="DejaVu Sans"/>
              </a:rPr>
              <a:t>органів</a:t>
            </a:r>
            <a:r>
              <a:rPr lang="ru-RU" sz="2200" b="1" strike="noStrike" spc="-7" dirty="0">
                <a:solidFill>
                  <a:srgbClr val="0084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" dirty="0">
                <a:solidFill>
                  <a:srgbClr val="008400"/>
                </a:solidFill>
                <a:latin typeface="Calibri"/>
                <a:ea typeface="DejaVu Sans"/>
              </a:rPr>
              <a:t>для</a:t>
            </a:r>
            <a:r>
              <a:rPr lang="ru-RU" sz="2200" b="1" strike="noStrike" spc="-41" dirty="0">
                <a:solidFill>
                  <a:srgbClr val="008400"/>
                </a:solidFill>
                <a:latin typeface="Calibri"/>
                <a:ea typeface="DejaVu Sans"/>
              </a:rPr>
              <a:t> </a:t>
            </a:r>
            <a:r>
              <a:rPr lang="ru-RU" sz="2200" b="1" strike="noStrike" spc="-12" dirty="0" err="1">
                <a:solidFill>
                  <a:srgbClr val="008400"/>
                </a:solidFill>
                <a:latin typeface="Calibri"/>
                <a:ea typeface="DejaVu Sans"/>
              </a:rPr>
              <a:t>медицини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5760000" y="72000"/>
            <a:ext cx="1854360" cy="1079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94" name="Table 4"/>
          <p:cNvGraphicFramePr/>
          <p:nvPr/>
        </p:nvGraphicFramePr>
        <p:xfrm>
          <a:off x="384480" y="3205800"/>
          <a:ext cx="8480160" cy="3403080"/>
        </p:xfrm>
        <a:graphic>
          <a:graphicData uri="http://schemas.openxmlformats.org/drawingml/2006/table">
            <a:tbl>
              <a:tblPr/>
              <a:tblGrid>
                <a:gridCol w="163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1" strike="noStrike" spc="-7">
                          <a:solidFill>
                            <a:srgbClr val="FFFFFF"/>
                          </a:solidFill>
                          <a:latin typeface="Calibri"/>
                        </a:rPr>
                        <a:t>Країна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1" strike="noStrike" spc="-7">
                          <a:solidFill>
                            <a:srgbClr val="FFFFFF"/>
                          </a:solidFill>
                          <a:latin typeface="Calibri"/>
                        </a:rPr>
                        <a:t>Фірма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E67C7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latin typeface="Calibri"/>
                        </a:rPr>
                        <a:t>Продукція </a:t>
                      </a:r>
                      <a:r>
                        <a:rPr lang="ru-RU" sz="1800" b="1" strike="noStrike" spc="-7">
                          <a:solidFill>
                            <a:srgbClr val="FFFFFF"/>
                          </a:solidFill>
                          <a:latin typeface="Calibri"/>
                        </a:rPr>
                        <a:t>та</a:t>
                      </a:r>
                      <a:r>
                        <a:rPr lang="ru-RU" sz="1800" b="1" strike="noStrike" spc="4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strike="noStrike" spc="-7">
                          <a:solidFill>
                            <a:srgbClr val="FFFFFF"/>
                          </a:solidFill>
                          <a:latin typeface="Calibri"/>
                        </a:rPr>
                        <a:t>діяльність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E6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США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Advanced</a:t>
                      </a:r>
                      <a:r>
                        <a:rPr lang="ru-RU" sz="1800" b="0" strike="noStrike" spc="-66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Tissue  Sciences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 dirty="0" err="1">
                          <a:solidFill>
                            <a:srgbClr val="000000"/>
                          </a:solidFill>
                          <a:latin typeface="Calibri"/>
                        </a:rPr>
                        <a:t>Органи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і </a:t>
                      </a:r>
                      <a:r>
                        <a:rPr lang="ru-RU" sz="1800" b="0" strike="noStrike" spc="-12" dirty="0" err="1">
                          <a:solidFill>
                            <a:srgbClr val="000000"/>
                          </a:solidFill>
                          <a:latin typeface="Calibri"/>
                        </a:rPr>
                        <a:t>тканини</a:t>
                      </a:r>
                      <a:r>
                        <a:rPr lang="ru-RU" sz="1800" b="0" strike="noStrike" spc="-12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15" dirty="0" err="1">
                          <a:solidFill>
                            <a:srgbClr val="000000"/>
                          </a:solidFill>
                          <a:latin typeface="Calibri"/>
                        </a:rPr>
                        <a:t>людини</a:t>
                      </a:r>
                      <a:r>
                        <a:rPr lang="ru-RU" sz="1800" b="0" strike="noStrike" spc="-15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наприклад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шкіра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,  </a:t>
                      </a:r>
                      <a:r>
                        <a:rPr lang="ru-RU" sz="1800" b="0" strike="noStrike" spc="-7" dirty="0" err="1">
                          <a:solidFill>
                            <a:srgbClr val="000000"/>
                          </a:solidFill>
                          <a:latin typeface="Calibri"/>
                        </a:rPr>
                        <a:t>хрящі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7" dirty="0" err="1">
                          <a:solidFill>
                            <a:srgbClr val="000000"/>
                          </a:solidFill>
                          <a:latin typeface="Calibri"/>
                        </a:rPr>
                        <a:t>печінка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США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Curis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Заживлення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ран,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регенераційна</a:t>
                      </a:r>
                      <a:r>
                        <a:rPr lang="ru-RU" sz="1800" b="0" strike="noStrike" spc="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медицина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США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32">
                          <a:solidFill>
                            <a:srgbClr val="000000"/>
                          </a:solidFill>
                          <a:latin typeface="Calibri"/>
                        </a:rPr>
                        <a:t>MatTek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Шкіряні</a:t>
                      </a: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проби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Німеччина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BioTissue  </a:t>
                      </a:r>
                      <a:r>
                        <a:rPr lang="ru-RU" sz="1800" b="0" strike="noStrike" spc="-16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echnologies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Шкіра,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хрящі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Нідерланди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IsoTis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Шкіра, хрящі,</a:t>
                      </a:r>
                      <a:r>
                        <a:rPr lang="ru-RU" sz="1800" b="0" strike="noStrike" spc="1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кістки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2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4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Франція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12">
                          <a:solidFill>
                            <a:srgbClr val="000000"/>
                          </a:solidFill>
                          <a:latin typeface="Calibri"/>
                        </a:rPr>
                        <a:t>SkinEthic  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Labo</a:t>
                      </a:r>
                      <a:r>
                        <a:rPr lang="ru-RU" sz="1800" b="0" strike="noStrike" spc="-41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r>
                        <a:rPr lang="ru-RU" sz="1800" b="0" strike="noStrike" spc="-15">
                          <a:solidFill>
                            <a:srgbClr val="000000"/>
                          </a:solidFill>
                          <a:latin typeface="Calibri"/>
                        </a:rPr>
                        <a:t>at</a:t>
                      </a:r>
                      <a:r>
                        <a:rPr lang="ru-RU" sz="1800" b="0" strike="noStrike" spc="-7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  <a:r>
                        <a:rPr lang="ru-RU" sz="1800" b="0" strike="noStrike" spc="-15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2160"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ru-RU" sz="1800" b="0" strike="noStrike" spc="-7" dirty="0" err="1">
                          <a:solidFill>
                            <a:srgbClr val="000000"/>
                          </a:solidFill>
                          <a:latin typeface="Calibri"/>
                        </a:rPr>
                        <a:t>Шкірні</a:t>
                      </a:r>
                      <a:r>
                        <a:rPr lang="ru-RU" sz="1800" b="0" strike="noStrike" spc="-7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проби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294"/>
          <p:cNvPicPr/>
          <p:nvPr/>
        </p:nvPicPr>
        <p:blipFill>
          <a:blip r:embed="rId2"/>
          <a:srcRect l="28161" t="25778" r="7551" b="11314"/>
          <a:stretch/>
        </p:blipFill>
        <p:spPr>
          <a:xfrm>
            <a:off x="144360" y="1454726"/>
            <a:ext cx="8855280" cy="4664913"/>
          </a:xfrm>
          <a:prstGeom prst="rect">
            <a:avLst/>
          </a:prstGeom>
          <a:ln>
            <a:noFill/>
          </a:ln>
        </p:spPr>
      </p:pic>
      <p:sp>
        <p:nvSpPr>
          <p:cNvPr id="296" name="CustomShape 1"/>
          <p:cNvSpPr/>
          <p:nvPr/>
        </p:nvSpPr>
        <p:spPr>
          <a:xfrm>
            <a:off x="1737900" y="633566"/>
            <a:ext cx="566820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Технології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на </a:t>
            </a: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основі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культивування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in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vitro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</a:t>
            </a: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клітин</a:t>
            </a:r>
            <a:r>
              <a:rPr lang="ru-RU" sz="2400" b="1" strike="noStrike" spc="-1" dirty="0">
                <a:solidFill>
                  <a:srgbClr val="C40062"/>
                </a:solidFill>
                <a:latin typeface="Arial"/>
              </a:rPr>
              <a:t> і тканин </a:t>
            </a:r>
            <a:r>
              <a:rPr lang="ru-RU" sz="2400" b="1" strike="noStrike" spc="-1" dirty="0" err="1">
                <a:solidFill>
                  <a:srgbClr val="C40062"/>
                </a:solidFill>
                <a:latin typeface="Arial"/>
              </a:rPr>
              <a:t>рослин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285840" y="216000"/>
            <a:ext cx="885672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440" algn="ctr">
              <a:lnSpc>
                <a:spcPct val="100000"/>
              </a:lnSpc>
              <a:buClr>
                <a:srgbClr val="FF0000"/>
              </a:buClr>
            </a:pPr>
            <a:r>
              <a:rPr lang="ru-RU" sz="2600" b="1" strike="noStrike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Історія</a:t>
            </a:r>
            <a:r>
              <a:rPr lang="ru-RU" sz="2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одержання</a:t>
            </a: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культури</a:t>
            </a: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2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клітин</a:t>
            </a: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і тканин.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285120" y="870840"/>
            <a:ext cx="8642520" cy="6185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 dirty="0" err="1">
                <a:solidFill>
                  <a:srgbClr val="9C009C"/>
                </a:solidFill>
                <a:latin typeface="Calibri"/>
                <a:ea typeface="Calibri"/>
              </a:rPr>
              <a:t>Клітинна</a:t>
            </a:r>
            <a:r>
              <a:rPr lang="ru-RU" sz="2200" b="1" i="1" strike="noStrike" spc="-1" dirty="0">
                <a:solidFill>
                  <a:srgbClr val="9C009C"/>
                </a:solidFill>
                <a:latin typeface="Calibri"/>
                <a:ea typeface="Calibri"/>
              </a:rPr>
              <a:t> </a:t>
            </a:r>
            <a:r>
              <a:rPr lang="ru-RU" sz="2200" b="1" i="1" strike="noStrike" spc="-1" dirty="0" err="1">
                <a:solidFill>
                  <a:srgbClr val="9C009C"/>
                </a:solidFill>
                <a:latin typeface="Calibri"/>
                <a:ea typeface="Calibri"/>
              </a:rPr>
              <a:t>інженерія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– один 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найбільш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важливих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напрямів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біотехнології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який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базується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використанні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ізольованої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або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еукаріотичних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організмів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тотипотентності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Бурхливий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розвиток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клітинної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інженерії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приходиться на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50-ті роки ХХ ст.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але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перші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попити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ізольованих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шматочків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тканини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були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здійснені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набагато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раніше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Так,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наприкінці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ХІХ – початку ХХ ст.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німецькі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вчені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Х. </a:t>
            </a:r>
            <a:r>
              <a:rPr lang="ru-RU" sz="18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Фехтінг</a:t>
            </a:r>
            <a:r>
              <a:rPr lang="ru-RU" sz="18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(1892), С. </a:t>
            </a:r>
            <a:r>
              <a:rPr lang="ru-RU" sz="18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Рехінгер</a:t>
            </a:r>
            <a:r>
              <a:rPr lang="ru-RU" sz="18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(1893), Дж. </a:t>
            </a:r>
            <a:r>
              <a:rPr lang="ru-RU" sz="1800" b="1" strike="noStrike" spc="-1" dirty="0" err="1">
                <a:solidFill>
                  <a:srgbClr val="0000B0"/>
                </a:solidFill>
                <a:latin typeface="Calibri"/>
                <a:ea typeface="Calibri"/>
              </a:rPr>
              <a:t>Хаберландт</a:t>
            </a:r>
            <a:r>
              <a:rPr lang="ru-RU" sz="1800" b="1" strike="noStrike" spc="-1" dirty="0">
                <a:solidFill>
                  <a:srgbClr val="0000B0"/>
                </a:solidFill>
                <a:latin typeface="Calibri"/>
                <a:ea typeface="Calibri"/>
              </a:rPr>
              <a:t> (1902)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уперше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невдало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стимулювали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ріст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рослинних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органів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які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були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вміщенні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фільтрувальний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папір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з сахарозою.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Перші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позитивні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результати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були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одержані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 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1922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році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американським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ученим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В.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Роббінсом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та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німецьким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ученим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В.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Котте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незалежно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один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від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одного вони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виростили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меристеми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кінцівок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коренів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томатів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кукурудзи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синтетичному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поживному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Становлення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розвиток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методу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тканин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вищих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розпочався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в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1932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році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з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робіт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французького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вченого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Р.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Готре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й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американського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дослідника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Ф.Уайта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Вони показали,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що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при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періодичній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пересадці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на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свіже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кінцівки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кореня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можуть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рости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довго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,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розробили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методи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окремих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об’єктів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З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цієї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миті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розпочинається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масове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розроблення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нових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поживних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середовищ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для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культивування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культур тканин і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клітин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У </a:t>
            </a:r>
            <a:r>
              <a:rPr lang="ru-RU" sz="1800" b="1" strike="noStrike" spc="-1" dirty="0">
                <a:solidFill>
                  <a:srgbClr val="0000DC"/>
                </a:solidFill>
                <a:latin typeface="Calibri"/>
                <a:ea typeface="Calibri"/>
              </a:rPr>
              <a:t>1959 </a:t>
            </a:r>
            <a:r>
              <a:rPr lang="ru-RU" sz="1800" b="1" strike="noStrike" spc="-1" dirty="0" err="1">
                <a:solidFill>
                  <a:srgbClr val="0000DC"/>
                </a:solidFill>
                <a:latin typeface="Calibri"/>
                <a:ea typeface="Calibri"/>
              </a:rPr>
              <a:t>році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у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стерильній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культурі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вирощувалося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вже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142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види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вищих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рослин</a:t>
            </a: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85840" y="493560"/>
            <a:ext cx="8642520" cy="55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У 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Calibri"/>
              </a:rPr>
              <a:t>1955 році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після відкриття </a:t>
            </a: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Calibri"/>
              </a:rPr>
              <a:t>Ф. Скугом і С.Мілером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нової групи фітогормонів – цитокінінів, установили, що при спільній їх дії з ауксинами відбувається стимулювання поділу клітин, підтримується ріст калусної тканини, індукується морфогенез у визначених умовах.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У </a:t>
            </a: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Calibri"/>
              </a:rPr>
              <a:t>1959 році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було запропоновано метод вирощування великих обсягів клітинних суспензій.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Важливою подією стала розробка в </a:t>
            </a: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Calibri"/>
              </a:rPr>
              <a:t>1960 році Е. Коккінгом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методу одержання ізольованих протопластів. Це дало можливість одержати соматичні гібриди, ввести в протопласти вірусні РНК, клітині органели тощо.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У цей же період </a:t>
            </a:r>
            <a:r>
              <a:rPr lang="ru-RU" sz="2000" b="1" strike="noStrike" spc="-1">
                <a:solidFill>
                  <a:srgbClr val="0000DC"/>
                </a:solidFill>
                <a:latin typeface="Calibri"/>
                <a:ea typeface="Calibri"/>
              </a:rPr>
              <a:t>Дж. Морел та Р.Г. Бутенка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запропонували метод клонального мікророзмноження.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У </a:t>
            </a:r>
            <a:r>
              <a:rPr lang="ru-RU" sz="2000" b="1" strike="noStrike" spc="-1">
                <a:solidFill>
                  <a:srgbClr val="0000B0"/>
                </a:solidFill>
                <a:latin typeface="Calibri"/>
                <a:ea typeface="Calibri"/>
              </a:rPr>
              <a:t>1969 році в СРСР під керівництвом Р.Г. Бутенка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було розроблено метод культивування ізольованих тканин та клітин за допомогою тканин–„няньок”.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В </a:t>
            </a:r>
            <a:r>
              <a:rPr lang="ru-RU" sz="2000" b="1" strike="noStrike" spc="-1">
                <a:solidFill>
                  <a:srgbClr val="0000B0"/>
                </a:solidFill>
                <a:latin typeface="Calibri"/>
                <a:ea typeface="Calibri"/>
              </a:rPr>
              <a:t>останні роки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великі успіхи досягнуто в розробці методів одержання трансгенних рослин, технологій використання ізольованих тканин і клітин трав’янистих рослин, почато культивування тканин дерев’янистих рослин.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4205</Words>
  <Application>Microsoft Office PowerPoint</Application>
  <PresentationFormat>Экран (4:3)</PresentationFormat>
  <Paragraphs>317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51</vt:i4>
      </vt:variant>
    </vt:vector>
  </HeadingPairs>
  <TitlesOfParts>
    <vt:vector size="65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424</cp:revision>
  <dcterms:created xsi:type="dcterms:W3CDTF">2020-10-25T20:49:32Z</dcterms:created>
  <dcterms:modified xsi:type="dcterms:W3CDTF">2023-03-20T00:12:33Z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92</vt:i4>
  </property>
</Properties>
</file>