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0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4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9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6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6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3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7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8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9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1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B7074438-B338-48FE-A74F-E8431D7E2497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E969764-910B-46F2-9FE4-6BB7DAA66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95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1010" y="941695"/>
            <a:ext cx="8033209" cy="206981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УПРАВЛІННЯ ЯКІСТЮ ПОСЛУГ ПІДПРИЄМСТВ У СФЕРІ ТУРИЗМУ</a:t>
            </a:r>
          </a:p>
        </p:txBody>
      </p:sp>
      <p:pic>
        <p:nvPicPr>
          <p:cNvPr id="1026" name="Picture 2" descr="Картинки по запросу &quot;якість обслуговування в туризмі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30" y="777922"/>
            <a:ext cx="2925169" cy="24635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обслуговування в туристичному бізнесі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829" y="3241496"/>
            <a:ext cx="292516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8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260" y="204716"/>
            <a:ext cx="7403784" cy="2343116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Система </a:t>
            </a:r>
            <a:r>
              <a:rPr lang="ru-RU" dirty="0" err="1"/>
              <a:t>якості</a:t>
            </a:r>
            <a:r>
              <a:rPr lang="ru-RU" dirty="0"/>
              <a:t> 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відповідальності</a:t>
            </a:r>
            <a:r>
              <a:rPr lang="ru-RU" dirty="0"/>
              <a:t>, процедур,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.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, </a:t>
            </a:r>
            <a:r>
              <a:rPr lang="ru-RU" dirty="0" err="1"/>
              <a:t>відповідальність</a:t>
            </a:r>
            <a:r>
              <a:rPr lang="ru-RU" dirty="0"/>
              <a:t> та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персоналу </a:t>
            </a:r>
            <a:r>
              <a:rPr lang="ru-RU" dirty="0" err="1"/>
              <a:t>туристської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контроль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обслуговуючого</a:t>
            </a:r>
            <a:r>
              <a:rPr lang="ru-RU" dirty="0"/>
              <a:t> персоналу,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3260" y="3098042"/>
            <a:ext cx="74653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Картинки по запросу &quot;книга скар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841"/>
            <a:ext cx="3439236" cy="19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&quot;книга скар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8415"/>
            <a:ext cx="3439236" cy="24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9868" y="163773"/>
            <a:ext cx="8338782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 оформлена система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251" y="1897039"/>
            <a:ext cx="68102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підбором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 descr="Картинки по запросу &quot;підготовка звітіт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41" y="1390908"/>
            <a:ext cx="3812330" cy="25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утанови з якост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042" y="4251529"/>
            <a:ext cx="3812330" cy="24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7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5654" y="218364"/>
            <a:ext cx="7233313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Структура,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44303" y="4725672"/>
            <a:ext cx="9376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(рис. 3.1). Як показано на рисунку,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персоналом,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та структурою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Картинки по запросу &quot;Ключові аспекти системи якості послу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07" y="1751707"/>
            <a:ext cx="9054605" cy="259966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399" y="4356340"/>
            <a:ext cx="199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965" y="0"/>
            <a:ext cx="6299670" cy="1482966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Керівництву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документально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оформити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1192" y="2284225"/>
            <a:ext cx="7605215" cy="266991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;</a:t>
            </a:r>
          </a:p>
          <a:p>
            <a:pPr marL="457200" indent="-457200">
              <a:buAutoNum type="arabicParenR"/>
            </a:pP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репутації</a:t>
            </a:r>
            <a:r>
              <a:rPr lang="ru-RU" dirty="0"/>
              <a:t>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;</a:t>
            </a:r>
          </a:p>
          <a:p>
            <a:pPr marL="457200" indent="-457200">
              <a:buAutoNum type="arabicParenR"/>
            </a:pP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pPr marL="457200" indent="-457200">
              <a:buAutoNum type="arabicParenR"/>
            </a:pP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pPr marL="457200" indent="-457200">
              <a:buAutoNum type="arabicParenR"/>
            </a:pPr>
            <a:r>
              <a:rPr lang="ru-RU" dirty="0" err="1"/>
              <a:t>ролі</a:t>
            </a:r>
            <a:r>
              <a:rPr lang="ru-RU" dirty="0"/>
              <a:t> персоналу,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</a:p>
        </p:txBody>
      </p:sp>
      <p:pic>
        <p:nvPicPr>
          <p:cNvPr id="10242" name="Picture 2" descr="Картинки по запросу &quot;имидж предприя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520"/>
            <a:ext cx="3425588" cy="24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&quot;имидж предприя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0" y="3439236"/>
            <a:ext cx="2414587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6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2954" y="136477"/>
            <a:ext cx="7796284" cy="1187355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31359" y="1719618"/>
            <a:ext cx="7315200" cy="363535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добору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трудового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слідкувати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увесь персонал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усвідомлював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причетність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роль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досягнуті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регулярно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персоналу;</a:t>
            </a:r>
          </a:p>
        </p:txBody>
      </p:sp>
      <p:pic>
        <p:nvPicPr>
          <p:cNvPr id="11266" name="Picture 2" descr="Картинки по запросу &quot;набор персонал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154"/>
            <a:ext cx="3425588" cy="286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&quot;набор персонал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70" y="3592440"/>
            <a:ext cx="3531358" cy="25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8954" y="5213443"/>
            <a:ext cx="7124132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 межах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розроблятися</a:t>
            </a:r>
            <a:r>
              <a:rPr lang="ru-RU" dirty="0"/>
              <a:t> методики,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три </a:t>
            </a:r>
            <a:r>
              <a:rPr lang="ru-RU" dirty="0" err="1"/>
              <a:t>основоположні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(маркетинг, </a:t>
            </a:r>
            <a:r>
              <a:rPr lang="ru-RU" dirty="0" err="1"/>
              <a:t>проектування</a:t>
            </a:r>
            <a:r>
              <a:rPr lang="ru-RU" dirty="0"/>
              <a:t> та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(рис. 3.2).</a:t>
            </a:r>
          </a:p>
        </p:txBody>
      </p:sp>
      <p:pic>
        <p:nvPicPr>
          <p:cNvPr id="12290" name="Picture 2" descr="Картинки по запросу &quot;Структура системи якості послуг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5" y="122829"/>
            <a:ext cx="7902053" cy="46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2877" y="4745531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89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9" y="95534"/>
            <a:ext cx="6523630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25" y="1282890"/>
            <a:ext cx="88983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/>
              <a:t>Настанова</a:t>
            </a:r>
            <a:r>
              <a:rPr lang="ru-RU" dirty="0"/>
              <a:t> з </a:t>
            </a:r>
            <a:r>
              <a:rPr lang="ru-RU" dirty="0" err="1"/>
              <a:t>якості</a:t>
            </a:r>
            <a:r>
              <a:rPr lang="ru-RU" dirty="0"/>
              <a:t> —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, </a:t>
            </a:r>
            <a:r>
              <a:rPr lang="ru-RU" dirty="0" err="1"/>
              <a:t>постійно</a:t>
            </a:r>
            <a:r>
              <a:rPr lang="ru-RU" dirty="0"/>
              <a:t> служить </a:t>
            </a:r>
            <a:r>
              <a:rPr lang="ru-RU" dirty="0" err="1"/>
              <a:t>чинним</a:t>
            </a:r>
            <a:r>
              <a:rPr lang="ru-RU" dirty="0"/>
              <a:t> </a:t>
            </a:r>
            <a:r>
              <a:rPr lang="ru-RU" dirty="0" err="1"/>
              <a:t>довідковим</a:t>
            </a:r>
            <a:r>
              <a:rPr lang="ru-RU" dirty="0"/>
              <a:t> документом і </a:t>
            </a:r>
            <a:r>
              <a:rPr lang="ru-RU" dirty="0" err="1"/>
              <a:t>включає</a:t>
            </a:r>
            <a:r>
              <a:rPr lang="ru-RU" dirty="0"/>
              <a:t>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виклад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виклад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структуру </a:t>
            </a:r>
            <a:r>
              <a:rPr lang="ru-RU" dirty="0" err="1"/>
              <a:t>організації</a:t>
            </a:r>
            <a:r>
              <a:rPr lang="ru-RU" dirty="0"/>
              <a:t> з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обов'язків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з </a:t>
            </a:r>
            <a:r>
              <a:rPr lang="ru-RU" dirty="0" err="1"/>
              <a:t>зазначенням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положень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виклад</a:t>
            </a:r>
            <a:r>
              <a:rPr lang="ru-RU" dirty="0"/>
              <a:t> </a:t>
            </a:r>
            <a:r>
              <a:rPr lang="ru-RU" dirty="0" err="1"/>
              <a:t>прийнятих</a:t>
            </a:r>
            <a:r>
              <a:rPr lang="ru-RU" dirty="0"/>
              <a:t> у </a:t>
            </a:r>
            <a:r>
              <a:rPr lang="ru-RU" dirty="0" err="1"/>
              <a:t>закладі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склад і порядок </a:t>
            </a:r>
            <a:r>
              <a:rPr lang="ru-RU" dirty="0" err="1"/>
              <a:t>розсилання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на систему </a:t>
            </a:r>
            <a:r>
              <a:rPr lang="ru-RU" dirty="0" err="1"/>
              <a:t>якості</a:t>
            </a:r>
            <a:r>
              <a:rPr lang="ru-RU" dirty="0"/>
              <a:t>. </a:t>
            </a:r>
          </a:p>
          <a:p>
            <a:endParaRPr lang="uk-UA" dirty="0"/>
          </a:p>
          <a:p>
            <a:pPr marL="342900" indent="-342900">
              <a:buAutoNum type="arabicPeriod" startAt="2"/>
            </a:pP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3.    Методики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письмові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та </a:t>
            </a:r>
            <a:r>
              <a:rPr lang="ru-RU" dirty="0" err="1"/>
              <a:t>галузь</a:t>
            </a:r>
            <a:r>
              <a:rPr lang="ru-RU" dirty="0"/>
              <a:t>     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спрямовану</a:t>
            </a:r>
            <a:r>
              <a:rPr lang="ru-RU" dirty="0"/>
              <a:t> на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споживачів</a:t>
            </a:r>
            <a:r>
              <a:rPr lang="ru-RU" dirty="0"/>
              <a:t>, у межах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. У них </a:t>
            </a:r>
            <a:r>
              <a:rPr lang="ru-RU" dirty="0" err="1"/>
              <a:t>зазначається</a:t>
            </a:r>
            <a:r>
              <a:rPr lang="ru-RU" dirty="0"/>
              <a:t> порядок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нею та </a:t>
            </a:r>
            <a:r>
              <a:rPr lang="ru-RU" dirty="0" err="1"/>
              <a:t>реєстрація</a:t>
            </a:r>
            <a:r>
              <a:rPr lang="ru-RU" dirty="0"/>
              <a:t>. Методики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узгоджуватися</a:t>
            </a:r>
            <a:r>
              <a:rPr lang="ru-RU" dirty="0"/>
              <a:t> й бути </a:t>
            </a:r>
            <a:r>
              <a:rPr lang="ru-RU" dirty="0" err="1"/>
              <a:t>доступними</a:t>
            </a:r>
            <a:r>
              <a:rPr lang="ru-RU" dirty="0"/>
              <a:t> для персоналу та </a:t>
            </a:r>
            <a:r>
              <a:rPr lang="ru-RU" dirty="0" err="1"/>
              <a:t>зрозумілі</a:t>
            </a:r>
            <a:r>
              <a:rPr lang="ru-RU" dirty="0"/>
              <a:t> </a:t>
            </a:r>
            <a:r>
              <a:rPr lang="ru-RU" dirty="0" err="1"/>
              <a:t>усім</a:t>
            </a:r>
            <a:r>
              <a:rPr lang="ru-RU" dirty="0"/>
              <a:t>, кого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.</a:t>
            </a:r>
          </a:p>
        </p:txBody>
      </p:sp>
      <p:pic>
        <p:nvPicPr>
          <p:cNvPr id="13314" name="Picture 2" descr="Картинки по запросу &quot;документа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48" y="1856095"/>
            <a:ext cx="3472349" cy="236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2699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082" y="504965"/>
            <a:ext cx="8024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ru-RU" dirty="0" err="1"/>
              <a:t>Протоколи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:</a:t>
            </a:r>
          </a:p>
          <a:p>
            <a:pPr marL="342900" indent="-342900">
              <a:buAutoNum type="arabicPeriod" startAt="4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dirty="0"/>
              <a:t> </a:t>
            </a:r>
            <a:r>
              <a:rPr lang="ru-RU" dirty="0"/>
              <a:t>-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незадоволення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наданими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-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та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- </a:t>
            </a:r>
            <a:r>
              <a:rPr lang="ru-RU" dirty="0" err="1"/>
              <a:t>аналіз</a:t>
            </a:r>
            <a:r>
              <a:rPr lang="ru-RU" dirty="0"/>
              <a:t> з метою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err="1"/>
              <a:t>виконавський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субпідрядників</a:t>
            </a:r>
            <a:r>
              <a:rPr lang="ru-RU" dirty="0"/>
              <a:t>; 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та </a:t>
            </a:r>
            <a:r>
              <a:rPr lang="ru-RU" dirty="0" err="1"/>
              <a:t>підготовки</a:t>
            </a:r>
            <a:r>
              <a:rPr lang="ru-RU" dirty="0"/>
              <a:t> персоналу;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 - </a:t>
            </a:r>
            <a:r>
              <a:rPr lang="ru-RU" dirty="0" err="1"/>
              <a:t>порівняльні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з </a:t>
            </a:r>
            <a:r>
              <a:rPr lang="ru-RU" dirty="0" err="1"/>
              <a:t>погляду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.</a:t>
            </a:r>
          </a:p>
        </p:txBody>
      </p:sp>
      <p:pic>
        <p:nvPicPr>
          <p:cNvPr id="14338" name="Picture 2" descr="Картинки по запросу &quot;уровень удовлетворенности клиенто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641" y="382136"/>
            <a:ext cx="3418882" cy="233518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по запросу &quot;уровень удовлетворенности клиенто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912" y="3576047"/>
            <a:ext cx="3423395" cy="217852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и по запросу &quot;уровень квалификаци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81" y="3925772"/>
            <a:ext cx="3305032" cy="2478774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191068"/>
            <a:ext cx="6941115" cy="1182715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6200" y="1915735"/>
            <a:ext cx="7315200" cy="340689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/>
              <a:t>ефективний</a:t>
            </a:r>
            <a:r>
              <a:rPr lang="ru-RU" dirty="0"/>
              <a:t> менеджмент на </a:t>
            </a:r>
            <a:r>
              <a:rPr lang="ru-RU" dirty="0" err="1"/>
              <a:t>основі</a:t>
            </a:r>
            <a:r>
              <a:rPr lang="ru-RU" dirty="0"/>
              <a:t> маркетингу,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 й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конкурентоспроможність</a:t>
            </a:r>
            <a:r>
              <a:rPr lang="ru-RU" dirty="0"/>
              <a:t> і </a:t>
            </a:r>
            <a:r>
              <a:rPr lang="ru-RU" dirty="0" err="1"/>
              <a:t>прибутковість</a:t>
            </a:r>
            <a:r>
              <a:rPr lang="ru-RU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endParaRPr lang="ru-RU" dirty="0"/>
          </a:p>
        </p:txBody>
      </p:sp>
      <p:pic>
        <p:nvPicPr>
          <p:cNvPr id="15362" name="Picture 2" descr="Картинки по запросу &quot;корпоративна кульут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505"/>
            <a:ext cx="3439236" cy="22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&quot;конкурентоспроможніст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827"/>
            <a:ext cx="3439236" cy="23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8358" y="218365"/>
            <a:ext cx="7478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Порядок та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245" y="5282832"/>
            <a:ext cx="9894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Структура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якістю</a:t>
            </a:r>
            <a:r>
              <a:rPr lang="ru-RU" dirty="0"/>
              <a:t> (СУЯ) </a:t>
            </a:r>
            <a:r>
              <a:rPr lang="ru-RU" dirty="0" err="1"/>
              <a:t>визначається</a:t>
            </a:r>
            <a:r>
              <a:rPr lang="ru-RU" dirty="0"/>
              <a:t> як система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положень</a:t>
            </a:r>
            <a:r>
              <a:rPr lang="ru-RU" dirty="0"/>
              <a:t> стандарту ISO 9001:2000,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системно-</a:t>
            </a:r>
            <a:r>
              <a:rPr lang="ru-RU" dirty="0" err="1"/>
              <a:t>процесного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. На думку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сучасна</a:t>
            </a:r>
            <a:r>
              <a:rPr lang="ru-RU" dirty="0"/>
              <a:t> система менеджменту </a:t>
            </a:r>
            <a:r>
              <a:rPr lang="ru-RU" dirty="0" err="1"/>
              <a:t>якості</a:t>
            </a:r>
            <a:r>
              <a:rPr lang="ru-RU" dirty="0"/>
              <a:t> повинна </a:t>
            </a:r>
            <a:r>
              <a:rPr lang="ru-RU" dirty="0" err="1"/>
              <a:t>являти</a:t>
            </a:r>
            <a:r>
              <a:rPr lang="ru-RU" dirty="0"/>
              <a:t> собою </a:t>
            </a:r>
            <a:r>
              <a:rPr lang="ru-RU" dirty="0" err="1"/>
              <a:t>сполучення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структур (і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), а </a:t>
            </a:r>
            <a:r>
              <a:rPr lang="ru-RU" dirty="0" err="1"/>
              <a:t>саме</a:t>
            </a:r>
            <a:r>
              <a:rPr lang="ru-RU" dirty="0"/>
              <a:t>: </a:t>
            </a:r>
          </a:p>
        </p:txBody>
      </p:sp>
      <p:pic>
        <p:nvPicPr>
          <p:cNvPr id="16386" name="Picture 2" descr="Картинки по запросу &quot;стандарту ISO 9001:2000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17" y="1328835"/>
            <a:ext cx="7485681" cy="37976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1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49799" y="3331964"/>
            <a:ext cx="7315200" cy="133557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Структура,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Порядок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3654188" y="605551"/>
            <a:ext cx="73152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&quot;система якости послуг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00" y="1519951"/>
            <a:ext cx="3702588" cy="35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персоналом,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партнерами,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кредиторами,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менеджменту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представлена циклом менеджменту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попереджуючі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Структура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бізнес-процесів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є: маркетинг, НДДКР,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7410" name="Picture 2" descr="Картинки по запросу &quot;жмут ру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4108"/>
            <a:ext cx="3440624" cy="22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&quot;надання послуг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4428"/>
            <a:ext cx="3440624" cy="24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759" y="216977"/>
            <a:ext cx="737719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ISO 9001:2000 до СУЯ,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 року),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922" y="1968285"/>
            <a:ext cx="55173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34" name="Picture 2" descr="Картинки по запросу &quot;ответственност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79" y="1631119"/>
            <a:ext cx="3715720" cy="2322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&quot;керівництв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879" y="4167257"/>
            <a:ext cx="3788217" cy="21708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235" y="170481"/>
            <a:ext cx="726870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488" y="1115878"/>
            <a:ext cx="8090116" cy="56323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задач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докладного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9000.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кожному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458" name="Picture 2" descr="Картинки по запросу &quot;ISO 9000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58" y="1897664"/>
            <a:ext cx="3176561" cy="262525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82412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4949"/>
            <a:ext cx="8679051" cy="526297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склад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і стану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коли,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об’ємна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рутинна робота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482" name="Picture 2" descr="Картинки по запросу &quot;управлі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48" y="464949"/>
            <a:ext cx="3190274" cy="20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ртинки по запросу &quot;управлі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54" y="3096438"/>
            <a:ext cx="3181668" cy="237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3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6569" y="309965"/>
            <a:ext cx="8043620" cy="62786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задач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СУЯ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документами статусу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СУЯ.</a:t>
            </a:r>
          </a:p>
          <a:p>
            <a:endParaRPr lang="ru-RU" dirty="0"/>
          </a:p>
        </p:txBody>
      </p:sp>
      <p:pic>
        <p:nvPicPr>
          <p:cNvPr id="21506" name="Picture 2" descr="Картинки по запросу &quot;документац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965"/>
            <a:ext cx="3780994" cy="2354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Картинки по запросу &quot;СУЯ перевір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8288"/>
            <a:ext cx="3780994" cy="24046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7712" y="216977"/>
            <a:ext cx="7532176" cy="1624532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7712" y="2678417"/>
            <a:ext cx="7315200" cy="3729977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маркетингу;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строки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(рис. 3.3).</a:t>
            </a:r>
          </a:p>
        </p:txBody>
      </p:sp>
      <p:pic>
        <p:nvPicPr>
          <p:cNvPr id="22530" name="Picture 2" descr="Картинки по запросу &quot;служба якості обслугов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9243"/>
            <a:ext cx="3440624" cy="23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Картинки по запросу &quot;отдел маркетинг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88597"/>
            <a:ext cx="3440625" cy="223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9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Картинки по запросу &quot;Ієрархічна структура документації системи якост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254" y="116555"/>
            <a:ext cx="5423813" cy="45127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417" y="5114440"/>
            <a:ext cx="10693830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склад,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48501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6280" y="177420"/>
            <a:ext cx="5495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375" y="1627291"/>
            <a:ext cx="63553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споживачеві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блага,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ДСТУ 3279-95 «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як результат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виконувача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&quot;турчистические услуг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7291"/>
            <a:ext cx="5848066" cy="445961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8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382" y="12879"/>
            <a:ext cx="6602294" cy="1598066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504" y="1366246"/>
            <a:ext cx="578383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безпека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, </a:t>
            </a:r>
            <a:r>
              <a:rPr lang="ru-RU" sz="1600" dirty="0" err="1"/>
              <a:t>здоров'я</a:t>
            </a:r>
            <a:r>
              <a:rPr lang="ru-RU" sz="1600" dirty="0"/>
              <a:t> та майна </a:t>
            </a:r>
            <a:r>
              <a:rPr lang="ru-RU" sz="1600" dirty="0" err="1"/>
              <a:t>споживача</a:t>
            </a:r>
            <a:r>
              <a:rPr lang="ru-RU" sz="1600" dirty="0"/>
              <a:t>;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охорона</a:t>
            </a:r>
            <a:r>
              <a:rPr lang="ru-RU" sz="1600" dirty="0"/>
              <a:t> </a:t>
            </a:r>
            <a:r>
              <a:rPr lang="ru-RU" sz="1600" dirty="0" err="1"/>
              <a:t>навколишнього</a:t>
            </a:r>
            <a:r>
              <a:rPr lang="ru-RU" sz="1600" dirty="0"/>
              <a:t> природного </a:t>
            </a:r>
            <a:r>
              <a:rPr lang="ru-RU" sz="1600" dirty="0" err="1"/>
              <a:t>середовища</a:t>
            </a:r>
            <a:r>
              <a:rPr lang="ru-RU" sz="1600" dirty="0"/>
              <a:t>;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раціональне</a:t>
            </a:r>
            <a:r>
              <a:rPr lang="ru-RU" sz="1600" dirty="0"/>
              <a:t> </a:t>
            </a: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ресурсів</a:t>
            </a:r>
            <a:r>
              <a:rPr lang="ru-RU" sz="1600" dirty="0"/>
              <a:t>;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відповідність</a:t>
            </a:r>
            <a:r>
              <a:rPr lang="ru-RU" sz="1600" dirty="0"/>
              <a:t> </a:t>
            </a:r>
            <a:r>
              <a:rPr lang="ru-RU" sz="1600" dirty="0" err="1"/>
              <a:t>призначенню</a:t>
            </a:r>
            <a:r>
              <a:rPr lang="ru-RU" sz="1600" dirty="0"/>
              <a:t>;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захист</a:t>
            </a:r>
            <a:r>
              <a:rPr lang="ru-RU" sz="1600" dirty="0"/>
              <a:t> духовного й </a:t>
            </a:r>
            <a:r>
              <a:rPr lang="ru-RU" sz="1600" dirty="0" err="1"/>
              <a:t>естетичного</a:t>
            </a:r>
            <a:r>
              <a:rPr lang="ru-RU" sz="1600" dirty="0"/>
              <a:t> </a:t>
            </a:r>
            <a:r>
              <a:rPr lang="ru-RU" sz="1600" dirty="0" err="1"/>
              <a:t>світогляду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; 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якість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r>
              <a:rPr lang="ru-RU" sz="1600" dirty="0"/>
              <a:t> та </a:t>
            </a:r>
            <a:r>
              <a:rPr lang="ru-RU" sz="1600" dirty="0" err="1"/>
              <a:t>обслуговування</a:t>
            </a:r>
            <a:r>
              <a:rPr lang="ru-RU" sz="1600" dirty="0"/>
              <a:t>; 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гарантії</a:t>
            </a:r>
            <a:r>
              <a:rPr lang="ru-RU" sz="1600" dirty="0"/>
              <a:t> </a:t>
            </a:r>
            <a:r>
              <a:rPr lang="ru-RU" sz="1600" dirty="0" err="1"/>
              <a:t>виконавця</a:t>
            </a:r>
            <a:r>
              <a:rPr lang="ru-RU" sz="1600" dirty="0"/>
              <a:t> </a:t>
            </a:r>
            <a:r>
              <a:rPr lang="ru-RU" sz="1600" dirty="0" err="1"/>
              <a:t>послуги</a:t>
            </a:r>
            <a:r>
              <a:rPr lang="ru-RU" sz="1600" dirty="0"/>
              <a:t>;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використання</a:t>
            </a:r>
            <a:r>
              <a:rPr lang="ru-RU" sz="1600" dirty="0"/>
              <a:t> </a:t>
            </a:r>
            <a:r>
              <a:rPr lang="ru-RU" sz="1600" dirty="0" err="1"/>
              <a:t>сучасних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, </a:t>
            </a:r>
            <a:r>
              <a:rPr lang="ru-RU" sz="1600" dirty="0" err="1"/>
              <a:t>методів</a:t>
            </a:r>
            <a:r>
              <a:rPr lang="ru-RU" sz="1600" dirty="0"/>
              <a:t>, </a:t>
            </a:r>
            <a:r>
              <a:rPr lang="ru-RU" sz="1600" dirty="0" err="1"/>
              <a:t>способів</a:t>
            </a:r>
            <a:r>
              <a:rPr lang="ru-RU" sz="1600" dirty="0"/>
              <a:t> і </a:t>
            </a:r>
            <a:r>
              <a:rPr lang="ru-RU" sz="1600" dirty="0" err="1"/>
              <a:t>прийомів</a:t>
            </a:r>
            <a:r>
              <a:rPr lang="ru-RU" sz="1600" dirty="0"/>
              <a:t> </a:t>
            </a:r>
            <a:r>
              <a:rPr lang="ru-RU" sz="1600" dirty="0" err="1"/>
              <a:t>обслуговування</a:t>
            </a:r>
            <a:r>
              <a:rPr lang="ru-RU" sz="1600" dirty="0"/>
              <a:t>; </a:t>
            </a: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достовірних</a:t>
            </a:r>
            <a:r>
              <a:rPr lang="ru-RU" sz="1600" dirty="0"/>
              <a:t> </a:t>
            </a:r>
            <a:r>
              <a:rPr lang="ru-RU" sz="1600" dirty="0" err="1"/>
              <a:t>методів</a:t>
            </a:r>
            <a:r>
              <a:rPr lang="ru-RU" sz="1600" dirty="0"/>
              <a:t> і </a:t>
            </a:r>
            <a:r>
              <a:rPr lang="ru-RU" sz="1600" dirty="0" err="1"/>
              <a:t>способів</a:t>
            </a:r>
            <a:r>
              <a:rPr lang="ru-RU" sz="1600" dirty="0"/>
              <a:t> контролю у </a:t>
            </a:r>
            <a:r>
              <a:rPr lang="ru-RU" sz="1600" dirty="0" err="1"/>
              <a:t>сфері</a:t>
            </a:r>
            <a:r>
              <a:rPr lang="ru-RU" sz="1600" dirty="0"/>
              <a:t> </a:t>
            </a:r>
            <a:r>
              <a:rPr lang="ru-RU" sz="1600" dirty="0" err="1"/>
              <a:t>послуг</a:t>
            </a:r>
            <a:endParaRPr lang="ru-RU" sz="1600" dirty="0"/>
          </a:p>
        </p:txBody>
      </p:sp>
      <p:pic>
        <p:nvPicPr>
          <p:cNvPr id="1028" name="Picture 4" descr="Картинки по запросу &quot;гарантії  послуг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9" y="811912"/>
            <a:ext cx="30861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фера послуг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51514"/>
            <a:ext cx="3439236" cy="238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7337" y="299534"/>
            <a:ext cx="86253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послуги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  <p:sp>
        <p:nvSpPr>
          <p:cNvPr id="19" name="Стрелка вправо 18"/>
          <p:cNvSpPr/>
          <p:nvPr/>
        </p:nvSpPr>
        <p:spPr>
          <a:xfrm rot="8433595">
            <a:off x="3013844" y="1693898"/>
            <a:ext cx="2811439" cy="900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34517">
            <a:off x="6210889" y="1638525"/>
            <a:ext cx="3010874" cy="8734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36980" y="3465794"/>
            <a:ext cx="3780429" cy="156966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FFFF00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піддається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42496" y="3712015"/>
            <a:ext cx="4217158" cy="107721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FFFF00"/>
            </a:solidFill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якісною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піддається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порівнянню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564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04" y="0"/>
            <a:ext cx="8816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характеристик,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документах, належать: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86348"/>
            <a:ext cx="8871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циклу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безвідмовність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чуйність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інтер'єру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Картинки по запросу &quot;время ожидания песочны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98" y="1064525"/>
            <a:ext cx="2829208" cy="28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персонал отел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36" y="4189863"/>
            <a:ext cx="3611207" cy="22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комфортность интерьера в отел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19" y="4170493"/>
            <a:ext cx="3567515" cy="22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численность персонала в отеле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0" y="4189863"/>
            <a:ext cx="3542968" cy="227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4404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7224" y="138527"/>
            <a:ext cx="62779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33266" y="4776716"/>
            <a:ext cx="9335068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туроператора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актуальною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недоробки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нерентабельність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відпливу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і, як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наслідок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банкрутства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100" name="Picture 4" descr="Картинки по запросу &quot;качество работы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3" y="982637"/>
            <a:ext cx="5399063" cy="335007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качество работ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22" y="982638"/>
            <a:ext cx="5460809" cy="335007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7" y="204716"/>
            <a:ext cx="745167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Вагома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система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603" y="1596788"/>
            <a:ext cx="66874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перевершити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розв'язання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Персонал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основу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6428096" y="1891872"/>
            <a:ext cx="1774209" cy="49131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6974006" y="3688208"/>
            <a:ext cx="1787857" cy="5186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6974006" y="5220069"/>
            <a:ext cx="1883391" cy="51861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и по запросу &quot;потребность клиент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630" y="1391063"/>
            <a:ext cx="2322097" cy="149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630" y="3215653"/>
            <a:ext cx="2322097" cy="1463723"/>
          </a:xfrm>
          <a:prstGeom prst="rect">
            <a:avLst/>
          </a:prstGeom>
        </p:spPr>
      </p:pic>
      <p:pic>
        <p:nvPicPr>
          <p:cNvPr id="5124" name="Picture 4" descr="Картинки по запросу &quot;залучення працивники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630" y="4926642"/>
            <a:ext cx="2322097" cy="16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6" y="1910686"/>
            <a:ext cx="84070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3391" y="259307"/>
            <a:ext cx="8420669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Вагома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система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8045356" y="2238233"/>
            <a:ext cx="1583140" cy="464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7683690" y="4172338"/>
            <a:ext cx="1637732" cy="47200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7656330" y="6174683"/>
            <a:ext cx="1583140" cy="5299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Картинки по запросу &quot;обсуживание якост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70" y="1683169"/>
            <a:ext cx="2281709" cy="15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ефективний менеджмен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69" y="3387165"/>
            <a:ext cx="2281709" cy="157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&quot;результаты в бизнесе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69" y="5151099"/>
            <a:ext cx="2281709" cy="15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6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Рама">
  <a:themeElements>
    <a:clrScheme name="Рама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232</TotalTime>
  <Words>1972</Words>
  <Application>Microsoft Office PowerPoint</Application>
  <PresentationFormat>Широкоэкранный</PresentationFormat>
  <Paragraphs>147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Corbel</vt:lpstr>
      <vt:lpstr>Times New Roman</vt:lpstr>
      <vt:lpstr>Wingdings</vt:lpstr>
      <vt:lpstr>Wingdings 2</vt:lpstr>
      <vt:lpstr>Рама</vt:lpstr>
      <vt:lpstr>СИСТЕМА УПРАВЛІННЯ ЯКІСТЮ ПОСЛУГ ПІДПРИЄМСТВ У СФЕРІ ТУРИЗМУ</vt:lpstr>
      <vt:lpstr>1. Значення послуг у системі якості   2. Поняття про систему якості послуг   3. Структура, ключові аспекти, функції і завдання системи якості послуг   4. Порядок та етапи розробки системи якості</vt:lpstr>
      <vt:lpstr>Презентация PowerPoint</vt:lpstr>
      <vt:lpstr>Обов'язкові вимоги до послуг і процесів їхнього надання: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Керівництву підприємства слід розробити та документально оформити політику у сфері якості з урахуванням:</vt:lpstr>
      <vt:lpstr>Із метою надання стимулів до праці, професійного зростання, належного ділового спілкування, високого професійного рівня персоналу, керівництву необхідно:</vt:lpstr>
      <vt:lpstr>Презентация PowerPoint</vt:lpstr>
      <vt:lpstr>Презентация PowerPoint</vt:lpstr>
      <vt:lpstr>Презентация PowerPoint</vt:lpstr>
      <vt:lpstr>Система якості повинна включати наступні елементи: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Перший крок у створенні системи якості – прийняття керівництвом офіційного рішення про її створення. Таке рішення може бути оформлене у вигляді наказу, відповідно до якого: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УПРАВЛІННЯ ЯКІСТЮ ПОСЛУГ ПІДПРИЄМСТВ У СФЕРІ ТУРИЗМУ</dc:title>
  <dc:creator>Пользователь Windows</dc:creator>
  <cp:lastModifiedBy>Inna</cp:lastModifiedBy>
  <cp:revision>24</cp:revision>
  <dcterms:created xsi:type="dcterms:W3CDTF">2020-02-05T11:43:49Z</dcterms:created>
  <dcterms:modified xsi:type="dcterms:W3CDTF">2020-03-05T07:58:30Z</dcterms:modified>
</cp:coreProperties>
</file>