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6" r:id="rId6"/>
    <p:sldId id="267" r:id="rId7"/>
    <p:sldId id="257" r:id="rId8"/>
    <p:sldId id="258" r:id="rId9"/>
    <p:sldId id="259" r:id="rId10"/>
    <p:sldId id="260" r:id="rId11"/>
    <p:sldId id="261" r:id="rId12"/>
    <p:sldId id="262" r:id="rId13"/>
  </p:sldIdLst>
  <p:sldSz cx="9144000" cy="6858000" type="screen4x3"/>
  <p:notesSz cx="6858000" cy="9144000"/>
  <p:defaultText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522"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UA"/>
          </a:p>
        </p:txBody>
      </p:sp>
      <p:sp>
        <p:nvSpPr>
          <p:cNvPr id="4" name="Дата 3"/>
          <p:cNvSpPr>
            <a:spLocks noGrp="1"/>
          </p:cNvSpPr>
          <p:nvPr>
            <p:ph type="dt" sz="half" idx="10"/>
          </p:nvPr>
        </p:nvSpPr>
        <p:spPr/>
        <p:txBody>
          <a:bodyPr/>
          <a:lstStyle/>
          <a:p>
            <a:fld id="{204F896A-A597-4047-AE36-4A546A0A6C78}" type="datetimeFigureOut">
              <a:rPr lang="ru-UA" smtClean="0"/>
              <a:t>30.01.2024</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2063173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Дата 3"/>
          <p:cNvSpPr>
            <a:spLocks noGrp="1"/>
          </p:cNvSpPr>
          <p:nvPr>
            <p:ph type="dt" sz="half" idx="10"/>
          </p:nvPr>
        </p:nvSpPr>
        <p:spPr/>
        <p:txBody>
          <a:bodyPr/>
          <a:lstStyle/>
          <a:p>
            <a:fld id="{204F896A-A597-4047-AE36-4A546A0A6C78}" type="datetimeFigureOut">
              <a:rPr lang="ru-UA" smtClean="0"/>
              <a:t>30.01.2024</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3211640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Дата 3"/>
          <p:cNvSpPr>
            <a:spLocks noGrp="1"/>
          </p:cNvSpPr>
          <p:nvPr>
            <p:ph type="dt" sz="half" idx="10"/>
          </p:nvPr>
        </p:nvSpPr>
        <p:spPr/>
        <p:txBody>
          <a:bodyPr/>
          <a:lstStyle/>
          <a:p>
            <a:fld id="{204F896A-A597-4047-AE36-4A546A0A6C78}" type="datetimeFigureOut">
              <a:rPr lang="ru-UA" smtClean="0"/>
              <a:t>30.01.2024</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330435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Дата 3"/>
          <p:cNvSpPr>
            <a:spLocks noGrp="1"/>
          </p:cNvSpPr>
          <p:nvPr>
            <p:ph type="dt" sz="half" idx="10"/>
          </p:nvPr>
        </p:nvSpPr>
        <p:spPr/>
        <p:txBody>
          <a:bodyPr/>
          <a:lstStyle/>
          <a:p>
            <a:fld id="{204F896A-A597-4047-AE36-4A546A0A6C78}" type="datetimeFigureOut">
              <a:rPr lang="ru-UA" smtClean="0"/>
              <a:t>30.01.2024</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2791308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04F896A-A597-4047-AE36-4A546A0A6C78}" type="datetimeFigureOut">
              <a:rPr lang="ru-UA" smtClean="0"/>
              <a:t>30.01.2024</a:t>
            </a:fld>
            <a:endParaRPr lang="ru-UA"/>
          </a:p>
        </p:txBody>
      </p:sp>
      <p:sp>
        <p:nvSpPr>
          <p:cNvPr id="5" name="Нижний колонтитул 4"/>
          <p:cNvSpPr>
            <a:spLocks noGrp="1"/>
          </p:cNvSpPr>
          <p:nvPr>
            <p:ph type="ftr" sz="quarter" idx="11"/>
          </p:nvPr>
        </p:nvSpPr>
        <p:spPr/>
        <p:txBody>
          <a:bodyPr/>
          <a:lstStyle/>
          <a:p>
            <a:endParaRPr lang="ru-UA"/>
          </a:p>
        </p:txBody>
      </p:sp>
      <p:sp>
        <p:nvSpPr>
          <p:cNvPr id="6" name="Номер слайда 5"/>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160802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5" name="Дата 4"/>
          <p:cNvSpPr>
            <a:spLocks noGrp="1"/>
          </p:cNvSpPr>
          <p:nvPr>
            <p:ph type="dt" sz="half" idx="10"/>
          </p:nvPr>
        </p:nvSpPr>
        <p:spPr/>
        <p:txBody>
          <a:bodyPr/>
          <a:lstStyle/>
          <a:p>
            <a:fld id="{204F896A-A597-4047-AE36-4A546A0A6C78}" type="datetimeFigureOut">
              <a:rPr lang="ru-UA" smtClean="0"/>
              <a:t>30.01.2024</a:t>
            </a:fld>
            <a:endParaRPr lang="ru-UA"/>
          </a:p>
        </p:txBody>
      </p:sp>
      <p:sp>
        <p:nvSpPr>
          <p:cNvPr id="6" name="Нижний колонтитул 5"/>
          <p:cNvSpPr>
            <a:spLocks noGrp="1"/>
          </p:cNvSpPr>
          <p:nvPr>
            <p:ph type="ftr" sz="quarter" idx="11"/>
          </p:nvPr>
        </p:nvSpPr>
        <p:spPr/>
        <p:txBody>
          <a:bodyPr/>
          <a:lstStyle/>
          <a:p>
            <a:endParaRPr lang="ru-UA"/>
          </a:p>
        </p:txBody>
      </p:sp>
      <p:sp>
        <p:nvSpPr>
          <p:cNvPr id="7" name="Номер слайда 6"/>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3309600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7" name="Дата 6"/>
          <p:cNvSpPr>
            <a:spLocks noGrp="1"/>
          </p:cNvSpPr>
          <p:nvPr>
            <p:ph type="dt" sz="half" idx="10"/>
          </p:nvPr>
        </p:nvSpPr>
        <p:spPr/>
        <p:txBody>
          <a:bodyPr/>
          <a:lstStyle/>
          <a:p>
            <a:fld id="{204F896A-A597-4047-AE36-4A546A0A6C78}" type="datetimeFigureOut">
              <a:rPr lang="ru-UA" smtClean="0"/>
              <a:t>30.01.2024</a:t>
            </a:fld>
            <a:endParaRPr lang="ru-UA"/>
          </a:p>
        </p:txBody>
      </p:sp>
      <p:sp>
        <p:nvSpPr>
          <p:cNvPr id="8" name="Нижний колонтитул 7"/>
          <p:cNvSpPr>
            <a:spLocks noGrp="1"/>
          </p:cNvSpPr>
          <p:nvPr>
            <p:ph type="ftr" sz="quarter" idx="11"/>
          </p:nvPr>
        </p:nvSpPr>
        <p:spPr/>
        <p:txBody>
          <a:bodyPr/>
          <a:lstStyle/>
          <a:p>
            <a:endParaRPr lang="ru-UA"/>
          </a:p>
        </p:txBody>
      </p:sp>
      <p:sp>
        <p:nvSpPr>
          <p:cNvPr id="9" name="Номер слайда 8"/>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3268104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UA"/>
          </a:p>
        </p:txBody>
      </p:sp>
      <p:sp>
        <p:nvSpPr>
          <p:cNvPr id="3" name="Дата 2"/>
          <p:cNvSpPr>
            <a:spLocks noGrp="1"/>
          </p:cNvSpPr>
          <p:nvPr>
            <p:ph type="dt" sz="half" idx="10"/>
          </p:nvPr>
        </p:nvSpPr>
        <p:spPr/>
        <p:txBody>
          <a:bodyPr/>
          <a:lstStyle/>
          <a:p>
            <a:fld id="{204F896A-A597-4047-AE36-4A546A0A6C78}" type="datetimeFigureOut">
              <a:rPr lang="ru-UA" smtClean="0"/>
              <a:t>30.01.2024</a:t>
            </a:fld>
            <a:endParaRPr lang="ru-UA"/>
          </a:p>
        </p:txBody>
      </p:sp>
      <p:sp>
        <p:nvSpPr>
          <p:cNvPr id="4" name="Нижний колонтитул 3"/>
          <p:cNvSpPr>
            <a:spLocks noGrp="1"/>
          </p:cNvSpPr>
          <p:nvPr>
            <p:ph type="ftr" sz="quarter" idx="11"/>
          </p:nvPr>
        </p:nvSpPr>
        <p:spPr/>
        <p:txBody>
          <a:bodyPr/>
          <a:lstStyle/>
          <a:p>
            <a:endParaRPr lang="ru-UA"/>
          </a:p>
        </p:txBody>
      </p:sp>
      <p:sp>
        <p:nvSpPr>
          <p:cNvPr id="5" name="Номер слайда 4"/>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2351407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04F896A-A597-4047-AE36-4A546A0A6C78}" type="datetimeFigureOut">
              <a:rPr lang="ru-UA" smtClean="0"/>
              <a:t>30.01.2024</a:t>
            </a:fld>
            <a:endParaRPr lang="ru-UA"/>
          </a:p>
        </p:txBody>
      </p:sp>
      <p:sp>
        <p:nvSpPr>
          <p:cNvPr id="3" name="Нижний колонтитул 2"/>
          <p:cNvSpPr>
            <a:spLocks noGrp="1"/>
          </p:cNvSpPr>
          <p:nvPr>
            <p:ph type="ftr" sz="quarter" idx="11"/>
          </p:nvPr>
        </p:nvSpPr>
        <p:spPr/>
        <p:txBody>
          <a:bodyPr/>
          <a:lstStyle/>
          <a:p>
            <a:endParaRPr lang="ru-UA"/>
          </a:p>
        </p:txBody>
      </p:sp>
      <p:sp>
        <p:nvSpPr>
          <p:cNvPr id="4" name="Номер слайда 3"/>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696946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04F896A-A597-4047-AE36-4A546A0A6C78}" type="datetimeFigureOut">
              <a:rPr lang="ru-UA" smtClean="0"/>
              <a:t>30.01.2024</a:t>
            </a:fld>
            <a:endParaRPr lang="ru-UA"/>
          </a:p>
        </p:txBody>
      </p:sp>
      <p:sp>
        <p:nvSpPr>
          <p:cNvPr id="6" name="Нижний колонтитул 5"/>
          <p:cNvSpPr>
            <a:spLocks noGrp="1"/>
          </p:cNvSpPr>
          <p:nvPr>
            <p:ph type="ftr" sz="quarter" idx="11"/>
          </p:nvPr>
        </p:nvSpPr>
        <p:spPr/>
        <p:txBody>
          <a:bodyPr/>
          <a:lstStyle/>
          <a:p>
            <a:endParaRPr lang="ru-UA"/>
          </a:p>
        </p:txBody>
      </p:sp>
      <p:sp>
        <p:nvSpPr>
          <p:cNvPr id="7" name="Номер слайда 6"/>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1728924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04F896A-A597-4047-AE36-4A546A0A6C78}" type="datetimeFigureOut">
              <a:rPr lang="ru-UA" smtClean="0"/>
              <a:t>30.01.2024</a:t>
            </a:fld>
            <a:endParaRPr lang="ru-UA"/>
          </a:p>
        </p:txBody>
      </p:sp>
      <p:sp>
        <p:nvSpPr>
          <p:cNvPr id="6" name="Нижний колонтитул 5"/>
          <p:cNvSpPr>
            <a:spLocks noGrp="1"/>
          </p:cNvSpPr>
          <p:nvPr>
            <p:ph type="ftr" sz="quarter" idx="11"/>
          </p:nvPr>
        </p:nvSpPr>
        <p:spPr/>
        <p:txBody>
          <a:bodyPr/>
          <a:lstStyle/>
          <a:p>
            <a:endParaRPr lang="ru-UA"/>
          </a:p>
        </p:txBody>
      </p:sp>
      <p:sp>
        <p:nvSpPr>
          <p:cNvPr id="7" name="Номер слайда 6"/>
          <p:cNvSpPr>
            <a:spLocks noGrp="1"/>
          </p:cNvSpPr>
          <p:nvPr>
            <p:ph type="sldNum" sz="quarter" idx="12"/>
          </p:nvPr>
        </p:nvSpPr>
        <p:spPr/>
        <p:txBody>
          <a:bodyPr/>
          <a:lstStyle/>
          <a:p>
            <a:fld id="{508C5165-C55A-4CEE-A086-342FAFF0F32A}" type="slidenum">
              <a:rPr lang="ru-UA" smtClean="0"/>
              <a:t>‹#›</a:t>
            </a:fld>
            <a:endParaRPr lang="ru-UA"/>
          </a:p>
        </p:txBody>
      </p:sp>
    </p:spTree>
    <p:extLst>
      <p:ext uri="{BB962C8B-B14F-4D97-AF65-F5344CB8AC3E}">
        <p14:creationId xmlns:p14="http://schemas.microsoft.com/office/powerpoint/2010/main" val="2580267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4F896A-A597-4047-AE36-4A546A0A6C78}" type="datetimeFigureOut">
              <a:rPr lang="ru-UA" smtClean="0"/>
              <a:t>30.01.2024</a:t>
            </a:fld>
            <a:endParaRPr lang="ru-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8C5165-C55A-4CEE-A086-342FAFF0F32A}" type="slidenum">
              <a:rPr lang="ru-UA" smtClean="0"/>
              <a:t>‹#›</a:t>
            </a:fld>
            <a:endParaRPr lang="ru-UA"/>
          </a:p>
        </p:txBody>
      </p:sp>
    </p:spTree>
    <p:extLst>
      <p:ext uri="{BB962C8B-B14F-4D97-AF65-F5344CB8AC3E}">
        <p14:creationId xmlns:p14="http://schemas.microsoft.com/office/powerpoint/2010/main" val="42000134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99592" y="260648"/>
            <a:ext cx="7772400" cy="1470025"/>
          </a:xfrm>
        </p:spPr>
        <p:txBody>
          <a:bodyPr/>
          <a:lstStyle/>
          <a:p>
            <a:r>
              <a:rPr lang="uk-UA" dirty="0" smtClean="0"/>
              <a:t>Лекція 1</a:t>
            </a:r>
            <a:endParaRPr lang="ru-UA" dirty="0"/>
          </a:p>
        </p:txBody>
      </p:sp>
      <p:sp>
        <p:nvSpPr>
          <p:cNvPr id="3" name="Подзаголовок 2"/>
          <p:cNvSpPr>
            <a:spLocks noGrp="1"/>
          </p:cNvSpPr>
          <p:nvPr>
            <p:ph type="subTitle" idx="1"/>
          </p:nvPr>
        </p:nvSpPr>
        <p:spPr>
          <a:xfrm>
            <a:off x="1403648" y="1844824"/>
            <a:ext cx="6400800" cy="1752600"/>
          </a:xfrm>
        </p:spPr>
        <p:txBody>
          <a:bodyPr/>
          <a:lstStyle/>
          <a:p>
            <a:r>
              <a:rPr lang="uk-UA" b="1" dirty="0" smtClean="0">
                <a:solidFill>
                  <a:schemeClr val="tx1"/>
                </a:solidFill>
              </a:rPr>
              <a:t>Збутова політика у міжнародному маркетингу</a:t>
            </a:r>
          </a:p>
          <a:p>
            <a:endParaRPr lang="ru-UA" dirty="0"/>
          </a:p>
        </p:txBody>
      </p:sp>
    </p:spTree>
    <p:extLst>
      <p:ext uri="{BB962C8B-B14F-4D97-AF65-F5344CB8AC3E}">
        <p14:creationId xmlns:p14="http://schemas.microsoft.com/office/powerpoint/2010/main" val="41278534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0266" y="188640"/>
            <a:ext cx="8856984" cy="5324535"/>
          </a:xfrm>
          <a:prstGeom prst="rect">
            <a:avLst/>
          </a:prstGeom>
        </p:spPr>
        <p:txBody>
          <a:bodyPr wrap="square">
            <a:spAutoFit/>
          </a:bodyPr>
          <a:lstStyle/>
          <a:p>
            <a:r>
              <a:rPr lang="uk-UA" sz="2000" b="1" dirty="0" smtClean="0"/>
              <a:t>Стратегія вштовхування </a:t>
            </a:r>
            <a:r>
              <a:rPr lang="uk-UA" sz="2000" dirty="0" smtClean="0"/>
              <a:t>переслідує мету домогтися добровільної згоди посередника співпрацювати з виробником. Усі маркетингові зусилля компанія спрямовує на дистриб'ютора, який в такій ситуації (особливо на ринках з концентрованим розподілом) фактично визначає умови співпраці. Негативною стороною цієї стратегії може бути втрата виробником фактичного контролю над збутом своєї продукції і залежність від посередника. Якщо виготовлювач ставить мету збільшення продажу і підтримки потрібного рівня запасів, то дистриб'ютор отримує оптові знижки, торгові націнки, статус ексклюзивного дистриб'ютора з усіма </a:t>
            </a:r>
            <a:r>
              <a:rPr lang="uk-UA" sz="2000" dirty="0" err="1" smtClean="0"/>
              <a:t>витікаючими</a:t>
            </a:r>
            <a:r>
              <a:rPr lang="uk-UA" sz="2000" dirty="0" smtClean="0"/>
              <a:t> наслідками і </a:t>
            </a:r>
            <a:r>
              <a:rPr lang="uk-UA" sz="2000" dirty="0" err="1" smtClean="0"/>
              <a:t>т.д</a:t>
            </a:r>
            <a:endParaRPr lang="uk-UA" sz="2000" dirty="0" smtClean="0"/>
          </a:p>
          <a:p>
            <a:r>
              <a:rPr lang="uk-UA" sz="2000" dirty="0" smtClean="0"/>
              <a:t>Для стимулювання роботи торгового персоналу виробник вдається до матеріального стимулювання працівників, бере на себе витрати з підвищення їх кваліфікації. Якщо необхідні зусилля посередника з рекламування товарів, то всі витрати виготовлювач бере на себе, надаючи також рекламні матеріали, незважаючи на те що рекламування ведеться від імені торгового посередника.</a:t>
            </a:r>
          </a:p>
          <a:p>
            <a:r>
              <a:rPr lang="uk-UA" sz="2000" dirty="0" smtClean="0"/>
              <a:t>При виникненні ситуації, що вимагає </a:t>
            </a:r>
            <a:r>
              <a:rPr lang="uk-UA" sz="2000" dirty="0" err="1" smtClean="0"/>
              <a:t>дополнітельньїх</a:t>
            </a:r>
            <a:r>
              <a:rPr lang="uk-UA" sz="2000" dirty="0" smtClean="0"/>
              <a:t> засобів просування товару (пробні продажі, роздача зразків, дегустації тощо), всі витрати виготовлювач відносить на свій рахунок</a:t>
            </a:r>
            <a:r>
              <a:rPr lang="uk-UA" dirty="0" smtClean="0"/>
              <a:t>. </a:t>
            </a:r>
            <a:endParaRPr lang="ru-UA" dirty="0"/>
          </a:p>
        </p:txBody>
      </p:sp>
    </p:spTree>
    <p:extLst>
      <p:ext uri="{BB962C8B-B14F-4D97-AF65-F5344CB8AC3E}">
        <p14:creationId xmlns:p14="http://schemas.microsoft.com/office/powerpoint/2010/main" val="40383705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4933" y="620688"/>
            <a:ext cx="8712968" cy="4708981"/>
          </a:xfrm>
          <a:prstGeom prst="rect">
            <a:avLst/>
          </a:prstGeom>
        </p:spPr>
        <p:txBody>
          <a:bodyPr wrap="square">
            <a:spAutoFit/>
          </a:bodyPr>
          <a:lstStyle/>
          <a:p>
            <a:r>
              <a:rPr lang="uk-UA" sz="2000" b="1" dirty="0" smtClean="0"/>
              <a:t>Стратегія втягування </a:t>
            </a:r>
            <a:r>
              <a:rPr lang="uk-UA" sz="2000" dirty="0" smtClean="0"/>
              <a:t>спрямована на кінцевого споживача, на мотивацію попиту. Зростання попиту на певний товар (марку) змушує дистриб'юторів закуповувати його, і, таким чином, кінцевий споживач як би втягує потрібний йому товар в збутової канал. Для успіху втягування потрібна ефективна програма стимулювання покупця, додаткові витрати на більш тривалу і агресивну рекламну кампанію. Зазвичай кошти, відведені на втягування, обмежені на відміну від витрат на вштовхування, коли вони пропорційні обсягу продажів, але ефект тут носить інший характер: виробник вільний від влади дистриб'ютора, який добровільно готовий здійснювати закупівлі.</a:t>
            </a:r>
          </a:p>
          <a:p>
            <a:endParaRPr lang="uk-UA" sz="2000" dirty="0" smtClean="0"/>
          </a:p>
          <a:p>
            <a:r>
              <a:rPr lang="uk-UA" sz="2000" b="1" dirty="0" smtClean="0"/>
              <a:t>Змішана стратегія </a:t>
            </a:r>
            <a:r>
              <a:rPr lang="uk-UA" sz="2000" dirty="0" smtClean="0"/>
              <a:t>передбачає розподіл зусиль компанії між вштовхування і втягуванням, тобто вплив і на кінцевого споживача через рекламу і різні способи стимулювання продажів (</a:t>
            </a:r>
            <a:r>
              <a:rPr lang="en-US" sz="2000" dirty="0" smtClean="0"/>
              <a:t>sales promotion), </a:t>
            </a:r>
            <a:r>
              <a:rPr lang="uk-UA" sz="2000" dirty="0" smtClean="0"/>
              <a:t>і на торгових </a:t>
            </a:r>
            <a:r>
              <a:rPr lang="uk-UA" sz="2000" dirty="0" err="1" smtClean="0"/>
              <a:t>посередніків</a:t>
            </a:r>
            <a:r>
              <a:rPr lang="uk-UA" sz="2000" dirty="0" smtClean="0"/>
              <a:t>, вибираючи найбільш оптимальний варіант створення їх зацікавленості у співпраці. </a:t>
            </a:r>
            <a:endParaRPr lang="ru-UA" sz="2000" dirty="0"/>
          </a:p>
        </p:txBody>
      </p:sp>
    </p:spTree>
    <p:extLst>
      <p:ext uri="{BB962C8B-B14F-4D97-AF65-F5344CB8AC3E}">
        <p14:creationId xmlns:p14="http://schemas.microsoft.com/office/powerpoint/2010/main" val="18825368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17693"/>
            <a:ext cx="8712968" cy="6740307"/>
          </a:xfrm>
          <a:prstGeom prst="rect">
            <a:avLst/>
          </a:prstGeom>
        </p:spPr>
        <p:txBody>
          <a:bodyPr wrap="square">
            <a:spAutoFit/>
          </a:bodyPr>
          <a:lstStyle/>
          <a:p>
            <a:r>
              <a:rPr lang="ru-RU" dirty="0" err="1" smtClean="0"/>
              <a:t>Створення</a:t>
            </a:r>
            <a:r>
              <a:rPr lang="ru-RU" dirty="0" smtClean="0"/>
              <a:t> </a:t>
            </a:r>
            <a:r>
              <a:rPr lang="ru-RU" dirty="0" err="1" smtClean="0"/>
              <a:t>ефективної</a:t>
            </a:r>
            <a:r>
              <a:rPr lang="ru-RU" dirty="0" smtClean="0"/>
              <a:t> </a:t>
            </a:r>
            <a:r>
              <a:rPr lang="ru-RU" dirty="0" err="1" smtClean="0"/>
              <a:t>системи</a:t>
            </a:r>
            <a:r>
              <a:rPr lang="ru-RU" dirty="0" smtClean="0"/>
              <a:t> </a:t>
            </a:r>
            <a:r>
              <a:rPr lang="ru-RU" dirty="0" err="1" smtClean="0"/>
              <a:t>збуту</a:t>
            </a:r>
            <a:r>
              <a:rPr lang="ru-RU" dirty="0" smtClean="0"/>
              <a:t> в </a:t>
            </a:r>
            <a:r>
              <a:rPr lang="ru-RU" dirty="0" err="1" smtClean="0"/>
              <a:t>міжнародному</a:t>
            </a:r>
            <a:r>
              <a:rPr lang="ru-RU" dirty="0" smtClean="0"/>
              <a:t> маркетингу </a:t>
            </a:r>
            <a:r>
              <a:rPr lang="ru-RU" dirty="0" err="1" smtClean="0"/>
              <a:t>безпосередньо</a:t>
            </a:r>
            <a:r>
              <a:rPr lang="ru-RU" dirty="0" smtClean="0"/>
              <a:t> </a:t>
            </a:r>
            <a:r>
              <a:rPr lang="ru-RU" dirty="0" err="1" smtClean="0"/>
              <a:t>залежить</a:t>
            </a:r>
            <a:r>
              <a:rPr lang="ru-RU" dirty="0" smtClean="0"/>
              <a:t> </a:t>
            </a:r>
            <a:r>
              <a:rPr lang="ru-RU" dirty="0" err="1" smtClean="0"/>
              <a:t>від</a:t>
            </a:r>
            <a:r>
              <a:rPr lang="ru-RU" dirty="0" smtClean="0"/>
              <a:t> </a:t>
            </a:r>
            <a:r>
              <a:rPr lang="ru-RU" b="1" dirty="0" err="1" smtClean="0"/>
              <a:t>національної</a:t>
            </a:r>
            <a:r>
              <a:rPr lang="ru-RU" b="1" dirty="0" smtClean="0"/>
              <a:t> </a:t>
            </a:r>
            <a:r>
              <a:rPr lang="ru-RU" b="1" dirty="0" err="1" smtClean="0"/>
              <a:t>інфраструктури</a:t>
            </a:r>
            <a:r>
              <a:rPr lang="ru-RU" b="1" dirty="0" smtClean="0"/>
              <a:t> </a:t>
            </a:r>
            <a:r>
              <a:rPr lang="ru-RU" b="1" dirty="0" err="1" smtClean="0"/>
              <a:t>розподілу</a:t>
            </a:r>
            <a:r>
              <a:rPr lang="ru-RU" dirty="0" smtClean="0"/>
              <a:t>. </a:t>
            </a:r>
            <a:r>
              <a:rPr lang="ru-RU" dirty="0" err="1" smtClean="0"/>
              <a:t>Це</a:t>
            </a:r>
            <a:r>
              <a:rPr lang="ru-RU" dirty="0" smtClean="0"/>
              <a:t> </a:t>
            </a:r>
            <a:r>
              <a:rPr lang="ru-RU" dirty="0" err="1" smtClean="0"/>
              <a:t>позначається</a:t>
            </a:r>
            <a:r>
              <a:rPr lang="ru-RU" dirty="0" smtClean="0"/>
              <a:t> як на </a:t>
            </a:r>
            <a:r>
              <a:rPr lang="ru-RU" dirty="0" err="1" smtClean="0"/>
              <a:t>витратах</a:t>
            </a:r>
            <a:r>
              <a:rPr lang="ru-RU" dirty="0" smtClean="0"/>
              <a:t>, так і на </a:t>
            </a:r>
            <a:r>
              <a:rPr lang="ru-RU" dirty="0" err="1" smtClean="0"/>
              <a:t>можливостях</a:t>
            </a:r>
            <a:r>
              <a:rPr lang="ru-RU" dirty="0" smtClean="0"/>
              <a:t> </a:t>
            </a:r>
            <a:r>
              <a:rPr lang="ru-RU" dirty="0" err="1" smtClean="0"/>
              <a:t>успішного</a:t>
            </a:r>
            <a:r>
              <a:rPr lang="ru-RU" dirty="0" smtClean="0"/>
              <a:t> початку </a:t>
            </a:r>
            <a:r>
              <a:rPr lang="ru-RU" dirty="0" err="1" smtClean="0"/>
              <a:t>продажів</a:t>
            </a:r>
            <a:r>
              <a:rPr lang="ru-RU" dirty="0" smtClean="0"/>
              <a:t> в </a:t>
            </a:r>
            <a:r>
              <a:rPr lang="ru-RU" dirty="0" err="1" smtClean="0"/>
              <a:t>умовах</a:t>
            </a:r>
            <a:r>
              <a:rPr lang="ru-RU" dirty="0" smtClean="0"/>
              <a:t> </a:t>
            </a:r>
            <a:r>
              <a:rPr lang="ru-RU" dirty="0" err="1" smtClean="0"/>
              <a:t>конкуренції</a:t>
            </a:r>
            <a:r>
              <a:rPr lang="ru-RU" dirty="0" smtClean="0"/>
              <a:t> </a:t>
            </a:r>
            <a:r>
              <a:rPr lang="ru-RU" dirty="0" err="1" smtClean="0"/>
              <a:t>местньїх</a:t>
            </a:r>
            <a:r>
              <a:rPr lang="ru-RU" dirty="0" smtClean="0"/>
              <a:t> </a:t>
            </a:r>
            <a:r>
              <a:rPr lang="ru-RU" dirty="0" err="1" smtClean="0"/>
              <a:t>традицій</a:t>
            </a:r>
            <a:r>
              <a:rPr lang="ru-RU" dirty="0" smtClean="0"/>
              <a:t> і </a:t>
            </a:r>
            <a:r>
              <a:rPr lang="ru-RU" dirty="0" err="1" smtClean="0"/>
              <a:t>уподобань</a:t>
            </a:r>
            <a:r>
              <a:rPr lang="ru-RU" dirty="0" smtClean="0"/>
              <a:t>. У </a:t>
            </a:r>
            <a:r>
              <a:rPr lang="ru-RU" dirty="0" err="1" smtClean="0"/>
              <a:t>цьому</a:t>
            </a:r>
            <a:r>
              <a:rPr lang="ru-RU" dirty="0" smtClean="0"/>
              <a:t> </a:t>
            </a:r>
            <a:r>
              <a:rPr lang="ru-RU" dirty="0" err="1" smtClean="0"/>
              <a:t>зв'язку</a:t>
            </a:r>
            <a:r>
              <a:rPr lang="ru-RU" dirty="0" smtClean="0"/>
              <a:t> </a:t>
            </a:r>
            <a:r>
              <a:rPr lang="ru-RU" dirty="0" err="1" smtClean="0"/>
              <a:t>можна</a:t>
            </a:r>
            <a:r>
              <a:rPr lang="ru-RU" dirty="0" smtClean="0"/>
              <a:t> </a:t>
            </a:r>
            <a:r>
              <a:rPr lang="ru-RU" dirty="0" err="1" smtClean="0"/>
              <a:t>говорити</a:t>
            </a:r>
            <a:r>
              <a:rPr lang="ru-RU" dirty="0" smtClean="0"/>
              <a:t> про </a:t>
            </a:r>
            <a:r>
              <a:rPr lang="ru-RU" dirty="0" err="1" smtClean="0"/>
              <a:t>сегментацію</a:t>
            </a:r>
            <a:r>
              <a:rPr lang="ru-RU" dirty="0" smtClean="0"/>
              <a:t> </a:t>
            </a:r>
            <a:r>
              <a:rPr lang="ru-RU" dirty="0" err="1" smtClean="0"/>
              <a:t>розподілу</a:t>
            </a:r>
            <a:r>
              <a:rPr lang="ru-RU" dirty="0" smtClean="0"/>
              <a:t>, </a:t>
            </a:r>
            <a:r>
              <a:rPr lang="ru-RU" dirty="0" err="1" smtClean="0"/>
              <a:t>тобто</a:t>
            </a:r>
            <a:r>
              <a:rPr lang="ru-RU" dirty="0" smtClean="0"/>
              <a:t> </a:t>
            </a:r>
            <a:r>
              <a:rPr lang="ru-RU" dirty="0" err="1" smtClean="0"/>
              <a:t>поступовому</a:t>
            </a:r>
            <a:r>
              <a:rPr lang="ru-RU" dirty="0" smtClean="0"/>
              <a:t> </a:t>
            </a:r>
            <a:r>
              <a:rPr lang="ru-RU" dirty="0" err="1" smtClean="0"/>
              <a:t>розвитку</a:t>
            </a:r>
            <a:r>
              <a:rPr lang="ru-RU" dirty="0" smtClean="0"/>
              <a:t> </a:t>
            </a:r>
            <a:r>
              <a:rPr lang="ru-RU" dirty="0" err="1" smtClean="0"/>
              <a:t>збутових</a:t>
            </a:r>
            <a:r>
              <a:rPr lang="ru-RU" dirty="0" smtClean="0"/>
              <a:t> </a:t>
            </a:r>
            <a:r>
              <a:rPr lang="ru-RU" dirty="0" err="1" smtClean="0"/>
              <a:t>каналів</a:t>
            </a:r>
            <a:r>
              <a:rPr lang="ru-RU" dirty="0" smtClean="0"/>
              <a:t> і </a:t>
            </a:r>
            <a:r>
              <a:rPr lang="ru-RU" dirty="0" err="1" smtClean="0"/>
              <a:t>використанні</a:t>
            </a:r>
            <a:r>
              <a:rPr lang="ru-RU" dirty="0" smtClean="0"/>
              <a:t> </a:t>
            </a:r>
            <a:r>
              <a:rPr lang="ru-RU" dirty="0" err="1" smtClean="0"/>
              <a:t>різних</a:t>
            </a:r>
            <a:r>
              <a:rPr lang="ru-RU" dirty="0" smtClean="0"/>
              <a:t> </a:t>
            </a:r>
            <a:r>
              <a:rPr lang="ru-RU" dirty="0" err="1" smtClean="0"/>
              <a:t>збутових</a:t>
            </a:r>
            <a:r>
              <a:rPr lang="ru-RU" dirty="0" smtClean="0"/>
              <a:t> </a:t>
            </a:r>
            <a:r>
              <a:rPr lang="ru-RU" dirty="0" err="1" smtClean="0"/>
              <a:t>стратегій</a:t>
            </a:r>
            <a:r>
              <a:rPr lang="ru-RU" dirty="0" smtClean="0"/>
              <a:t> на </a:t>
            </a:r>
            <a:r>
              <a:rPr lang="ru-RU" dirty="0" err="1" smtClean="0"/>
              <a:t>національньїх</a:t>
            </a:r>
            <a:r>
              <a:rPr lang="ru-RU" dirty="0" smtClean="0"/>
              <a:t> ринках (</a:t>
            </a:r>
            <a:r>
              <a:rPr lang="ru-RU" dirty="0" err="1" smtClean="0"/>
              <a:t>або</a:t>
            </a:r>
            <a:r>
              <a:rPr lang="ru-RU" dirty="0" smtClean="0"/>
              <a:t> </a:t>
            </a:r>
            <a:r>
              <a:rPr lang="ru-RU" dirty="0" err="1" smtClean="0"/>
              <a:t>регіонах</a:t>
            </a:r>
            <a:r>
              <a:rPr lang="ru-RU" dirty="0" smtClean="0"/>
              <a:t>). </a:t>
            </a:r>
            <a:r>
              <a:rPr lang="ru-RU" dirty="0" err="1" smtClean="0"/>
              <a:t>Сегментація</a:t>
            </a:r>
            <a:r>
              <a:rPr lang="ru-RU" dirty="0" smtClean="0"/>
              <a:t> </a:t>
            </a:r>
            <a:r>
              <a:rPr lang="ru-RU" dirty="0" err="1" smtClean="0"/>
              <a:t>може</a:t>
            </a:r>
            <a:r>
              <a:rPr lang="ru-RU" dirty="0" smtClean="0"/>
              <a:t> </a:t>
            </a:r>
            <a:r>
              <a:rPr lang="ru-RU" dirty="0" err="1" smtClean="0"/>
              <a:t>проводитися</a:t>
            </a:r>
            <a:r>
              <a:rPr lang="ru-RU" dirty="0" smtClean="0"/>
              <a:t> з </a:t>
            </a:r>
            <a:r>
              <a:rPr lang="ru-RU" dirty="0" err="1" smtClean="0"/>
              <a:t>урахуванням</a:t>
            </a:r>
            <a:r>
              <a:rPr lang="ru-RU" dirty="0" smtClean="0"/>
              <a:t> не </a:t>
            </a:r>
            <a:r>
              <a:rPr lang="ru-RU" dirty="0" err="1" smtClean="0"/>
              <a:t>тільки</a:t>
            </a:r>
            <a:r>
              <a:rPr lang="ru-RU" dirty="0" smtClean="0"/>
              <a:t> </a:t>
            </a:r>
            <a:r>
              <a:rPr lang="ru-RU" dirty="0" err="1" smtClean="0"/>
              <a:t>економічних</a:t>
            </a:r>
            <a:r>
              <a:rPr lang="ru-RU" dirty="0" smtClean="0"/>
              <a:t> </a:t>
            </a:r>
            <a:r>
              <a:rPr lang="ru-RU" dirty="0" err="1" smtClean="0"/>
              <a:t>критеріїв</a:t>
            </a:r>
            <a:r>
              <a:rPr lang="ru-RU" dirty="0" smtClean="0"/>
              <a:t>, а й </a:t>
            </a:r>
            <a:r>
              <a:rPr lang="ru-RU" dirty="0" err="1" smtClean="0"/>
              <a:t>географічних</a:t>
            </a:r>
            <a:r>
              <a:rPr lang="ru-RU" dirty="0" smtClean="0"/>
              <a:t> (</a:t>
            </a:r>
            <a:r>
              <a:rPr lang="ru-RU" dirty="0" err="1" smtClean="0"/>
              <a:t>наявність</a:t>
            </a:r>
            <a:r>
              <a:rPr lang="ru-RU" dirty="0" smtClean="0"/>
              <a:t> </a:t>
            </a:r>
            <a:r>
              <a:rPr lang="ru-RU" dirty="0" err="1" smtClean="0"/>
              <a:t>гір</a:t>
            </a:r>
            <a:r>
              <a:rPr lang="ru-RU" dirty="0" smtClean="0"/>
              <a:t>, </a:t>
            </a:r>
            <a:r>
              <a:rPr lang="ru-RU" dirty="0" err="1" smtClean="0"/>
              <a:t>пустель</a:t>
            </a:r>
            <a:r>
              <a:rPr lang="ru-RU" dirty="0" smtClean="0"/>
              <a:t>), </a:t>
            </a:r>
            <a:r>
              <a:rPr lang="ru-RU" dirty="0" err="1" smtClean="0"/>
              <a:t>щільності</a:t>
            </a:r>
            <a:r>
              <a:rPr lang="ru-RU" dirty="0" smtClean="0"/>
              <a:t> </a:t>
            </a:r>
            <a:r>
              <a:rPr lang="ru-RU" dirty="0" err="1" smtClean="0"/>
              <a:t>населення</a:t>
            </a:r>
            <a:r>
              <a:rPr lang="ru-RU" dirty="0" smtClean="0"/>
              <a:t> та </a:t>
            </a:r>
            <a:r>
              <a:rPr lang="ru-RU" dirty="0" err="1" smtClean="0"/>
              <a:t>ін</a:t>
            </a:r>
            <a:r>
              <a:rPr lang="ru-RU" dirty="0" smtClean="0"/>
              <a:t> Так, у </a:t>
            </a:r>
            <a:r>
              <a:rPr lang="ru-RU" dirty="0" err="1" smtClean="0"/>
              <a:t>ряді</a:t>
            </a:r>
            <a:r>
              <a:rPr lang="ru-RU" dirty="0" smtClean="0"/>
              <a:t> </a:t>
            </a:r>
            <a:r>
              <a:rPr lang="ru-RU" dirty="0" err="1" smtClean="0"/>
              <a:t>африканських</a:t>
            </a:r>
            <a:r>
              <a:rPr lang="ru-RU" dirty="0" smtClean="0"/>
              <a:t> </a:t>
            </a:r>
            <a:r>
              <a:rPr lang="ru-RU" dirty="0" err="1" smtClean="0"/>
              <a:t>країн</a:t>
            </a:r>
            <a:r>
              <a:rPr lang="ru-RU" dirty="0" smtClean="0"/>
              <a:t> </a:t>
            </a:r>
            <a:r>
              <a:rPr lang="ru-RU" dirty="0" err="1" smtClean="0"/>
              <a:t>недоцільно</a:t>
            </a:r>
            <a:r>
              <a:rPr lang="ru-RU" dirty="0" smtClean="0"/>
              <a:t> </a:t>
            </a:r>
            <a:r>
              <a:rPr lang="ru-RU" dirty="0" err="1" smtClean="0"/>
              <a:t>створювати</a:t>
            </a:r>
            <a:r>
              <a:rPr lang="ru-RU" dirty="0" smtClean="0"/>
              <a:t> </a:t>
            </a:r>
            <a:r>
              <a:rPr lang="ru-RU" dirty="0" err="1" smtClean="0"/>
              <a:t>торгову</a:t>
            </a:r>
            <a:r>
              <a:rPr lang="ru-RU" dirty="0" smtClean="0"/>
              <a:t> мережу за межами столичного </a:t>
            </a:r>
            <a:r>
              <a:rPr lang="ru-RU" dirty="0" err="1" smtClean="0"/>
              <a:t>регіону</a:t>
            </a:r>
            <a:r>
              <a:rPr lang="ru-RU" dirty="0" smtClean="0"/>
              <a:t>. В не-</a:t>
            </a:r>
            <a:r>
              <a:rPr lang="ru-RU" dirty="0" err="1" smtClean="0"/>
              <a:t>которьіх</a:t>
            </a:r>
            <a:r>
              <a:rPr lang="ru-RU" dirty="0" smtClean="0"/>
              <a:t> </a:t>
            </a:r>
            <a:r>
              <a:rPr lang="ru-RU" dirty="0" err="1" smtClean="0"/>
              <a:t>регіонах</a:t>
            </a:r>
            <a:r>
              <a:rPr lang="ru-RU" dirty="0" smtClean="0"/>
              <a:t> </a:t>
            </a:r>
            <a:r>
              <a:rPr lang="ru-RU" dirty="0" err="1" smtClean="0"/>
              <a:t>компанії</a:t>
            </a:r>
            <a:r>
              <a:rPr lang="ru-RU" dirty="0" smtClean="0"/>
              <a:t> </a:t>
            </a:r>
            <a:r>
              <a:rPr lang="ru-RU" dirty="0" err="1" smtClean="0"/>
              <a:t>застосовують</a:t>
            </a:r>
            <a:r>
              <a:rPr lang="ru-RU" dirty="0" smtClean="0"/>
              <a:t> тактику </a:t>
            </a:r>
            <a:r>
              <a:rPr lang="ru-RU" dirty="0" err="1" smtClean="0"/>
              <a:t>поступового</a:t>
            </a:r>
            <a:r>
              <a:rPr lang="ru-RU" dirty="0" smtClean="0"/>
              <a:t> </a:t>
            </a:r>
            <a:r>
              <a:rPr lang="ru-RU" dirty="0" err="1" smtClean="0"/>
              <a:t>розширення</a:t>
            </a:r>
            <a:r>
              <a:rPr lang="ru-RU" dirty="0" smtClean="0"/>
              <a:t> </a:t>
            </a:r>
            <a:r>
              <a:rPr lang="ru-RU" dirty="0" err="1" smtClean="0"/>
              <a:t>географії</a:t>
            </a:r>
            <a:r>
              <a:rPr lang="ru-RU" dirty="0" smtClean="0"/>
              <a:t> </a:t>
            </a:r>
            <a:r>
              <a:rPr lang="ru-RU" dirty="0" err="1" smtClean="0"/>
              <a:t>постачань</a:t>
            </a:r>
            <a:r>
              <a:rPr lang="ru-RU" dirty="0" smtClean="0"/>
              <a:t> через </a:t>
            </a:r>
            <a:r>
              <a:rPr lang="ru-RU" dirty="0" err="1" smtClean="0"/>
              <a:t>регіональних</a:t>
            </a:r>
            <a:r>
              <a:rPr lang="ru-RU" dirty="0" smtClean="0"/>
              <a:t> </a:t>
            </a:r>
            <a:r>
              <a:rPr lang="ru-RU" dirty="0" err="1" smtClean="0"/>
              <a:t>дилерів</a:t>
            </a:r>
            <a:r>
              <a:rPr lang="ru-RU" dirty="0" smtClean="0"/>
              <a:t>.</a:t>
            </a:r>
          </a:p>
          <a:p>
            <a:r>
              <a:rPr lang="uk-UA" b="1" dirty="0" smtClean="0"/>
              <a:t>Приховані витрати </a:t>
            </a:r>
            <a:r>
              <a:rPr lang="uk-UA" dirty="0" smtClean="0"/>
              <a:t>- характерна особливість міжнародних каналів збуту. З позицій принципів маркетингу ціни при виведенні товару на зарубіжний ринок повинні відповідати платоспроможному попиту </a:t>
            </a:r>
            <a:r>
              <a:rPr lang="uk-UA" dirty="0" err="1" smtClean="0"/>
              <a:t>потенціальньїх</a:t>
            </a:r>
            <a:r>
              <a:rPr lang="uk-UA" dirty="0" smtClean="0"/>
              <a:t> споживачів цільового ринку. На практиці залежно від протяжності збутового каналу (числа посередників), ефективності роботи організацій роздрібної торгівлі, наявності належного складського господарства, логістики витрати на рух продукції від виробника до споживача варіюються в широкому діапазоні. Приховані витрати виникають при наявності в збутовому каналі тієї чи іншої кількості дрібних оптовиків, що буває викликано відсутністю можливості забезпечити зберігання запасів. Витрати часу оптовиків збільшуються, якщо роздрібна торгівля проводиться через велике число дрібних </a:t>
            </a:r>
            <a:r>
              <a:rPr lang="uk-UA" dirty="0" err="1" smtClean="0"/>
              <a:t>магазинчиків.Організація</a:t>
            </a:r>
            <a:r>
              <a:rPr lang="uk-UA" dirty="0" smtClean="0"/>
              <a:t> роздрібної торгівлі без продавця (відкритий доступ в супермаркетах) знижує витрати, але в деяких країнах традиції торгівлі зумовили </a:t>
            </a:r>
            <a:r>
              <a:rPr lang="uk-UA" dirty="0" err="1" smtClean="0"/>
              <a:t>дрібнороздрібної</a:t>
            </a:r>
            <a:r>
              <a:rPr lang="uk-UA" dirty="0" smtClean="0"/>
              <a:t> збут, що збільшує приховані витрати в збутової політиці міжнародного маркетингу.</a:t>
            </a:r>
            <a:endParaRPr lang="ru-UA" dirty="0"/>
          </a:p>
        </p:txBody>
      </p:sp>
    </p:spTree>
    <p:extLst>
      <p:ext uri="{BB962C8B-B14F-4D97-AF65-F5344CB8AC3E}">
        <p14:creationId xmlns:p14="http://schemas.microsoft.com/office/powerpoint/2010/main" val="28274542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260648"/>
            <a:ext cx="8712968" cy="6463308"/>
          </a:xfrm>
          <a:prstGeom prst="rect">
            <a:avLst/>
          </a:prstGeom>
        </p:spPr>
        <p:txBody>
          <a:bodyPr wrap="square">
            <a:spAutoFit/>
          </a:bodyPr>
          <a:lstStyle/>
          <a:p>
            <a:r>
              <a:rPr lang="uk-UA" dirty="0" smtClean="0"/>
              <a:t>Збут у діяльності підприємства має велике значення, оскільки забезпечує зворотний зв'язок з ринком, надає підприємству інформацію про динаміку та структуру попиту, про зміни у потребах і перевагах покупців. Обґрунтована збутова політика є необхідною умовою досягнення позитивних фінансових результатів, зміцнення фінансової самостійності та підвищення ділової активності підприємства.</a:t>
            </a:r>
          </a:p>
          <a:p>
            <a:r>
              <a:rPr lang="uk-UA" b="1" dirty="0" smtClean="0"/>
              <a:t>У широкому розумінні </a:t>
            </a:r>
            <a:r>
              <a:rPr lang="uk-UA" dirty="0" smtClean="0"/>
              <a:t>збутова політика є як процесом розподілу виробленої підприємством продукції, так і процесом </a:t>
            </a:r>
            <a:r>
              <a:rPr lang="uk-UA" dirty="0" err="1" smtClean="0"/>
              <a:t>післяпродажного</a:t>
            </a:r>
            <a:r>
              <a:rPr lang="uk-UA" dirty="0" smtClean="0"/>
              <a:t> обслуговування </a:t>
            </a:r>
          </a:p>
          <a:p>
            <a:r>
              <a:rPr lang="uk-UA" b="1" dirty="0" smtClean="0"/>
              <a:t>У вузькому розумінні </a:t>
            </a:r>
            <a:r>
              <a:rPr lang="uk-UA" dirty="0" smtClean="0"/>
              <a:t>збутова політика - це сукупність взаємозв'язаних елементів збутової діяльності, спрямованих на задоволення потреб споживачів шляхом оптимального використання збутового потенціалу підприємства і забезпечення на цій основі ефективності продажу.</a:t>
            </a:r>
          </a:p>
          <a:p>
            <a:r>
              <a:rPr lang="uk-UA" b="1" dirty="0" smtClean="0"/>
              <a:t>Основними елементами збутової діяльності підприємства </a:t>
            </a:r>
            <a:r>
              <a:rPr lang="uk-UA" dirty="0" smtClean="0"/>
              <a:t>є:</a:t>
            </a:r>
          </a:p>
          <a:p>
            <a:r>
              <a:rPr lang="uk-UA" dirty="0" smtClean="0"/>
              <a:t>➢	доопрацювання  продукції  –  підбір,  сортування, складання готових виробів, що підвищує ступінь доступності та готовності продукції до споживання;</a:t>
            </a:r>
          </a:p>
          <a:p>
            <a:r>
              <a:rPr lang="uk-UA" dirty="0" smtClean="0"/>
              <a:t>➢	зберігання продукції – організація створення та підтримки необхідних підприємству запасів;</a:t>
            </a:r>
          </a:p>
          <a:p>
            <a:r>
              <a:rPr lang="uk-UA" dirty="0" smtClean="0"/>
              <a:t>➢	транспортування продукції – її фізичне переміщення від виробника до споживача (посередника);</a:t>
            </a:r>
          </a:p>
          <a:p>
            <a:r>
              <a:rPr lang="uk-UA" dirty="0" smtClean="0"/>
              <a:t>➢	контакти зі споживачами – дії з фізичної передачі товару, оформлення замовлень, організації </a:t>
            </a:r>
            <a:r>
              <a:rPr lang="uk-UA" dirty="0" err="1" smtClean="0"/>
              <a:t>платіжно</a:t>
            </a:r>
            <a:r>
              <a:rPr lang="uk-UA" dirty="0" smtClean="0"/>
              <a:t>-розрахункових операцій, юридичного оформлення передачі прав власності на товар, інформування споживачів про товар та підприємство, а також організація збору інформації про ринок.</a:t>
            </a:r>
          </a:p>
          <a:p>
            <a:endParaRPr lang="uk-UA" dirty="0"/>
          </a:p>
        </p:txBody>
      </p:sp>
    </p:spTree>
    <p:extLst>
      <p:ext uri="{BB962C8B-B14F-4D97-AF65-F5344CB8AC3E}">
        <p14:creationId xmlns:p14="http://schemas.microsoft.com/office/powerpoint/2010/main" val="20915482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404664"/>
            <a:ext cx="8568952" cy="5078313"/>
          </a:xfrm>
          <a:prstGeom prst="rect">
            <a:avLst/>
          </a:prstGeom>
        </p:spPr>
        <p:txBody>
          <a:bodyPr wrap="square">
            <a:spAutoFit/>
          </a:bodyPr>
          <a:lstStyle/>
          <a:p>
            <a:r>
              <a:rPr lang="ru-RU" dirty="0" smtClean="0"/>
              <a:t>У </a:t>
            </a:r>
            <a:r>
              <a:rPr lang="ru-RU" dirty="0" err="1" smtClean="0"/>
              <a:t>збутовій</a:t>
            </a:r>
            <a:r>
              <a:rPr lang="ru-RU" dirty="0" smtClean="0"/>
              <a:t> </a:t>
            </a:r>
            <a:r>
              <a:rPr lang="ru-RU" dirty="0" err="1" smtClean="0"/>
              <a:t>діяльності</a:t>
            </a:r>
            <a:r>
              <a:rPr lang="ru-RU" dirty="0" smtClean="0"/>
              <a:t> </a:t>
            </a:r>
            <a:r>
              <a:rPr lang="ru-RU" dirty="0" err="1" smtClean="0"/>
              <a:t>підприємства</a:t>
            </a:r>
            <a:r>
              <a:rPr lang="ru-RU" dirty="0" smtClean="0"/>
              <a:t> </a:t>
            </a:r>
            <a:r>
              <a:rPr lang="ru-RU" dirty="0" err="1" smtClean="0"/>
              <a:t>використовують</a:t>
            </a:r>
            <a:r>
              <a:rPr lang="ru-RU" dirty="0" smtClean="0"/>
              <a:t> </a:t>
            </a:r>
            <a:r>
              <a:rPr lang="ru-RU" dirty="0" err="1" smtClean="0"/>
              <a:t>такі</a:t>
            </a:r>
            <a:r>
              <a:rPr lang="ru-RU" dirty="0" smtClean="0"/>
              <a:t> </a:t>
            </a:r>
            <a:r>
              <a:rPr lang="ru-RU" dirty="0" err="1" smtClean="0"/>
              <a:t>методи</a:t>
            </a:r>
            <a:r>
              <a:rPr lang="ru-RU" dirty="0" smtClean="0"/>
              <a:t> </a:t>
            </a:r>
            <a:r>
              <a:rPr lang="ru-RU" dirty="0" err="1" smtClean="0"/>
              <a:t>збуту</a:t>
            </a:r>
            <a:r>
              <a:rPr lang="ru-RU" dirty="0" smtClean="0"/>
              <a:t>:</a:t>
            </a:r>
            <a:endParaRPr lang="ru-RU" dirty="0" smtClean="0"/>
          </a:p>
          <a:p>
            <a:r>
              <a:rPr lang="ru-RU" b="1" dirty="0" err="1" smtClean="0"/>
              <a:t>Прямий</a:t>
            </a:r>
            <a:r>
              <a:rPr lang="ru-RU" dirty="0" smtClean="0"/>
              <a:t> – </a:t>
            </a:r>
            <a:r>
              <a:rPr lang="ru-RU" dirty="0" err="1" smtClean="0"/>
              <a:t>виробник</a:t>
            </a:r>
            <a:r>
              <a:rPr lang="ru-RU" dirty="0" smtClean="0"/>
              <a:t> </a:t>
            </a:r>
            <a:r>
              <a:rPr lang="ru-RU" dirty="0" err="1" smtClean="0"/>
              <a:t>продукції</a:t>
            </a:r>
            <a:r>
              <a:rPr lang="ru-RU" dirty="0" smtClean="0"/>
              <a:t> не </a:t>
            </a:r>
            <a:r>
              <a:rPr lang="ru-RU" dirty="0" err="1" smtClean="0"/>
              <a:t>вдається</a:t>
            </a:r>
            <a:r>
              <a:rPr lang="ru-RU" dirty="0" smtClean="0"/>
              <a:t> до </a:t>
            </a:r>
            <a:r>
              <a:rPr lang="ru-RU" dirty="0" err="1" smtClean="0"/>
              <a:t>послуг</a:t>
            </a:r>
            <a:r>
              <a:rPr lang="ru-RU" dirty="0" smtClean="0"/>
              <a:t> </a:t>
            </a:r>
            <a:r>
              <a:rPr lang="ru-RU" dirty="0" err="1" smtClean="0"/>
              <a:t>посередників</a:t>
            </a:r>
            <a:r>
              <a:rPr lang="ru-RU" dirty="0" smtClean="0"/>
              <a:t>, а </a:t>
            </a:r>
            <a:r>
              <a:rPr lang="ru-RU" dirty="0" err="1" smtClean="0"/>
              <a:t>постачає</a:t>
            </a:r>
            <a:r>
              <a:rPr lang="ru-RU" dirty="0" smtClean="0"/>
              <a:t> </a:t>
            </a:r>
            <a:r>
              <a:rPr lang="ru-RU" dirty="0" err="1" smtClean="0"/>
              <a:t>продукцію</a:t>
            </a:r>
            <a:r>
              <a:rPr lang="ru-RU" dirty="0" smtClean="0"/>
              <a:t> </a:t>
            </a:r>
            <a:r>
              <a:rPr lang="ru-RU" dirty="0" err="1" smtClean="0"/>
              <a:t>споживачеві</a:t>
            </a:r>
            <a:r>
              <a:rPr lang="ru-RU" dirty="0" smtClean="0"/>
              <a:t> </a:t>
            </a:r>
            <a:r>
              <a:rPr lang="ru-RU" dirty="0" err="1" smtClean="0"/>
              <a:t>самостійно</a:t>
            </a:r>
            <a:r>
              <a:rPr lang="ru-RU" dirty="0" smtClean="0"/>
              <a:t> з </a:t>
            </a:r>
            <a:r>
              <a:rPr lang="ru-RU" dirty="0" err="1" smtClean="0"/>
              <a:t>використанням</a:t>
            </a:r>
            <a:r>
              <a:rPr lang="ru-RU" dirty="0" smtClean="0"/>
              <a:t> </a:t>
            </a:r>
            <a:r>
              <a:rPr lang="ru-RU" dirty="0" err="1" smtClean="0"/>
              <a:t>створеної</a:t>
            </a:r>
            <a:r>
              <a:rPr lang="ru-RU" dirty="0" smtClean="0"/>
              <a:t> </a:t>
            </a:r>
            <a:r>
              <a:rPr lang="ru-RU" dirty="0" err="1" smtClean="0"/>
              <a:t>власної</a:t>
            </a:r>
            <a:r>
              <a:rPr lang="ru-RU" dirty="0" smtClean="0"/>
              <a:t> </a:t>
            </a:r>
            <a:r>
              <a:rPr lang="ru-RU" dirty="0" err="1" smtClean="0"/>
              <a:t>мережі</a:t>
            </a:r>
            <a:r>
              <a:rPr lang="ru-RU" dirty="0" smtClean="0"/>
              <a:t> </a:t>
            </a:r>
            <a:r>
              <a:rPr lang="ru-RU" dirty="0" err="1" smtClean="0"/>
              <a:t>збуту</a:t>
            </a:r>
            <a:r>
              <a:rPr lang="ru-RU" dirty="0" smtClean="0"/>
              <a:t>.</a:t>
            </a:r>
          </a:p>
          <a:p>
            <a:r>
              <a:rPr lang="ru-RU" b="1" dirty="0" err="1" smtClean="0"/>
              <a:t>Опосередкований</a:t>
            </a:r>
            <a:r>
              <a:rPr lang="ru-RU" b="1" dirty="0" smtClean="0"/>
              <a:t> </a:t>
            </a:r>
            <a:r>
              <a:rPr lang="ru-RU" dirty="0" smtClean="0"/>
              <a:t>– до </a:t>
            </a:r>
            <a:r>
              <a:rPr lang="ru-RU" dirty="0" err="1" smtClean="0"/>
              <a:t>організації</a:t>
            </a:r>
            <a:r>
              <a:rPr lang="ru-RU" dirty="0" smtClean="0"/>
              <a:t> </a:t>
            </a:r>
            <a:r>
              <a:rPr lang="ru-RU" dirty="0" err="1" smtClean="0"/>
              <a:t>збуту</a:t>
            </a:r>
            <a:r>
              <a:rPr lang="ru-RU" dirty="0" smtClean="0"/>
              <a:t> </a:t>
            </a:r>
            <a:r>
              <a:rPr lang="ru-RU" dirty="0" err="1" smtClean="0"/>
              <a:t>продукції</a:t>
            </a:r>
            <a:r>
              <a:rPr lang="ru-RU" dirty="0" smtClean="0"/>
              <a:t> </a:t>
            </a:r>
            <a:r>
              <a:rPr lang="ru-RU" dirty="0" err="1" smtClean="0"/>
              <a:t>виробника</a:t>
            </a:r>
            <a:r>
              <a:rPr lang="ru-RU" dirty="0" smtClean="0"/>
              <a:t> </a:t>
            </a:r>
            <a:r>
              <a:rPr lang="ru-RU" dirty="0" err="1" smtClean="0"/>
              <a:t>залучаються</a:t>
            </a:r>
            <a:r>
              <a:rPr lang="ru-RU" dirty="0" smtClean="0"/>
              <a:t> </a:t>
            </a:r>
            <a:r>
              <a:rPr lang="ru-RU" dirty="0" err="1" smtClean="0"/>
              <a:t>незалежні</a:t>
            </a:r>
            <a:r>
              <a:rPr lang="ru-RU" dirty="0" smtClean="0"/>
              <a:t> </a:t>
            </a:r>
            <a:r>
              <a:rPr lang="ru-RU" dirty="0" err="1" smtClean="0"/>
              <a:t>посередники</a:t>
            </a:r>
            <a:r>
              <a:rPr lang="ru-RU" dirty="0" smtClean="0"/>
              <a:t>.</a:t>
            </a:r>
          </a:p>
          <a:p>
            <a:r>
              <a:rPr lang="ru-RU" b="1" dirty="0" err="1" smtClean="0"/>
              <a:t>Комбінований</a:t>
            </a:r>
            <a:r>
              <a:rPr lang="ru-RU" b="1" dirty="0" smtClean="0"/>
              <a:t> (</a:t>
            </a:r>
            <a:r>
              <a:rPr lang="ru-RU" b="1" dirty="0" err="1" smtClean="0"/>
              <a:t>змішаний</a:t>
            </a:r>
            <a:r>
              <a:rPr lang="ru-RU" dirty="0" smtClean="0"/>
              <a:t>) </a:t>
            </a:r>
            <a:r>
              <a:rPr lang="ru-RU" dirty="0" err="1" smtClean="0"/>
              <a:t>передбачає</a:t>
            </a:r>
            <a:r>
              <a:rPr lang="ru-RU" dirty="0" smtClean="0"/>
              <a:t> </a:t>
            </a:r>
            <a:r>
              <a:rPr lang="ru-RU" dirty="0" err="1" smtClean="0"/>
              <a:t>спільну</a:t>
            </a:r>
            <a:r>
              <a:rPr lang="ru-RU" dirty="0" smtClean="0"/>
              <a:t> участь </a:t>
            </a:r>
            <a:r>
              <a:rPr lang="ru-RU" dirty="0" err="1" smtClean="0"/>
              <a:t>виробника</a:t>
            </a:r>
            <a:r>
              <a:rPr lang="ru-RU" dirty="0" smtClean="0"/>
              <a:t> і </a:t>
            </a:r>
            <a:r>
              <a:rPr lang="ru-RU" dirty="0" err="1" smtClean="0"/>
              <a:t>посередника</a:t>
            </a:r>
            <a:r>
              <a:rPr lang="ru-RU" dirty="0" smtClean="0"/>
              <a:t> у </a:t>
            </a:r>
            <a:r>
              <a:rPr lang="ru-RU" dirty="0" err="1" smtClean="0"/>
              <a:t>збутовій</a:t>
            </a:r>
            <a:r>
              <a:rPr lang="ru-RU" dirty="0" smtClean="0"/>
              <a:t> </a:t>
            </a:r>
            <a:r>
              <a:rPr lang="ru-RU" dirty="0" err="1" smtClean="0"/>
              <a:t>діяльності</a:t>
            </a:r>
            <a:r>
              <a:rPr lang="ru-RU" dirty="0" smtClean="0"/>
              <a:t>.</a:t>
            </a:r>
          </a:p>
          <a:p>
            <a:r>
              <a:rPr lang="ru-RU" dirty="0" err="1" smtClean="0"/>
              <a:t>Розрізняють</a:t>
            </a:r>
            <a:r>
              <a:rPr lang="ru-RU" dirty="0" smtClean="0"/>
              <a:t> </a:t>
            </a:r>
            <a:r>
              <a:rPr lang="ru-RU" dirty="0" err="1" smtClean="0"/>
              <a:t>також</a:t>
            </a:r>
            <a:r>
              <a:rPr lang="ru-RU" dirty="0" smtClean="0"/>
              <a:t> </a:t>
            </a:r>
            <a:r>
              <a:rPr lang="ru-RU" dirty="0" err="1" smtClean="0"/>
              <a:t>просту</a:t>
            </a:r>
            <a:r>
              <a:rPr lang="ru-RU" dirty="0" smtClean="0"/>
              <a:t> і </a:t>
            </a:r>
            <a:r>
              <a:rPr lang="ru-RU" dirty="0" err="1" smtClean="0"/>
              <a:t>складну</a:t>
            </a:r>
            <a:r>
              <a:rPr lang="ru-RU" dirty="0" smtClean="0"/>
              <a:t> </a:t>
            </a:r>
            <a:r>
              <a:rPr lang="ru-RU" dirty="0" err="1" smtClean="0"/>
              <a:t>системи</a:t>
            </a:r>
            <a:r>
              <a:rPr lang="ru-RU" dirty="0" smtClean="0"/>
              <a:t> </a:t>
            </a:r>
            <a:r>
              <a:rPr lang="ru-RU" dirty="0" err="1" smtClean="0"/>
              <a:t>збуту</a:t>
            </a:r>
            <a:r>
              <a:rPr lang="ru-RU" dirty="0" smtClean="0"/>
              <a:t> </a:t>
            </a:r>
            <a:r>
              <a:rPr lang="ru-RU" dirty="0" err="1" smtClean="0"/>
              <a:t>продукції</a:t>
            </a:r>
            <a:r>
              <a:rPr lang="ru-RU" dirty="0" smtClean="0"/>
              <a:t>.</a:t>
            </a:r>
          </a:p>
          <a:p>
            <a:r>
              <a:rPr lang="ru-RU" b="1" dirty="0" smtClean="0"/>
              <a:t>Проста система </a:t>
            </a:r>
            <a:r>
              <a:rPr lang="ru-RU" dirty="0" err="1" smtClean="0"/>
              <a:t>передбачає</a:t>
            </a:r>
            <a:r>
              <a:rPr lang="ru-RU" dirty="0" smtClean="0"/>
              <a:t> </a:t>
            </a:r>
            <a:r>
              <a:rPr lang="ru-RU" dirty="0" err="1" smtClean="0"/>
              <a:t>наявність</a:t>
            </a:r>
            <a:r>
              <a:rPr lang="ru-RU" dirty="0" smtClean="0"/>
              <a:t> у </a:t>
            </a:r>
            <a:r>
              <a:rPr lang="ru-RU" dirty="0" err="1" smtClean="0"/>
              <a:t>ланцюгу</a:t>
            </a:r>
            <a:r>
              <a:rPr lang="ru-RU" dirty="0" smtClean="0"/>
              <a:t> </a:t>
            </a:r>
            <a:r>
              <a:rPr lang="ru-RU" dirty="0" err="1" smtClean="0"/>
              <a:t>збуту</a:t>
            </a:r>
            <a:r>
              <a:rPr lang="ru-RU" dirty="0" smtClean="0"/>
              <a:t> </a:t>
            </a:r>
            <a:r>
              <a:rPr lang="ru-RU" dirty="0" err="1" smtClean="0"/>
              <a:t>двох</a:t>
            </a:r>
            <a:r>
              <a:rPr lang="ru-RU" dirty="0" smtClean="0"/>
              <a:t> </a:t>
            </a:r>
            <a:r>
              <a:rPr lang="ru-RU" dirty="0" err="1" smtClean="0"/>
              <a:t>складових</a:t>
            </a:r>
            <a:r>
              <a:rPr lang="ru-RU" dirty="0" smtClean="0"/>
              <a:t> – </a:t>
            </a:r>
            <a:r>
              <a:rPr lang="ru-RU" dirty="0" err="1" smtClean="0"/>
              <a:t>виробника</a:t>
            </a:r>
            <a:r>
              <a:rPr lang="ru-RU" dirty="0" smtClean="0"/>
              <a:t> і </a:t>
            </a:r>
            <a:r>
              <a:rPr lang="ru-RU" dirty="0" err="1" smtClean="0"/>
              <a:t>споживача</a:t>
            </a:r>
            <a:r>
              <a:rPr lang="ru-RU" dirty="0" smtClean="0"/>
              <a:t>.</a:t>
            </a:r>
          </a:p>
          <a:p>
            <a:r>
              <a:rPr lang="ru-RU" b="1" dirty="0" smtClean="0"/>
              <a:t>Складна система </a:t>
            </a:r>
            <a:r>
              <a:rPr lang="ru-RU" dirty="0" smtClean="0"/>
              <a:t>є </a:t>
            </a:r>
            <a:r>
              <a:rPr lang="ru-RU" dirty="0" err="1" smtClean="0"/>
              <a:t>багаторівневою</a:t>
            </a:r>
            <a:r>
              <a:rPr lang="ru-RU" dirty="0" smtClean="0"/>
              <a:t> з </a:t>
            </a:r>
            <a:r>
              <a:rPr lang="ru-RU" dirty="0" err="1" smtClean="0"/>
              <a:t>численними</a:t>
            </a:r>
            <a:r>
              <a:rPr lang="ru-RU" dirty="0" smtClean="0"/>
              <a:t> </a:t>
            </a:r>
            <a:r>
              <a:rPr lang="ru-RU" dirty="0" err="1" smtClean="0"/>
              <a:t>проміжними</a:t>
            </a:r>
            <a:r>
              <a:rPr lang="ru-RU" dirty="0" smtClean="0"/>
              <a:t> ланками: </a:t>
            </a:r>
            <a:r>
              <a:rPr lang="ru-RU" dirty="0" err="1" smtClean="0"/>
              <a:t>власними</a:t>
            </a:r>
            <a:r>
              <a:rPr lang="ru-RU" dirty="0" smtClean="0"/>
              <a:t> </a:t>
            </a:r>
            <a:r>
              <a:rPr lang="ru-RU" dirty="0" err="1" smtClean="0"/>
              <a:t>збутовими</a:t>
            </a:r>
            <a:r>
              <a:rPr lang="ru-RU" dirty="0" smtClean="0"/>
              <a:t> </a:t>
            </a:r>
            <a:r>
              <a:rPr lang="ru-RU" dirty="0" err="1" smtClean="0"/>
              <a:t>філіями</a:t>
            </a:r>
            <a:r>
              <a:rPr lang="ru-RU" dirty="0" smtClean="0"/>
              <a:t> і </a:t>
            </a:r>
            <a:r>
              <a:rPr lang="ru-RU" dirty="0" err="1" smtClean="0"/>
              <a:t>дочірніми</a:t>
            </a:r>
            <a:r>
              <a:rPr lang="ru-RU" dirty="0" smtClean="0"/>
              <a:t> </a:t>
            </a:r>
            <a:r>
              <a:rPr lang="ru-RU" dirty="0" err="1" smtClean="0"/>
              <a:t>компаніями</a:t>
            </a:r>
            <a:r>
              <a:rPr lang="ru-RU" dirty="0" smtClean="0"/>
              <a:t>; </a:t>
            </a:r>
            <a:r>
              <a:rPr lang="ru-RU" dirty="0" err="1" smtClean="0"/>
              <a:t>незалежними</a:t>
            </a:r>
            <a:r>
              <a:rPr lang="ru-RU" dirty="0" smtClean="0"/>
              <a:t> </a:t>
            </a:r>
            <a:r>
              <a:rPr lang="ru-RU" dirty="0" err="1" smtClean="0"/>
              <a:t>збутовими</a:t>
            </a:r>
            <a:r>
              <a:rPr lang="ru-RU" dirty="0" smtClean="0"/>
              <a:t> </a:t>
            </a:r>
            <a:r>
              <a:rPr lang="ru-RU" dirty="0" err="1" smtClean="0"/>
              <a:t>посередниками</a:t>
            </a:r>
            <a:r>
              <a:rPr lang="ru-RU" dirty="0" smtClean="0"/>
              <a:t>, </a:t>
            </a:r>
            <a:r>
              <a:rPr lang="ru-RU" dirty="0" err="1" smtClean="0"/>
              <a:t>гуртовими</a:t>
            </a:r>
            <a:r>
              <a:rPr lang="ru-RU" dirty="0" smtClean="0"/>
              <a:t> і </a:t>
            </a:r>
            <a:r>
              <a:rPr lang="ru-RU" dirty="0" err="1" smtClean="0"/>
              <a:t>роздрібними</a:t>
            </a:r>
            <a:r>
              <a:rPr lang="ru-RU" dirty="0" smtClean="0"/>
              <a:t> </a:t>
            </a:r>
            <a:r>
              <a:rPr lang="ru-RU" dirty="0" err="1" smtClean="0"/>
              <a:t>підприємствами</a:t>
            </a:r>
            <a:endParaRPr lang="ru-RU" dirty="0" smtClean="0"/>
          </a:p>
          <a:p>
            <a:r>
              <a:rPr lang="uk-UA" dirty="0" smtClean="0"/>
              <a:t>діяльність підприємства у сфері збуту підпорядкована визначеним цілям.</a:t>
            </a:r>
          </a:p>
          <a:p>
            <a:r>
              <a:rPr lang="uk-UA" dirty="0" smtClean="0"/>
              <a:t>По-перше, вона повинна привернути увагу споживачів до продукції підприємства.</a:t>
            </a:r>
          </a:p>
          <a:p>
            <a:r>
              <a:rPr lang="uk-UA" dirty="0" smtClean="0"/>
              <a:t>По-друге, забезпечувати доставку вироблених товарів належного асортименту та якості у необхідній кількості у визначений час за її адресним призначенням.</a:t>
            </a:r>
          </a:p>
          <a:p>
            <a:endParaRPr lang="ru-UA" dirty="0"/>
          </a:p>
        </p:txBody>
      </p:sp>
    </p:spTree>
    <p:extLst>
      <p:ext uri="{BB962C8B-B14F-4D97-AF65-F5344CB8AC3E}">
        <p14:creationId xmlns:p14="http://schemas.microsoft.com/office/powerpoint/2010/main" val="39271216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9321" y="188640"/>
            <a:ext cx="8784976" cy="6186309"/>
          </a:xfrm>
          <a:prstGeom prst="rect">
            <a:avLst/>
          </a:prstGeom>
        </p:spPr>
        <p:txBody>
          <a:bodyPr wrap="square">
            <a:spAutoFit/>
          </a:bodyPr>
          <a:lstStyle/>
          <a:p>
            <a:r>
              <a:rPr lang="uk-UA" dirty="0" smtClean="0"/>
              <a:t>У ході реалізації викладених вище цілей збутової політики підприємства вирішують такі </a:t>
            </a:r>
            <a:r>
              <a:rPr lang="uk-UA" b="1" dirty="0" smtClean="0"/>
              <a:t>завдання:</a:t>
            </a:r>
          </a:p>
          <a:p>
            <a:r>
              <a:rPr lang="uk-UA" dirty="0" smtClean="0"/>
              <a:t>-	вибір цільового ринку або його сегментів;</a:t>
            </a:r>
          </a:p>
          <a:p>
            <a:r>
              <a:rPr lang="uk-UA" dirty="0" smtClean="0"/>
              <a:t>-	вибір систем збуту та визначення необхідних фінансових витрат;</a:t>
            </a:r>
          </a:p>
          <a:p>
            <a:r>
              <a:rPr lang="uk-UA" dirty="0" smtClean="0"/>
              <a:t>-	вибір каналів та методів збуту;</a:t>
            </a:r>
          </a:p>
          <a:p>
            <a:r>
              <a:rPr lang="uk-UA" dirty="0" smtClean="0"/>
              <a:t>-	вибір способу виходу на ринок;</a:t>
            </a:r>
          </a:p>
          <a:p>
            <a:r>
              <a:rPr lang="uk-UA" dirty="0" smtClean="0"/>
              <a:t>-	вибір часу виходу на ринок;</a:t>
            </a:r>
          </a:p>
          <a:p>
            <a:r>
              <a:rPr lang="uk-UA" dirty="0" smtClean="0"/>
              <a:t>-	визначення системи руху товарів і витрат на доставку товарів споживачу;</a:t>
            </a:r>
          </a:p>
          <a:p>
            <a:pPr marL="285750" indent="-285750">
              <a:buFontTx/>
              <a:buChar char="-"/>
            </a:pPr>
            <a:r>
              <a:rPr lang="uk-UA" dirty="0" smtClean="0"/>
              <a:t>визначення форм та методів стимулюванню збуту та необхідних для цього витрат.</a:t>
            </a:r>
          </a:p>
          <a:p>
            <a:r>
              <a:rPr lang="uk-UA" b="1" dirty="0" smtClean="0"/>
              <a:t>ключові фактори успіху підприємства у сфері збуту</a:t>
            </a:r>
            <a:r>
              <a:rPr lang="uk-UA" dirty="0" smtClean="0"/>
              <a:t>.</a:t>
            </a:r>
          </a:p>
          <a:p>
            <a:r>
              <a:rPr lang="uk-UA" b="1" dirty="0" smtClean="0"/>
              <a:t>Цільовий ринок </a:t>
            </a:r>
            <a:r>
              <a:rPr lang="uk-UA" dirty="0" smtClean="0"/>
              <a:t>- ключовий фактор успіху збутової діяльності підприємства в ринковій економіці. В умовах жорсткої конкуренції успішність стратегічного управління збутом залежить насамперед від клієнтурної політики підприємства [1].</a:t>
            </a:r>
          </a:p>
          <a:p>
            <a:r>
              <a:rPr lang="uk-UA" dirty="0" smtClean="0"/>
              <a:t>Виділяються ринки товарів виробничого призначення і споживчих товарів. Кожен із них має свою специфіку. Учасниками перших є підприємці, а других — населення.</a:t>
            </a:r>
          </a:p>
          <a:p>
            <a:r>
              <a:rPr lang="uk-UA" b="1" dirty="0" smtClean="0"/>
              <a:t>Асортиментна політика</a:t>
            </a:r>
            <a:r>
              <a:rPr lang="uk-UA" dirty="0" smtClean="0"/>
              <a:t>. Глибина, широта і гармонійність асортименту товарів часто визначають вибір покупцем певного підприємства для здійснення купівлі, а забезпечення широкого вибору товарів, які враховують специфіку потреб покупців, є важливою умовою задоволення їхнього попиту. Для постійних покупців підприємства важливу роль відіграє також стійкість асортименту, яка гарантує постійну можливість здійснення купівлі.</a:t>
            </a:r>
          </a:p>
          <a:p>
            <a:pPr marL="285750" indent="-285750">
              <a:buFontTx/>
              <a:buChar char="-"/>
            </a:pPr>
            <a:endParaRPr lang="uk-UA" dirty="0"/>
          </a:p>
        </p:txBody>
      </p:sp>
    </p:spTree>
    <p:extLst>
      <p:ext uri="{BB962C8B-B14F-4D97-AF65-F5344CB8AC3E}">
        <p14:creationId xmlns:p14="http://schemas.microsoft.com/office/powerpoint/2010/main" val="4160668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404664"/>
            <a:ext cx="8712968" cy="3970318"/>
          </a:xfrm>
          <a:prstGeom prst="rect">
            <a:avLst/>
          </a:prstGeom>
        </p:spPr>
        <p:txBody>
          <a:bodyPr wrap="square">
            <a:spAutoFit/>
          </a:bodyPr>
          <a:lstStyle/>
          <a:p>
            <a:r>
              <a:rPr lang="ru-RU" b="1" dirty="0" err="1" smtClean="0"/>
              <a:t>збутовий</a:t>
            </a:r>
            <a:r>
              <a:rPr lang="ru-RU" b="1" dirty="0" smtClean="0"/>
              <a:t> персонал</a:t>
            </a:r>
            <a:r>
              <a:rPr lang="ru-RU" dirty="0" smtClean="0"/>
              <a:t>, </a:t>
            </a:r>
            <a:r>
              <a:rPr lang="ru-RU" dirty="0" err="1" smtClean="0"/>
              <a:t>який</a:t>
            </a:r>
            <a:r>
              <a:rPr lang="ru-RU" dirty="0" smtClean="0"/>
              <a:t> з </a:t>
            </a:r>
            <a:r>
              <a:rPr lang="ru-RU" dirty="0" err="1" smtClean="0"/>
              <a:t>позицій</a:t>
            </a:r>
            <a:r>
              <a:rPr lang="ru-RU" dirty="0" smtClean="0"/>
              <a:t> </a:t>
            </a:r>
            <a:r>
              <a:rPr lang="ru-RU" dirty="0" err="1" smtClean="0"/>
              <a:t>стратегічного</a:t>
            </a:r>
            <a:r>
              <a:rPr lang="ru-RU" dirty="0" smtClean="0"/>
              <a:t> </a:t>
            </a:r>
            <a:r>
              <a:rPr lang="ru-RU" dirty="0" err="1" smtClean="0"/>
              <a:t>управління</a:t>
            </a:r>
            <a:r>
              <a:rPr lang="ru-RU" dirty="0" smtClean="0"/>
              <a:t> </a:t>
            </a:r>
            <a:r>
              <a:rPr lang="ru-RU" dirty="0" err="1" smtClean="0"/>
              <a:t>розглядається</a:t>
            </a:r>
            <a:r>
              <a:rPr lang="ru-RU" dirty="0" smtClean="0"/>
              <a:t> як </a:t>
            </a:r>
            <a:r>
              <a:rPr lang="ru-RU" dirty="0" err="1" smtClean="0"/>
              <a:t>засіб</a:t>
            </a:r>
            <a:r>
              <a:rPr lang="ru-RU" dirty="0" smtClean="0"/>
              <a:t> </a:t>
            </a:r>
            <a:r>
              <a:rPr lang="ru-RU" dirty="0" err="1" smtClean="0"/>
              <a:t>досягнення</a:t>
            </a:r>
            <a:r>
              <a:rPr lang="ru-RU" dirty="0" smtClean="0"/>
              <a:t> </a:t>
            </a:r>
            <a:r>
              <a:rPr lang="ru-RU" dirty="0" err="1" smtClean="0"/>
              <a:t>поставлених</a:t>
            </a:r>
            <a:r>
              <a:rPr lang="ru-RU" dirty="0" smtClean="0"/>
              <a:t> </a:t>
            </a:r>
            <a:r>
              <a:rPr lang="ru-RU" dirty="0" err="1" smtClean="0"/>
              <a:t>цілей</a:t>
            </a:r>
            <a:r>
              <a:rPr lang="ru-RU" dirty="0" smtClean="0"/>
              <a:t>. </a:t>
            </a:r>
            <a:r>
              <a:rPr lang="ru-RU" dirty="0" err="1" smtClean="0"/>
              <a:t>Успішна</a:t>
            </a:r>
            <a:r>
              <a:rPr lang="ru-RU" dirty="0" smtClean="0"/>
              <a:t> робота </a:t>
            </a:r>
            <a:r>
              <a:rPr lang="ru-RU" dirty="0" err="1" smtClean="0"/>
              <a:t>збутового</a:t>
            </a:r>
            <a:r>
              <a:rPr lang="ru-RU" dirty="0" smtClean="0"/>
              <a:t> персоналу </a:t>
            </a:r>
            <a:r>
              <a:rPr lang="ru-RU" dirty="0" err="1" smtClean="0"/>
              <a:t>полягає</a:t>
            </a:r>
            <a:r>
              <a:rPr lang="ru-RU" dirty="0" smtClean="0"/>
              <a:t> у </a:t>
            </a:r>
            <a:r>
              <a:rPr lang="ru-RU" dirty="0" err="1" smtClean="0"/>
              <a:t>взаємодії</a:t>
            </a:r>
            <a:r>
              <a:rPr lang="ru-RU" dirty="0" smtClean="0"/>
              <a:t> </a:t>
            </a:r>
            <a:r>
              <a:rPr lang="ru-RU" dirty="0" err="1" smtClean="0"/>
              <a:t>під</a:t>
            </a:r>
            <a:r>
              <a:rPr lang="ru-RU" dirty="0" smtClean="0"/>
              <a:t> час продажу та </a:t>
            </a:r>
            <a:r>
              <a:rPr lang="ru-RU" dirty="0" err="1" smtClean="0"/>
              <a:t>використанні</a:t>
            </a:r>
            <a:r>
              <a:rPr lang="ru-RU" dirty="0" smtClean="0"/>
              <a:t> </a:t>
            </a:r>
            <a:r>
              <a:rPr lang="ru-RU" dirty="0" err="1" smtClean="0"/>
              <a:t>стратегії</a:t>
            </a:r>
            <a:r>
              <a:rPr lang="ru-RU" dirty="0" smtClean="0"/>
              <a:t> </a:t>
            </a:r>
            <a:r>
              <a:rPr lang="ru-RU" dirty="0" err="1" smtClean="0"/>
              <a:t>переконання</a:t>
            </a:r>
            <a:endParaRPr lang="ru-RU" dirty="0" smtClean="0"/>
          </a:p>
          <a:p>
            <a:r>
              <a:rPr lang="uk-UA" b="1" dirty="0" smtClean="0"/>
              <a:t>заходи мерчандайзингу:</a:t>
            </a:r>
          </a:p>
          <a:p>
            <a:r>
              <a:rPr lang="uk-UA" dirty="0" smtClean="0"/>
              <a:t>-	зручність розташування підприємства і торговельних секцій;</a:t>
            </a:r>
          </a:p>
          <a:p>
            <a:r>
              <a:rPr lang="uk-UA" dirty="0" smtClean="0"/>
              <a:t>-	використання прогресивних методів продажу;</a:t>
            </a:r>
          </a:p>
          <a:p>
            <a:r>
              <a:rPr lang="uk-UA" dirty="0" smtClean="0"/>
              <a:t>-	гнучка цінова політика підприємства;</a:t>
            </a:r>
          </a:p>
          <a:p>
            <a:r>
              <a:rPr lang="uk-UA" dirty="0" smtClean="0"/>
              <a:t>-	надання широкого асортименту додаткових послуг;</a:t>
            </a:r>
          </a:p>
          <a:p>
            <a:pPr marL="285750" indent="-285750">
              <a:buFontTx/>
              <a:buChar char="-"/>
            </a:pPr>
            <a:r>
              <a:rPr lang="uk-UA" dirty="0" smtClean="0"/>
              <a:t>реклама і рекламні матеріали у місцях продажу товарів.</a:t>
            </a:r>
          </a:p>
          <a:p>
            <a:r>
              <a:rPr lang="uk-UA" dirty="0" smtClean="0"/>
              <a:t>Таким чином управління збутовою діяльністю можна розглядати як систему, що складається з двох основних підсистем: керуючої (суб’єкт управління – керівні органи) і керованої (об’єкт управління – збутова діяльність підприємства; процеси укладання угод, відвантаження продукції тощо).</a:t>
            </a:r>
          </a:p>
          <a:p>
            <a:endParaRPr lang="ru-UA" dirty="0"/>
          </a:p>
        </p:txBody>
      </p:sp>
    </p:spTree>
    <p:extLst>
      <p:ext uri="{BB962C8B-B14F-4D97-AF65-F5344CB8AC3E}">
        <p14:creationId xmlns:p14="http://schemas.microsoft.com/office/powerpoint/2010/main" val="6402806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9620" y="28962"/>
            <a:ext cx="8568952" cy="6986528"/>
          </a:xfrm>
          <a:prstGeom prst="rect">
            <a:avLst/>
          </a:prstGeom>
        </p:spPr>
        <p:txBody>
          <a:bodyPr wrap="square">
            <a:spAutoFit/>
          </a:bodyPr>
          <a:lstStyle/>
          <a:p>
            <a:r>
              <a:rPr lang="uk-UA" sz="1600" b="1" dirty="0" smtClean="0"/>
              <a:t>Ключовими показниками оцінки збутової діяльності підприємства є:</a:t>
            </a:r>
          </a:p>
          <a:p>
            <a:r>
              <a:rPr lang="uk-UA" sz="1600" dirty="0" smtClean="0"/>
              <a:t>-	обсяг доходу (виручки) від реалізації продукції;</a:t>
            </a:r>
          </a:p>
          <a:p>
            <a:r>
              <a:rPr lang="uk-UA" sz="1600" dirty="0" smtClean="0"/>
              <a:t>-	валовий, операційний прибуток;</a:t>
            </a:r>
          </a:p>
          <a:p>
            <a:r>
              <a:rPr lang="uk-UA" sz="1600" dirty="0" smtClean="0"/>
              <a:t>-	собівартість реалізованої продукції;</a:t>
            </a:r>
          </a:p>
          <a:p>
            <a:r>
              <a:rPr lang="uk-UA" sz="1600" dirty="0" smtClean="0"/>
              <a:t>-	витрати на збут;</a:t>
            </a:r>
          </a:p>
          <a:p>
            <a:r>
              <a:rPr lang="uk-UA" sz="1600" dirty="0" smtClean="0"/>
              <a:t>-	рентабельність реалізації (відношення у % прибутку (валового/операційного) до доходу від реалізації продукції);</a:t>
            </a:r>
          </a:p>
          <a:p>
            <a:r>
              <a:rPr lang="uk-UA" sz="1600" dirty="0" smtClean="0"/>
              <a:t>-	рентабельність діяльності (відношення у % прибутку (валового/операційного) до собівартості реалізованої продукції;</a:t>
            </a:r>
          </a:p>
          <a:p>
            <a:r>
              <a:rPr lang="uk-UA" sz="1600" dirty="0" smtClean="0"/>
              <a:t>-	рентабельність окремих видів продукції (відношення у % прибутку окремого виробу до його собівартості/ціни);</a:t>
            </a:r>
          </a:p>
          <a:p>
            <a:r>
              <a:rPr lang="uk-UA" sz="1600" dirty="0" smtClean="0"/>
              <a:t>-	окупність збутових витрат (співвідношення доходу від реалізації продукції до витрат на збут);</a:t>
            </a:r>
          </a:p>
          <a:p>
            <a:r>
              <a:rPr lang="uk-UA" sz="1600" dirty="0" smtClean="0"/>
              <a:t>-	віддача активів підприємства (співвідношення доходу від реалізації продукції до середньої величини авансованих активів підприємства);</a:t>
            </a:r>
          </a:p>
          <a:p>
            <a:r>
              <a:rPr lang="uk-UA" sz="1600" dirty="0" smtClean="0"/>
              <a:t>-	середні залишки готової продукції на складі (за формулою середньої хронологічної);</a:t>
            </a:r>
          </a:p>
          <a:p>
            <a:r>
              <a:rPr lang="uk-UA" sz="1600" dirty="0" smtClean="0"/>
              <a:t>-	середній обсяг дебіторської заборгованості за продукцію, товари, роботи, послуги;</a:t>
            </a:r>
          </a:p>
          <a:p>
            <a:r>
              <a:rPr lang="uk-UA" sz="1600" dirty="0" smtClean="0"/>
              <a:t>-	середня тривалість обороту готової продукції/коефіцієнт оборотності готової продукції;</a:t>
            </a:r>
          </a:p>
          <a:p>
            <a:r>
              <a:rPr lang="uk-UA" sz="1600" dirty="0" smtClean="0"/>
              <a:t>-	середній період інкасації дебіторської заборгованості за продукцію, товари, роботи, послуги/коефіцієнт оборотності дебіторської заборгованості за продукцію, товари, роботи, послуги;</a:t>
            </a:r>
          </a:p>
          <a:p>
            <a:r>
              <a:rPr lang="uk-UA" sz="1600" dirty="0" smtClean="0"/>
              <a:t>-	дохід	(виручка)	від	реалізації	продукції	(прибуток валовий/операційний) в розрахунку на одного працівника відділу збуту;</a:t>
            </a:r>
          </a:p>
          <a:p>
            <a:r>
              <a:rPr lang="uk-UA" sz="1600" dirty="0" smtClean="0"/>
              <a:t>-	частка збутового персоналу у середньообліковій чисельності персоналу підприємства;</a:t>
            </a:r>
          </a:p>
          <a:p>
            <a:r>
              <a:rPr lang="uk-UA" sz="1600" dirty="0" smtClean="0"/>
              <a:t>-	фонд оплати праці збутового персоналу;</a:t>
            </a:r>
          </a:p>
          <a:p>
            <a:r>
              <a:rPr lang="uk-UA" sz="1600" dirty="0" smtClean="0"/>
              <a:t>-	питома вага фонду оплати праці у загальному фонді оплати праці.</a:t>
            </a:r>
            <a:endParaRPr lang="uk-UA" sz="1600" dirty="0"/>
          </a:p>
        </p:txBody>
      </p:sp>
    </p:spTree>
    <p:extLst>
      <p:ext uri="{BB962C8B-B14F-4D97-AF65-F5344CB8AC3E}">
        <p14:creationId xmlns:p14="http://schemas.microsoft.com/office/powerpoint/2010/main" val="2229356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61045" y="248544"/>
            <a:ext cx="8352928" cy="5940088"/>
          </a:xfrm>
          <a:prstGeom prst="rect">
            <a:avLst/>
          </a:prstGeom>
        </p:spPr>
        <p:txBody>
          <a:bodyPr wrap="square">
            <a:spAutoFit/>
          </a:bodyPr>
          <a:lstStyle/>
          <a:p>
            <a:r>
              <a:rPr lang="uk-UA" sz="2000" dirty="0" smtClean="0"/>
              <a:t>Збутова політика в міжнародному маркетингу стосується двох аспектів: збуту на міждержавному рівні і розподілу товарів всередині зарубіжної держави. І в тому і в іншому випадку виробник повинен приймати рішення про збутовому каналі. З точки зору можливостей стандартизації збутових каналів і стратегій розподілу ця складова комплексу міжнародного маркетингу зв'язана з найбільшою кількістю перешкод. До них насамперед можна віднести:</a:t>
            </a:r>
          </a:p>
          <a:p>
            <a:r>
              <a:rPr lang="uk-UA" sz="2000" dirty="0" smtClean="0"/>
              <a:t>- розбіжності в національних системах розподілу, які склалися впродовж тривалого періоду в конкретній економічній, політичній, культурній, правовій, соціальній середовищі, враховує традиції споживання та поведінкові особливості покупців;</a:t>
            </a:r>
          </a:p>
          <a:p>
            <a:r>
              <a:rPr lang="uk-UA" sz="2000" dirty="0" smtClean="0"/>
              <a:t>- значні розбіжності в законодавстві з питань власності на торгові організації, фінансовим взаєминам учасників збутових каналів і </a:t>
            </a:r>
            <a:r>
              <a:rPr lang="uk-UA" sz="2000" dirty="0" err="1" smtClean="0"/>
              <a:t>т.д</a:t>
            </a:r>
            <a:r>
              <a:rPr lang="uk-UA" sz="2000" dirty="0" smtClean="0"/>
              <a:t>.;</a:t>
            </a:r>
          </a:p>
          <a:p>
            <a:r>
              <a:rPr lang="uk-UA" sz="2000" dirty="0" smtClean="0"/>
              <a:t>- різний (часом непорівнянний) рівень розвитку збутової інфраструктури;</a:t>
            </a:r>
          </a:p>
          <a:p>
            <a:r>
              <a:rPr lang="uk-UA" sz="2000" dirty="0" smtClean="0"/>
              <a:t>- географічні фактори (щільність населення, концентрація покупців у великих містах або сільській місцевості і пр.);</a:t>
            </a:r>
          </a:p>
          <a:p>
            <a:r>
              <a:rPr lang="uk-UA" sz="2000" dirty="0" smtClean="0"/>
              <a:t>- різниця в асортименті послуг, що надаються на користь споживача учасниками збутового каналу та інші фактори, негативні з точки зору можливості стандартизації, а також її доцільності. </a:t>
            </a:r>
            <a:endParaRPr lang="ru-UA" sz="2000" dirty="0"/>
          </a:p>
        </p:txBody>
      </p:sp>
    </p:spTree>
    <p:extLst>
      <p:ext uri="{BB962C8B-B14F-4D97-AF65-F5344CB8AC3E}">
        <p14:creationId xmlns:p14="http://schemas.microsoft.com/office/powerpoint/2010/main" val="10042406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16632"/>
            <a:ext cx="8352928" cy="6463308"/>
          </a:xfrm>
          <a:prstGeom prst="rect">
            <a:avLst/>
          </a:prstGeom>
        </p:spPr>
        <p:txBody>
          <a:bodyPr wrap="square">
            <a:spAutoFit/>
          </a:bodyPr>
          <a:lstStyle/>
          <a:p>
            <a:r>
              <a:rPr lang="uk-UA" dirty="0" smtClean="0"/>
              <a:t>Міжнародну збутову політику здійснюють в кілька етапів:</a:t>
            </a:r>
          </a:p>
          <a:p>
            <a:r>
              <a:rPr lang="uk-UA" dirty="0" smtClean="0"/>
              <a:t>1)	визначення завдань збутової політики;</a:t>
            </a:r>
          </a:p>
          <a:p>
            <a:r>
              <a:rPr lang="uk-UA" dirty="0" smtClean="0"/>
              <a:t>2)	вибір каналів руху товарів;</a:t>
            </a:r>
          </a:p>
          <a:p>
            <a:r>
              <a:rPr lang="uk-UA" dirty="0" smtClean="0"/>
              <a:t>3)	вибір методів збуту;</a:t>
            </a:r>
          </a:p>
          <a:p>
            <a:r>
              <a:rPr lang="uk-UA" dirty="0" smtClean="0"/>
              <a:t>4)	вибір посередників;</a:t>
            </a:r>
          </a:p>
          <a:p>
            <a:r>
              <a:rPr lang="uk-UA" dirty="0" smtClean="0"/>
              <a:t>5)	визначення форм роботи з посередниками.</a:t>
            </a:r>
          </a:p>
          <a:p>
            <a:r>
              <a:rPr lang="uk-UA" dirty="0" smtClean="0"/>
              <a:t>Оскільки виробник прагне закріпитися на ринку, збутова політика має сприяти вирішенню таких завдань: виявлення або уточнення смаків і запитів споживачів; пристосування збутової мережі до запитів закордонних споживачів, створення для них максимальних зручностей до, під час і після покупки; дороблення товару, його підготовка до продажу (сортування, фасування, пакування).</a:t>
            </a:r>
          </a:p>
          <a:p>
            <a:r>
              <a:rPr lang="uk-UA" b="1" dirty="0" smtClean="0"/>
              <a:t>особливості організації збутової політики.</a:t>
            </a:r>
          </a:p>
          <a:p>
            <a:r>
              <a:rPr lang="uk-UA" dirty="0" smtClean="0"/>
              <a:t>1. Одним з ключових моментів в організації каналу є відбір торгових посередників. Якщо інфраструктура іноземного ринку розвинена, то компанія використовує послуги місцевих торгово-посередницьких організацій (дистриб'юторів), вибираючи їх за такими критеріями, як:</a:t>
            </a:r>
          </a:p>
          <a:p>
            <a:r>
              <a:rPr lang="uk-UA" dirty="0" smtClean="0"/>
              <a:t>- фінансові можливості і стабільність організації-дистриб'ютора;</a:t>
            </a:r>
          </a:p>
          <a:p>
            <a:r>
              <a:rPr lang="uk-UA" dirty="0" smtClean="0"/>
              <a:t>- рівень розвиненості </a:t>
            </a:r>
            <a:r>
              <a:rPr lang="uk-UA" dirty="0" err="1" smtClean="0"/>
              <a:t>зв'язків</a:t>
            </a:r>
            <a:r>
              <a:rPr lang="uk-UA" dirty="0" smtClean="0"/>
              <a:t> із споживачами (роздрібними або дрібнооптовими фірмами);</a:t>
            </a:r>
          </a:p>
          <a:p>
            <a:r>
              <a:rPr lang="uk-UA" dirty="0" smtClean="0"/>
              <a:t>- відповідність продукції компанії профілем діяльності дистриб'ютора (гармонійність пропозиції стосовно торговельному посереднику);</a:t>
            </a:r>
          </a:p>
          <a:p>
            <a:r>
              <a:rPr lang="uk-UA" dirty="0" smtClean="0"/>
              <a:t>- наявність відповідного обладнання, складів тощо;</a:t>
            </a:r>
          </a:p>
          <a:p>
            <a:r>
              <a:rPr lang="uk-UA" dirty="0" smtClean="0"/>
              <a:t>- рівень кваліфікації персоналу. </a:t>
            </a:r>
            <a:endParaRPr lang="ru-UA" dirty="0"/>
          </a:p>
        </p:txBody>
      </p:sp>
    </p:spTree>
    <p:extLst>
      <p:ext uri="{BB962C8B-B14F-4D97-AF65-F5344CB8AC3E}">
        <p14:creationId xmlns:p14="http://schemas.microsoft.com/office/powerpoint/2010/main" val="39993547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260648"/>
            <a:ext cx="8640960" cy="5909310"/>
          </a:xfrm>
          <a:prstGeom prst="rect">
            <a:avLst/>
          </a:prstGeom>
        </p:spPr>
        <p:txBody>
          <a:bodyPr wrap="square">
            <a:spAutoFit/>
          </a:bodyPr>
          <a:lstStyle/>
          <a:p>
            <a:r>
              <a:rPr lang="ru-RU" sz="2400" dirty="0" smtClean="0"/>
              <a:t>Для </a:t>
            </a:r>
            <a:r>
              <a:rPr lang="ru-RU" sz="2400" dirty="0" err="1" smtClean="0"/>
              <a:t>посередників</a:t>
            </a:r>
            <a:r>
              <a:rPr lang="ru-RU" sz="2400" dirty="0" smtClean="0"/>
              <a:t> </a:t>
            </a:r>
            <a:r>
              <a:rPr lang="ru-RU" sz="2400" dirty="0" err="1" smtClean="0"/>
              <a:t>важлива</a:t>
            </a:r>
            <a:r>
              <a:rPr lang="ru-RU" sz="2400" dirty="0" smtClean="0"/>
              <a:t> </a:t>
            </a:r>
            <a:r>
              <a:rPr lang="ru-RU" sz="2400" dirty="0" err="1" smtClean="0"/>
              <a:t>популярність</a:t>
            </a:r>
            <a:r>
              <a:rPr lang="ru-RU" sz="2400" dirty="0" smtClean="0"/>
              <a:t> </a:t>
            </a:r>
            <a:r>
              <a:rPr lang="ru-RU" sz="2400" dirty="0" err="1" smtClean="0"/>
              <a:t>товарної</a:t>
            </a:r>
            <a:r>
              <a:rPr lang="ru-RU" sz="2400" dirty="0" smtClean="0"/>
              <a:t> марки та </a:t>
            </a:r>
            <a:r>
              <a:rPr lang="ru-RU" sz="2400" dirty="0" err="1" smtClean="0"/>
              <a:t>імідж</a:t>
            </a:r>
            <a:r>
              <a:rPr lang="ru-RU" sz="2400" dirty="0" smtClean="0"/>
              <a:t> </a:t>
            </a:r>
            <a:r>
              <a:rPr lang="ru-RU" sz="2400" dirty="0" err="1" smtClean="0"/>
              <a:t>компанії-виробника</a:t>
            </a:r>
            <a:r>
              <a:rPr lang="ru-RU" sz="2400" dirty="0" smtClean="0"/>
              <a:t>, тому </a:t>
            </a:r>
            <a:r>
              <a:rPr lang="ru-RU" sz="2400" dirty="0" err="1" smtClean="0"/>
              <a:t>фірмі</a:t>
            </a:r>
            <a:r>
              <a:rPr lang="ru-RU" sz="2400" dirty="0" smtClean="0"/>
              <a:t>, не </a:t>
            </a:r>
            <a:r>
              <a:rPr lang="ru-RU" sz="2400" dirty="0" err="1" smtClean="0"/>
              <a:t>відомої</a:t>
            </a:r>
            <a:r>
              <a:rPr lang="ru-RU" sz="2400" dirty="0" smtClean="0"/>
              <a:t> </a:t>
            </a:r>
            <a:r>
              <a:rPr lang="ru-RU" sz="2400" dirty="0" err="1" smtClean="0"/>
              <a:t>даного</a:t>
            </a:r>
            <a:r>
              <a:rPr lang="ru-RU" sz="2400" dirty="0" smtClean="0"/>
              <a:t> ринку, нелегко </a:t>
            </a:r>
            <a:r>
              <a:rPr lang="ru-RU" sz="2400" dirty="0" err="1" smtClean="0"/>
              <a:t>створити</a:t>
            </a:r>
            <a:r>
              <a:rPr lang="ru-RU" sz="2400" dirty="0" smtClean="0"/>
              <a:t> </a:t>
            </a:r>
            <a:r>
              <a:rPr lang="ru-RU" sz="2400" dirty="0" err="1" smtClean="0"/>
              <a:t>збутової</a:t>
            </a:r>
            <a:r>
              <a:rPr lang="ru-RU" sz="2400" dirty="0" smtClean="0"/>
              <a:t> канал. Насторожено </a:t>
            </a:r>
            <a:r>
              <a:rPr lang="ru-RU" sz="2400" dirty="0" err="1" smtClean="0"/>
              <a:t>ставляться</a:t>
            </a:r>
            <a:r>
              <a:rPr lang="ru-RU" sz="2400" dirty="0" smtClean="0"/>
              <a:t> </a:t>
            </a:r>
            <a:r>
              <a:rPr lang="ru-RU" sz="2400" dirty="0" err="1" smtClean="0"/>
              <a:t>торгові</a:t>
            </a:r>
            <a:r>
              <a:rPr lang="ru-RU" sz="2400" dirty="0" smtClean="0"/>
              <a:t> </a:t>
            </a:r>
            <a:r>
              <a:rPr lang="ru-RU" sz="2400" dirty="0" err="1" smtClean="0"/>
              <a:t>компанії</a:t>
            </a:r>
            <a:r>
              <a:rPr lang="ru-RU" sz="2400" dirty="0" smtClean="0"/>
              <a:t> і до </a:t>
            </a:r>
            <a:r>
              <a:rPr lang="ru-RU" sz="2400" dirty="0" err="1" smtClean="0"/>
              <a:t>нових</a:t>
            </a:r>
            <a:r>
              <a:rPr lang="ru-RU" sz="2400" dirty="0" smtClean="0"/>
              <a:t> </a:t>
            </a:r>
            <a:r>
              <a:rPr lang="ru-RU" sz="2400" dirty="0" err="1" smtClean="0"/>
              <a:t>товарів</a:t>
            </a:r>
            <a:r>
              <a:rPr lang="ru-RU" sz="2400" dirty="0" smtClean="0"/>
              <a:t>, </a:t>
            </a:r>
            <a:r>
              <a:rPr lang="ru-RU" sz="2400" dirty="0" err="1" smtClean="0"/>
              <a:t>навіть</a:t>
            </a:r>
            <a:r>
              <a:rPr lang="ru-RU" sz="2400" dirty="0" smtClean="0"/>
              <a:t> </a:t>
            </a:r>
            <a:r>
              <a:rPr lang="ru-RU" sz="2400" dirty="0" err="1" smtClean="0"/>
              <a:t>відома</a:t>
            </a:r>
            <a:r>
              <a:rPr lang="ru-RU" sz="2400" dirty="0" smtClean="0"/>
              <a:t> марка </a:t>
            </a:r>
            <a:r>
              <a:rPr lang="ru-RU" sz="2400" dirty="0" err="1" smtClean="0"/>
              <a:t>іноді</a:t>
            </a:r>
            <a:r>
              <a:rPr lang="ru-RU" sz="2400" dirty="0" smtClean="0"/>
              <a:t> не </a:t>
            </a:r>
            <a:r>
              <a:rPr lang="ru-RU" sz="2400" dirty="0" err="1" smtClean="0"/>
              <a:t>допомагає</a:t>
            </a:r>
            <a:r>
              <a:rPr lang="ru-RU" sz="2400" dirty="0" smtClean="0"/>
              <a:t>. Тому </a:t>
            </a:r>
            <a:r>
              <a:rPr lang="ru-RU" sz="2400" dirty="0" err="1" smtClean="0"/>
              <a:t>виробнику</a:t>
            </a:r>
            <a:r>
              <a:rPr lang="ru-RU" sz="2400" dirty="0" smtClean="0"/>
              <a:t> </a:t>
            </a:r>
            <a:r>
              <a:rPr lang="ru-RU" sz="2400" dirty="0" err="1" smtClean="0"/>
              <a:t>необхідно</a:t>
            </a:r>
            <a:r>
              <a:rPr lang="ru-RU" sz="2400" dirty="0" smtClean="0"/>
              <a:t> </a:t>
            </a:r>
            <a:r>
              <a:rPr lang="ru-RU" sz="2400" dirty="0" err="1" smtClean="0"/>
              <a:t>розробляти</a:t>
            </a:r>
            <a:r>
              <a:rPr lang="ru-RU" sz="2400" dirty="0" smtClean="0"/>
              <a:t> </a:t>
            </a:r>
            <a:r>
              <a:rPr lang="ru-RU" sz="2400" dirty="0" err="1" smtClean="0"/>
              <a:t>програми</a:t>
            </a:r>
            <a:r>
              <a:rPr lang="ru-RU" sz="2400" dirty="0" smtClean="0"/>
              <a:t> </a:t>
            </a:r>
            <a:r>
              <a:rPr lang="ru-RU" sz="2400" dirty="0" err="1" smtClean="0"/>
              <a:t>стимулювання</a:t>
            </a:r>
            <a:r>
              <a:rPr lang="ru-RU" sz="2400" dirty="0" smtClean="0"/>
              <a:t> </a:t>
            </a:r>
            <a:r>
              <a:rPr lang="ru-RU" sz="2400" dirty="0" err="1" smtClean="0"/>
              <a:t>торгових</a:t>
            </a:r>
            <a:r>
              <a:rPr lang="ru-RU" sz="2400" dirty="0" smtClean="0"/>
              <a:t> </a:t>
            </a:r>
            <a:r>
              <a:rPr lang="ru-RU" sz="2400" dirty="0" err="1" smtClean="0"/>
              <a:t>посередників</a:t>
            </a:r>
            <a:r>
              <a:rPr lang="ru-RU" sz="2400" dirty="0" smtClean="0"/>
              <a:t>, досконально </a:t>
            </a:r>
            <a:r>
              <a:rPr lang="ru-RU" sz="2400" dirty="0" err="1" smtClean="0"/>
              <a:t>вивчивши</a:t>
            </a:r>
            <a:r>
              <a:rPr lang="ru-RU" sz="2400" dirty="0" smtClean="0"/>
              <a:t> практику </a:t>
            </a:r>
            <a:r>
              <a:rPr lang="ru-RU" sz="2400" dirty="0" err="1" smtClean="0"/>
              <a:t>конкурентів</a:t>
            </a:r>
            <a:r>
              <a:rPr lang="ru-RU" sz="2400" dirty="0" smtClean="0"/>
              <a:t> і </a:t>
            </a:r>
            <a:r>
              <a:rPr lang="ru-RU" sz="2400" dirty="0" err="1" smtClean="0"/>
              <a:t>умови</a:t>
            </a:r>
            <a:r>
              <a:rPr lang="ru-RU" sz="2400" dirty="0" smtClean="0"/>
              <a:t> </a:t>
            </a:r>
            <a:r>
              <a:rPr lang="ru-RU" sz="2400" dirty="0" err="1" smtClean="0"/>
              <a:t>конкуренції</a:t>
            </a:r>
            <a:r>
              <a:rPr lang="ru-RU" sz="2400" dirty="0" smtClean="0"/>
              <a:t>. У </a:t>
            </a:r>
            <a:r>
              <a:rPr lang="ru-RU" sz="2400" dirty="0" err="1" smtClean="0"/>
              <a:t>некоторьіх</a:t>
            </a:r>
            <a:r>
              <a:rPr lang="ru-RU" sz="2400" dirty="0" smtClean="0"/>
              <a:t> </a:t>
            </a:r>
            <a:r>
              <a:rPr lang="ru-RU" sz="2400" dirty="0" err="1" smtClean="0"/>
              <a:t>ситуаціях</a:t>
            </a:r>
            <a:r>
              <a:rPr lang="ru-RU" sz="2400" dirty="0" smtClean="0"/>
              <a:t> </a:t>
            </a:r>
            <a:r>
              <a:rPr lang="ru-RU" sz="2400" dirty="0" err="1" smtClean="0"/>
              <a:t>виробники</a:t>
            </a:r>
            <a:r>
              <a:rPr lang="ru-RU" sz="2400" dirty="0" smtClean="0"/>
              <a:t> </a:t>
            </a:r>
            <a:r>
              <a:rPr lang="ru-RU" sz="2400" dirty="0" err="1" smtClean="0"/>
              <a:t>беруть</a:t>
            </a:r>
            <a:r>
              <a:rPr lang="ru-RU" sz="2400" dirty="0" smtClean="0"/>
              <a:t> на себе </a:t>
            </a:r>
            <a:r>
              <a:rPr lang="ru-RU" sz="2400" dirty="0" err="1" smtClean="0"/>
              <a:t>навчання</a:t>
            </a:r>
            <a:r>
              <a:rPr lang="ru-RU" sz="2400" dirty="0" smtClean="0"/>
              <a:t> персоналу </a:t>
            </a:r>
            <a:r>
              <a:rPr lang="ru-RU" sz="2400" dirty="0" err="1" smtClean="0"/>
              <a:t>дистриб'юторських</a:t>
            </a:r>
            <a:r>
              <a:rPr lang="ru-RU" sz="2400" dirty="0" smtClean="0"/>
              <a:t> </a:t>
            </a:r>
            <a:r>
              <a:rPr lang="ru-RU" sz="2400" dirty="0" err="1" smtClean="0"/>
              <a:t>компаній</a:t>
            </a:r>
            <a:r>
              <a:rPr lang="ru-RU" sz="2400" dirty="0" smtClean="0"/>
              <a:t>, </a:t>
            </a:r>
            <a:r>
              <a:rPr lang="ru-RU" sz="2400" dirty="0" err="1" smtClean="0"/>
              <a:t>пропонують</a:t>
            </a:r>
            <a:r>
              <a:rPr lang="ru-RU" sz="2400" dirty="0" smtClean="0"/>
              <a:t> </a:t>
            </a:r>
            <a:r>
              <a:rPr lang="ru-RU" sz="2400" dirty="0" err="1" smtClean="0"/>
              <a:t>знижки</a:t>
            </a:r>
            <a:r>
              <a:rPr lang="ru-RU" sz="2400" dirty="0" smtClean="0"/>
              <a:t>, </a:t>
            </a:r>
            <a:r>
              <a:rPr lang="ru-RU" sz="2400" dirty="0" err="1" smtClean="0"/>
              <a:t>забезпечують</a:t>
            </a:r>
            <a:r>
              <a:rPr lang="ru-RU" sz="2400" dirty="0" smtClean="0"/>
              <a:t> </a:t>
            </a:r>
            <a:r>
              <a:rPr lang="ru-RU" sz="2400" dirty="0" err="1" smtClean="0"/>
              <a:t>сервісне</a:t>
            </a:r>
            <a:r>
              <a:rPr lang="ru-RU" sz="2400" dirty="0" smtClean="0"/>
              <a:t> </a:t>
            </a:r>
            <a:r>
              <a:rPr lang="ru-RU" sz="2400" dirty="0" err="1" smtClean="0"/>
              <a:t>обслуговування</a:t>
            </a:r>
            <a:r>
              <a:rPr lang="ru-RU" sz="2400" dirty="0" smtClean="0"/>
              <a:t> </a:t>
            </a:r>
            <a:r>
              <a:rPr lang="ru-RU" sz="2400" dirty="0" err="1" smtClean="0"/>
              <a:t>споживачів</a:t>
            </a:r>
            <a:r>
              <a:rPr lang="ru-RU" sz="2400" dirty="0" smtClean="0"/>
              <a:t>. </a:t>
            </a:r>
          </a:p>
          <a:p>
            <a:r>
              <a:rPr lang="ru-RU" sz="2400" dirty="0" smtClean="0"/>
              <a:t>У </a:t>
            </a:r>
            <a:r>
              <a:rPr lang="ru-RU" sz="2400" dirty="0" err="1" smtClean="0"/>
              <a:t>роботі</a:t>
            </a:r>
            <a:r>
              <a:rPr lang="ru-RU" sz="2400" dirty="0" smtClean="0"/>
              <a:t> з </a:t>
            </a:r>
            <a:r>
              <a:rPr lang="ru-RU" sz="2400" dirty="0" err="1" smtClean="0"/>
              <a:t>торговими</a:t>
            </a:r>
            <a:r>
              <a:rPr lang="ru-RU" sz="2400" dirty="0" smtClean="0"/>
              <a:t> </a:t>
            </a:r>
            <a:r>
              <a:rPr lang="ru-RU" sz="2400" dirty="0" err="1" smtClean="0"/>
              <a:t>посередниками</a:t>
            </a:r>
            <a:r>
              <a:rPr lang="ru-RU" sz="2400" dirty="0" smtClean="0"/>
              <a:t> </a:t>
            </a:r>
            <a:r>
              <a:rPr lang="ru-RU" sz="2400" dirty="0" err="1" smtClean="0"/>
              <a:t>компанії</a:t>
            </a:r>
            <a:r>
              <a:rPr lang="ru-RU" sz="2400" dirty="0" smtClean="0"/>
              <a:t> </a:t>
            </a:r>
            <a:r>
              <a:rPr lang="ru-RU" sz="2400" dirty="0" err="1" smtClean="0"/>
              <a:t>використовують</a:t>
            </a:r>
            <a:r>
              <a:rPr lang="ru-RU" sz="2400" dirty="0" smtClean="0"/>
              <a:t> три </a:t>
            </a:r>
            <a:r>
              <a:rPr lang="ru-RU" sz="2400" dirty="0" err="1" smtClean="0"/>
              <a:t>види</a:t>
            </a:r>
            <a:r>
              <a:rPr lang="ru-RU" sz="2400" dirty="0" smtClean="0"/>
              <a:t> </a:t>
            </a:r>
            <a:r>
              <a:rPr lang="ru-RU" sz="2400" dirty="0" err="1" smtClean="0"/>
              <a:t>стратегій</a:t>
            </a:r>
            <a:r>
              <a:rPr lang="ru-RU" sz="2400" dirty="0" smtClean="0"/>
              <a:t>:</a:t>
            </a:r>
          </a:p>
          <a:p>
            <a:pPr marL="285750" indent="-285750">
              <a:buFont typeface="Wingdings" panose="05000000000000000000" pitchFamily="2" charset="2"/>
              <a:buChar char="§"/>
            </a:pPr>
            <a:r>
              <a:rPr lang="ru-RU" sz="2400" dirty="0" smtClean="0"/>
              <a:t> </a:t>
            </a:r>
            <a:r>
              <a:rPr lang="ru-RU" sz="2400" dirty="0" err="1" smtClean="0"/>
              <a:t>вштовхування</a:t>
            </a:r>
            <a:r>
              <a:rPr lang="ru-RU" sz="2400" dirty="0" smtClean="0"/>
              <a:t> (</a:t>
            </a:r>
            <a:r>
              <a:rPr lang="ru-RU" sz="2400" dirty="0" err="1" smtClean="0"/>
              <a:t>push</a:t>
            </a:r>
            <a:r>
              <a:rPr lang="ru-RU" sz="2400" dirty="0" smtClean="0"/>
              <a:t>), </a:t>
            </a:r>
          </a:p>
          <a:p>
            <a:pPr marL="285750" indent="-285750">
              <a:buFont typeface="Wingdings" panose="05000000000000000000" pitchFamily="2" charset="2"/>
              <a:buChar char="§"/>
            </a:pPr>
            <a:r>
              <a:rPr lang="ru-RU" sz="2400" dirty="0" err="1" smtClean="0"/>
              <a:t>втягування</a:t>
            </a:r>
            <a:r>
              <a:rPr lang="ru-RU" sz="2400" dirty="0" smtClean="0"/>
              <a:t> (</a:t>
            </a:r>
            <a:r>
              <a:rPr lang="ru-RU" sz="2400" dirty="0" err="1" smtClean="0"/>
              <a:t>pull</a:t>
            </a:r>
            <a:r>
              <a:rPr lang="ru-RU" sz="2400" dirty="0" smtClean="0"/>
              <a:t>) </a:t>
            </a:r>
          </a:p>
          <a:p>
            <a:pPr marL="285750" indent="-285750">
              <a:buFont typeface="Wingdings" panose="05000000000000000000" pitchFamily="2" charset="2"/>
              <a:buChar char="§"/>
            </a:pPr>
            <a:r>
              <a:rPr lang="ru-RU" sz="2400" dirty="0" err="1" smtClean="0"/>
              <a:t>змішана</a:t>
            </a:r>
            <a:endParaRPr lang="ru-RU" sz="2400" dirty="0" smtClean="0"/>
          </a:p>
          <a:p>
            <a:endParaRPr lang="ru-UA" dirty="0"/>
          </a:p>
        </p:txBody>
      </p:sp>
    </p:spTree>
    <p:extLst>
      <p:ext uri="{BB962C8B-B14F-4D97-AF65-F5344CB8AC3E}">
        <p14:creationId xmlns:p14="http://schemas.microsoft.com/office/powerpoint/2010/main" val="327411622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1157</Words>
  <Application>Microsoft Office PowerPoint</Application>
  <PresentationFormat>Экран (4:3)</PresentationFormat>
  <Paragraphs>91</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Лекція 1</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uzver</dc:creator>
  <cp:lastModifiedBy>uzver</cp:lastModifiedBy>
  <cp:revision>5</cp:revision>
  <dcterms:created xsi:type="dcterms:W3CDTF">2024-01-30T07:50:35Z</dcterms:created>
  <dcterms:modified xsi:type="dcterms:W3CDTF">2024-01-30T08:41:18Z</dcterms:modified>
</cp:coreProperties>
</file>