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8762"/>
            <a:ext cx="8964488" cy="6266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5556" y="281184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uk-UA" sz="4800" b="1" dirty="0">
                <a:solidFill>
                  <a:schemeClr val="accent2">
                    <a:lumMod val="75000"/>
                  </a:schemeClr>
                </a:solidFill>
              </a:rPr>
              <a:t>Моніторинг та оцінка сталого природокористування регіонів України</a:t>
            </a:r>
            <a:endParaRPr lang="uk-UA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3548" y="4509120"/>
            <a:ext cx="8208911" cy="1473200"/>
          </a:xfrm>
        </p:spPr>
        <p:txBody>
          <a:bodyPr>
            <a:noAutofit/>
          </a:bodyPr>
          <a:lstStyle/>
          <a:p>
            <a:r>
              <a:rPr lang="uk-UA" sz="24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Напрям підготовки </a:t>
            </a:r>
            <a:r>
              <a:rPr lang="uk-UA" sz="2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магістрів спеціальності 051 Економіка</a:t>
            </a:r>
          </a:p>
          <a:p>
            <a:r>
              <a:rPr lang="uk-UA" sz="2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Освітньо-професійна програма «Економіка та управління ринком землі</a:t>
            </a:r>
            <a:r>
              <a:rPr lang="uk-UA" sz="2400" b="1" dirty="0" smtClean="0">
                <a:solidFill>
                  <a:schemeClr val="tx1"/>
                </a:solidFill>
              </a:rPr>
              <a:t>»</a:t>
            </a:r>
            <a:endParaRPr lang="uk-UA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85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1"/>
    </mc:Choice>
    <mc:Fallback xmlns="">
      <p:transition spd="slow" advTm="9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476672"/>
            <a:ext cx="7704855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>
                <a:solidFill>
                  <a:schemeClr val="bg2">
                    <a:lumMod val="25000"/>
                  </a:schemeClr>
                </a:solidFill>
              </a:rPr>
              <a:t>Курс  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“</a:t>
            </a:r>
            <a:r>
              <a:rPr lang="uk-UA" sz="3200" b="1" dirty="0">
                <a:solidFill>
                  <a:schemeClr val="bg2">
                    <a:lumMod val="25000"/>
                  </a:schemeClr>
                </a:solidFill>
              </a:rPr>
              <a:t>Моніторинг та оцінка сталого природокористування регіонів України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” </a:t>
            </a:r>
            <a:r>
              <a:rPr lang="uk-UA" sz="3200" dirty="0">
                <a:solidFill>
                  <a:schemeClr val="bg2">
                    <a:lumMod val="25000"/>
                  </a:schemeClr>
                </a:solidFill>
              </a:rPr>
              <a:t>– це професійно орієнтована дисципліна, яка є підґрунтям для формування системи теоретичних знань і професійних навичок майбутніх фахівців. Основні розділи курсу є логічним продовженням таких дисциплін як 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«Економіка довкілля і природокористування», «Сценарії і стратегії розвитку земельних відносин», «Управління земельними ресурсами».</a:t>
            </a:r>
            <a:endParaRPr lang="uk-UA" sz="3200" dirty="0">
              <a:solidFill>
                <a:schemeClr val="bg2">
                  <a:lumMod val="25000"/>
                </a:schemeClr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034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236">
        <p14:switch dir="r"/>
      </p:transition>
    </mc:Choice>
    <mc:Fallback xmlns="">
      <p:transition spd="slow" advTm="72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53" y="4797152"/>
            <a:ext cx="3923928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24744"/>
            <a:ext cx="8280920" cy="43924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b="1" dirty="0" smtClean="0"/>
              <a:t> </a:t>
            </a:r>
            <a:r>
              <a:rPr lang="uk-UA" sz="3600" dirty="0"/>
              <a:t>формування знань про основи концепції сталого (стійкого) екологічно-соціально-економічного розвитку регіонів України, а також практичних навичок щодо раціонального використання природних ресурсів та можливості застосування в Україні сучасних моделей сталого розвитку..</a:t>
            </a:r>
            <a:r>
              <a:rPr lang="uk-UA" sz="3600" dirty="0" smtClean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Мета вивчення навчального курсу</a:t>
            </a: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475">
        <p14:switch dir="r"/>
      </p:transition>
    </mc:Choice>
    <mc:Fallback xmlns="">
      <p:transition spd="slow" advTm="64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Наташа\Desktop\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05350"/>
            <a:ext cx="3923928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412776"/>
            <a:ext cx="8208912" cy="43478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3200" dirty="0"/>
              <a:t>дати знання і навички, сформувати основи цілісного </a:t>
            </a:r>
            <a:r>
              <a:rPr lang="uk-UA" sz="3200" dirty="0" err="1"/>
              <a:t>екоцентричного</a:t>
            </a:r>
            <a:r>
              <a:rPr lang="uk-UA" sz="3200" dirty="0"/>
              <a:t> світогляду щодо напрямів розвитку регіонів, шляхів гармонізації екологічних, економічних та соціальних аспектів людської діяльності на регіональному, локальному та місцевому рівнях, а також сучасних підходів щодо кількісної оцінки управлінських рішень у контексті сталого розвитку</a:t>
            </a:r>
            <a:r>
              <a:rPr lang="uk-UA" sz="3200" dirty="0" smtClean="0">
                <a:solidFill>
                  <a:srgbClr val="00B050"/>
                </a:solidFill>
              </a:rPr>
              <a:t>.</a:t>
            </a:r>
            <a:endParaRPr lang="uk-UA" sz="32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uk-UA" sz="3200" dirty="0">
              <a:solidFill>
                <a:srgbClr val="00B05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908720"/>
            <a:ext cx="8856984" cy="682336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Головним завданням </a:t>
            </a:r>
            <a:r>
              <a:rPr lang="uk-UA" b="1" dirty="0"/>
              <a:t>курсу </a:t>
            </a:r>
            <a:r>
              <a:rPr lang="uk-UA" b="1" dirty="0" smtClean="0"/>
              <a:t>є 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627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8853">
        <p14:switch dir="r"/>
      </p:transition>
    </mc:Choice>
    <mc:Fallback xmlns="">
      <p:transition spd="slow" advTm="188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12507"/>
              </p:ext>
            </p:extLst>
          </p:nvPr>
        </p:nvGraphicFramePr>
        <p:xfrm>
          <a:off x="467544" y="3789040"/>
          <a:ext cx="8208912" cy="14630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20891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Інституціональне забезпечення сталого природокористування регіонів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.</a:t>
                      </a:r>
                      <a:endParaRPr lang="uk-UA" sz="2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Зелена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економіка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як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механізм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реалізації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концепції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сталого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розвитку</a:t>
                      </a:r>
                      <a:endParaRPr lang="uk-UA" sz="2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Теми курсу</a:t>
            </a:r>
            <a:endParaRPr lang="uk-UA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000567"/>
              </p:ext>
            </p:extLst>
          </p:nvPr>
        </p:nvGraphicFramePr>
        <p:xfrm>
          <a:off x="467544" y="1412776"/>
          <a:ext cx="8280920" cy="237626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280920"/>
              </a:tblGrid>
              <a:tr h="694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Концепція</a:t>
                      </a:r>
                      <a:r>
                        <a:rPr lang="en-US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сталого</a:t>
                      </a:r>
                      <a:r>
                        <a:rPr lang="en-US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розвитку</a:t>
                      </a:r>
                      <a:r>
                        <a:rPr lang="en-US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.</a:t>
                      </a:r>
                      <a:endParaRPr lang="uk-UA" sz="2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458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Наукові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і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світоглядні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передумови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формування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засад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сталого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розвитку</a:t>
                      </a:r>
                      <a:endParaRPr lang="uk-UA" sz="2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9507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Методологія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оцінки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сталого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природокористування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регіонів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.</a:t>
                      </a:r>
                      <a:endParaRPr lang="uk-UA" sz="2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73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314">
        <p14:switch dir="r"/>
      </p:transition>
    </mc:Choice>
    <mc:Fallback xmlns="">
      <p:transition spd="slow" advTm="73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/>
          <a:lstStyle/>
          <a:p>
            <a:r>
              <a:rPr lang="uk-UA" b="1" dirty="0" smtClean="0"/>
              <a:t>Теми курсу</a:t>
            </a:r>
            <a:endParaRPr lang="uk-UA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542555"/>
              </p:ext>
            </p:extLst>
          </p:nvPr>
        </p:nvGraphicFramePr>
        <p:xfrm>
          <a:off x="323528" y="1484784"/>
          <a:ext cx="8424936" cy="211111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424936"/>
              </a:tblGrid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Зміст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регіональної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політики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сталого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розвитку</a:t>
                      </a:r>
                      <a:endParaRPr lang="uk-UA" sz="2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Моніторинг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і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оцінка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використання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земельних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ресурсів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у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регіонах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України</a:t>
                      </a:r>
                      <a:endParaRPr lang="uk-UA" sz="2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Моніторинг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і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оцінка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використання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водних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ресурсів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у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регіонах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України</a:t>
                      </a:r>
                      <a:endParaRPr lang="uk-UA" sz="2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809415"/>
              </p:ext>
            </p:extLst>
          </p:nvPr>
        </p:nvGraphicFramePr>
        <p:xfrm>
          <a:off x="395536" y="3645024"/>
          <a:ext cx="8496944" cy="22098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496944"/>
              </a:tblGrid>
              <a:tr h="746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Моніторинг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і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оцінка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використання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лісових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ресурсів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у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регіонах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України</a:t>
                      </a:r>
                      <a:endParaRPr lang="uk-UA" sz="2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Моніторинг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і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оцінка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використання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мінеральних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ресурсів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у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регіонах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України</a:t>
                      </a:r>
                      <a:endParaRPr lang="uk-UA" sz="2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Моніторинг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і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оцінка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використання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біотичних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ресурсів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у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регіонах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України</a:t>
                      </a:r>
                      <a:endParaRPr lang="uk-UA" sz="2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30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944">
        <p14:switch dir="r"/>
      </p:transition>
    </mc:Choice>
    <mc:Fallback xmlns="">
      <p:transition spd="slow" advTm="694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3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5|2.4|2.9|2.5|2.4|2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128</TotalTime>
  <Words>256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Моніторинг та оцінка сталого природокористування регіонів України</vt:lpstr>
      <vt:lpstr>Презентация PowerPoint</vt:lpstr>
      <vt:lpstr>Мета вивчення навчального курсу</vt:lpstr>
      <vt:lpstr>Головним завданням курсу є : </vt:lpstr>
      <vt:lpstr>Теми курсу</vt:lpstr>
      <vt:lpstr>Теми курсу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ЗОВНІШНЬОЕКОНОМІЧНОЇ ДІЯЛЬНОСТІ ПІДПРИЄМСТВА</dc:title>
  <dc:creator>Наташа</dc:creator>
  <cp:lastModifiedBy>Наташа</cp:lastModifiedBy>
  <cp:revision>21</cp:revision>
  <dcterms:created xsi:type="dcterms:W3CDTF">2016-01-28T05:54:17Z</dcterms:created>
  <dcterms:modified xsi:type="dcterms:W3CDTF">2020-11-14T20:31:11Z</dcterms:modified>
</cp:coreProperties>
</file>