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71" r:id="rId10"/>
    <p:sldId id="272" r:id="rId11"/>
    <p:sldId id="273" r:id="rId12"/>
    <p:sldId id="274" r:id="rId13"/>
    <p:sldId id="269" r:id="rId14"/>
    <p:sldId id="27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search?hl=ru&amp;tbo=p&amp;tbm=bks&amp;q=inauthor:%22Darrin+M.+McMahon%22" TargetMode="External"/><Relationship Id="rId2" Type="http://schemas.openxmlformats.org/officeDocument/2006/relationships/hyperlink" Target="https://muse.jhu.edu/article/187574/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s.google.pl/books/about/Happiness.html?id=WDbOfcnXp-AC&amp;redir_esc=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91671"/>
            <a:ext cx="7766936" cy="3459165"/>
          </a:xfrm>
        </p:spPr>
        <p:txBody>
          <a:bodyPr/>
          <a:lstStyle/>
          <a:p>
            <a:pPr algn="ctr"/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Лекція 3-4</a:t>
            </a:r>
            <a:b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«Революція щастя»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Щастя – це не тільки </a:t>
            </a:r>
            <a:r>
              <a:rPr lang="uk-UA" dirty="0" smtClean="0"/>
              <a:t>мета життя! </a:t>
            </a:r>
            <a:r>
              <a:rPr lang="uk-UA" dirty="0"/>
              <a:t>Це і право людини! </a:t>
            </a:r>
            <a:r>
              <a:rPr lang="uk-UA" sz="2200" dirty="0"/>
              <a:t>Декларація незалежності США 1776 р</a:t>
            </a:r>
            <a:r>
              <a:rPr lang="uk-UA" sz="2200" dirty="0" smtClean="0"/>
              <a:t>. та щастя.</a:t>
            </a:r>
            <a:br>
              <a:rPr lang="uk-UA" sz="2200" dirty="0" smtClean="0"/>
            </a:br>
            <a:r>
              <a:rPr lang="uk-UA" sz="2200" dirty="0"/>
              <a:t>	</a:t>
            </a:r>
            <a:r>
              <a:rPr lang="uk-UA" sz="2200" dirty="0" smtClean="0"/>
              <a:t>								Усміхнений американець.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81" y="1930400"/>
            <a:ext cx="3637197" cy="2392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278" y="1951029"/>
            <a:ext cx="4043084" cy="2372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352" y="4093554"/>
            <a:ext cx="3541059" cy="23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 fontScale="90000"/>
          </a:bodyPr>
          <a:lstStyle/>
          <a:p>
            <a:r>
              <a:rPr lang="uk-UA" dirty="0"/>
              <a:t>Щастя – це не тільки мета життя! Це і право </a:t>
            </a:r>
            <a:r>
              <a:rPr lang="uk-UA" dirty="0" smtClean="0"/>
              <a:t>людини, і її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! </a:t>
            </a:r>
            <a:r>
              <a:rPr lang="uk-UA" sz="2200" dirty="0" smtClean="0"/>
              <a:t>Французька революція </a:t>
            </a:r>
            <a:r>
              <a:rPr lang="uk-UA" sz="2200" dirty="0"/>
              <a:t>та </a:t>
            </a:r>
            <a:r>
              <a:rPr lang="uk-UA" sz="2200" dirty="0" smtClean="0"/>
              <a:t>щастя. </a:t>
            </a:r>
            <a:r>
              <a:rPr lang="uk-UA" sz="2000" dirty="0"/>
              <a:t>Французька конституція 1793 р. декларувала, що мета суспільства – це загальне щастя. 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3778" y="2160588"/>
            <a:ext cx="4904481" cy="3881437"/>
          </a:xfrm>
        </p:spPr>
      </p:pic>
    </p:spTree>
    <p:extLst>
      <p:ext uri="{BB962C8B-B14F-4D97-AF65-F5344CB8AC3E}">
        <p14:creationId xmlns:p14="http://schemas.microsoft.com/office/powerpoint/2010/main" val="2236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7"/>
          </a:xfrm>
        </p:spPr>
        <p:txBody>
          <a:bodyPr>
            <a:normAutofit/>
          </a:bodyPr>
          <a:lstStyle/>
          <a:p>
            <a:r>
              <a:rPr lang="uk-UA" dirty="0" smtClean="0"/>
              <a:t>Щастя – індивідуальне та колективне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4707"/>
            <a:ext cx="8596668" cy="469665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</a:t>
            </a:r>
            <a:r>
              <a:rPr lang="uk-UA" dirty="0" smtClean="0"/>
              <a:t>еволюційними </a:t>
            </a:r>
            <a:r>
              <a:rPr lang="uk-UA" dirty="0"/>
              <a:t>стали ідеї про доступність щастя для всіх людей, а також </a:t>
            </a:r>
            <a:r>
              <a:rPr lang="uk-UA" u="sng" dirty="0"/>
              <a:t>переконання в тому, що суспільство можна змінити, вдосконалити, щоб сприяти встановленню щастя</a:t>
            </a:r>
            <a:r>
              <a:rPr lang="uk-UA" u="sng" dirty="0" smtClean="0"/>
              <a:t>.</a:t>
            </a:r>
          </a:p>
          <a:p>
            <a:pPr marL="0" indent="0">
              <a:buNone/>
            </a:pPr>
            <a:endParaRPr lang="uk-UA" u="sng" dirty="0"/>
          </a:p>
          <a:p>
            <a:pPr marL="0" indent="0">
              <a:buNone/>
            </a:pPr>
            <a:r>
              <a:rPr lang="uk-UA" u="sng" dirty="0"/>
              <a:t>Філософ </a:t>
            </a:r>
            <a:r>
              <a:rPr lang="uk-UA" u="sng" dirty="0" err="1"/>
              <a:t>Френсіс</a:t>
            </a:r>
            <a:r>
              <a:rPr lang="uk-UA" u="sng" dirty="0"/>
              <a:t> </a:t>
            </a:r>
            <a:r>
              <a:rPr lang="uk-UA" u="sng" dirty="0" err="1" smtClean="0"/>
              <a:t>Хатчесон</a:t>
            </a:r>
            <a:r>
              <a:rPr lang="uk-UA" u="sng" dirty="0" smtClean="0"/>
              <a:t> (1694-1747) </a:t>
            </a:r>
            <a:r>
              <a:rPr lang="uk-UA" dirty="0"/>
              <a:t>вважав, що </a:t>
            </a:r>
            <a:r>
              <a:rPr lang="uk-UA" u="sng" dirty="0"/>
              <a:t>щастя є обов’язком людини. </a:t>
            </a:r>
            <a:r>
              <a:rPr lang="uk-UA" dirty="0"/>
              <a:t>Він стверджував, що найкращі дії – це дії, які приносять щастя більшій кількості людей. </a:t>
            </a:r>
            <a:endParaRPr lang="uk-UA" dirty="0" smtClean="0"/>
          </a:p>
          <a:p>
            <a:pPr marL="0" indent="0">
              <a:buNone/>
            </a:pPr>
            <a:endParaRPr lang="uk-UA" u="sng" dirty="0"/>
          </a:p>
          <a:p>
            <a:pPr marL="0" indent="0">
              <a:buNone/>
            </a:pPr>
            <a:r>
              <a:rPr lang="uk-UA" sz="1600" dirty="0" smtClean="0"/>
              <a:t>Дискусія: людина, яка є корисною для інших – це </a:t>
            </a:r>
            <a:r>
              <a:rPr lang="uk-UA" sz="1600" dirty="0" err="1" smtClean="0"/>
              <a:t>обов</a:t>
            </a:r>
            <a:r>
              <a:rPr lang="en-US" sz="1600" dirty="0" smtClean="0"/>
              <a:t>’</a:t>
            </a:r>
            <a:r>
              <a:rPr lang="uk-UA" sz="1600" dirty="0" err="1" smtClean="0"/>
              <a:t>язково</a:t>
            </a:r>
            <a:r>
              <a:rPr lang="uk-UA" sz="1600" dirty="0" smtClean="0"/>
              <a:t> щаслива людина?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13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8588"/>
            <a:ext cx="8596668" cy="102197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«Революція щастя»: зміна мислення та повсякденного життя людей</a:t>
            </a:r>
            <a:br>
              <a:rPr lang="uk-UA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095"/>
            <a:ext cx="8596668" cy="5190378"/>
          </a:xfrm>
        </p:spPr>
        <p:txBody>
          <a:bodyPr>
            <a:normAutofit/>
          </a:bodyPr>
          <a:lstStyle/>
          <a:p>
            <a:r>
              <a:rPr lang="uk-UA" sz="1400" dirty="0"/>
              <a:t>Революція вийшла за межі </a:t>
            </a:r>
            <a:r>
              <a:rPr lang="uk-UA" sz="1400" dirty="0" smtClean="0"/>
              <a:t>інтелектуалів.</a:t>
            </a:r>
          </a:p>
          <a:p>
            <a:r>
              <a:rPr lang="uk-UA" sz="1400" dirty="0" smtClean="0"/>
              <a:t>Усміхатися </a:t>
            </a:r>
            <a:r>
              <a:rPr lang="uk-UA" sz="1400" dirty="0"/>
              <a:t>стало </a:t>
            </a:r>
            <a:r>
              <a:rPr lang="uk-UA" sz="1400" dirty="0" err="1"/>
              <a:t>модно</a:t>
            </a:r>
            <a:r>
              <a:rPr lang="uk-UA" sz="1400" dirty="0"/>
              <a:t>. Люди не тільки мають бути щасливими, але й вони повинні виглядати щасливими. Очікувалося, що всі мають усміхатися, а це вплинуло на </a:t>
            </a:r>
          </a:p>
          <a:p>
            <a:r>
              <a:rPr lang="uk-UA" sz="1400" dirty="0" smtClean="0"/>
              <a:t>формування </a:t>
            </a:r>
            <a:r>
              <a:rPr lang="uk-UA" sz="1400" dirty="0"/>
              <a:t>нових стандартів поведінки. Наголос на важливості радості в житті. Філософи говорили про те, що потрібно відкинути стереотипи, що сміх це ознака поганого виховання, </a:t>
            </a:r>
            <a:r>
              <a:rPr lang="uk-UA" sz="1400" dirty="0" smtClean="0"/>
              <a:t>або якщо </a:t>
            </a:r>
            <a:r>
              <a:rPr lang="uk-UA" sz="1400" dirty="0"/>
              <a:t>люди сміються, то вони висміюють іншого. Філософи стверджували, що сміх буде допомагати встановленню відносин між людьми. </a:t>
            </a:r>
            <a:r>
              <a:rPr lang="uk-UA" sz="1400" dirty="0" smtClean="0"/>
              <a:t> Це буде сприяти формуванню гуманного суспільства. 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70" y="3240106"/>
            <a:ext cx="3323339" cy="319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46" y="4320988"/>
            <a:ext cx="3657736" cy="1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7107"/>
            <a:ext cx="8596668" cy="454425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Під впливом нових цінностей збільшується культура споживання. Інтерес </a:t>
            </a:r>
            <a:r>
              <a:rPr lang="uk-UA" dirty="0"/>
              <a:t>до придбання речей зростав і це був один із шляхів досягнення щастя. </a:t>
            </a:r>
            <a:endParaRPr lang="uk-UA" dirty="0" smtClean="0"/>
          </a:p>
          <a:p>
            <a:r>
              <a:rPr lang="uk-UA" dirty="0" smtClean="0"/>
              <a:t>Дедалі </a:t>
            </a:r>
            <a:r>
              <a:rPr lang="uk-UA" dirty="0"/>
              <a:t>більше людей святкують новий рік в очікуванні нового щастя. Альманах 1766 р. звіщає: «Нехай Новий рік і наступні принесуть щастя й мир у серця всіх людей».  Однак поширена фраза «з новим роком» з</a:t>
            </a:r>
            <a:r>
              <a:rPr lang="ru-RU" dirty="0"/>
              <a:t>’</a:t>
            </a:r>
            <a:r>
              <a:rPr lang="uk-UA" dirty="0"/>
              <a:t>явиться лише в ХІХ ст. Тобто змінюються звички людей та мова. </a:t>
            </a:r>
            <a:endParaRPr lang="ru-RU" dirty="0"/>
          </a:p>
          <a:p>
            <a:r>
              <a:rPr lang="uk-UA" dirty="0"/>
              <a:t>В епоху Просвітництва розвивається індивідуалізм. Це відобразилося і в практиці іменування дітей. Коли вже не використовували імена </a:t>
            </a:r>
            <a:r>
              <a:rPr lang="uk-UA" dirty="0" smtClean="0"/>
              <a:t>предків </a:t>
            </a:r>
            <a:r>
              <a:rPr lang="uk-UA" dirty="0"/>
              <a:t>або відомих релігійних діячів. Дуже часто в сім</a:t>
            </a:r>
            <a:r>
              <a:rPr lang="ru-RU" dirty="0"/>
              <a:t>’</a:t>
            </a:r>
            <a:r>
              <a:rPr lang="uk-UA" dirty="0"/>
              <a:t>ї, коли помирала дитину, то наступну дитину називали іменем померлої. </a:t>
            </a:r>
            <a:r>
              <a:rPr lang="uk-UA" dirty="0" smtClean="0"/>
              <a:t>Ця практика відходить в минуле.</a:t>
            </a:r>
            <a:endParaRPr lang="ru-RU" dirty="0"/>
          </a:p>
          <a:p>
            <a:r>
              <a:rPr lang="uk-UA" dirty="0"/>
              <a:t>Окрім того раніше батьки вирішували з ким одружуватися чи виходити заміж їхнім дітям. </a:t>
            </a:r>
            <a:r>
              <a:rPr lang="uk-UA" dirty="0" smtClean="0"/>
              <a:t> З поширенням індивідуалізму передусім враховується думка дитини. </a:t>
            </a:r>
            <a:endParaRPr lang="ru-RU" dirty="0"/>
          </a:p>
          <a:p>
            <a:r>
              <a:rPr lang="uk-UA" dirty="0"/>
              <a:t>Філософи доби Просвітництва були оптимістами і вірили, що подальші наукові досягнення </a:t>
            </a:r>
            <a:r>
              <a:rPr lang="uk-UA" dirty="0" err="1"/>
              <a:t>зупинять</a:t>
            </a:r>
            <a:r>
              <a:rPr lang="uk-UA" dirty="0"/>
              <a:t> і хвороби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u="sng" dirty="0" smtClean="0"/>
              <a:t>Дискусія: Які ідеї доби «Революції щастя»  не втратили актуальності для пересічного українця?</a:t>
            </a:r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3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17" y="492753"/>
            <a:ext cx="5629835" cy="5876801"/>
          </a:xfrm>
        </p:spPr>
      </p:pic>
    </p:spTree>
    <p:extLst>
      <p:ext uri="{BB962C8B-B14F-4D97-AF65-F5344CB8AC3E}">
        <p14:creationId xmlns:p14="http://schemas.microsoft.com/office/powerpoint/2010/main" val="8582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20235"/>
          </a:xfrm>
        </p:spPr>
        <p:txBody>
          <a:bodyPr>
            <a:normAutofit/>
          </a:bodyPr>
          <a:lstStyle/>
          <a:p>
            <a:r>
              <a:rPr lang="uk-UA" dirty="0" smtClean="0"/>
              <a:t>План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Соціокультурні та політико-економічні причини 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«Революції щастя» </a:t>
            </a:r>
            <a:r>
              <a:rPr lang="uk-UA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(друга половина Х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uk-UA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початок Х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uk-UA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b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Концепції щастя</a:t>
            </a:r>
            <a:r>
              <a:rPr lang="uk-UA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uk-UA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ст.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«Революція щастя»: </a:t>
            </a:r>
            <a:r>
              <a:rPr lang="uk-UA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 мислення та повсякденного життя 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  <a:r>
              <a:rPr lang="uk-UA" sz="27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55459"/>
            <a:ext cx="8596668" cy="1585903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 </a:t>
            </a:r>
            <a:endParaRPr lang="en-US" sz="2400" dirty="0" smtClean="0"/>
          </a:p>
          <a:p>
            <a:pPr>
              <a:buAutoNum type="arabicPeriod"/>
            </a:pPr>
            <a:endParaRPr lang="uk-UA" dirty="0" smtClean="0"/>
          </a:p>
          <a:p>
            <a:pPr lvl="5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82" y="552091"/>
            <a:ext cx="8893595" cy="5848709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92D050"/>
                </a:solidFill>
              </a:rPr>
              <a:t>Рекомендована література:</a:t>
            </a:r>
            <a:r>
              <a:rPr lang="en-US" sz="2400" dirty="0" smtClean="0">
                <a:solidFill>
                  <a:srgbClr val="92D050"/>
                </a:solidFill>
              </a:rPr>
              <a:t/>
            </a:r>
            <a:br>
              <a:rPr lang="en-US" sz="2400" dirty="0" smtClean="0">
                <a:solidFill>
                  <a:srgbClr val="92D050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/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/>
            </a:r>
            <a:br>
              <a:rPr lang="uk-UA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4706"/>
            <a:ext cx="8596668" cy="4696656"/>
          </a:xfrm>
          <a:noFill/>
          <a:ln>
            <a:noFill/>
          </a:ln>
        </p:spPr>
        <p:txBody>
          <a:bodyPr/>
          <a:lstStyle/>
          <a:p>
            <a:r>
              <a:rPr lang="en-US" dirty="0" err="1"/>
              <a:t>Kotchemidova</a:t>
            </a:r>
            <a:r>
              <a:rPr lang="uk-UA" dirty="0"/>
              <a:t> </a:t>
            </a:r>
            <a:r>
              <a:rPr lang="en-US" dirty="0"/>
              <a:t>C</a:t>
            </a:r>
            <a:r>
              <a:rPr lang="uk-UA" dirty="0"/>
              <a:t>. </a:t>
            </a:r>
            <a:r>
              <a:rPr lang="en-US" dirty="0"/>
              <a:t>From Good Cheer to "Drive-By Smiling": A Social History of Cheerfulness</a:t>
            </a:r>
            <a:r>
              <a:rPr lang="uk-UA" dirty="0"/>
              <a:t>. </a:t>
            </a:r>
            <a:r>
              <a:rPr lang="en-US" dirty="0"/>
              <a:t>Journal of Social History</a:t>
            </a:r>
            <a:r>
              <a:rPr lang="uk-UA" dirty="0"/>
              <a:t>. 2005.</a:t>
            </a:r>
            <a:r>
              <a:rPr lang="en-US" dirty="0"/>
              <a:t> Vol</a:t>
            </a:r>
            <a:r>
              <a:rPr lang="uk-UA" dirty="0"/>
              <a:t>.</a:t>
            </a:r>
            <a:r>
              <a:rPr lang="en-US" dirty="0"/>
              <a:t> 39</a:t>
            </a:r>
            <a:r>
              <a:rPr lang="uk-UA" dirty="0"/>
              <a:t>.</a:t>
            </a:r>
            <a:r>
              <a:rPr lang="en-US" dirty="0"/>
              <a:t> </a:t>
            </a:r>
            <a:r>
              <a:rPr lang="uk-UA" dirty="0"/>
              <a:t>№</a:t>
            </a:r>
            <a:r>
              <a:rPr lang="en-US" dirty="0"/>
              <a:t> 1.</a:t>
            </a:r>
            <a:r>
              <a:rPr lang="uk-UA" dirty="0"/>
              <a:t> </a:t>
            </a:r>
            <a:r>
              <a:rPr lang="en-US" dirty="0"/>
              <a:t>PP. 5-37</a:t>
            </a:r>
            <a:r>
              <a:rPr lang="uk-UA" dirty="0"/>
              <a:t>.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en-US" dirty="0">
                <a:hlinkClick r:id="rId2"/>
              </a:rPr>
              <a:t>https://muse.jhu.edu/article/187574/pdf</a:t>
            </a:r>
            <a:endParaRPr lang="uk-UA" dirty="0"/>
          </a:p>
          <a:p>
            <a:r>
              <a:rPr lang="en-US" dirty="0"/>
              <a:t>Peter Nathaniel Stearns. Happiness in </a:t>
            </a:r>
            <a:r>
              <a:rPr lang="uk-UA" dirty="0"/>
              <a:t> </a:t>
            </a:r>
            <a:r>
              <a:rPr lang="en-US" dirty="0"/>
              <a:t>World History</a:t>
            </a:r>
            <a:r>
              <a:rPr lang="uk-UA" dirty="0"/>
              <a:t>. </a:t>
            </a:r>
            <a:r>
              <a:rPr lang="en-US" dirty="0"/>
              <a:t>New York</a:t>
            </a:r>
            <a:r>
              <a:rPr lang="uk-UA" dirty="0"/>
              <a:t>, </a:t>
            </a:r>
            <a:r>
              <a:rPr lang="en-US" dirty="0"/>
              <a:t>2021</a:t>
            </a:r>
            <a:r>
              <a:rPr lang="uk-UA" dirty="0"/>
              <a:t>. </a:t>
            </a:r>
            <a:r>
              <a:rPr lang="en-US" dirty="0"/>
              <a:t>228</a:t>
            </a:r>
            <a:r>
              <a:rPr lang="uk-UA" dirty="0"/>
              <a:t> </a:t>
            </a:r>
            <a:r>
              <a:rPr lang="en-US" dirty="0"/>
              <a:t>p</a:t>
            </a:r>
            <a:r>
              <a:rPr lang="uk-UA" dirty="0"/>
              <a:t>.</a:t>
            </a:r>
          </a:p>
          <a:p>
            <a:r>
              <a:rPr lang="en-US" dirty="0"/>
              <a:t>McMahon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Darrin M</a:t>
            </a:r>
            <a:r>
              <a:rPr lang="uk-UA" dirty="0">
                <a:solidFill>
                  <a:schemeClr val="tx1"/>
                </a:solidFill>
                <a:hlinkClick r:id="rId3"/>
              </a:rPr>
              <a:t>. </a:t>
            </a:r>
            <a:r>
              <a:rPr lang="en-US" dirty="0"/>
              <a:t>Happiness: A History</a:t>
            </a:r>
            <a:r>
              <a:rPr lang="uk-UA" dirty="0"/>
              <a:t>. </a:t>
            </a:r>
            <a:r>
              <a:rPr lang="ru-RU" dirty="0" err="1"/>
              <a:t>Grove</a:t>
            </a:r>
            <a:r>
              <a:rPr lang="ru-RU" dirty="0"/>
              <a:t> </a:t>
            </a:r>
            <a:r>
              <a:rPr lang="ru-RU" dirty="0" err="1"/>
              <a:t>Press</a:t>
            </a:r>
            <a:r>
              <a:rPr lang="ru-RU" dirty="0"/>
              <a:t>, 2006. 544 </a:t>
            </a:r>
            <a:r>
              <a:rPr lang="en-US" dirty="0"/>
              <a:t>p. URL</a:t>
            </a:r>
            <a:r>
              <a:rPr lang="uk-UA" dirty="0"/>
              <a:t>: </a:t>
            </a:r>
            <a:r>
              <a:rPr lang="uk-UA" dirty="0">
                <a:hlinkClick r:id="rId4"/>
              </a:rPr>
              <a:t>https://books.google.pl/books/about/Happiness.html?id=WDbOfcnXp-AC&amp;redir_esc=y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4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Зміни в соціально-економічному та духовному житті людей Європи містили передумови для змін у розумінні щастя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/>
              <a:t>Протестантизм обґрунтував відчуття можливостей для досягнення щастя кожним. 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325" y="3258344"/>
            <a:ext cx="60483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5340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Наукові відкриття, досягнення в сфері комфорту, які наповнили </a:t>
            </a:r>
            <a:r>
              <a:rPr lang="uk-UA" dirty="0"/>
              <a:t>людину </a:t>
            </a:r>
            <a:r>
              <a:rPr lang="uk-UA" dirty="0" smtClean="0"/>
              <a:t>впевненістю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294" y="2063009"/>
            <a:ext cx="3145818" cy="40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 види споживацтва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606" y="2739231"/>
            <a:ext cx="43148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r>
              <a:rPr lang="uk-UA" dirty="0" smtClean="0"/>
              <a:t>Хвороби, війни.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859" y="1571094"/>
            <a:ext cx="3120885" cy="41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824"/>
          </a:xfrm>
        </p:spPr>
        <p:txBody>
          <a:bodyPr/>
          <a:lstStyle/>
          <a:p>
            <a:r>
              <a:rPr lang="uk-UA" dirty="0" smtClean="0"/>
              <a:t>Концепція щастя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u="sng" dirty="0" smtClean="0"/>
              <a:t>Досяжність  щастя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u="sng" dirty="0" smtClean="0"/>
              <a:t>Земне </a:t>
            </a:r>
            <a:r>
              <a:rPr lang="uk-UA" u="sng" dirty="0"/>
              <a:t>щастя має бути доступне </a:t>
            </a:r>
            <a:r>
              <a:rPr lang="uk-UA" u="sng" dirty="0" smtClean="0"/>
              <a:t>кожному! </a:t>
            </a:r>
            <a:r>
              <a:rPr lang="uk-UA" dirty="0" smtClean="0"/>
              <a:t>               Джон Локк (1632-1704)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u="sng" dirty="0" smtClean="0"/>
              <a:t>Роль задоволення в досягненні щастя</a:t>
            </a:r>
          </a:p>
          <a:p>
            <a:pPr marL="0" indent="0">
              <a:buNone/>
            </a:pPr>
            <a:r>
              <a:rPr lang="uk-UA" dirty="0" smtClean="0"/>
              <a:t>Суспільство </a:t>
            </a:r>
            <a:r>
              <a:rPr lang="uk-UA" dirty="0"/>
              <a:t>має розширювати можливості для розумового та матеріального </a:t>
            </a:r>
            <a:r>
              <a:rPr lang="uk-UA" dirty="0" smtClean="0"/>
              <a:t>задоволення. </a:t>
            </a:r>
            <a:r>
              <a:rPr lang="uk-UA" dirty="0"/>
              <a:t>На першому плані захоплення земними радощами</a:t>
            </a:r>
            <a:r>
              <a:rPr lang="uk-UA" dirty="0" smtClean="0"/>
              <a:t>. </a:t>
            </a:r>
            <a:r>
              <a:rPr lang="uk-UA" dirty="0"/>
              <a:t>Уявлення про досконалість у чеснотах, про винагороду в потойбічному житті не зникли, але відійшли на задній план.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83" y="1102659"/>
            <a:ext cx="1809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585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6447"/>
            <a:ext cx="8596668" cy="488491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Мислителі епохи Просвітництва, гаслом якої було «насмілюсь дізнатися», не мали єдиного погляду на визначення щастя. </a:t>
            </a:r>
            <a:endParaRPr lang="ru-RU" dirty="0"/>
          </a:p>
          <a:p>
            <a:r>
              <a:rPr lang="uk-UA" dirty="0"/>
              <a:t>Дискусії щодо ролі комфорту в досягненні щастя. </a:t>
            </a:r>
            <a:endParaRPr lang="uk-UA" dirty="0" smtClean="0"/>
          </a:p>
          <a:p>
            <a:endParaRPr lang="ru-RU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Жан-Жак Руссо (1712-1778</a:t>
            </a:r>
            <a:r>
              <a:rPr lang="uk-UA" dirty="0" smtClean="0"/>
              <a:t>)                           Вольтер (1694-1778)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u="sng" dirty="0" smtClean="0"/>
              <a:t>Дискусія: </a:t>
            </a:r>
            <a:r>
              <a:rPr lang="uk-UA" sz="1600" dirty="0" smtClean="0"/>
              <a:t>Сучасна людина скоріше досягне щастя  в скромному житті чи в розкоші?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60" y="2568108"/>
            <a:ext cx="1857375" cy="229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37" y="2568108"/>
            <a:ext cx="19145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2118</TotalTime>
  <Words>639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Лекція 3-4 «Революція щастя»</vt:lpstr>
      <vt:lpstr>План  1. Соціокультурні та політико-економічні причини «Революції щастя» (друга половина ХVII – початок ХVIII ст.). 2. Концепції щастя ХVIII ст. 3. «Революція щастя»: зміна мислення та повсякденного життя людей. </vt:lpstr>
      <vt:lpstr>Рекомендована література:       </vt:lpstr>
      <vt:lpstr>Зміни в соціально-економічному та духовному житті людей Європи містили передумови для змін у розумінні щастя.  Протестантизм обґрунтував відчуття можливостей для досягнення щастя кожним. </vt:lpstr>
      <vt:lpstr>Наукові відкриття, досягнення в сфері комфорту, які наповнили людину впевненістю. </vt:lpstr>
      <vt:lpstr>Нові види споживацтва</vt:lpstr>
      <vt:lpstr>Хвороби, війни. </vt:lpstr>
      <vt:lpstr>Концепція щастя</vt:lpstr>
      <vt:lpstr>Презентация PowerPoint</vt:lpstr>
      <vt:lpstr>Щастя – це не тільки мета життя! Це і право людини! Декларація незалежності США 1776 р. та щастя.          Усміхнений американець. </vt:lpstr>
      <vt:lpstr>Щастя – це не тільки мета життя! Це і право людини, і її обов’язок! Французька революція та щастя. Французька конституція 1793 р. декларувала, що мета суспільства – це загальне щастя.  </vt:lpstr>
      <vt:lpstr>Щастя – індивідуальне та колективне</vt:lpstr>
      <vt:lpstr>«Революція щастя»: зміна мислення та повсякденного життя людей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87</cp:revision>
  <dcterms:created xsi:type="dcterms:W3CDTF">2023-08-14T11:23:34Z</dcterms:created>
  <dcterms:modified xsi:type="dcterms:W3CDTF">2024-09-25T14:19:59Z</dcterms:modified>
</cp:coreProperties>
</file>