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363" r:id="rId3"/>
    <p:sldId id="355" r:id="rId4"/>
    <p:sldId id="353" r:id="rId5"/>
    <p:sldId id="352" r:id="rId6"/>
    <p:sldId id="369" r:id="rId7"/>
    <p:sldId id="358" r:id="rId8"/>
    <p:sldId id="370" r:id="rId9"/>
    <p:sldId id="371" r:id="rId10"/>
    <p:sldId id="372" r:id="rId11"/>
    <p:sldId id="374" r:id="rId12"/>
    <p:sldId id="373" r:id="rId13"/>
    <p:sldId id="321" r:id="rId14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ann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2E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2" autoAdjust="0"/>
    <p:restoredTop sz="91940" autoAdjust="0"/>
  </p:normalViewPr>
  <p:slideViewPr>
    <p:cSldViewPr>
      <p:cViewPr varScale="1">
        <p:scale>
          <a:sx n="76" d="100"/>
          <a:sy n="76" d="100"/>
        </p:scale>
        <p:origin x="907" y="-7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55A88D-FD54-4F57-B86A-B03890CFFA6C}" type="doc">
      <dgm:prSet loTypeId="urn:microsoft.com/office/officeart/2005/8/layout/p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DC1C7238-9E68-4BA6-A7BF-092433E91EBC}">
      <dgm:prSet phldrT="[Текст]"/>
      <dgm:spPr/>
      <dgm:t>
        <a:bodyPr/>
        <a:lstStyle/>
        <a:p>
          <a:r>
            <a:rPr lang="uk-UA" dirty="0" smtClean="0"/>
            <a:t>передбачає </a:t>
          </a:r>
          <a:r>
            <a:rPr lang="uk-UA" b="1" i="1" dirty="0" smtClean="0"/>
            <a:t>збільшення взаємозалежності між економіками різних країн </a:t>
          </a:r>
          <a:r>
            <a:rPr lang="uk-UA" dirty="0" smtClean="0"/>
            <a:t>через зростання міжнародної торгівлі, інвестицій, транснаціональних корпорацій та фінансових потоків. Вона також сприяє збільшенню конкуренції та створенню нових ринків.</a:t>
          </a:r>
          <a:endParaRPr lang="uk-UA" dirty="0"/>
        </a:p>
      </dgm:t>
    </dgm:pt>
    <dgm:pt modelId="{9B986C58-862F-497B-9DA2-48DE8018D5AE}" type="parTrans" cxnId="{DA9C72D8-6FB6-4DD9-AC53-A2FFEC466618}">
      <dgm:prSet/>
      <dgm:spPr/>
      <dgm:t>
        <a:bodyPr/>
        <a:lstStyle/>
        <a:p>
          <a:endParaRPr lang="uk-UA"/>
        </a:p>
      </dgm:t>
    </dgm:pt>
    <dgm:pt modelId="{AC708C59-12F3-4652-8F2A-F89D85704545}" type="sibTrans" cxnId="{DA9C72D8-6FB6-4DD9-AC53-A2FFEC466618}">
      <dgm:prSet/>
      <dgm:spPr/>
      <dgm:t>
        <a:bodyPr/>
        <a:lstStyle/>
        <a:p>
          <a:endParaRPr lang="uk-UA"/>
        </a:p>
      </dgm:t>
    </dgm:pt>
    <dgm:pt modelId="{107A563D-0A64-4DE8-966D-A53ACA091F14}">
      <dgm:prSet phldrT="[Текст]"/>
      <dgm:spPr/>
      <dgm:t>
        <a:bodyPr/>
        <a:lstStyle/>
        <a:p>
          <a:r>
            <a:rPr lang="uk-UA" dirty="0" smtClean="0"/>
            <a:t>проявляється в </a:t>
          </a:r>
          <a:r>
            <a:rPr lang="uk-UA" b="1" i="1" dirty="0" smtClean="0"/>
            <a:t>обміні культурними цінностями, ідеями, мовами та традиціями </a:t>
          </a:r>
          <a:r>
            <a:rPr lang="uk-UA" dirty="0" smtClean="0"/>
            <a:t>через медіа, кіно, музику та інші форми мистецтва. Вона може як сприяти культурній уніфікації, так і стимулювати культурну ідентичність і самобутність.</a:t>
          </a:r>
          <a:endParaRPr lang="uk-UA" dirty="0"/>
        </a:p>
      </dgm:t>
    </dgm:pt>
    <dgm:pt modelId="{784D7D5A-A928-40BC-9A63-1B0B5B6E7A15}" type="parTrans" cxnId="{B754DE6A-2AE0-4B55-BE97-7AA3168E6996}">
      <dgm:prSet/>
      <dgm:spPr/>
      <dgm:t>
        <a:bodyPr/>
        <a:lstStyle/>
        <a:p>
          <a:endParaRPr lang="uk-UA"/>
        </a:p>
      </dgm:t>
    </dgm:pt>
    <dgm:pt modelId="{B803F2B6-5FCD-4644-8C5D-4ED45F825166}" type="sibTrans" cxnId="{B754DE6A-2AE0-4B55-BE97-7AA3168E6996}">
      <dgm:prSet/>
      <dgm:spPr/>
      <dgm:t>
        <a:bodyPr/>
        <a:lstStyle/>
        <a:p>
          <a:endParaRPr lang="uk-UA"/>
        </a:p>
      </dgm:t>
    </dgm:pt>
    <dgm:pt modelId="{B89E2E60-EF4E-4B3C-A00E-33F9402F4C9E}">
      <dgm:prSet phldrT="[Текст]"/>
      <dgm:spPr/>
      <dgm:t>
        <a:bodyPr/>
        <a:lstStyle/>
        <a:p>
          <a:r>
            <a:rPr lang="uk-UA" dirty="0" smtClean="0"/>
            <a:t>включає </a:t>
          </a:r>
          <a:r>
            <a:rPr lang="uk-UA" b="1" i="1" dirty="0" smtClean="0"/>
            <a:t>зміни в міжособистісних відносинах</a:t>
          </a:r>
          <a:r>
            <a:rPr lang="uk-UA" dirty="0" smtClean="0"/>
            <a:t>, трудових процесах, мобільності людей. Вона впливає на суспільні структури, стилі життя, соціальні мережі та моделі споживання. </a:t>
          </a:r>
          <a:endParaRPr lang="uk-UA" dirty="0"/>
        </a:p>
      </dgm:t>
    </dgm:pt>
    <dgm:pt modelId="{F4BA051C-F968-43F7-886C-643BBD5E5717}" type="sibTrans" cxnId="{6AF456C5-832C-44AD-817D-AF275B2D4026}">
      <dgm:prSet/>
      <dgm:spPr/>
      <dgm:t>
        <a:bodyPr/>
        <a:lstStyle/>
        <a:p>
          <a:endParaRPr lang="uk-UA"/>
        </a:p>
      </dgm:t>
    </dgm:pt>
    <dgm:pt modelId="{213637F2-4763-494B-925B-117B80F672E6}" type="parTrans" cxnId="{6AF456C5-832C-44AD-817D-AF275B2D4026}">
      <dgm:prSet/>
      <dgm:spPr/>
      <dgm:t>
        <a:bodyPr/>
        <a:lstStyle/>
        <a:p>
          <a:endParaRPr lang="uk-UA"/>
        </a:p>
      </dgm:t>
    </dgm:pt>
    <dgm:pt modelId="{E6E5E234-735F-42E0-988D-0F32FA1FEAD2}" type="pres">
      <dgm:prSet presAssocID="{5455A88D-FD54-4F57-B86A-B03890CFFA6C}" presName="Name0" presStyleCnt="0">
        <dgm:presLayoutVars>
          <dgm:dir/>
          <dgm:resizeHandles val="exact"/>
        </dgm:presLayoutVars>
      </dgm:prSet>
      <dgm:spPr/>
    </dgm:pt>
    <dgm:pt modelId="{928C631D-F9BE-4DD2-9960-3C7A1468DC6B}" type="pres">
      <dgm:prSet presAssocID="{5455A88D-FD54-4F57-B86A-B03890CFFA6C}" presName="bkgdShp" presStyleLbl="alignAccFollowNode1" presStyleIdx="0" presStyleCnt="1" custLinFactNeighborX="744"/>
      <dgm:spPr/>
    </dgm:pt>
    <dgm:pt modelId="{7E35313F-4A4E-41A6-942E-DB734AB705B7}" type="pres">
      <dgm:prSet presAssocID="{5455A88D-FD54-4F57-B86A-B03890CFFA6C}" presName="linComp" presStyleCnt="0"/>
      <dgm:spPr/>
    </dgm:pt>
    <dgm:pt modelId="{976CEEDF-F753-45F0-A7AA-2A03DE48C138}" type="pres">
      <dgm:prSet presAssocID="{B89E2E60-EF4E-4B3C-A00E-33F9402F4C9E}" presName="compNode" presStyleCnt="0"/>
      <dgm:spPr/>
    </dgm:pt>
    <dgm:pt modelId="{CF539273-06F0-4A20-A73A-A9C3AB58BE13}" type="pres">
      <dgm:prSet presAssocID="{B89E2E60-EF4E-4B3C-A00E-33F9402F4C9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DC85C21-C618-4F44-804C-DA846A5D1778}" type="pres">
      <dgm:prSet presAssocID="{B89E2E60-EF4E-4B3C-A00E-33F9402F4C9E}" presName="invisiNode" presStyleLbl="node1" presStyleIdx="0" presStyleCnt="3"/>
      <dgm:spPr/>
    </dgm:pt>
    <dgm:pt modelId="{0F5ABF51-4CB3-4B6A-956C-DC5EC23A12B8}" type="pres">
      <dgm:prSet presAssocID="{B89E2E60-EF4E-4B3C-A00E-33F9402F4C9E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DFB741A-2055-479E-8516-B817320ADE1C}" type="pres">
      <dgm:prSet presAssocID="{F4BA051C-F968-43F7-886C-643BBD5E5717}" presName="sibTrans" presStyleLbl="sibTrans2D1" presStyleIdx="0" presStyleCnt="0"/>
      <dgm:spPr/>
    </dgm:pt>
    <dgm:pt modelId="{7B2D1825-3160-4C94-996A-A7F38AFCB54A}" type="pres">
      <dgm:prSet presAssocID="{DC1C7238-9E68-4BA6-A7BF-092433E91EBC}" presName="compNode" presStyleCnt="0"/>
      <dgm:spPr/>
    </dgm:pt>
    <dgm:pt modelId="{5D005B02-7896-4DA0-8C7C-47AEF093273B}" type="pres">
      <dgm:prSet presAssocID="{DC1C7238-9E68-4BA6-A7BF-092433E91EB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4C31BB7-13BB-4F74-8CB8-2CEB722B1CAC}" type="pres">
      <dgm:prSet presAssocID="{DC1C7238-9E68-4BA6-A7BF-092433E91EBC}" presName="invisiNode" presStyleLbl="node1" presStyleIdx="1" presStyleCnt="3"/>
      <dgm:spPr/>
    </dgm:pt>
    <dgm:pt modelId="{8DFD5B32-EAA9-40B2-90CB-CB4F4C291E04}" type="pres">
      <dgm:prSet presAssocID="{DC1C7238-9E68-4BA6-A7BF-092433E91EBC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A9A2926-A449-4E8F-80A6-7D457DC23F10}" type="pres">
      <dgm:prSet presAssocID="{AC708C59-12F3-4652-8F2A-F89D85704545}" presName="sibTrans" presStyleLbl="sibTrans2D1" presStyleIdx="0" presStyleCnt="0"/>
      <dgm:spPr/>
    </dgm:pt>
    <dgm:pt modelId="{0F789D28-3B27-4828-B824-2338EFE4D7F8}" type="pres">
      <dgm:prSet presAssocID="{107A563D-0A64-4DE8-966D-A53ACA091F14}" presName="compNode" presStyleCnt="0"/>
      <dgm:spPr/>
    </dgm:pt>
    <dgm:pt modelId="{D657D4D3-97CC-4BB1-9D91-E56E8C80C7B8}" type="pres">
      <dgm:prSet presAssocID="{107A563D-0A64-4DE8-966D-A53ACA091F14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E9297AD-47CC-484B-BD47-2E82EBEE3185}" type="pres">
      <dgm:prSet presAssocID="{107A563D-0A64-4DE8-966D-A53ACA091F14}" presName="invisiNode" presStyleLbl="node1" presStyleIdx="2" presStyleCnt="3"/>
      <dgm:spPr/>
    </dgm:pt>
    <dgm:pt modelId="{D9F46396-AE4F-4010-8573-56DD6BF0AE6A}" type="pres">
      <dgm:prSet presAssocID="{107A563D-0A64-4DE8-966D-A53ACA091F14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78D91DFF-D5F6-4177-A574-FA8D39749E5B}" type="presOf" srcId="{F4BA051C-F968-43F7-886C-643BBD5E5717}" destId="{CDFB741A-2055-479E-8516-B817320ADE1C}" srcOrd="0" destOrd="0" presId="urn:microsoft.com/office/officeart/2005/8/layout/pList2"/>
    <dgm:cxn modelId="{6AF456C5-832C-44AD-817D-AF275B2D4026}" srcId="{5455A88D-FD54-4F57-B86A-B03890CFFA6C}" destId="{B89E2E60-EF4E-4B3C-A00E-33F9402F4C9E}" srcOrd="0" destOrd="0" parTransId="{213637F2-4763-494B-925B-117B80F672E6}" sibTransId="{F4BA051C-F968-43F7-886C-643BBD5E5717}"/>
    <dgm:cxn modelId="{6BE8EEAA-2DAD-4D3F-B9EF-E81A6ACB02C6}" type="presOf" srcId="{107A563D-0A64-4DE8-966D-A53ACA091F14}" destId="{D657D4D3-97CC-4BB1-9D91-E56E8C80C7B8}" srcOrd="0" destOrd="0" presId="urn:microsoft.com/office/officeart/2005/8/layout/pList2"/>
    <dgm:cxn modelId="{DA9C72D8-6FB6-4DD9-AC53-A2FFEC466618}" srcId="{5455A88D-FD54-4F57-B86A-B03890CFFA6C}" destId="{DC1C7238-9E68-4BA6-A7BF-092433E91EBC}" srcOrd="1" destOrd="0" parTransId="{9B986C58-862F-497B-9DA2-48DE8018D5AE}" sibTransId="{AC708C59-12F3-4652-8F2A-F89D85704545}"/>
    <dgm:cxn modelId="{2506E7FB-24D0-4DF3-9585-A185B0B5DE45}" type="presOf" srcId="{5455A88D-FD54-4F57-B86A-B03890CFFA6C}" destId="{E6E5E234-735F-42E0-988D-0F32FA1FEAD2}" srcOrd="0" destOrd="0" presId="urn:microsoft.com/office/officeart/2005/8/layout/pList2"/>
    <dgm:cxn modelId="{B754DE6A-2AE0-4B55-BE97-7AA3168E6996}" srcId="{5455A88D-FD54-4F57-B86A-B03890CFFA6C}" destId="{107A563D-0A64-4DE8-966D-A53ACA091F14}" srcOrd="2" destOrd="0" parTransId="{784D7D5A-A928-40BC-9A63-1B0B5B6E7A15}" sibTransId="{B803F2B6-5FCD-4644-8C5D-4ED45F825166}"/>
    <dgm:cxn modelId="{A52410AC-529C-4093-83EA-35E3226A956D}" type="presOf" srcId="{DC1C7238-9E68-4BA6-A7BF-092433E91EBC}" destId="{5D005B02-7896-4DA0-8C7C-47AEF093273B}" srcOrd="0" destOrd="0" presId="urn:microsoft.com/office/officeart/2005/8/layout/pList2"/>
    <dgm:cxn modelId="{6AEB0582-B3C3-42DB-81AA-02A500379881}" type="presOf" srcId="{AC708C59-12F3-4652-8F2A-F89D85704545}" destId="{BA9A2926-A449-4E8F-80A6-7D457DC23F10}" srcOrd="0" destOrd="0" presId="urn:microsoft.com/office/officeart/2005/8/layout/pList2"/>
    <dgm:cxn modelId="{4B547873-7A26-4255-A0DE-9C602AFA3CE6}" type="presOf" srcId="{B89E2E60-EF4E-4B3C-A00E-33F9402F4C9E}" destId="{CF539273-06F0-4A20-A73A-A9C3AB58BE13}" srcOrd="0" destOrd="0" presId="urn:microsoft.com/office/officeart/2005/8/layout/pList2"/>
    <dgm:cxn modelId="{45948903-0099-4590-995C-00637DB5ED67}" type="presParOf" srcId="{E6E5E234-735F-42E0-988D-0F32FA1FEAD2}" destId="{928C631D-F9BE-4DD2-9960-3C7A1468DC6B}" srcOrd="0" destOrd="0" presId="urn:microsoft.com/office/officeart/2005/8/layout/pList2"/>
    <dgm:cxn modelId="{9D723807-590C-4FA9-A299-FFA4FC0D944F}" type="presParOf" srcId="{E6E5E234-735F-42E0-988D-0F32FA1FEAD2}" destId="{7E35313F-4A4E-41A6-942E-DB734AB705B7}" srcOrd="1" destOrd="0" presId="urn:microsoft.com/office/officeart/2005/8/layout/pList2"/>
    <dgm:cxn modelId="{6B91AA90-108C-4E6D-9768-A6716F061049}" type="presParOf" srcId="{7E35313F-4A4E-41A6-942E-DB734AB705B7}" destId="{976CEEDF-F753-45F0-A7AA-2A03DE48C138}" srcOrd="0" destOrd="0" presId="urn:microsoft.com/office/officeart/2005/8/layout/pList2"/>
    <dgm:cxn modelId="{C2EFE48B-DB0F-47F4-8476-155542FDC5A2}" type="presParOf" srcId="{976CEEDF-F753-45F0-A7AA-2A03DE48C138}" destId="{CF539273-06F0-4A20-A73A-A9C3AB58BE13}" srcOrd="0" destOrd="0" presId="urn:microsoft.com/office/officeart/2005/8/layout/pList2"/>
    <dgm:cxn modelId="{AAEB2DD0-5745-450D-AE68-A1136A9E3500}" type="presParOf" srcId="{976CEEDF-F753-45F0-A7AA-2A03DE48C138}" destId="{4DC85C21-C618-4F44-804C-DA846A5D1778}" srcOrd="1" destOrd="0" presId="urn:microsoft.com/office/officeart/2005/8/layout/pList2"/>
    <dgm:cxn modelId="{362EFA7F-06A4-4591-9AA8-C32263805002}" type="presParOf" srcId="{976CEEDF-F753-45F0-A7AA-2A03DE48C138}" destId="{0F5ABF51-4CB3-4B6A-956C-DC5EC23A12B8}" srcOrd="2" destOrd="0" presId="urn:microsoft.com/office/officeart/2005/8/layout/pList2"/>
    <dgm:cxn modelId="{0B9A5193-1E09-4EFE-899D-EE57FA177C2B}" type="presParOf" srcId="{7E35313F-4A4E-41A6-942E-DB734AB705B7}" destId="{CDFB741A-2055-479E-8516-B817320ADE1C}" srcOrd="1" destOrd="0" presId="urn:microsoft.com/office/officeart/2005/8/layout/pList2"/>
    <dgm:cxn modelId="{F9ECF47B-3BD8-4207-8E8D-8F537B30D022}" type="presParOf" srcId="{7E35313F-4A4E-41A6-942E-DB734AB705B7}" destId="{7B2D1825-3160-4C94-996A-A7F38AFCB54A}" srcOrd="2" destOrd="0" presId="urn:microsoft.com/office/officeart/2005/8/layout/pList2"/>
    <dgm:cxn modelId="{C31ABA30-26F7-47D9-8CB2-D32937166EF7}" type="presParOf" srcId="{7B2D1825-3160-4C94-996A-A7F38AFCB54A}" destId="{5D005B02-7896-4DA0-8C7C-47AEF093273B}" srcOrd="0" destOrd="0" presId="urn:microsoft.com/office/officeart/2005/8/layout/pList2"/>
    <dgm:cxn modelId="{CB153C4F-A25B-49F0-AF9C-5E796D69399E}" type="presParOf" srcId="{7B2D1825-3160-4C94-996A-A7F38AFCB54A}" destId="{74C31BB7-13BB-4F74-8CB8-2CEB722B1CAC}" srcOrd="1" destOrd="0" presId="urn:microsoft.com/office/officeart/2005/8/layout/pList2"/>
    <dgm:cxn modelId="{6B9F3E97-7BBA-4317-A0B6-F628C09D874D}" type="presParOf" srcId="{7B2D1825-3160-4C94-996A-A7F38AFCB54A}" destId="{8DFD5B32-EAA9-40B2-90CB-CB4F4C291E04}" srcOrd="2" destOrd="0" presId="urn:microsoft.com/office/officeart/2005/8/layout/pList2"/>
    <dgm:cxn modelId="{2F822432-2AA0-49C9-87D7-14D845EDBC94}" type="presParOf" srcId="{7E35313F-4A4E-41A6-942E-DB734AB705B7}" destId="{BA9A2926-A449-4E8F-80A6-7D457DC23F10}" srcOrd="3" destOrd="0" presId="urn:microsoft.com/office/officeart/2005/8/layout/pList2"/>
    <dgm:cxn modelId="{BCB80CF1-7C3A-4DE5-A90E-FF8C632F6FF6}" type="presParOf" srcId="{7E35313F-4A4E-41A6-942E-DB734AB705B7}" destId="{0F789D28-3B27-4828-B824-2338EFE4D7F8}" srcOrd="4" destOrd="0" presId="urn:microsoft.com/office/officeart/2005/8/layout/pList2"/>
    <dgm:cxn modelId="{C7F0542E-2DD2-4FEF-AC6B-16EC996E24AD}" type="presParOf" srcId="{0F789D28-3B27-4828-B824-2338EFE4D7F8}" destId="{D657D4D3-97CC-4BB1-9D91-E56E8C80C7B8}" srcOrd="0" destOrd="0" presId="urn:microsoft.com/office/officeart/2005/8/layout/pList2"/>
    <dgm:cxn modelId="{B7374D5E-A8CF-42C4-B294-E1E4A27BD483}" type="presParOf" srcId="{0F789D28-3B27-4828-B824-2338EFE4D7F8}" destId="{4E9297AD-47CC-484B-BD47-2E82EBEE3185}" srcOrd="1" destOrd="0" presId="urn:microsoft.com/office/officeart/2005/8/layout/pList2"/>
    <dgm:cxn modelId="{2B88141F-4E1F-461F-BBEF-D5FF2EC172A1}" type="presParOf" srcId="{0F789D28-3B27-4828-B824-2338EFE4D7F8}" destId="{D9F46396-AE4F-4010-8573-56DD6BF0AE6A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9B34FC-09F8-4E6A-86F9-9EBE0DD30985}" type="doc">
      <dgm:prSet loTypeId="urn:microsoft.com/office/officeart/2005/8/layout/bProcess3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12BAF0C3-1D6E-4A53-8286-131FA5CAC450}">
      <dgm:prSet phldrT="[Текст]"/>
      <dgm:spPr/>
      <dgm:t>
        <a:bodyPr/>
        <a:lstStyle/>
        <a:p>
          <a:r>
            <a:rPr lang="uk-UA" dirty="0" smtClean="0"/>
            <a:t>Торгівельні шляхи, такі як Шовковий шлях</a:t>
          </a:r>
          <a:endParaRPr lang="uk-UA" dirty="0"/>
        </a:p>
      </dgm:t>
    </dgm:pt>
    <dgm:pt modelId="{341F6229-BDA7-4527-A1C4-E52F1E2CE31D}" type="parTrans" cxnId="{13D8B65B-60C1-44D5-B034-92510A94C754}">
      <dgm:prSet/>
      <dgm:spPr/>
      <dgm:t>
        <a:bodyPr/>
        <a:lstStyle/>
        <a:p>
          <a:endParaRPr lang="uk-UA"/>
        </a:p>
      </dgm:t>
    </dgm:pt>
    <dgm:pt modelId="{8843C1F5-C1B4-41A1-9546-9B343D4CF4B5}" type="sibTrans" cxnId="{13D8B65B-60C1-44D5-B034-92510A94C754}">
      <dgm:prSet/>
      <dgm:spPr/>
      <dgm:t>
        <a:bodyPr/>
        <a:lstStyle/>
        <a:p>
          <a:endParaRPr lang="uk-UA"/>
        </a:p>
      </dgm:t>
    </dgm:pt>
    <dgm:pt modelId="{EA03CD8F-98CA-4B14-82CE-FCD5C2E12295}">
      <dgm:prSet phldrT="[Текст]"/>
      <dgm:spPr/>
      <dgm:t>
        <a:bodyPr/>
        <a:lstStyle/>
        <a:p>
          <a:r>
            <a:rPr lang="uk-UA" dirty="0" smtClean="0"/>
            <a:t>Епоха Великих географічних відкриттів</a:t>
          </a:r>
          <a:endParaRPr lang="uk-UA" dirty="0"/>
        </a:p>
      </dgm:t>
    </dgm:pt>
    <dgm:pt modelId="{1FFB8990-C811-47F5-922F-AE40C7D2B559}" type="parTrans" cxnId="{A6B1BDFD-C04E-4202-8FF9-1C39925A4567}">
      <dgm:prSet/>
      <dgm:spPr/>
      <dgm:t>
        <a:bodyPr/>
        <a:lstStyle/>
        <a:p>
          <a:endParaRPr lang="uk-UA"/>
        </a:p>
      </dgm:t>
    </dgm:pt>
    <dgm:pt modelId="{7BB33F4C-1F49-48CE-9CB1-442D1299FEA6}" type="sibTrans" cxnId="{A6B1BDFD-C04E-4202-8FF9-1C39925A4567}">
      <dgm:prSet/>
      <dgm:spPr/>
      <dgm:t>
        <a:bodyPr/>
        <a:lstStyle/>
        <a:p>
          <a:endParaRPr lang="uk-UA"/>
        </a:p>
      </dgm:t>
    </dgm:pt>
    <dgm:pt modelId="{5F6C65A6-D177-452B-BACE-3201B32BF7D1}">
      <dgm:prSet phldrT="[Текст]"/>
      <dgm:spPr/>
      <dgm:t>
        <a:bodyPr/>
        <a:lstStyle/>
        <a:p>
          <a:r>
            <a:rPr lang="uk-UA" noProof="0" dirty="0" smtClean="0"/>
            <a:t>Зростання міжнародної торгівлі в XIX столітті</a:t>
          </a:r>
          <a:endParaRPr lang="uk-UA" noProof="0" dirty="0"/>
        </a:p>
      </dgm:t>
    </dgm:pt>
    <dgm:pt modelId="{84428FBB-5F2C-46C7-B119-A591346E555B}" type="parTrans" cxnId="{4FD1242D-DAB2-4560-9700-A56DC88437F8}">
      <dgm:prSet/>
      <dgm:spPr/>
      <dgm:t>
        <a:bodyPr/>
        <a:lstStyle/>
        <a:p>
          <a:endParaRPr lang="uk-UA"/>
        </a:p>
      </dgm:t>
    </dgm:pt>
    <dgm:pt modelId="{ED470D50-EAB6-477C-A629-DBAD0FCC641D}" type="sibTrans" cxnId="{4FD1242D-DAB2-4560-9700-A56DC88437F8}">
      <dgm:prSet/>
      <dgm:spPr/>
      <dgm:t>
        <a:bodyPr/>
        <a:lstStyle/>
        <a:p>
          <a:endParaRPr lang="uk-UA"/>
        </a:p>
      </dgm:t>
    </dgm:pt>
    <dgm:pt modelId="{7BD9F4AC-FBED-4AD9-84A4-01EE5D56A87D}">
      <dgm:prSet phldrT="[Текст]"/>
      <dgm:spPr/>
      <dgm:t>
        <a:bodyPr/>
        <a:lstStyle/>
        <a:p>
          <a:r>
            <a:rPr lang="uk-UA" dirty="0" smtClean="0"/>
            <a:t>Поширення технологій та комунікацій після Другої світової війни</a:t>
          </a:r>
          <a:endParaRPr lang="uk-UA" dirty="0"/>
        </a:p>
      </dgm:t>
    </dgm:pt>
    <dgm:pt modelId="{3B2385EB-E999-4214-876D-E2849C6EBE84}" type="parTrans" cxnId="{C2CBF6EF-49BF-4225-AA0A-F7F5EDDF5845}">
      <dgm:prSet/>
      <dgm:spPr/>
      <dgm:t>
        <a:bodyPr/>
        <a:lstStyle/>
        <a:p>
          <a:endParaRPr lang="uk-UA"/>
        </a:p>
      </dgm:t>
    </dgm:pt>
    <dgm:pt modelId="{A8CCEE56-8BA4-46DE-A9C2-FEE45B3603FE}" type="sibTrans" cxnId="{C2CBF6EF-49BF-4225-AA0A-F7F5EDDF5845}">
      <dgm:prSet/>
      <dgm:spPr/>
      <dgm:t>
        <a:bodyPr/>
        <a:lstStyle/>
        <a:p>
          <a:endParaRPr lang="uk-UA"/>
        </a:p>
      </dgm:t>
    </dgm:pt>
    <dgm:pt modelId="{1B30E2AA-8391-4852-9EF3-89F19A131D25}">
      <dgm:prSet phldrT="[Текст]"/>
      <dgm:spPr/>
      <dgm:t>
        <a:bodyPr/>
        <a:lstStyle/>
        <a:p>
          <a:r>
            <a:rPr lang="uk-UA" noProof="0" dirty="0" smtClean="0"/>
            <a:t>Розвиток інтернету та мобільних технологій в кінці XX століття</a:t>
          </a:r>
          <a:endParaRPr lang="uk-UA" noProof="0" dirty="0"/>
        </a:p>
      </dgm:t>
    </dgm:pt>
    <dgm:pt modelId="{D3E1017C-E41C-4D25-BFB5-D5DACD70EBB6}" type="parTrans" cxnId="{4A511EB7-A15A-4E87-B930-206D197F3C47}">
      <dgm:prSet/>
      <dgm:spPr/>
      <dgm:t>
        <a:bodyPr/>
        <a:lstStyle/>
        <a:p>
          <a:endParaRPr lang="uk-UA"/>
        </a:p>
      </dgm:t>
    </dgm:pt>
    <dgm:pt modelId="{967295B7-5C7F-4384-93D5-BFED25BC53FA}" type="sibTrans" cxnId="{4A511EB7-A15A-4E87-B930-206D197F3C47}">
      <dgm:prSet/>
      <dgm:spPr/>
      <dgm:t>
        <a:bodyPr/>
        <a:lstStyle/>
        <a:p>
          <a:endParaRPr lang="uk-UA"/>
        </a:p>
      </dgm:t>
    </dgm:pt>
    <dgm:pt modelId="{2395CD58-3835-4C10-B74D-9772AC2A6840}" type="pres">
      <dgm:prSet presAssocID="{209B34FC-09F8-4E6A-86F9-9EBE0DD30985}" presName="Name0" presStyleCnt="0">
        <dgm:presLayoutVars>
          <dgm:dir/>
          <dgm:resizeHandles val="exact"/>
        </dgm:presLayoutVars>
      </dgm:prSet>
      <dgm:spPr/>
    </dgm:pt>
    <dgm:pt modelId="{3A1404B7-2E1C-44AA-97FC-7E324600C6F4}" type="pres">
      <dgm:prSet presAssocID="{12BAF0C3-1D6E-4A53-8286-131FA5CAC450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0A2C336-1004-44EC-B8AC-00B4E317DC4B}" type="pres">
      <dgm:prSet presAssocID="{8843C1F5-C1B4-41A1-9546-9B343D4CF4B5}" presName="sibTrans" presStyleLbl="sibTrans1D1" presStyleIdx="0" presStyleCnt="4"/>
      <dgm:spPr/>
    </dgm:pt>
    <dgm:pt modelId="{7C41680A-EB7A-4CA6-B0FF-21D120308DEB}" type="pres">
      <dgm:prSet presAssocID="{8843C1F5-C1B4-41A1-9546-9B343D4CF4B5}" presName="connectorText" presStyleLbl="sibTrans1D1" presStyleIdx="0" presStyleCnt="4"/>
      <dgm:spPr/>
    </dgm:pt>
    <dgm:pt modelId="{9F4E2B5B-CAB8-4865-8B11-2068CEFDBB0E}" type="pres">
      <dgm:prSet presAssocID="{EA03CD8F-98CA-4B14-82CE-FCD5C2E12295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11F4D98-B089-4EE8-AF00-BA67F58E63A2}" type="pres">
      <dgm:prSet presAssocID="{7BB33F4C-1F49-48CE-9CB1-442D1299FEA6}" presName="sibTrans" presStyleLbl="sibTrans1D1" presStyleIdx="1" presStyleCnt="4"/>
      <dgm:spPr/>
    </dgm:pt>
    <dgm:pt modelId="{BBBA6EFD-D748-4132-876A-971CD37DC826}" type="pres">
      <dgm:prSet presAssocID="{7BB33F4C-1F49-48CE-9CB1-442D1299FEA6}" presName="connectorText" presStyleLbl="sibTrans1D1" presStyleIdx="1" presStyleCnt="4"/>
      <dgm:spPr/>
    </dgm:pt>
    <dgm:pt modelId="{D1500B58-0AC8-42DB-BFDC-78679D365F98}" type="pres">
      <dgm:prSet presAssocID="{5F6C65A6-D177-452B-BACE-3201B32BF7D1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E17E05C-4E30-430D-A4F0-438D16E9D2BF}" type="pres">
      <dgm:prSet presAssocID="{ED470D50-EAB6-477C-A629-DBAD0FCC641D}" presName="sibTrans" presStyleLbl="sibTrans1D1" presStyleIdx="2" presStyleCnt="4"/>
      <dgm:spPr/>
    </dgm:pt>
    <dgm:pt modelId="{A1355B0B-8979-4C54-8E95-446237C7D07E}" type="pres">
      <dgm:prSet presAssocID="{ED470D50-EAB6-477C-A629-DBAD0FCC641D}" presName="connectorText" presStyleLbl="sibTrans1D1" presStyleIdx="2" presStyleCnt="4"/>
      <dgm:spPr/>
    </dgm:pt>
    <dgm:pt modelId="{EAA2CAAC-C99D-46E1-A486-3BD5B2F4D64F}" type="pres">
      <dgm:prSet presAssocID="{7BD9F4AC-FBED-4AD9-84A4-01EE5D56A87D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30BB5E7-F4A6-4DCC-AE6D-A2CB74C47B38}" type="pres">
      <dgm:prSet presAssocID="{A8CCEE56-8BA4-46DE-A9C2-FEE45B3603FE}" presName="sibTrans" presStyleLbl="sibTrans1D1" presStyleIdx="3" presStyleCnt="4"/>
      <dgm:spPr/>
    </dgm:pt>
    <dgm:pt modelId="{859C8624-3E15-4471-A013-C1A1CF8B6ED2}" type="pres">
      <dgm:prSet presAssocID="{A8CCEE56-8BA4-46DE-A9C2-FEE45B3603FE}" presName="connectorText" presStyleLbl="sibTrans1D1" presStyleIdx="3" presStyleCnt="4"/>
      <dgm:spPr/>
    </dgm:pt>
    <dgm:pt modelId="{F2924C51-AFD5-443E-82D6-690935E07A5F}" type="pres">
      <dgm:prSet presAssocID="{1B30E2AA-8391-4852-9EF3-89F19A131D25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01B3E644-3FF7-4587-B2FB-E97458BC5558}" type="presOf" srcId="{7BB33F4C-1F49-48CE-9CB1-442D1299FEA6}" destId="{BBBA6EFD-D748-4132-876A-971CD37DC826}" srcOrd="1" destOrd="0" presId="urn:microsoft.com/office/officeart/2005/8/layout/bProcess3"/>
    <dgm:cxn modelId="{DD7D1F06-090F-4C3A-B096-07A4B98BB75A}" type="presOf" srcId="{12BAF0C3-1D6E-4A53-8286-131FA5CAC450}" destId="{3A1404B7-2E1C-44AA-97FC-7E324600C6F4}" srcOrd="0" destOrd="0" presId="urn:microsoft.com/office/officeart/2005/8/layout/bProcess3"/>
    <dgm:cxn modelId="{95884942-DEDA-4FA3-BD0E-6FB64E8C2488}" type="presOf" srcId="{A8CCEE56-8BA4-46DE-A9C2-FEE45B3603FE}" destId="{859C8624-3E15-4471-A013-C1A1CF8B6ED2}" srcOrd="1" destOrd="0" presId="urn:microsoft.com/office/officeart/2005/8/layout/bProcess3"/>
    <dgm:cxn modelId="{4A511EB7-A15A-4E87-B930-206D197F3C47}" srcId="{209B34FC-09F8-4E6A-86F9-9EBE0DD30985}" destId="{1B30E2AA-8391-4852-9EF3-89F19A131D25}" srcOrd="4" destOrd="0" parTransId="{D3E1017C-E41C-4D25-BFB5-D5DACD70EBB6}" sibTransId="{967295B7-5C7F-4384-93D5-BFED25BC53FA}"/>
    <dgm:cxn modelId="{CD784299-23BC-4EB4-9AAA-267CD6C8698D}" type="presOf" srcId="{8843C1F5-C1B4-41A1-9546-9B343D4CF4B5}" destId="{B0A2C336-1004-44EC-B8AC-00B4E317DC4B}" srcOrd="0" destOrd="0" presId="urn:microsoft.com/office/officeart/2005/8/layout/bProcess3"/>
    <dgm:cxn modelId="{55493464-6A14-40FD-AF9F-88563A0E9247}" type="presOf" srcId="{1B30E2AA-8391-4852-9EF3-89F19A131D25}" destId="{F2924C51-AFD5-443E-82D6-690935E07A5F}" srcOrd="0" destOrd="0" presId="urn:microsoft.com/office/officeart/2005/8/layout/bProcess3"/>
    <dgm:cxn modelId="{ECAB5F7F-DCC7-4C7A-B441-6D8F37FA5F34}" type="presOf" srcId="{EA03CD8F-98CA-4B14-82CE-FCD5C2E12295}" destId="{9F4E2B5B-CAB8-4865-8B11-2068CEFDBB0E}" srcOrd="0" destOrd="0" presId="urn:microsoft.com/office/officeart/2005/8/layout/bProcess3"/>
    <dgm:cxn modelId="{4FD1242D-DAB2-4560-9700-A56DC88437F8}" srcId="{209B34FC-09F8-4E6A-86F9-9EBE0DD30985}" destId="{5F6C65A6-D177-452B-BACE-3201B32BF7D1}" srcOrd="2" destOrd="0" parTransId="{84428FBB-5F2C-46C7-B119-A591346E555B}" sibTransId="{ED470D50-EAB6-477C-A629-DBAD0FCC641D}"/>
    <dgm:cxn modelId="{B1039246-7FDF-46CA-98BA-8685B650C184}" type="presOf" srcId="{7BD9F4AC-FBED-4AD9-84A4-01EE5D56A87D}" destId="{EAA2CAAC-C99D-46E1-A486-3BD5B2F4D64F}" srcOrd="0" destOrd="0" presId="urn:microsoft.com/office/officeart/2005/8/layout/bProcess3"/>
    <dgm:cxn modelId="{C2CBF6EF-49BF-4225-AA0A-F7F5EDDF5845}" srcId="{209B34FC-09F8-4E6A-86F9-9EBE0DD30985}" destId="{7BD9F4AC-FBED-4AD9-84A4-01EE5D56A87D}" srcOrd="3" destOrd="0" parTransId="{3B2385EB-E999-4214-876D-E2849C6EBE84}" sibTransId="{A8CCEE56-8BA4-46DE-A9C2-FEE45B3603FE}"/>
    <dgm:cxn modelId="{13D8B65B-60C1-44D5-B034-92510A94C754}" srcId="{209B34FC-09F8-4E6A-86F9-9EBE0DD30985}" destId="{12BAF0C3-1D6E-4A53-8286-131FA5CAC450}" srcOrd="0" destOrd="0" parTransId="{341F6229-BDA7-4527-A1C4-E52F1E2CE31D}" sibTransId="{8843C1F5-C1B4-41A1-9546-9B343D4CF4B5}"/>
    <dgm:cxn modelId="{54F08A57-DD7C-4260-98B4-1D97464CF55E}" type="presOf" srcId="{5F6C65A6-D177-452B-BACE-3201B32BF7D1}" destId="{D1500B58-0AC8-42DB-BFDC-78679D365F98}" srcOrd="0" destOrd="0" presId="urn:microsoft.com/office/officeart/2005/8/layout/bProcess3"/>
    <dgm:cxn modelId="{16577471-2A00-40C8-BFC8-E53C8C7AEE82}" type="presOf" srcId="{ED470D50-EAB6-477C-A629-DBAD0FCC641D}" destId="{FE17E05C-4E30-430D-A4F0-438D16E9D2BF}" srcOrd="0" destOrd="0" presId="urn:microsoft.com/office/officeart/2005/8/layout/bProcess3"/>
    <dgm:cxn modelId="{A6B1BDFD-C04E-4202-8FF9-1C39925A4567}" srcId="{209B34FC-09F8-4E6A-86F9-9EBE0DD30985}" destId="{EA03CD8F-98CA-4B14-82CE-FCD5C2E12295}" srcOrd="1" destOrd="0" parTransId="{1FFB8990-C811-47F5-922F-AE40C7D2B559}" sibTransId="{7BB33F4C-1F49-48CE-9CB1-442D1299FEA6}"/>
    <dgm:cxn modelId="{1AB06737-2BD7-44C5-8421-F7A486671089}" type="presOf" srcId="{209B34FC-09F8-4E6A-86F9-9EBE0DD30985}" destId="{2395CD58-3835-4C10-B74D-9772AC2A6840}" srcOrd="0" destOrd="0" presId="urn:microsoft.com/office/officeart/2005/8/layout/bProcess3"/>
    <dgm:cxn modelId="{298BC4FA-929D-4741-8A6A-B8C0E6ACAA4F}" type="presOf" srcId="{7BB33F4C-1F49-48CE-9CB1-442D1299FEA6}" destId="{411F4D98-B089-4EE8-AF00-BA67F58E63A2}" srcOrd="0" destOrd="0" presId="urn:microsoft.com/office/officeart/2005/8/layout/bProcess3"/>
    <dgm:cxn modelId="{62609A11-7455-4E2B-8EE0-5CC7588643AA}" type="presOf" srcId="{A8CCEE56-8BA4-46DE-A9C2-FEE45B3603FE}" destId="{F30BB5E7-F4A6-4DCC-AE6D-A2CB74C47B38}" srcOrd="0" destOrd="0" presId="urn:microsoft.com/office/officeart/2005/8/layout/bProcess3"/>
    <dgm:cxn modelId="{25316C12-AE68-4365-B6D7-209CA7B0C985}" type="presOf" srcId="{ED470D50-EAB6-477C-A629-DBAD0FCC641D}" destId="{A1355B0B-8979-4C54-8E95-446237C7D07E}" srcOrd="1" destOrd="0" presId="urn:microsoft.com/office/officeart/2005/8/layout/bProcess3"/>
    <dgm:cxn modelId="{4F36AC44-F557-414C-82DC-F54F26DC7D8F}" type="presOf" srcId="{8843C1F5-C1B4-41A1-9546-9B343D4CF4B5}" destId="{7C41680A-EB7A-4CA6-B0FF-21D120308DEB}" srcOrd="1" destOrd="0" presId="urn:microsoft.com/office/officeart/2005/8/layout/bProcess3"/>
    <dgm:cxn modelId="{1D175316-822F-4660-A97C-B8D7FC3ADAF4}" type="presParOf" srcId="{2395CD58-3835-4C10-B74D-9772AC2A6840}" destId="{3A1404B7-2E1C-44AA-97FC-7E324600C6F4}" srcOrd="0" destOrd="0" presId="urn:microsoft.com/office/officeart/2005/8/layout/bProcess3"/>
    <dgm:cxn modelId="{7E3E3387-2D5D-4E64-AD9E-5DF79AE35051}" type="presParOf" srcId="{2395CD58-3835-4C10-B74D-9772AC2A6840}" destId="{B0A2C336-1004-44EC-B8AC-00B4E317DC4B}" srcOrd="1" destOrd="0" presId="urn:microsoft.com/office/officeart/2005/8/layout/bProcess3"/>
    <dgm:cxn modelId="{6C9EA191-3C67-49B9-90E8-46962EA21011}" type="presParOf" srcId="{B0A2C336-1004-44EC-B8AC-00B4E317DC4B}" destId="{7C41680A-EB7A-4CA6-B0FF-21D120308DEB}" srcOrd="0" destOrd="0" presId="urn:microsoft.com/office/officeart/2005/8/layout/bProcess3"/>
    <dgm:cxn modelId="{5C140240-D3CD-43EE-860E-D61A7DFE3133}" type="presParOf" srcId="{2395CD58-3835-4C10-B74D-9772AC2A6840}" destId="{9F4E2B5B-CAB8-4865-8B11-2068CEFDBB0E}" srcOrd="2" destOrd="0" presId="urn:microsoft.com/office/officeart/2005/8/layout/bProcess3"/>
    <dgm:cxn modelId="{D969E3B8-764A-491A-B950-C96CA1057D27}" type="presParOf" srcId="{2395CD58-3835-4C10-B74D-9772AC2A6840}" destId="{411F4D98-B089-4EE8-AF00-BA67F58E63A2}" srcOrd="3" destOrd="0" presId="urn:microsoft.com/office/officeart/2005/8/layout/bProcess3"/>
    <dgm:cxn modelId="{D5C7AF1B-F4D6-4A68-8DA6-D9F31A49ACD7}" type="presParOf" srcId="{411F4D98-B089-4EE8-AF00-BA67F58E63A2}" destId="{BBBA6EFD-D748-4132-876A-971CD37DC826}" srcOrd="0" destOrd="0" presId="urn:microsoft.com/office/officeart/2005/8/layout/bProcess3"/>
    <dgm:cxn modelId="{56D16967-DAAE-4527-B9C1-BB8F7D970998}" type="presParOf" srcId="{2395CD58-3835-4C10-B74D-9772AC2A6840}" destId="{D1500B58-0AC8-42DB-BFDC-78679D365F98}" srcOrd="4" destOrd="0" presId="urn:microsoft.com/office/officeart/2005/8/layout/bProcess3"/>
    <dgm:cxn modelId="{A6C99F9F-AD6F-4B65-B614-B388C97CABFD}" type="presParOf" srcId="{2395CD58-3835-4C10-B74D-9772AC2A6840}" destId="{FE17E05C-4E30-430D-A4F0-438D16E9D2BF}" srcOrd="5" destOrd="0" presId="urn:microsoft.com/office/officeart/2005/8/layout/bProcess3"/>
    <dgm:cxn modelId="{65D33134-9E4F-4A68-8E3D-8BB4A7C1FC39}" type="presParOf" srcId="{FE17E05C-4E30-430D-A4F0-438D16E9D2BF}" destId="{A1355B0B-8979-4C54-8E95-446237C7D07E}" srcOrd="0" destOrd="0" presId="urn:microsoft.com/office/officeart/2005/8/layout/bProcess3"/>
    <dgm:cxn modelId="{6B03763E-D4A7-4C42-AA1F-C8FF493BD6C2}" type="presParOf" srcId="{2395CD58-3835-4C10-B74D-9772AC2A6840}" destId="{EAA2CAAC-C99D-46E1-A486-3BD5B2F4D64F}" srcOrd="6" destOrd="0" presId="urn:microsoft.com/office/officeart/2005/8/layout/bProcess3"/>
    <dgm:cxn modelId="{DDAE6413-F501-4156-96BD-8DC6F2FBF94E}" type="presParOf" srcId="{2395CD58-3835-4C10-B74D-9772AC2A6840}" destId="{F30BB5E7-F4A6-4DCC-AE6D-A2CB74C47B38}" srcOrd="7" destOrd="0" presId="urn:microsoft.com/office/officeart/2005/8/layout/bProcess3"/>
    <dgm:cxn modelId="{BD3F5D23-8F55-44BA-996C-747C1F59A2B8}" type="presParOf" srcId="{F30BB5E7-F4A6-4DCC-AE6D-A2CB74C47B38}" destId="{859C8624-3E15-4471-A013-C1A1CF8B6ED2}" srcOrd="0" destOrd="0" presId="urn:microsoft.com/office/officeart/2005/8/layout/bProcess3"/>
    <dgm:cxn modelId="{0FB53617-D2AC-4536-9B1B-F3289031A5CC}" type="presParOf" srcId="{2395CD58-3835-4C10-B74D-9772AC2A6840}" destId="{F2924C51-AFD5-443E-82D6-690935E07A5F}" srcOrd="8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69C1A1F-C65E-4CCE-9EAD-493D41DC5137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CFC5BF14-7362-48CC-9178-C5A4756B084C}">
      <dgm:prSet phldrT="[Текст]" custT="1"/>
      <dgm:spPr/>
      <dgm:t>
        <a:bodyPr/>
        <a:lstStyle/>
        <a:p>
          <a:r>
            <a:rPr lang="uk-UA" sz="2000" noProof="0" dirty="0" smtClean="0"/>
            <a:t>Вплив цифрових технологій на глобальні комунікації.</a:t>
          </a:r>
          <a:endParaRPr lang="uk-UA" sz="2000" noProof="0" dirty="0"/>
        </a:p>
      </dgm:t>
    </dgm:pt>
    <dgm:pt modelId="{31F78FD6-2D2A-41FB-BA27-3D93F3EE7084}" type="parTrans" cxnId="{43FE15B9-A4E1-4A93-9295-E8DB6DE369B0}">
      <dgm:prSet/>
      <dgm:spPr/>
      <dgm:t>
        <a:bodyPr/>
        <a:lstStyle/>
        <a:p>
          <a:endParaRPr lang="uk-UA" sz="2000"/>
        </a:p>
      </dgm:t>
    </dgm:pt>
    <dgm:pt modelId="{90DFE6DD-D566-4D99-AD78-2DE46D132257}" type="sibTrans" cxnId="{43FE15B9-A4E1-4A93-9295-E8DB6DE369B0}">
      <dgm:prSet/>
      <dgm:spPr/>
      <dgm:t>
        <a:bodyPr/>
        <a:lstStyle/>
        <a:p>
          <a:endParaRPr lang="uk-UA" sz="2000"/>
        </a:p>
      </dgm:t>
    </dgm:pt>
    <dgm:pt modelId="{BA21DE61-FF61-4977-A8CF-BB66AAB5EFBE}">
      <dgm:prSet phldrT="[Текст]" custT="1"/>
      <dgm:spPr/>
      <dgm:t>
        <a:bodyPr/>
        <a:lstStyle/>
        <a:p>
          <a:r>
            <a:rPr lang="uk-UA" sz="2000" noProof="0" dirty="0" smtClean="0"/>
            <a:t>Міжнародні фінансові ринки та нові економічні центри.</a:t>
          </a:r>
          <a:endParaRPr lang="uk-UA" sz="2000" noProof="0" dirty="0"/>
        </a:p>
      </dgm:t>
    </dgm:pt>
    <dgm:pt modelId="{40B7C5CF-DE48-4C48-A811-11B37EA9CFD7}" type="parTrans" cxnId="{D1A00892-90F2-453C-B4D4-7A24368FD4A9}">
      <dgm:prSet/>
      <dgm:spPr/>
      <dgm:t>
        <a:bodyPr/>
        <a:lstStyle/>
        <a:p>
          <a:endParaRPr lang="uk-UA" sz="2000"/>
        </a:p>
      </dgm:t>
    </dgm:pt>
    <dgm:pt modelId="{DDB3375D-91A8-4455-95D1-6B2CBBDF8784}" type="sibTrans" cxnId="{D1A00892-90F2-453C-B4D4-7A24368FD4A9}">
      <dgm:prSet/>
      <dgm:spPr/>
      <dgm:t>
        <a:bodyPr/>
        <a:lstStyle/>
        <a:p>
          <a:endParaRPr lang="uk-UA" sz="2000"/>
        </a:p>
      </dgm:t>
    </dgm:pt>
    <dgm:pt modelId="{150BBA91-1AB7-4C19-8F60-3606D78DD570}">
      <dgm:prSet phldrT="[Текст]" custT="1"/>
      <dgm:spPr/>
      <dgm:t>
        <a:bodyPr/>
        <a:lstStyle/>
        <a:p>
          <a:r>
            <a:rPr lang="uk-UA" sz="2000" noProof="0" dirty="0" smtClean="0"/>
            <a:t>Розвиток глобальних ринків праці, </a:t>
          </a:r>
          <a:r>
            <a:rPr lang="uk-UA" sz="2000" noProof="0" dirty="0" err="1" smtClean="0"/>
            <a:t>аутсорсинг</a:t>
          </a:r>
          <a:r>
            <a:rPr lang="uk-UA" sz="2000" noProof="0" dirty="0" smtClean="0"/>
            <a:t>.</a:t>
          </a:r>
          <a:endParaRPr lang="uk-UA" sz="2000" noProof="0" dirty="0"/>
        </a:p>
      </dgm:t>
    </dgm:pt>
    <dgm:pt modelId="{1B13B974-9A71-4B44-9C80-C4DFF366E892}" type="parTrans" cxnId="{7A2744CA-0005-4C1A-AD2D-B93CF81A640E}">
      <dgm:prSet/>
      <dgm:spPr/>
      <dgm:t>
        <a:bodyPr/>
        <a:lstStyle/>
        <a:p>
          <a:endParaRPr lang="uk-UA" sz="2000"/>
        </a:p>
      </dgm:t>
    </dgm:pt>
    <dgm:pt modelId="{DA1DEB21-E841-4299-8A08-404DDA72C777}" type="sibTrans" cxnId="{7A2744CA-0005-4C1A-AD2D-B93CF81A640E}">
      <dgm:prSet/>
      <dgm:spPr/>
      <dgm:t>
        <a:bodyPr/>
        <a:lstStyle/>
        <a:p>
          <a:endParaRPr lang="uk-UA" sz="2000"/>
        </a:p>
      </dgm:t>
    </dgm:pt>
    <dgm:pt modelId="{A13EB753-F6DA-4768-A94F-EE8D9518E247}">
      <dgm:prSet phldrT="[Текст]" custT="1"/>
      <dgm:spPr/>
      <dgm:t>
        <a:bodyPr/>
        <a:lstStyle/>
        <a:p>
          <a:r>
            <a:rPr lang="uk-UA" sz="2000" noProof="0" dirty="0" smtClean="0"/>
            <a:t>Поширення англійської мови як глобальної</a:t>
          </a:r>
          <a:endParaRPr lang="uk-UA" sz="2000" noProof="0" dirty="0"/>
        </a:p>
      </dgm:t>
    </dgm:pt>
    <dgm:pt modelId="{EF63AB0F-DC08-44D8-AFCC-400A8E728FB4}" type="parTrans" cxnId="{7B02B729-3FC2-4801-B3DE-0F44C31EA7FB}">
      <dgm:prSet/>
      <dgm:spPr/>
      <dgm:t>
        <a:bodyPr/>
        <a:lstStyle/>
        <a:p>
          <a:endParaRPr lang="uk-UA" sz="2000"/>
        </a:p>
      </dgm:t>
    </dgm:pt>
    <dgm:pt modelId="{A046FAC2-16F5-4FEE-8947-479B21F9D5E3}" type="sibTrans" cxnId="{7B02B729-3FC2-4801-B3DE-0F44C31EA7FB}">
      <dgm:prSet/>
      <dgm:spPr/>
      <dgm:t>
        <a:bodyPr/>
        <a:lstStyle/>
        <a:p>
          <a:endParaRPr lang="uk-UA" sz="2000"/>
        </a:p>
      </dgm:t>
    </dgm:pt>
    <dgm:pt modelId="{05F36A7F-64A5-4FE3-8009-AF4AA977FC8F}">
      <dgm:prSet phldrT="[Текст]" custT="1"/>
      <dgm:spPr/>
      <dgm:t>
        <a:bodyPr/>
        <a:lstStyle/>
        <a:p>
          <a:r>
            <a:rPr lang="uk-UA" sz="2000" noProof="0" dirty="0" smtClean="0"/>
            <a:t>Зростання міжнародних організацій (ООН, СОТ, МВФ) і глобальних угод.</a:t>
          </a:r>
          <a:endParaRPr lang="uk-UA" sz="2000" noProof="0" dirty="0"/>
        </a:p>
      </dgm:t>
    </dgm:pt>
    <dgm:pt modelId="{EB256289-479E-4795-9051-430205D12DB0}" type="parTrans" cxnId="{95E68A0F-1E8F-4A6B-921C-20D439E2B5D7}">
      <dgm:prSet/>
      <dgm:spPr/>
      <dgm:t>
        <a:bodyPr/>
        <a:lstStyle/>
        <a:p>
          <a:endParaRPr lang="uk-UA" sz="2000"/>
        </a:p>
      </dgm:t>
    </dgm:pt>
    <dgm:pt modelId="{5153E1C2-8202-48D2-9985-DEA55FEA835B}" type="sibTrans" cxnId="{95E68A0F-1E8F-4A6B-921C-20D439E2B5D7}">
      <dgm:prSet/>
      <dgm:spPr/>
      <dgm:t>
        <a:bodyPr/>
        <a:lstStyle/>
        <a:p>
          <a:endParaRPr lang="uk-UA" sz="2000"/>
        </a:p>
      </dgm:t>
    </dgm:pt>
    <dgm:pt modelId="{E0543F4A-4517-4310-9640-E9FC92408B9A}">
      <dgm:prSet phldrT="[Текст]" custT="1"/>
      <dgm:spPr/>
      <dgm:t>
        <a:bodyPr/>
        <a:lstStyle/>
        <a:p>
          <a:r>
            <a:rPr lang="uk-UA" sz="2000" noProof="0" dirty="0" smtClean="0"/>
            <a:t>Зміни в ідентичності та самовизначенні національних культур.</a:t>
          </a:r>
          <a:endParaRPr lang="uk-UA" sz="2000" noProof="0" dirty="0"/>
        </a:p>
      </dgm:t>
    </dgm:pt>
    <dgm:pt modelId="{67F6BA23-A87E-43CF-A850-501AB659BF98}" type="parTrans" cxnId="{191C13AF-8942-4AFC-A053-E89DB836A09C}">
      <dgm:prSet/>
      <dgm:spPr/>
      <dgm:t>
        <a:bodyPr/>
        <a:lstStyle/>
        <a:p>
          <a:endParaRPr lang="uk-UA" sz="2000"/>
        </a:p>
      </dgm:t>
    </dgm:pt>
    <dgm:pt modelId="{3CCD799E-A791-4275-BAD0-6DE8E8F0E955}" type="sibTrans" cxnId="{191C13AF-8942-4AFC-A053-E89DB836A09C}">
      <dgm:prSet/>
      <dgm:spPr/>
      <dgm:t>
        <a:bodyPr/>
        <a:lstStyle/>
        <a:p>
          <a:endParaRPr lang="uk-UA" sz="2000"/>
        </a:p>
      </dgm:t>
    </dgm:pt>
    <dgm:pt modelId="{D407AAD8-00C0-444D-8C74-B024B603FD04}" type="pres">
      <dgm:prSet presAssocID="{B69C1A1F-C65E-4CCE-9EAD-493D41DC5137}" presName="Name0" presStyleCnt="0">
        <dgm:presLayoutVars>
          <dgm:chMax val="7"/>
          <dgm:chPref val="7"/>
          <dgm:dir/>
        </dgm:presLayoutVars>
      </dgm:prSet>
      <dgm:spPr/>
    </dgm:pt>
    <dgm:pt modelId="{57A8E730-D2B3-4B39-8308-6499582006FB}" type="pres">
      <dgm:prSet presAssocID="{B69C1A1F-C65E-4CCE-9EAD-493D41DC5137}" presName="Name1" presStyleCnt="0"/>
      <dgm:spPr/>
    </dgm:pt>
    <dgm:pt modelId="{D2541E9E-D67F-4F92-B44D-AD2FF69DEC87}" type="pres">
      <dgm:prSet presAssocID="{B69C1A1F-C65E-4CCE-9EAD-493D41DC5137}" presName="cycle" presStyleCnt="0"/>
      <dgm:spPr/>
    </dgm:pt>
    <dgm:pt modelId="{21B02113-7036-44FD-9E18-8DEB551ADE7C}" type="pres">
      <dgm:prSet presAssocID="{B69C1A1F-C65E-4CCE-9EAD-493D41DC5137}" presName="srcNode" presStyleLbl="node1" presStyleIdx="0" presStyleCnt="6"/>
      <dgm:spPr/>
    </dgm:pt>
    <dgm:pt modelId="{366E6524-D25D-4331-A2EA-FA2E524E1E27}" type="pres">
      <dgm:prSet presAssocID="{B69C1A1F-C65E-4CCE-9EAD-493D41DC5137}" presName="conn" presStyleLbl="parChTrans1D2" presStyleIdx="0" presStyleCnt="1"/>
      <dgm:spPr/>
    </dgm:pt>
    <dgm:pt modelId="{F5E3F6C8-FA49-49AB-BE96-4C573BE5A736}" type="pres">
      <dgm:prSet presAssocID="{B69C1A1F-C65E-4CCE-9EAD-493D41DC5137}" presName="extraNode" presStyleLbl="node1" presStyleIdx="0" presStyleCnt="6"/>
      <dgm:spPr/>
    </dgm:pt>
    <dgm:pt modelId="{7DD24ABA-0C1F-44BF-86E5-40E301F9F83A}" type="pres">
      <dgm:prSet presAssocID="{B69C1A1F-C65E-4CCE-9EAD-493D41DC5137}" presName="dstNode" presStyleLbl="node1" presStyleIdx="0" presStyleCnt="6"/>
      <dgm:spPr/>
    </dgm:pt>
    <dgm:pt modelId="{3E608D81-C8D9-4FED-A3B2-095926390BEA}" type="pres">
      <dgm:prSet presAssocID="{CFC5BF14-7362-48CC-9178-C5A4756B084C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677C279-B2CF-4B3F-BB98-D711B1BF5585}" type="pres">
      <dgm:prSet presAssocID="{CFC5BF14-7362-48CC-9178-C5A4756B084C}" presName="accent_1" presStyleCnt="0"/>
      <dgm:spPr/>
    </dgm:pt>
    <dgm:pt modelId="{B51BF118-77C2-4B40-9065-C351AFA55DBB}" type="pres">
      <dgm:prSet presAssocID="{CFC5BF14-7362-48CC-9178-C5A4756B084C}" presName="accentRepeatNode" presStyleLbl="solidFgAcc1" presStyleIdx="0" presStyleCnt="6"/>
      <dgm:spPr/>
    </dgm:pt>
    <dgm:pt modelId="{53E42F88-EE72-4E35-ACE7-25CEA5BBCCAA}" type="pres">
      <dgm:prSet presAssocID="{BA21DE61-FF61-4977-A8CF-BB66AAB5EFBE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779A3E1-6750-4ABF-9D76-95B9538494DC}" type="pres">
      <dgm:prSet presAssocID="{BA21DE61-FF61-4977-A8CF-BB66AAB5EFBE}" presName="accent_2" presStyleCnt="0"/>
      <dgm:spPr/>
    </dgm:pt>
    <dgm:pt modelId="{1F74BBC0-73F6-4EBA-B78E-516E50890157}" type="pres">
      <dgm:prSet presAssocID="{BA21DE61-FF61-4977-A8CF-BB66AAB5EFBE}" presName="accentRepeatNode" presStyleLbl="solidFgAcc1" presStyleIdx="1" presStyleCnt="6"/>
      <dgm:spPr/>
    </dgm:pt>
    <dgm:pt modelId="{EBAD8082-4DFD-40EF-8FF9-ACBCD8D8C96C}" type="pres">
      <dgm:prSet presAssocID="{150BBA91-1AB7-4C19-8F60-3606D78DD570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93907AE-10A8-4B63-8946-F440DF9B7D19}" type="pres">
      <dgm:prSet presAssocID="{150BBA91-1AB7-4C19-8F60-3606D78DD570}" presName="accent_3" presStyleCnt="0"/>
      <dgm:spPr/>
    </dgm:pt>
    <dgm:pt modelId="{FE8222AF-7D17-4847-8880-6D72483FAD98}" type="pres">
      <dgm:prSet presAssocID="{150BBA91-1AB7-4C19-8F60-3606D78DD570}" presName="accentRepeatNode" presStyleLbl="solidFgAcc1" presStyleIdx="2" presStyleCnt="6"/>
      <dgm:spPr/>
    </dgm:pt>
    <dgm:pt modelId="{FAD0AEE6-2268-4BE5-B249-C3D695DB44C8}" type="pres">
      <dgm:prSet presAssocID="{05F36A7F-64A5-4FE3-8009-AF4AA977FC8F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C17F28C-3C39-4CC7-BC4F-4C7D389E37C7}" type="pres">
      <dgm:prSet presAssocID="{05F36A7F-64A5-4FE3-8009-AF4AA977FC8F}" presName="accent_4" presStyleCnt="0"/>
      <dgm:spPr/>
    </dgm:pt>
    <dgm:pt modelId="{0BDBD762-7562-4ACE-872D-3A8B1DF85C62}" type="pres">
      <dgm:prSet presAssocID="{05F36A7F-64A5-4FE3-8009-AF4AA977FC8F}" presName="accentRepeatNode" presStyleLbl="solidFgAcc1" presStyleIdx="3" presStyleCnt="6"/>
      <dgm:spPr/>
    </dgm:pt>
    <dgm:pt modelId="{F3574A2F-1F05-46F1-85B2-1C717519F9A6}" type="pres">
      <dgm:prSet presAssocID="{E0543F4A-4517-4310-9640-E9FC92408B9A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F0F8B7B-3BFB-4DD7-B76D-F439513B583A}" type="pres">
      <dgm:prSet presAssocID="{E0543F4A-4517-4310-9640-E9FC92408B9A}" presName="accent_5" presStyleCnt="0"/>
      <dgm:spPr/>
    </dgm:pt>
    <dgm:pt modelId="{586CDED3-5B5E-4821-84C9-4CD1BF0F900B}" type="pres">
      <dgm:prSet presAssocID="{E0543F4A-4517-4310-9640-E9FC92408B9A}" presName="accentRepeatNode" presStyleLbl="solidFgAcc1" presStyleIdx="4" presStyleCnt="6"/>
      <dgm:spPr/>
    </dgm:pt>
    <dgm:pt modelId="{F55EF1E4-61D2-43AA-83E6-486DED3DC2E4}" type="pres">
      <dgm:prSet presAssocID="{A13EB753-F6DA-4768-A94F-EE8D9518E247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1E0325D-2F34-4523-9600-EF79B0407391}" type="pres">
      <dgm:prSet presAssocID="{A13EB753-F6DA-4768-A94F-EE8D9518E247}" presName="accent_6" presStyleCnt="0"/>
      <dgm:spPr/>
    </dgm:pt>
    <dgm:pt modelId="{A579D229-32CB-48BB-BCB8-56107BC9802E}" type="pres">
      <dgm:prSet presAssocID="{A13EB753-F6DA-4768-A94F-EE8D9518E247}" presName="accentRepeatNode" presStyleLbl="solidFgAcc1" presStyleIdx="5" presStyleCnt="6"/>
      <dgm:spPr/>
    </dgm:pt>
  </dgm:ptLst>
  <dgm:cxnLst>
    <dgm:cxn modelId="{D1A00892-90F2-453C-B4D4-7A24368FD4A9}" srcId="{B69C1A1F-C65E-4CCE-9EAD-493D41DC5137}" destId="{BA21DE61-FF61-4977-A8CF-BB66AAB5EFBE}" srcOrd="1" destOrd="0" parTransId="{40B7C5CF-DE48-4C48-A811-11B37EA9CFD7}" sibTransId="{DDB3375D-91A8-4455-95D1-6B2CBBDF8784}"/>
    <dgm:cxn modelId="{C741E19A-CC13-40BF-9917-9EC35890FB99}" type="presOf" srcId="{BA21DE61-FF61-4977-A8CF-BB66AAB5EFBE}" destId="{53E42F88-EE72-4E35-ACE7-25CEA5BBCCAA}" srcOrd="0" destOrd="0" presId="urn:microsoft.com/office/officeart/2008/layout/VerticalCurvedList"/>
    <dgm:cxn modelId="{191C13AF-8942-4AFC-A053-E89DB836A09C}" srcId="{B69C1A1F-C65E-4CCE-9EAD-493D41DC5137}" destId="{E0543F4A-4517-4310-9640-E9FC92408B9A}" srcOrd="4" destOrd="0" parTransId="{67F6BA23-A87E-43CF-A850-501AB659BF98}" sibTransId="{3CCD799E-A791-4275-BAD0-6DE8E8F0E955}"/>
    <dgm:cxn modelId="{AEECD46E-D163-4B50-BB71-CD4EB5B07E3D}" type="presOf" srcId="{A13EB753-F6DA-4768-A94F-EE8D9518E247}" destId="{F55EF1E4-61D2-43AA-83E6-486DED3DC2E4}" srcOrd="0" destOrd="0" presId="urn:microsoft.com/office/officeart/2008/layout/VerticalCurvedList"/>
    <dgm:cxn modelId="{7A2744CA-0005-4C1A-AD2D-B93CF81A640E}" srcId="{B69C1A1F-C65E-4CCE-9EAD-493D41DC5137}" destId="{150BBA91-1AB7-4C19-8F60-3606D78DD570}" srcOrd="2" destOrd="0" parTransId="{1B13B974-9A71-4B44-9C80-C4DFF366E892}" sibTransId="{DA1DEB21-E841-4299-8A08-404DDA72C777}"/>
    <dgm:cxn modelId="{43FE15B9-A4E1-4A93-9295-E8DB6DE369B0}" srcId="{B69C1A1F-C65E-4CCE-9EAD-493D41DC5137}" destId="{CFC5BF14-7362-48CC-9178-C5A4756B084C}" srcOrd="0" destOrd="0" parTransId="{31F78FD6-2D2A-41FB-BA27-3D93F3EE7084}" sibTransId="{90DFE6DD-D566-4D99-AD78-2DE46D132257}"/>
    <dgm:cxn modelId="{7D34957B-0751-4626-96B5-08CDA4928949}" type="presOf" srcId="{E0543F4A-4517-4310-9640-E9FC92408B9A}" destId="{F3574A2F-1F05-46F1-85B2-1C717519F9A6}" srcOrd="0" destOrd="0" presId="urn:microsoft.com/office/officeart/2008/layout/VerticalCurvedList"/>
    <dgm:cxn modelId="{0A0D0ACA-147C-46BF-A633-E961A2AA02B2}" type="presOf" srcId="{90DFE6DD-D566-4D99-AD78-2DE46D132257}" destId="{366E6524-D25D-4331-A2EA-FA2E524E1E27}" srcOrd="0" destOrd="0" presId="urn:microsoft.com/office/officeart/2008/layout/VerticalCurvedList"/>
    <dgm:cxn modelId="{AFD0131E-6B6B-4BEA-A21E-9EF22D37331E}" type="presOf" srcId="{CFC5BF14-7362-48CC-9178-C5A4756B084C}" destId="{3E608D81-C8D9-4FED-A3B2-095926390BEA}" srcOrd="0" destOrd="0" presId="urn:microsoft.com/office/officeart/2008/layout/VerticalCurvedList"/>
    <dgm:cxn modelId="{95E68A0F-1E8F-4A6B-921C-20D439E2B5D7}" srcId="{B69C1A1F-C65E-4CCE-9EAD-493D41DC5137}" destId="{05F36A7F-64A5-4FE3-8009-AF4AA977FC8F}" srcOrd="3" destOrd="0" parTransId="{EB256289-479E-4795-9051-430205D12DB0}" sibTransId="{5153E1C2-8202-48D2-9985-DEA55FEA835B}"/>
    <dgm:cxn modelId="{7B02B729-3FC2-4801-B3DE-0F44C31EA7FB}" srcId="{B69C1A1F-C65E-4CCE-9EAD-493D41DC5137}" destId="{A13EB753-F6DA-4768-A94F-EE8D9518E247}" srcOrd="5" destOrd="0" parTransId="{EF63AB0F-DC08-44D8-AFCC-400A8E728FB4}" sibTransId="{A046FAC2-16F5-4FEE-8947-479B21F9D5E3}"/>
    <dgm:cxn modelId="{A2A8FAD4-2E29-4F32-A2AB-6BE07A384A8E}" type="presOf" srcId="{B69C1A1F-C65E-4CCE-9EAD-493D41DC5137}" destId="{D407AAD8-00C0-444D-8C74-B024B603FD04}" srcOrd="0" destOrd="0" presId="urn:microsoft.com/office/officeart/2008/layout/VerticalCurvedList"/>
    <dgm:cxn modelId="{E094790F-2CA2-4CA0-920B-9DB63BA11FEB}" type="presOf" srcId="{150BBA91-1AB7-4C19-8F60-3606D78DD570}" destId="{EBAD8082-4DFD-40EF-8FF9-ACBCD8D8C96C}" srcOrd="0" destOrd="0" presId="urn:microsoft.com/office/officeart/2008/layout/VerticalCurvedList"/>
    <dgm:cxn modelId="{ACC0C0AA-7CE3-4827-B035-4E4B4B7D8605}" type="presOf" srcId="{05F36A7F-64A5-4FE3-8009-AF4AA977FC8F}" destId="{FAD0AEE6-2268-4BE5-B249-C3D695DB44C8}" srcOrd="0" destOrd="0" presId="urn:microsoft.com/office/officeart/2008/layout/VerticalCurvedList"/>
    <dgm:cxn modelId="{9789E5A2-EF5A-4EA4-981C-7582DA10FCBA}" type="presParOf" srcId="{D407AAD8-00C0-444D-8C74-B024B603FD04}" destId="{57A8E730-D2B3-4B39-8308-6499582006FB}" srcOrd="0" destOrd="0" presId="urn:microsoft.com/office/officeart/2008/layout/VerticalCurvedList"/>
    <dgm:cxn modelId="{5D11E851-298E-483F-ACD0-7253C3849B24}" type="presParOf" srcId="{57A8E730-D2B3-4B39-8308-6499582006FB}" destId="{D2541E9E-D67F-4F92-B44D-AD2FF69DEC87}" srcOrd="0" destOrd="0" presId="urn:microsoft.com/office/officeart/2008/layout/VerticalCurvedList"/>
    <dgm:cxn modelId="{2FC6C7D6-CF41-4BFC-B327-E29FD96DB04A}" type="presParOf" srcId="{D2541E9E-D67F-4F92-B44D-AD2FF69DEC87}" destId="{21B02113-7036-44FD-9E18-8DEB551ADE7C}" srcOrd="0" destOrd="0" presId="urn:microsoft.com/office/officeart/2008/layout/VerticalCurvedList"/>
    <dgm:cxn modelId="{9D16C9C4-5332-4B4A-8E53-7B467354F5C1}" type="presParOf" srcId="{D2541E9E-D67F-4F92-B44D-AD2FF69DEC87}" destId="{366E6524-D25D-4331-A2EA-FA2E524E1E27}" srcOrd="1" destOrd="0" presId="urn:microsoft.com/office/officeart/2008/layout/VerticalCurvedList"/>
    <dgm:cxn modelId="{3A7235C6-7097-4DD5-8DF0-96BD2D9F6D35}" type="presParOf" srcId="{D2541E9E-D67F-4F92-B44D-AD2FF69DEC87}" destId="{F5E3F6C8-FA49-49AB-BE96-4C573BE5A736}" srcOrd="2" destOrd="0" presId="urn:microsoft.com/office/officeart/2008/layout/VerticalCurvedList"/>
    <dgm:cxn modelId="{92568E04-541C-4170-B701-C361C747F99B}" type="presParOf" srcId="{D2541E9E-D67F-4F92-B44D-AD2FF69DEC87}" destId="{7DD24ABA-0C1F-44BF-86E5-40E301F9F83A}" srcOrd="3" destOrd="0" presId="urn:microsoft.com/office/officeart/2008/layout/VerticalCurvedList"/>
    <dgm:cxn modelId="{8364CAD9-94BA-49C9-B7EC-7E8D4330D501}" type="presParOf" srcId="{57A8E730-D2B3-4B39-8308-6499582006FB}" destId="{3E608D81-C8D9-4FED-A3B2-095926390BEA}" srcOrd="1" destOrd="0" presId="urn:microsoft.com/office/officeart/2008/layout/VerticalCurvedList"/>
    <dgm:cxn modelId="{1D81C584-35F6-402A-9EA7-52C9F458C3BE}" type="presParOf" srcId="{57A8E730-D2B3-4B39-8308-6499582006FB}" destId="{B677C279-B2CF-4B3F-BB98-D711B1BF5585}" srcOrd="2" destOrd="0" presId="urn:microsoft.com/office/officeart/2008/layout/VerticalCurvedList"/>
    <dgm:cxn modelId="{2D3CE8F2-ABC1-4334-BED8-CD22F61912D1}" type="presParOf" srcId="{B677C279-B2CF-4B3F-BB98-D711B1BF5585}" destId="{B51BF118-77C2-4B40-9065-C351AFA55DBB}" srcOrd="0" destOrd="0" presId="urn:microsoft.com/office/officeart/2008/layout/VerticalCurvedList"/>
    <dgm:cxn modelId="{0C9EE747-0FC0-4BF0-AF13-A7A2BD4EA57E}" type="presParOf" srcId="{57A8E730-D2B3-4B39-8308-6499582006FB}" destId="{53E42F88-EE72-4E35-ACE7-25CEA5BBCCAA}" srcOrd="3" destOrd="0" presId="urn:microsoft.com/office/officeart/2008/layout/VerticalCurvedList"/>
    <dgm:cxn modelId="{0A54B339-299D-4A9F-886F-A48E71C4E333}" type="presParOf" srcId="{57A8E730-D2B3-4B39-8308-6499582006FB}" destId="{D779A3E1-6750-4ABF-9D76-95B9538494DC}" srcOrd="4" destOrd="0" presId="urn:microsoft.com/office/officeart/2008/layout/VerticalCurvedList"/>
    <dgm:cxn modelId="{DBF7D18C-50E6-4700-9ECC-599A7A6F9BDA}" type="presParOf" srcId="{D779A3E1-6750-4ABF-9D76-95B9538494DC}" destId="{1F74BBC0-73F6-4EBA-B78E-516E50890157}" srcOrd="0" destOrd="0" presId="urn:microsoft.com/office/officeart/2008/layout/VerticalCurvedList"/>
    <dgm:cxn modelId="{CAA6F318-FE11-4BD8-85EE-024A9B095EB1}" type="presParOf" srcId="{57A8E730-D2B3-4B39-8308-6499582006FB}" destId="{EBAD8082-4DFD-40EF-8FF9-ACBCD8D8C96C}" srcOrd="5" destOrd="0" presId="urn:microsoft.com/office/officeart/2008/layout/VerticalCurvedList"/>
    <dgm:cxn modelId="{D51AA7CB-C285-4206-B951-07826284C2BF}" type="presParOf" srcId="{57A8E730-D2B3-4B39-8308-6499582006FB}" destId="{D93907AE-10A8-4B63-8946-F440DF9B7D19}" srcOrd="6" destOrd="0" presId="urn:microsoft.com/office/officeart/2008/layout/VerticalCurvedList"/>
    <dgm:cxn modelId="{0BFC1DD6-2B93-4CB7-B4FA-64765A3DE365}" type="presParOf" srcId="{D93907AE-10A8-4B63-8946-F440DF9B7D19}" destId="{FE8222AF-7D17-4847-8880-6D72483FAD98}" srcOrd="0" destOrd="0" presId="urn:microsoft.com/office/officeart/2008/layout/VerticalCurvedList"/>
    <dgm:cxn modelId="{9810C24F-16E0-44AC-BD8D-59C8CCA486CC}" type="presParOf" srcId="{57A8E730-D2B3-4B39-8308-6499582006FB}" destId="{FAD0AEE6-2268-4BE5-B249-C3D695DB44C8}" srcOrd="7" destOrd="0" presId="urn:microsoft.com/office/officeart/2008/layout/VerticalCurvedList"/>
    <dgm:cxn modelId="{110E95EA-4CBD-49A7-92E3-27FC66BFE9F2}" type="presParOf" srcId="{57A8E730-D2B3-4B39-8308-6499582006FB}" destId="{0C17F28C-3C39-4CC7-BC4F-4C7D389E37C7}" srcOrd="8" destOrd="0" presId="urn:microsoft.com/office/officeart/2008/layout/VerticalCurvedList"/>
    <dgm:cxn modelId="{C984F49C-48CB-424E-BC4C-F621B86201F9}" type="presParOf" srcId="{0C17F28C-3C39-4CC7-BC4F-4C7D389E37C7}" destId="{0BDBD762-7562-4ACE-872D-3A8B1DF85C62}" srcOrd="0" destOrd="0" presId="urn:microsoft.com/office/officeart/2008/layout/VerticalCurvedList"/>
    <dgm:cxn modelId="{2707D97D-3A50-4778-AA40-AA0AC6185420}" type="presParOf" srcId="{57A8E730-D2B3-4B39-8308-6499582006FB}" destId="{F3574A2F-1F05-46F1-85B2-1C717519F9A6}" srcOrd="9" destOrd="0" presId="urn:microsoft.com/office/officeart/2008/layout/VerticalCurvedList"/>
    <dgm:cxn modelId="{515F33D4-DE63-4390-892A-AAE2C4CEDB5D}" type="presParOf" srcId="{57A8E730-D2B3-4B39-8308-6499582006FB}" destId="{5F0F8B7B-3BFB-4DD7-B76D-F439513B583A}" srcOrd="10" destOrd="0" presId="urn:microsoft.com/office/officeart/2008/layout/VerticalCurvedList"/>
    <dgm:cxn modelId="{74E8DBC6-2B47-4FD2-A85C-2BB7E0711E29}" type="presParOf" srcId="{5F0F8B7B-3BFB-4DD7-B76D-F439513B583A}" destId="{586CDED3-5B5E-4821-84C9-4CD1BF0F900B}" srcOrd="0" destOrd="0" presId="urn:microsoft.com/office/officeart/2008/layout/VerticalCurvedList"/>
    <dgm:cxn modelId="{62C8F6FF-DE1D-473B-AA40-D45F7714C16B}" type="presParOf" srcId="{57A8E730-D2B3-4B39-8308-6499582006FB}" destId="{F55EF1E4-61D2-43AA-83E6-486DED3DC2E4}" srcOrd="11" destOrd="0" presId="urn:microsoft.com/office/officeart/2008/layout/VerticalCurvedList"/>
    <dgm:cxn modelId="{04A81CDB-B853-4A98-AD48-BFF403E87D95}" type="presParOf" srcId="{57A8E730-D2B3-4B39-8308-6499582006FB}" destId="{61E0325D-2F34-4523-9600-EF79B0407391}" srcOrd="12" destOrd="0" presId="urn:microsoft.com/office/officeart/2008/layout/VerticalCurvedList"/>
    <dgm:cxn modelId="{28A8327F-62E0-4C5D-86C2-59F363D62A06}" type="presParOf" srcId="{61E0325D-2F34-4523-9600-EF79B0407391}" destId="{A579D229-32CB-48BB-BCB8-56107BC9802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8C631D-F9BE-4DD2-9960-3C7A1468DC6B}">
      <dsp:nvSpPr>
        <dsp:cNvPr id="0" name=""/>
        <dsp:cNvSpPr/>
      </dsp:nvSpPr>
      <dsp:spPr>
        <a:xfrm>
          <a:off x="0" y="0"/>
          <a:ext cx="10369152" cy="243027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5ABF51-4CB3-4B6A-956C-DC5EC23A12B8}">
      <dsp:nvSpPr>
        <dsp:cNvPr id="0" name=""/>
        <dsp:cNvSpPr/>
      </dsp:nvSpPr>
      <dsp:spPr>
        <a:xfrm>
          <a:off x="311074" y="324036"/>
          <a:ext cx="3045938" cy="178219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F539273-06F0-4A20-A73A-A9C3AB58BE13}">
      <dsp:nvSpPr>
        <dsp:cNvPr id="0" name=""/>
        <dsp:cNvSpPr/>
      </dsp:nvSpPr>
      <dsp:spPr>
        <a:xfrm rot="10800000">
          <a:off x="311074" y="2430269"/>
          <a:ext cx="3045938" cy="297033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/>
            <a:t>включає </a:t>
          </a:r>
          <a:r>
            <a:rPr lang="uk-UA" sz="1700" b="1" i="1" kern="1200" dirty="0" smtClean="0"/>
            <a:t>зміни в міжособистісних відносинах</a:t>
          </a:r>
          <a:r>
            <a:rPr lang="uk-UA" sz="1700" kern="1200" dirty="0" smtClean="0"/>
            <a:t>, трудових процесах, мобільності людей. Вона впливає на суспільні структури, стилі життя, соціальні мережі та моделі споживання. </a:t>
          </a:r>
          <a:endParaRPr lang="uk-UA" sz="1700" kern="1200" dirty="0"/>
        </a:p>
      </dsp:txBody>
      <dsp:txXfrm rot="10800000">
        <a:off x="402422" y="2430269"/>
        <a:ext cx="2863242" cy="2878982"/>
      </dsp:txXfrm>
    </dsp:sp>
    <dsp:sp modelId="{8DFD5B32-EAA9-40B2-90CB-CB4F4C291E04}">
      <dsp:nvSpPr>
        <dsp:cNvPr id="0" name=""/>
        <dsp:cNvSpPr/>
      </dsp:nvSpPr>
      <dsp:spPr>
        <a:xfrm>
          <a:off x="3661606" y="324036"/>
          <a:ext cx="3045938" cy="178219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D005B02-7896-4DA0-8C7C-47AEF093273B}">
      <dsp:nvSpPr>
        <dsp:cNvPr id="0" name=""/>
        <dsp:cNvSpPr/>
      </dsp:nvSpPr>
      <dsp:spPr>
        <a:xfrm rot="10800000">
          <a:off x="3661606" y="2430269"/>
          <a:ext cx="3045938" cy="297033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/>
            <a:t>передбачає </a:t>
          </a:r>
          <a:r>
            <a:rPr lang="uk-UA" sz="1700" b="1" i="1" kern="1200" dirty="0" smtClean="0"/>
            <a:t>збільшення взаємозалежності між економіками різних країн </a:t>
          </a:r>
          <a:r>
            <a:rPr lang="uk-UA" sz="1700" kern="1200" dirty="0" smtClean="0"/>
            <a:t>через зростання міжнародної торгівлі, інвестицій, транснаціональних корпорацій та фінансових потоків. Вона також сприяє збільшенню конкуренції та створенню нових ринків.</a:t>
          </a:r>
          <a:endParaRPr lang="uk-UA" sz="1700" kern="1200" dirty="0"/>
        </a:p>
      </dsp:txBody>
      <dsp:txXfrm rot="10800000">
        <a:off x="3752954" y="2430269"/>
        <a:ext cx="2863242" cy="2878982"/>
      </dsp:txXfrm>
    </dsp:sp>
    <dsp:sp modelId="{D9F46396-AE4F-4010-8573-56DD6BF0AE6A}">
      <dsp:nvSpPr>
        <dsp:cNvPr id="0" name=""/>
        <dsp:cNvSpPr/>
      </dsp:nvSpPr>
      <dsp:spPr>
        <a:xfrm>
          <a:off x="7012139" y="324036"/>
          <a:ext cx="3045938" cy="178219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657D4D3-97CC-4BB1-9D91-E56E8C80C7B8}">
      <dsp:nvSpPr>
        <dsp:cNvPr id="0" name=""/>
        <dsp:cNvSpPr/>
      </dsp:nvSpPr>
      <dsp:spPr>
        <a:xfrm rot="10800000">
          <a:off x="7012139" y="2430269"/>
          <a:ext cx="3045938" cy="297033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/>
            <a:t>проявляється в </a:t>
          </a:r>
          <a:r>
            <a:rPr lang="uk-UA" sz="1700" b="1" i="1" kern="1200" dirty="0" smtClean="0"/>
            <a:t>обміні культурними цінностями, ідеями, мовами та традиціями </a:t>
          </a:r>
          <a:r>
            <a:rPr lang="uk-UA" sz="1700" kern="1200" dirty="0" smtClean="0"/>
            <a:t>через медіа, кіно, музику та інші форми мистецтва. Вона може як сприяти культурній уніфікації, так і стимулювати культурну ідентичність і самобутність.</a:t>
          </a:r>
          <a:endParaRPr lang="uk-UA" sz="1700" kern="1200" dirty="0"/>
        </a:p>
      </dsp:txBody>
      <dsp:txXfrm rot="10800000">
        <a:off x="7103487" y="2430269"/>
        <a:ext cx="2863242" cy="28789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A2C336-1004-44EC-B8AC-00B4E317DC4B}">
      <dsp:nvSpPr>
        <dsp:cNvPr id="0" name=""/>
        <dsp:cNvSpPr/>
      </dsp:nvSpPr>
      <dsp:spPr>
        <a:xfrm>
          <a:off x="3786530" y="673999"/>
          <a:ext cx="52073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20738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>
        <a:off x="4033116" y="716963"/>
        <a:ext cx="27566" cy="5513"/>
      </dsp:txXfrm>
    </dsp:sp>
    <dsp:sp modelId="{3A1404B7-2E1C-44AA-97FC-7E324600C6F4}">
      <dsp:nvSpPr>
        <dsp:cNvPr id="0" name=""/>
        <dsp:cNvSpPr/>
      </dsp:nvSpPr>
      <dsp:spPr>
        <a:xfrm>
          <a:off x="1391205" y="582"/>
          <a:ext cx="2397125" cy="143827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/>
            <a:t>Торгівельні шляхи, такі як Шовковий шлях</a:t>
          </a:r>
          <a:endParaRPr lang="uk-UA" sz="1900" kern="1200" dirty="0"/>
        </a:p>
      </dsp:txBody>
      <dsp:txXfrm>
        <a:off x="1391205" y="582"/>
        <a:ext cx="2397125" cy="1438275"/>
      </dsp:txXfrm>
    </dsp:sp>
    <dsp:sp modelId="{411F4D98-B089-4EE8-AF00-BA67F58E63A2}">
      <dsp:nvSpPr>
        <dsp:cNvPr id="0" name=""/>
        <dsp:cNvSpPr/>
      </dsp:nvSpPr>
      <dsp:spPr>
        <a:xfrm>
          <a:off x="2589768" y="1437057"/>
          <a:ext cx="2948463" cy="520738"/>
        </a:xfrm>
        <a:custGeom>
          <a:avLst/>
          <a:gdLst/>
          <a:ahLst/>
          <a:cxnLst/>
          <a:rect l="0" t="0" r="0" b="0"/>
          <a:pathLst>
            <a:path>
              <a:moveTo>
                <a:pt x="2948463" y="0"/>
              </a:moveTo>
              <a:lnTo>
                <a:pt x="2948463" y="277469"/>
              </a:lnTo>
              <a:lnTo>
                <a:pt x="0" y="277469"/>
              </a:lnTo>
              <a:lnTo>
                <a:pt x="0" y="520738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>
        <a:off x="3989010" y="1694669"/>
        <a:ext cx="149978" cy="5513"/>
      </dsp:txXfrm>
    </dsp:sp>
    <dsp:sp modelId="{9F4E2B5B-CAB8-4865-8B11-2068CEFDBB0E}">
      <dsp:nvSpPr>
        <dsp:cNvPr id="0" name=""/>
        <dsp:cNvSpPr/>
      </dsp:nvSpPr>
      <dsp:spPr>
        <a:xfrm>
          <a:off x="4339669" y="582"/>
          <a:ext cx="2397125" cy="143827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/>
            <a:t>Епоха Великих географічних відкриттів</a:t>
          </a:r>
          <a:endParaRPr lang="uk-UA" sz="1900" kern="1200" dirty="0"/>
        </a:p>
      </dsp:txBody>
      <dsp:txXfrm>
        <a:off x="4339669" y="582"/>
        <a:ext cx="2397125" cy="1438275"/>
      </dsp:txXfrm>
    </dsp:sp>
    <dsp:sp modelId="{FE17E05C-4E30-430D-A4F0-438D16E9D2BF}">
      <dsp:nvSpPr>
        <dsp:cNvPr id="0" name=""/>
        <dsp:cNvSpPr/>
      </dsp:nvSpPr>
      <dsp:spPr>
        <a:xfrm>
          <a:off x="3786530" y="2663613"/>
          <a:ext cx="52073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20738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>
        <a:off x="4033116" y="2706576"/>
        <a:ext cx="27566" cy="5513"/>
      </dsp:txXfrm>
    </dsp:sp>
    <dsp:sp modelId="{D1500B58-0AC8-42DB-BFDC-78679D365F98}">
      <dsp:nvSpPr>
        <dsp:cNvPr id="0" name=""/>
        <dsp:cNvSpPr/>
      </dsp:nvSpPr>
      <dsp:spPr>
        <a:xfrm>
          <a:off x="1391205" y="1990196"/>
          <a:ext cx="2397125" cy="143827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noProof="0" dirty="0" smtClean="0"/>
            <a:t>Зростання міжнародної торгівлі в XIX столітті</a:t>
          </a:r>
          <a:endParaRPr lang="uk-UA" sz="1900" kern="1200" noProof="0" dirty="0"/>
        </a:p>
      </dsp:txBody>
      <dsp:txXfrm>
        <a:off x="1391205" y="1990196"/>
        <a:ext cx="2397125" cy="1438275"/>
      </dsp:txXfrm>
    </dsp:sp>
    <dsp:sp modelId="{F30BB5E7-F4A6-4DCC-AE6D-A2CB74C47B38}">
      <dsp:nvSpPr>
        <dsp:cNvPr id="0" name=""/>
        <dsp:cNvSpPr/>
      </dsp:nvSpPr>
      <dsp:spPr>
        <a:xfrm>
          <a:off x="2589768" y="3426671"/>
          <a:ext cx="2948463" cy="520738"/>
        </a:xfrm>
        <a:custGeom>
          <a:avLst/>
          <a:gdLst/>
          <a:ahLst/>
          <a:cxnLst/>
          <a:rect l="0" t="0" r="0" b="0"/>
          <a:pathLst>
            <a:path>
              <a:moveTo>
                <a:pt x="2948463" y="0"/>
              </a:moveTo>
              <a:lnTo>
                <a:pt x="2948463" y="277469"/>
              </a:lnTo>
              <a:lnTo>
                <a:pt x="0" y="277469"/>
              </a:lnTo>
              <a:lnTo>
                <a:pt x="0" y="520738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>
        <a:off x="3989010" y="3684283"/>
        <a:ext cx="149978" cy="5513"/>
      </dsp:txXfrm>
    </dsp:sp>
    <dsp:sp modelId="{EAA2CAAC-C99D-46E1-A486-3BD5B2F4D64F}">
      <dsp:nvSpPr>
        <dsp:cNvPr id="0" name=""/>
        <dsp:cNvSpPr/>
      </dsp:nvSpPr>
      <dsp:spPr>
        <a:xfrm>
          <a:off x="4339669" y="1990196"/>
          <a:ext cx="2397125" cy="143827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/>
            <a:t>Поширення технологій та комунікацій після Другої світової війни</a:t>
          </a:r>
          <a:endParaRPr lang="uk-UA" sz="1900" kern="1200" dirty="0"/>
        </a:p>
      </dsp:txBody>
      <dsp:txXfrm>
        <a:off x="4339669" y="1990196"/>
        <a:ext cx="2397125" cy="1438275"/>
      </dsp:txXfrm>
    </dsp:sp>
    <dsp:sp modelId="{F2924C51-AFD5-443E-82D6-690935E07A5F}">
      <dsp:nvSpPr>
        <dsp:cNvPr id="0" name=""/>
        <dsp:cNvSpPr/>
      </dsp:nvSpPr>
      <dsp:spPr>
        <a:xfrm>
          <a:off x="1391205" y="3979809"/>
          <a:ext cx="2397125" cy="143827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noProof="0" dirty="0" smtClean="0"/>
            <a:t>Розвиток інтернету та мобільних технологій в кінці XX століття</a:t>
          </a:r>
          <a:endParaRPr lang="uk-UA" sz="1900" kern="1200" noProof="0" dirty="0"/>
        </a:p>
      </dsp:txBody>
      <dsp:txXfrm>
        <a:off x="1391205" y="3979809"/>
        <a:ext cx="2397125" cy="14382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6E6524-D25D-4331-A2EA-FA2E524E1E27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608D81-C8D9-4FED-A3B2-095926390BEA}">
      <dsp:nvSpPr>
        <dsp:cNvPr id="0" name=""/>
        <dsp:cNvSpPr/>
      </dsp:nvSpPr>
      <dsp:spPr>
        <a:xfrm>
          <a:off x="434398" y="285347"/>
          <a:ext cx="7617019" cy="57047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2816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noProof="0" dirty="0" smtClean="0"/>
            <a:t>Вплив цифрових технологій на глобальні комунікації.</a:t>
          </a:r>
          <a:endParaRPr lang="uk-UA" sz="2000" kern="1200" noProof="0" dirty="0"/>
        </a:p>
      </dsp:txBody>
      <dsp:txXfrm>
        <a:off x="434398" y="285347"/>
        <a:ext cx="7617019" cy="570477"/>
      </dsp:txXfrm>
    </dsp:sp>
    <dsp:sp modelId="{B51BF118-77C2-4B40-9065-C351AFA55DBB}">
      <dsp:nvSpPr>
        <dsp:cNvPr id="0" name=""/>
        <dsp:cNvSpPr/>
      </dsp:nvSpPr>
      <dsp:spPr>
        <a:xfrm>
          <a:off x="77849" y="214037"/>
          <a:ext cx="713096" cy="71309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3E42F88-EE72-4E35-ACE7-25CEA5BBCCAA}">
      <dsp:nvSpPr>
        <dsp:cNvPr id="0" name=""/>
        <dsp:cNvSpPr/>
      </dsp:nvSpPr>
      <dsp:spPr>
        <a:xfrm>
          <a:off x="903654" y="1140954"/>
          <a:ext cx="7147763" cy="57047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2816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noProof="0" dirty="0" smtClean="0"/>
            <a:t>Міжнародні фінансові ринки та нові економічні центри.</a:t>
          </a:r>
          <a:endParaRPr lang="uk-UA" sz="2000" kern="1200" noProof="0" dirty="0"/>
        </a:p>
      </dsp:txBody>
      <dsp:txXfrm>
        <a:off x="903654" y="1140954"/>
        <a:ext cx="7147763" cy="570477"/>
      </dsp:txXfrm>
    </dsp:sp>
    <dsp:sp modelId="{1F74BBC0-73F6-4EBA-B78E-516E50890157}">
      <dsp:nvSpPr>
        <dsp:cNvPr id="0" name=""/>
        <dsp:cNvSpPr/>
      </dsp:nvSpPr>
      <dsp:spPr>
        <a:xfrm>
          <a:off x="547106" y="1069644"/>
          <a:ext cx="713096" cy="71309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EBAD8082-4DFD-40EF-8FF9-ACBCD8D8C96C}">
      <dsp:nvSpPr>
        <dsp:cNvPr id="0" name=""/>
        <dsp:cNvSpPr/>
      </dsp:nvSpPr>
      <dsp:spPr>
        <a:xfrm>
          <a:off x="1118233" y="1996562"/>
          <a:ext cx="6933183" cy="57047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2816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noProof="0" dirty="0" smtClean="0"/>
            <a:t>Розвиток глобальних ринків праці, </a:t>
          </a:r>
          <a:r>
            <a:rPr lang="uk-UA" sz="2000" kern="1200" noProof="0" dirty="0" err="1" smtClean="0"/>
            <a:t>аутсорсинг</a:t>
          </a:r>
          <a:r>
            <a:rPr lang="uk-UA" sz="2000" kern="1200" noProof="0" dirty="0" smtClean="0"/>
            <a:t>.</a:t>
          </a:r>
          <a:endParaRPr lang="uk-UA" sz="2000" kern="1200" noProof="0" dirty="0"/>
        </a:p>
      </dsp:txBody>
      <dsp:txXfrm>
        <a:off x="1118233" y="1996562"/>
        <a:ext cx="6933183" cy="570477"/>
      </dsp:txXfrm>
    </dsp:sp>
    <dsp:sp modelId="{FE8222AF-7D17-4847-8880-6D72483FAD98}">
      <dsp:nvSpPr>
        <dsp:cNvPr id="0" name=""/>
        <dsp:cNvSpPr/>
      </dsp:nvSpPr>
      <dsp:spPr>
        <a:xfrm>
          <a:off x="761685" y="1925252"/>
          <a:ext cx="713096" cy="71309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FAD0AEE6-2268-4BE5-B249-C3D695DB44C8}">
      <dsp:nvSpPr>
        <dsp:cNvPr id="0" name=""/>
        <dsp:cNvSpPr/>
      </dsp:nvSpPr>
      <dsp:spPr>
        <a:xfrm>
          <a:off x="1118233" y="2851627"/>
          <a:ext cx="6933183" cy="57047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2816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noProof="0" dirty="0" smtClean="0"/>
            <a:t>Зростання міжнародних організацій (ООН, СОТ, МВФ) і глобальних угод.</a:t>
          </a:r>
          <a:endParaRPr lang="uk-UA" sz="2000" kern="1200" noProof="0" dirty="0"/>
        </a:p>
      </dsp:txBody>
      <dsp:txXfrm>
        <a:off x="1118233" y="2851627"/>
        <a:ext cx="6933183" cy="570477"/>
      </dsp:txXfrm>
    </dsp:sp>
    <dsp:sp modelId="{0BDBD762-7562-4ACE-872D-3A8B1DF85C62}">
      <dsp:nvSpPr>
        <dsp:cNvPr id="0" name=""/>
        <dsp:cNvSpPr/>
      </dsp:nvSpPr>
      <dsp:spPr>
        <a:xfrm>
          <a:off x="761685" y="2780318"/>
          <a:ext cx="713096" cy="71309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F3574A2F-1F05-46F1-85B2-1C717519F9A6}">
      <dsp:nvSpPr>
        <dsp:cNvPr id="0" name=""/>
        <dsp:cNvSpPr/>
      </dsp:nvSpPr>
      <dsp:spPr>
        <a:xfrm>
          <a:off x="903654" y="3707235"/>
          <a:ext cx="7147763" cy="57047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2816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noProof="0" dirty="0" smtClean="0"/>
            <a:t>Зміни в ідентичності та самовизначенні національних культур.</a:t>
          </a:r>
          <a:endParaRPr lang="uk-UA" sz="2000" kern="1200" noProof="0" dirty="0"/>
        </a:p>
      </dsp:txBody>
      <dsp:txXfrm>
        <a:off x="903654" y="3707235"/>
        <a:ext cx="7147763" cy="570477"/>
      </dsp:txXfrm>
    </dsp:sp>
    <dsp:sp modelId="{586CDED3-5B5E-4821-84C9-4CD1BF0F900B}">
      <dsp:nvSpPr>
        <dsp:cNvPr id="0" name=""/>
        <dsp:cNvSpPr/>
      </dsp:nvSpPr>
      <dsp:spPr>
        <a:xfrm>
          <a:off x="547106" y="3635925"/>
          <a:ext cx="713096" cy="71309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F55EF1E4-61D2-43AA-83E6-486DED3DC2E4}">
      <dsp:nvSpPr>
        <dsp:cNvPr id="0" name=""/>
        <dsp:cNvSpPr/>
      </dsp:nvSpPr>
      <dsp:spPr>
        <a:xfrm>
          <a:off x="434398" y="4562842"/>
          <a:ext cx="7617019" cy="57047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2816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noProof="0" dirty="0" smtClean="0"/>
            <a:t>Поширення англійської мови як глобальної</a:t>
          </a:r>
          <a:endParaRPr lang="uk-UA" sz="2000" kern="1200" noProof="0" dirty="0"/>
        </a:p>
      </dsp:txBody>
      <dsp:txXfrm>
        <a:off x="434398" y="4562842"/>
        <a:ext cx="7617019" cy="570477"/>
      </dsp:txXfrm>
    </dsp:sp>
    <dsp:sp modelId="{A579D229-32CB-48BB-BCB8-56107BC9802E}">
      <dsp:nvSpPr>
        <dsp:cNvPr id="0" name=""/>
        <dsp:cNvSpPr/>
      </dsp:nvSpPr>
      <dsp:spPr>
        <a:xfrm>
          <a:off x="77849" y="4491533"/>
          <a:ext cx="713096" cy="71309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99510E9-440A-4D39-992B-F533FCDF695E}" type="datetimeFigureOut">
              <a:rPr lang="uk-UA"/>
              <a:pPr>
                <a:defRPr/>
              </a:pPr>
              <a:t>26.01.2025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uk-UA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uk-UA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B56BE3EB-B43F-45F9-AC99-517BF61573CF}" type="slidenum">
              <a:rPr lang="uk-UA" altLang="uk-UA"/>
              <a:pPr/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6405647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CF915-64BE-479C-BF59-4996C1473477}" type="datetimeFigureOut">
              <a:rPr lang="ru-RU"/>
              <a:pPr>
                <a:defRPr/>
              </a:pPr>
              <a:t>26.01.2025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BB678F-2F64-48E1-B5B9-FC4CF6CC6584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E3415-C268-4B77-BBC9-A666FC615E17}" type="datetimeFigureOut">
              <a:rPr lang="ru-RU"/>
              <a:pPr>
                <a:defRPr/>
              </a:pPr>
              <a:t>26.01.2025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B6B399-8CCB-4BD3-B5B4-587A94A0933C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62D25-08C5-4E3D-95E7-A903FA933C37}" type="datetimeFigureOut">
              <a:rPr lang="ru-RU"/>
              <a:pPr>
                <a:defRPr/>
              </a:pPr>
              <a:t>26.01.2025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EE6A20-FD62-422E-85E3-183D0DCDB3B1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6A702-3D32-4566-8106-CA9BF6C3C24F}" type="datetimeFigureOut">
              <a:rPr lang="ru-RU"/>
              <a:pPr>
                <a:defRPr/>
              </a:pPr>
              <a:t>26.01.2025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1CB6D-586A-48D1-BE57-A371A8AE3F7C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AC94D-DE52-45BA-A8EA-19B23E463430}" type="datetimeFigureOut">
              <a:rPr lang="ru-RU"/>
              <a:pPr>
                <a:defRPr/>
              </a:pPr>
              <a:t>26.01.2025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498DAF-1B89-4D3F-8CDB-6A1FAFEBE7E4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44562-EA22-4ECD-B5CB-98A7CB145D49}" type="datetimeFigureOut">
              <a:rPr lang="ru-RU"/>
              <a:pPr>
                <a:defRPr/>
              </a:pPr>
              <a:t>26.01.2025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BD6CCF-E82A-41EB-8304-108AC2D3F740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98FBC-B552-402B-9E28-3B8DECF3E468}" type="datetimeFigureOut">
              <a:rPr lang="ru-RU"/>
              <a:pPr>
                <a:defRPr/>
              </a:pPr>
              <a:t>26.01.2025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6F4753-3C2B-43AA-ABEF-FE9121C3B6CA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7AC4D-C091-4599-9868-36861D3F667E}" type="datetimeFigureOut">
              <a:rPr lang="ru-RU"/>
              <a:pPr>
                <a:defRPr/>
              </a:pPr>
              <a:t>26.01.2025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E8D4AD-7F29-4FD4-BFDC-45A387ECEC0E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0AD15-254A-48AF-B894-6CDFCC2A8C2E}" type="datetimeFigureOut">
              <a:rPr lang="ru-RU"/>
              <a:pPr>
                <a:defRPr/>
              </a:pPr>
              <a:t>26.01.2025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E53CA3-4721-407F-B821-7665DB4CD287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BCEE8-DB58-4BA6-B5FA-EEBED7F82F63}" type="datetimeFigureOut">
              <a:rPr lang="ru-RU"/>
              <a:pPr>
                <a:defRPr/>
              </a:pPr>
              <a:t>26.01.2025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A83CC5-FF44-4E32-9C41-42616AF1F363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E6922-37CB-477B-A946-87CC24234384}" type="datetimeFigureOut">
              <a:rPr lang="ru-RU"/>
              <a:pPr>
                <a:defRPr/>
              </a:pPr>
              <a:t>26.01.2025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127107-F32A-46D9-8347-A2D1645166F4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текста</a:t>
            </a:r>
          </a:p>
          <a:p>
            <a:pPr lvl="1"/>
            <a:r>
              <a:rPr lang="ru-RU" altLang="uk-UA"/>
              <a:t>Второй уровень</a:t>
            </a:r>
          </a:p>
          <a:p>
            <a:pPr lvl="2"/>
            <a:r>
              <a:rPr lang="ru-RU" altLang="uk-UA"/>
              <a:t>Третий уровень</a:t>
            </a:r>
          </a:p>
          <a:p>
            <a:pPr lvl="3"/>
            <a:r>
              <a:rPr lang="ru-RU" altLang="uk-UA"/>
              <a:t>Четвертый уровень</a:t>
            </a:r>
          </a:p>
          <a:p>
            <a:pPr lvl="4"/>
            <a:r>
              <a:rPr lang="ru-RU" altLang="uk-UA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72ECBE7-75E0-410A-8AB8-36B7CE4D508A}" type="datetimeFigureOut">
              <a:rPr lang="ru-RU"/>
              <a:pPr>
                <a:defRPr/>
              </a:pPr>
              <a:t>26.01.2025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01A1288E-79EC-433F-927F-6A6CB80EFC86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62300" y="-5356225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66778" y="1142984"/>
            <a:ext cx="9423358" cy="3078104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Новітні соціологічні теорії</a:t>
            </a:r>
            <a:r>
              <a:rPr lang="uk-UA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/>
            </a:r>
            <a:br>
              <a:rPr lang="uk-UA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</a:br>
            <a:r>
              <a:rPr lang="uk-UA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/>
            </a:r>
            <a:br>
              <a:rPr lang="uk-UA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</a:br>
            <a:r>
              <a:rPr lang="uk-UA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Лекція </a:t>
            </a:r>
            <a:r>
              <a:rPr lang="uk-UA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2</a:t>
            </a:r>
            <a:r>
              <a:rPr lang="uk-UA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/>
            </a:r>
            <a:br>
              <a:rPr lang="uk-UA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</a:br>
            <a:r>
              <a:rPr lang="uk-UA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Сучасні теорії глобалізації та трансформації суспільства</a:t>
            </a:r>
            <a:endParaRPr lang="uk-UA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latin typeface="George" panose="02000500000000000000" pitchFamily="50" charset="0"/>
              <a:cs typeface="Times New Roman" pitchFamily="18" charset="0"/>
            </a:endParaRPr>
          </a:p>
        </p:txBody>
      </p:sp>
      <p:sp>
        <p:nvSpPr>
          <p:cNvPr id="4" name="Прямокутник 7"/>
          <p:cNvSpPr>
            <a:spLocks noChangeArrowheads="1"/>
          </p:cNvSpPr>
          <p:nvPr/>
        </p:nvSpPr>
        <p:spPr bwMode="auto">
          <a:xfrm>
            <a:off x="407988" y="4868863"/>
            <a:ext cx="8215312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uk-UA" altLang="uk-UA" b="1" dirty="0">
                <a:latin typeface="George" pitchFamily="50" charset="0"/>
                <a:cs typeface="Times New Roman" pitchFamily="18" charset="0"/>
              </a:rPr>
              <a:t>Заняття </a:t>
            </a:r>
            <a:r>
              <a:rPr lang="uk-UA" altLang="uk-UA" b="1" dirty="0" smtClean="0">
                <a:latin typeface="George" pitchFamily="50" charset="0"/>
                <a:cs typeface="Times New Roman" pitchFamily="18" charset="0"/>
              </a:rPr>
              <a:t>підготовила</a:t>
            </a:r>
            <a:endParaRPr lang="uk-UA" altLang="uk-UA" b="1" dirty="0">
              <a:latin typeface="George" pitchFamily="50" charset="0"/>
              <a:cs typeface="Times New Roman" pitchFamily="18" charset="0"/>
            </a:endParaRPr>
          </a:p>
          <a:p>
            <a:pPr eaLnBrk="1" hangingPunct="1"/>
            <a:r>
              <a:rPr lang="uk-UA" altLang="uk-UA" b="1" dirty="0" smtClean="0">
                <a:latin typeface="George" pitchFamily="50" charset="0"/>
                <a:cs typeface="Times New Roman" pitchFamily="18" charset="0"/>
              </a:rPr>
              <a:t>кандидат </a:t>
            </a:r>
            <a:r>
              <a:rPr lang="uk-UA" altLang="uk-UA" b="1" dirty="0">
                <a:latin typeface="George" pitchFamily="50" charset="0"/>
                <a:cs typeface="Times New Roman" pitchFamily="18" charset="0"/>
              </a:rPr>
              <a:t>соціологічних наук,  </a:t>
            </a:r>
            <a:r>
              <a:rPr lang="uk-UA" altLang="uk-UA" b="1" dirty="0" smtClean="0">
                <a:latin typeface="George" pitchFamily="50" charset="0"/>
                <a:cs typeface="Times New Roman" pitchFamily="18" charset="0"/>
              </a:rPr>
              <a:t>доцент </a:t>
            </a:r>
            <a:r>
              <a:rPr lang="uk-UA" altLang="uk-UA" b="1" dirty="0">
                <a:latin typeface="George" pitchFamily="50" charset="0"/>
                <a:cs typeface="Times New Roman" pitchFamily="18" charset="0"/>
              </a:rPr>
              <a:t>кафедри соціології ЗНУ, </a:t>
            </a:r>
          </a:p>
          <a:p>
            <a:pPr eaLnBrk="1" hangingPunct="1">
              <a:lnSpc>
                <a:spcPct val="150000"/>
              </a:lnSpc>
            </a:pPr>
            <a:r>
              <a:rPr lang="uk-UA" altLang="uk-UA" b="1" dirty="0" smtClean="0">
                <a:latin typeface="George" pitchFamily="50" charset="0"/>
                <a:cs typeface="Times New Roman" pitchFamily="18" charset="0"/>
              </a:rPr>
              <a:t>ПИЛИПЕНКО ЯНА СЕРГІЇВНА</a:t>
            </a:r>
            <a:endParaRPr lang="uk-UA" altLang="uk-UA" b="1" dirty="0">
              <a:latin typeface="George" pitchFamily="50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CDABE2F-08DC-E888-8099-207BA88470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12912" y="-6364088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D3EC580-9348-5DEB-D3D2-1881AA14A0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5756" y="5229200"/>
            <a:ext cx="2519012" cy="1218088"/>
          </a:xfrm>
        </p:spPr>
        <p:txBody>
          <a:bodyPr rtlCol="0">
            <a:noAutofit/>
          </a:bodyPr>
          <a:lstStyle/>
          <a:p>
            <a:pPr algn="l"/>
            <a:r>
              <a:rPr lang="uk-UA" sz="1800" b="1" dirty="0" err="1"/>
              <a:t>У́льріх</a:t>
            </a:r>
            <a:r>
              <a:rPr lang="uk-UA" sz="1800" b="1" dirty="0"/>
              <a:t> Бек </a:t>
            </a:r>
            <a:r>
              <a:rPr lang="uk-UA" sz="1800" b="1" dirty="0" smtClean="0"/>
              <a:t>(1944 —2015</a:t>
            </a:r>
            <a:r>
              <a:rPr lang="uk-UA" sz="1800" b="1" dirty="0"/>
              <a:t>) — німецький соціолог і соціальний філософ</a:t>
            </a:r>
            <a:endParaRPr lang="uk-UA" sz="180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cs typeface="Times New Roman" pitchFamily="18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4D3EC580-9348-5DEB-D3D2-1881AA14A0BE}"/>
              </a:ext>
            </a:extLst>
          </p:cNvPr>
          <p:cNvSpPr txBox="1">
            <a:spLocks/>
          </p:cNvSpPr>
          <p:nvPr/>
        </p:nvSpPr>
        <p:spPr bwMode="auto">
          <a:xfrm>
            <a:off x="2179474" y="332656"/>
            <a:ext cx="8885078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uk-UA" sz="3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Ключові теорії глобалізації</a:t>
            </a:r>
            <a:endParaRPr lang="uk-UA" sz="30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latin typeface="George" panose="02000500000000000000" pitchFamily="50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43872" y="1161618"/>
            <a:ext cx="6147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Суспільство ризиків </a:t>
            </a:r>
            <a:r>
              <a:rPr lang="uk-UA" b="1" dirty="0"/>
              <a:t>(У. Бек)</a:t>
            </a:r>
            <a:endParaRPr lang="uk-UA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287688" y="1846028"/>
            <a:ext cx="705678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sz="2000" b="1" dirty="0" smtClean="0"/>
              <a:t>«Суспільство ризику </a:t>
            </a:r>
            <a:r>
              <a:rPr lang="uk-UA" sz="2000" dirty="0" smtClean="0"/>
              <a:t>має на увазі, що минуле втрачає свою детермінуючу силу для сучасності. На його місце приходить майбутнє, тобто </a:t>
            </a:r>
            <a:r>
              <a:rPr lang="uk-UA" sz="2000" b="1" i="1" dirty="0" smtClean="0"/>
              <a:t>щось неіснуюче, конструйоване, вигадане</a:t>
            </a:r>
            <a:r>
              <a:rPr lang="uk-UA" sz="2000" dirty="0" smtClean="0"/>
              <a:t>. Коли ми говоримо про ризики, ми сперечаємося про щось, чого немає, але що могло б статися, якщо зараз негайно не перекласти кермо в протилежному напрямку».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sz="2000" b="1" i="1" dirty="0"/>
              <a:t>Ризики мають двояку природу:</a:t>
            </a:r>
            <a:r>
              <a:rPr lang="uk-UA" sz="2000" dirty="0"/>
              <a:t> з одного боку, вони підсилюють класову нерівність, з іншого, «підривають класову систему побудови суспільства» через «ефект бумеранга</a:t>
            </a:r>
            <a:r>
              <a:rPr lang="uk-UA" sz="2000" dirty="0" smtClean="0"/>
              <a:t>»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sz="2000" dirty="0" smtClean="0"/>
              <a:t> </a:t>
            </a:r>
            <a:r>
              <a:rPr lang="uk-UA" sz="2000" b="1" dirty="0" smtClean="0"/>
              <a:t>ризик</a:t>
            </a:r>
            <a:r>
              <a:rPr lang="uk-UA" sz="2000" dirty="0" smtClean="0"/>
              <a:t> </a:t>
            </a:r>
            <a:r>
              <a:rPr lang="uk-UA" sz="2000" dirty="0"/>
              <a:t>— «невід'ємна приналежність прогресу, як хвиля, що піднімається носом корабля далекого </a:t>
            </a:r>
            <a:r>
              <a:rPr lang="uk-UA" sz="2000" dirty="0" smtClean="0"/>
              <a:t>плавання</a:t>
            </a:r>
            <a:endParaRPr lang="uk-UA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7191" r="551" b="1084"/>
          <a:stretch/>
        </p:blipFill>
        <p:spPr>
          <a:xfrm>
            <a:off x="572448" y="1872839"/>
            <a:ext cx="2395937" cy="253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0518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CDABE2F-08DC-E888-8099-207BA88470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24880" y="-6242621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D3EC580-9348-5DEB-D3D2-1881AA14A0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5756" y="5229200"/>
            <a:ext cx="2519012" cy="1218088"/>
          </a:xfrm>
        </p:spPr>
        <p:txBody>
          <a:bodyPr rtlCol="0">
            <a:noAutofit/>
          </a:bodyPr>
          <a:lstStyle/>
          <a:p>
            <a:pPr algn="l"/>
            <a:r>
              <a:rPr lang="uk-UA" sz="1800" b="1" dirty="0"/>
              <a:t>Ален Луї Жуль Франсуа </a:t>
            </a:r>
            <a:r>
              <a:rPr lang="uk-UA" sz="1800" b="1" dirty="0" err="1"/>
              <a:t>Турен</a:t>
            </a:r>
            <a:r>
              <a:rPr lang="uk-UA" sz="1800" b="1" dirty="0"/>
              <a:t> </a:t>
            </a:r>
            <a:r>
              <a:rPr lang="uk-UA" sz="1800" b="1" dirty="0" smtClean="0"/>
              <a:t>(1925-2023) </a:t>
            </a:r>
            <a:r>
              <a:rPr lang="uk-UA" sz="1800" b="1" dirty="0"/>
              <a:t>— французький соціолог,</a:t>
            </a:r>
            <a:endParaRPr lang="uk-UA" sz="180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cs typeface="Times New Roman" pitchFamily="18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4D3EC580-9348-5DEB-D3D2-1881AA14A0BE}"/>
              </a:ext>
            </a:extLst>
          </p:cNvPr>
          <p:cNvSpPr txBox="1">
            <a:spLocks/>
          </p:cNvSpPr>
          <p:nvPr/>
        </p:nvSpPr>
        <p:spPr bwMode="auto">
          <a:xfrm>
            <a:off x="2733581" y="412453"/>
            <a:ext cx="8885078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uk-UA" sz="3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Ключові теорії глобалізації</a:t>
            </a:r>
            <a:endParaRPr lang="uk-UA" sz="30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latin typeface="George" panose="02000500000000000000" pitchFamily="50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43872" y="1161618"/>
            <a:ext cx="6147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/>
              <a:t>Теорії</a:t>
            </a:r>
            <a:r>
              <a:rPr lang="ru-RU" b="1" dirty="0"/>
              <a:t> </a:t>
            </a:r>
            <a:r>
              <a:rPr lang="ru-RU" b="1" dirty="0" err="1"/>
              <a:t>соціальних</a:t>
            </a:r>
            <a:r>
              <a:rPr lang="ru-RU" b="1" dirty="0"/>
              <a:t> </a:t>
            </a:r>
            <a:r>
              <a:rPr lang="ru-RU" b="1" dirty="0" err="1"/>
              <a:t>рухів</a:t>
            </a:r>
            <a:r>
              <a:rPr lang="ru-RU" b="1" dirty="0"/>
              <a:t> (А. </a:t>
            </a:r>
            <a:r>
              <a:rPr lang="ru-RU" b="1" dirty="0" err="1"/>
              <a:t>Турен</a:t>
            </a:r>
            <a:r>
              <a:rPr lang="ru-RU" b="1" dirty="0"/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87688" y="1846029"/>
            <a:ext cx="7776864" cy="3887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sz="2000" b="1" dirty="0"/>
              <a:t>Глобальні рухи як реакція на наслідки глобалізації. </a:t>
            </a:r>
            <a:r>
              <a:rPr lang="uk-UA" sz="2000" dirty="0" err="1"/>
              <a:t>Турен</a:t>
            </a:r>
            <a:r>
              <a:rPr lang="uk-UA" sz="2000" dirty="0"/>
              <a:t> підкреслював, що глобалізація створює нові виклики, на які суспільства реагують через мобілізацію громадян</a:t>
            </a:r>
            <a:r>
              <a:rPr lang="uk-UA" sz="2000" dirty="0" smtClean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uk-UA" sz="20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sz="2000" b="1" dirty="0"/>
              <a:t>Роль екологічних, феміністичних та інших рухів</a:t>
            </a:r>
            <a:r>
              <a:rPr lang="uk-UA" sz="2000" dirty="0"/>
              <a:t>. </a:t>
            </a:r>
            <a:r>
              <a:rPr lang="uk-UA" sz="2000" dirty="0" err="1"/>
              <a:t>Турен</a:t>
            </a:r>
            <a:r>
              <a:rPr lang="uk-UA" sz="2000" dirty="0"/>
              <a:t> вважав, що ці рухи є індикаторами соціальних трансформацій, які відображають боротьбу за права, екологічну справедливість та гендерну рівність</a:t>
            </a:r>
            <a:r>
              <a:rPr lang="uk-UA" sz="2000" dirty="0" smtClean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uk-UA" sz="20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sz="2000" b="1" dirty="0" smtClean="0"/>
              <a:t>Центральний концепт </a:t>
            </a:r>
            <a:r>
              <a:rPr lang="uk-UA" sz="2000" b="1" dirty="0" err="1" smtClean="0"/>
              <a:t>Турена</a:t>
            </a:r>
            <a:r>
              <a:rPr lang="uk-UA" sz="2000" dirty="0" smtClean="0"/>
              <a:t> — це "програмування" суспільства: як соціальні групи створюють нові норми й структури для протистояння глобальним загрозам.</a:t>
            </a:r>
            <a:endParaRPr lang="uk-UA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785" y="1495053"/>
            <a:ext cx="2322569" cy="329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493620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CDABE2F-08DC-E888-8099-207BA88470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400944" y="-6284321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4D3EC580-9348-5DEB-D3D2-1881AA14A0BE}"/>
              </a:ext>
            </a:extLst>
          </p:cNvPr>
          <p:cNvSpPr txBox="1">
            <a:spLocks/>
          </p:cNvSpPr>
          <p:nvPr/>
        </p:nvSpPr>
        <p:spPr bwMode="auto">
          <a:xfrm>
            <a:off x="2179474" y="332656"/>
            <a:ext cx="8885078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uk-UA" sz="3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Ключові теорії глобалізації</a:t>
            </a:r>
            <a:endParaRPr lang="uk-UA" sz="30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latin typeface="George" panose="02000500000000000000" pitchFamily="50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05527" y="1011036"/>
            <a:ext cx="6147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Культурна </a:t>
            </a:r>
            <a:r>
              <a:rPr lang="ru-RU" b="1" dirty="0" err="1"/>
              <a:t>гомогенізація</a:t>
            </a:r>
            <a:r>
              <a:rPr lang="ru-RU" b="1" dirty="0"/>
              <a:t> та </a:t>
            </a:r>
            <a:r>
              <a:rPr lang="ru-RU" b="1" dirty="0" err="1" smtClean="0"/>
              <a:t>гібридизація</a:t>
            </a:r>
            <a:endParaRPr lang="uk-UA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223792" y="1556792"/>
            <a:ext cx="73448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sz="2000" b="1" dirty="0"/>
              <a:t>Гомогенізація</a:t>
            </a:r>
            <a:r>
              <a:rPr lang="uk-UA" sz="2000" dirty="0"/>
              <a:t>: Уніфікація культур через поширення масової культури, глобальних брендів і засобів масової інформації. </a:t>
            </a:r>
            <a:r>
              <a:rPr lang="uk-UA" sz="2000" i="1" dirty="0"/>
              <a:t>Наприклад, популярність голлівудських фільмів чи західної музики, які стають частиною повсякденного життя у багатьох країнах</a:t>
            </a:r>
            <a:r>
              <a:rPr lang="uk-UA" sz="2000" i="1" dirty="0" smtClean="0"/>
              <a:t>.</a:t>
            </a:r>
          </a:p>
          <a:p>
            <a:pPr algn="just"/>
            <a:endParaRPr lang="uk-UA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230511" y="3933947"/>
            <a:ext cx="77048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uk-UA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sz="2000" b="1" dirty="0" smtClean="0"/>
              <a:t>Гібридизація</a:t>
            </a:r>
            <a:r>
              <a:rPr lang="uk-UA" sz="2000" dirty="0"/>
              <a:t>: Змішання елементів різних культур у нові форми. </a:t>
            </a:r>
            <a:r>
              <a:rPr lang="uk-UA" sz="2000" b="1" i="1" dirty="0" err="1"/>
              <a:t>Аппадурай</a:t>
            </a:r>
            <a:r>
              <a:rPr lang="uk-UA" sz="2000" dirty="0"/>
              <a:t> підкреслював, що глобалізація стимулює появу гібридних культурних продуктів, </a:t>
            </a:r>
            <a:r>
              <a:rPr lang="uk-UA" sz="2000" i="1" dirty="0"/>
              <a:t>таких як </a:t>
            </a:r>
            <a:r>
              <a:rPr lang="uk-UA" sz="2000" i="1" dirty="0" err="1"/>
              <a:t>фьюжн</a:t>
            </a:r>
            <a:r>
              <a:rPr lang="uk-UA" sz="2000" i="1" dirty="0"/>
              <a:t>-кухня, музичні жанри (наприклад, </a:t>
            </a:r>
            <a:r>
              <a:rPr lang="uk-UA" sz="2000" i="1" dirty="0" err="1"/>
              <a:t>реггетон</a:t>
            </a:r>
            <a:r>
              <a:rPr lang="uk-UA" sz="2000" i="1" dirty="0"/>
              <a:t> чи </a:t>
            </a:r>
            <a:r>
              <a:rPr lang="en-US" sz="2000" i="1" dirty="0"/>
              <a:t>K-pop) </a:t>
            </a:r>
            <a:r>
              <a:rPr lang="uk-UA" sz="2000" dirty="0"/>
              <a:t>або локальні адаптації глобальних традицій</a:t>
            </a:r>
            <a:r>
              <a:rPr lang="uk-UA" sz="2000" b="1" dirty="0"/>
              <a:t>.</a:t>
            </a:r>
            <a:endParaRPr lang="uk-UA" sz="20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24" y="1224031"/>
            <a:ext cx="3146919" cy="209589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6603" y="3692663"/>
            <a:ext cx="3436640" cy="229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833959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66910" y="265974"/>
            <a:ext cx="7858180" cy="135732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C2E43"/>
                </a:solidFill>
                <a:latin typeface="George" panose="02000500000000000000" pitchFamily="50" charset="0"/>
                <a:cs typeface="Times New Roman" pitchFamily="18" charset="0"/>
              </a:rPr>
              <a:t>ДЯКУЮ ЗА УВАГУ!</a:t>
            </a:r>
            <a:br>
              <a:rPr lang="uk-UA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C2E43"/>
                </a:solidFill>
                <a:latin typeface="George" panose="02000500000000000000" pitchFamily="50" charset="0"/>
                <a:cs typeface="Times New Roman" pitchFamily="18" charset="0"/>
              </a:rPr>
            </a:br>
            <a:endParaRPr lang="ru-RU" sz="28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3C2E43"/>
              </a:solidFill>
              <a:latin typeface="George" panose="02000500000000000000" pitchFamily="50" charset="0"/>
              <a:cs typeface="Times New Roman" pitchFamily="18" charset="0"/>
            </a:endParaRPr>
          </a:p>
        </p:txBody>
      </p:sp>
      <p:pic>
        <p:nvPicPr>
          <p:cNvPr id="16387" name="Picture 2" descr="http://qrcoder.ru/code/?https%3A%2F%2Ftaplink.cc%2Ffsu_znu&amp;10&amp;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08888" y="1628775"/>
            <a:ext cx="3143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000" y="1624013"/>
            <a:ext cx="5911850" cy="417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39300" y="4538663"/>
            <a:ext cx="6159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64600" y="4562475"/>
            <a:ext cx="592138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9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85138" y="4549775"/>
            <a:ext cx="5969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2" name="Заголовок 1"/>
          <p:cNvSpPr txBox="1">
            <a:spLocks/>
          </p:cNvSpPr>
          <p:nvPr/>
        </p:nvSpPr>
        <p:spPr bwMode="auto">
          <a:xfrm>
            <a:off x="7434263" y="5154613"/>
            <a:ext cx="3452812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uk-UA" sz="2800" b="1">
                <a:latin typeface="George" pitchFamily="50" charset="0"/>
                <a:cs typeface="Times New Roman" pitchFamily="18" charset="0"/>
              </a:rPr>
              <a:t>@fsu_znu</a:t>
            </a:r>
            <a:endParaRPr lang="ru-RU" altLang="uk-UA" sz="2800" b="1">
              <a:latin typeface="George" pitchFamily="50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21024" y="-5427984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Овальная выноска 1"/>
          <p:cNvSpPr/>
          <p:nvPr/>
        </p:nvSpPr>
        <p:spPr>
          <a:xfrm>
            <a:off x="6204012" y="188640"/>
            <a:ext cx="5112568" cy="3240360"/>
          </a:xfrm>
          <a:prstGeom prst="wedgeEllipse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</a:rPr>
              <a:t>Що таке глобалізація? Чому соціологу важливо розуміти сутність </a:t>
            </a:r>
            <a:r>
              <a:rPr lang="uk-UA" sz="2400" b="1" dirty="0" smtClean="0">
                <a:solidFill>
                  <a:schemeClr val="tx1"/>
                </a:solidFill>
              </a:rPr>
              <a:t>глобалізації</a:t>
            </a:r>
            <a:r>
              <a:rPr lang="uk-UA" sz="2400" b="1" dirty="0" smtClean="0">
                <a:solidFill>
                  <a:schemeClr val="tx1"/>
                </a:solidFill>
              </a:rPr>
              <a:t>?</a:t>
            </a:r>
            <a:endParaRPr lang="uk-UA" sz="2400" b="1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16" y="1700808"/>
            <a:ext cx="3960440" cy="28697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9896" y="3933056"/>
            <a:ext cx="3761041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075746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84920" y="-6076056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00DBCD16-023B-7B26-F5C5-596061338E83}"/>
              </a:ext>
            </a:extLst>
          </p:cNvPr>
          <p:cNvSpPr txBox="1">
            <a:spLocks/>
          </p:cNvSpPr>
          <p:nvPr/>
        </p:nvSpPr>
        <p:spPr bwMode="auto">
          <a:xfrm>
            <a:off x="4871864" y="980728"/>
            <a:ext cx="6912768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fontAlgn="auto" hangingPunct="1">
              <a:spcAft>
                <a:spcPts val="0"/>
              </a:spcAft>
              <a:defRPr/>
            </a:pPr>
            <a:r>
              <a:rPr lang="uk-UA" sz="2400" b="1" i="1" dirty="0" smtClean="0"/>
              <a:t>Глобалізація</a:t>
            </a:r>
            <a:r>
              <a:rPr lang="uk-UA" sz="2400" dirty="0" smtClean="0"/>
              <a:t> </a:t>
            </a:r>
            <a:r>
              <a:rPr lang="uk-UA" sz="2400" dirty="0"/>
              <a:t>– це </a:t>
            </a:r>
            <a:r>
              <a:rPr lang="uk-UA" sz="2400" u="sng" dirty="0"/>
              <a:t>об’єктивний соціальний процес</a:t>
            </a:r>
            <a:r>
              <a:rPr lang="uk-UA" sz="2400" dirty="0"/>
              <a:t>, змістом якого є зростаючий </a:t>
            </a:r>
            <a:r>
              <a:rPr lang="uk-UA" sz="2400" u="sng" dirty="0"/>
              <a:t>взаємозв’язок і взаємозалежність</a:t>
            </a:r>
            <a:r>
              <a:rPr lang="uk-UA" sz="2400" dirty="0"/>
              <a:t> національних економік, політичних і соціальних систем, національних культур, а також взаємодії людини з навколишнім </a:t>
            </a:r>
            <a:r>
              <a:rPr lang="uk-UA" sz="2400" dirty="0" smtClean="0"/>
              <a:t>середовищем.</a:t>
            </a:r>
            <a:endParaRPr lang="ru-RU" sz="24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latin typeface="George" panose="02000500000000000000" pitchFamily="50" charset="0"/>
              <a:cs typeface="Times New Roman" pitchFamily="18" charset="0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00DBCD16-023B-7B26-F5C5-596061338E83}"/>
              </a:ext>
            </a:extLst>
          </p:cNvPr>
          <p:cNvSpPr txBox="1">
            <a:spLocks/>
          </p:cNvSpPr>
          <p:nvPr/>
        </p:nvSpPr>
        <p:spPr bwMode="auto">
          <a:xfrm>
            <a:off x="2783632" y="4365104"/>
            <a:ext cx="6912768" cy="231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fontAlgn="auto" hangingPunct="1">
              <a:spcAft>
                <a:spcPts val="0"/>
              </a:spcAft>
              <a:defRPr/>
            </a:pPr>
            <a:r>
              <a:rPr lang="uk-UA" sz="2400" b="1" i="1" dirty="0"/>
              <a:t>Глобалізація — </a:t>
            </a:r>
            <a:r>
              <a:rPr lang="uk-UA" sz="2400" dirty="0"/>
              <a:t>це </a:t>
            </a:r>
            <a:r>
              <a:rPr lang="uk-UA" sz="2400" u="sng" dirty="0"/>
              <a:t>процес інтеграції </a:t>
            </a:r>
            <a:r>
              <a:rPr lang="uk-UA" sz="2400" dirty="0"/>
              <a:t>та взаємодії країн, людей і культур через економічні, політичні, соціальні та культурні зв'язки, що прискорюється завдяки розвитку технологій та комунікацій.</a:t>
            </a:r>
            <a:endParaRPr lang="ru-RU" sz="240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latin typeface="George" panose="02000500000000000000" pitchFamily="50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00" y="1628800"/>
            <a:ext cx="3819429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472417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9016" y="-5427984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00DBCD16-023B-7B26-F5C5-596061338E83}"/>
              </a:ext>
            </a:extLst>
          </p:cNvPr>
          <p:cNvSpPr txBox="1">
            <a:spLocks/>
          </p:cNvSpPr>
          <p:nvPr/>
        </p:nvSpPr>
        <p:spPr bwMode="auto">
          <a:xfrm>
            <a:off x="2279576" y="188640"/>
            <a:ext cx="6696744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uk-UA" sz="30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Основні виміри глобалізації:</a:t>
            </a:r>
            <a:endParaRPr lang="uk-UA" sz="30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latin typeface="George" panose="02000500000000000000" pitchFamily="50" charset="0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50714469"/>
              </p:ext>
            </p:extLst>
          </p:nvPr>
        </p:nvGraphicFramePr>
        <p:xfrm>
          <a:off x="551384" y="980728"/>
          <a:ext cx="10369152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3072147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CDABE2F-08DC-E888-8099-207BA88470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773" y="3429000"/>
            <a:ext cx="2249711" cy="3212976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616968" y="-5716016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D3EC580-9348-5DEB-D3D2-1881AA14A0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79474" y="332656"/>
            <a:ext cx="7948974" cy="504056"/>
          </a:xfrm>
        </p:spPr>
        <p:txBody>
          <a:bodyPr rtlCol="0">
            <a:noAutofit/>
          </a:bodyPr>
          <a:lstStyle/>
          <a:p>
            <a:pPr algn="l"/>
            <a:r>
              <a:rPr lang="ru-RU" sz="2400" b="1" u="sng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Історичні</a:t>
            </a:r>
            <a:r>
              <a:rPr lang="ru-RU" sz="2400" b="1" u="sng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 </a:t>
            </a:r>
            <a:r>
              <a:rPr lang="ru-RU" sz="2400" b="1" u="sng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передумови</a:t>
            </a:r>
            <a:r>
              <a:rPr lang="ru-RU" sz="2400" b="1" u="sng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 </a:t>
            </a:r>
            <a:r>
              <a:rPr lang="ru-RU" sz="2400" b="1" u="sng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глобалізаційних</a:t>
            </a:r>
            <a:r>
              <a:rPr lang="ru-RU" sz="2400" b="1" u="sng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 </a:t>
            </a:r>
            <a:r>
              <a:rPr lang="ru-RU" sz="2400" b="1" u="sng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процесів</a:t>
            </a:r>
            <a:endParaRPr lang="ru-RU" sz="24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cs typeface="Times New Roman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4090858"/>
              </p:ext>
            </p:extLst>
          </p:nvPr>
        </p:nvGraphicFramePr>
        <p:xfrm>
          <a:off x="3636988" y="112474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1424" y="1431372"/>
            <a:ext cx="3788443" cy="200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921903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CDABE2F-08DC-E888-8099-207BA88470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400944" y="-5860032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D3EC580-9348-5DEB-D3D2-1881AA14A0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79474" y="332656"/>
            <a:ext cx="7948974" cy="504056"/>
          </a:xfrm>
        </p:spPr>
        <p:txBody>
          <a:bodyPr rtlCol="0">
            <a:noAutofit/>
          </a:bodyPr>
          <a:lstStyle/>
          <a:p>
            <a:pPr algn="l"/>
            <a:r>
              <a:rPr lang="ru-RU" sz="2400" b="1" u="sng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Основні</a:t>
            </a:r>
            <a:r>
              <a:rPr lang="ru-RU" sz="2400" b="1" u="sng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 характеристики </a:t>
            </a:r>
            <a:r>
              <a:rPr lang="ru-RU" sz="2400" b="1" u="sng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сучасної</a:t>
            </a:r>
            <a:r>
              <a:rPr lang="ru-RU" sz="2400" b="1" u="sng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 </a:t>
            </a:r>
            <a:r>
              <a:rPr lang="ru-RU" sz="2400" b="1" u="sng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глобалізації</a:t>
            </a:r>
            <a:r>
              <a:rPr lang="ru-RU" sz="2400" b="1" u="sng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:</a:t>
            </a:r>
            <a:endParaRPr lang="ru-RU" sz="24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815416704"/>
              </p:ext>
            </p:extLst>
          </p:nvPr>
        </p:nvGraphicFramePr>
        <p:xfrm>
          <a:off x="3143672" y="112474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308" y="2011565"/>
            <a:ext cx="2769364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402487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CDABE2F-08DC-E888-8099-207BA88470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12912" y="-6364088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D3EC580-9348-5DEB-D3D2-1881AA14A0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5756" y="5229200"/>
            <a:ext cx="2519012" cy="1218088"/>
          </a:xfrm>
        </p:spPr>
        <p:txBody>
          <a:bodyPr rtlCol="0">
            <a:noAutofit/>
          </a:bodyPr>
          <a:lstStyle/>
          <a:p>
            <a:pPr algn="l"/>
            <a:r>
              <a:rPr lang="uk-UA" sz="1800" b="1" dirty="0" err="1"/>
              <a:t>Іммануї́л</a:t>
            </a:r>
            <a:r>
              <a:rPr lang="uk-UA" sz="1800" b="1" dirty="0"/>
              <a:t> </a:t>
            </a:r>
            <a:r>
              <a:rPr lang="uk-UA" sz="1800" b="1" dirty="0" err="1"/>
              <a:t>Мо́ріс</a:t>
            </a:r>
            <a:r>
              <a:rPr lang="uk-UA" sz="1800" b="1" dirty="0"/>
              <a:t> </a:t>
            </a:r>
            <a:r>
              <a:rPr lang="uk-UA" sz="1800" b="1" dirty="0" err="1" smtClean="0"/>
              <a:t>Валлерста́йн</a:t>
            </a:r>
            <a:r>
              <a:rPr lang="uk-UA" sz="1800" b="1" dirty="0" smtClean="0"/>
              <a:t> (1930-2019) </a:t>
            </a:r>
            <a:r>
              <a:rPr lang="uk-UA" sz="1800" dirty="0"/>
              <a:t>— американський соціолог та історик</a:t>
            </a:r>
            <a:endParaRPr lang="uk-UA" sz="18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cs typeface="Times New Roman" pitchFamily="18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4D3EC580-9348-5DEB-D3D2-1881AA14A0BE}"/>
              </a:ext>
            </a:extLst>
          </p:cNvPr>
          <p:cNvSpPr txBox="1">
            <a:spLocks/>
          </p:cNvSpPr>
          <p:nvPr/>
        </p:nvSpPr>
        <p:spPr bwMode="auto">
          <a:xfrm>
            <a:off x="2179474" y="332656"/>
            <a:ext cx="8885078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uk-UA" sz="3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Ключові теорії глобалізації</a:t>
            </a:r>
            <a:endParaRPr lang="uk-UA" sz="30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latin typeface="George" panose="02000500000000000000" pitchFamily="50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43872" y="1161618"/>
            <a:ext cx="6147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/>
              <a:t>Теорія світ-системи (І. </a:t>
            </a:r>
            <a:r>
              <a:rPr lang="uk-UA" b="1" dirty="0" err="1"/>
              <a:t>Валлерстайн</a:t>
            </a:r>
            <a:r>
              <a:rPr lang="uk-UA" b="1" dirty="0"/>
              <a:t>)</a:t>
            </a:r>
            <a:endParaRPr lang="uk-UA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712092" y="1769084"/>
            <a:ext cx="69204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sz="2000" dirty="0" smtClean="0"/>
              <a:t>Світ як єдина система </a:t>
            </a:r>
            <a:r>
              <a:rPr lang="uk-UA" sz="2000" b="1" i="1" dirty="0" smtClean="0"/>
              <a:t>«центр—периферія—</a:t>
            </a:r>
            <a:r>
              <a:rPr lang="uk-UA" sz="2000" b="1" i="1" dirty="0" err="1" smtClean="0"/>
              <a:t>напівпериферія</a:t>
            </a:r>
            <a:r>
              <a:rPr lang="uk-UA" sz="2000" b="1" i="1" dirty="0" smtClean="0"/>
              <a:t>»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uk-UA" sz="2000" b="1" i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sz="2000" dirty="0" smtClean="0"/>
              <a:t>Ця </a:t>
            </a:r>
            <a:r>
              <a:rPr lang="uk-UA" sz="2000" dirty="0"/>
              <a:t>теорія пояснює, як світовий капіталізм формує взаємозалежності між </a:t>
            </a:r>
            <a:r>
              <a:rPr lang="uk-UA" sz="2000" b="1" i="1" dirty="0"/>
              <a:t>"центром" </a:t>
            </a:r>
            <a:r>
              <a:rPr lang="uk-UA" sz="2000" dirty="0"/>
              <a:t>(розвинені країни), </a:t>
            </a:r>
            <a:r>
              <a:rPr lang="uk-UA" sz="2000" b="1" i="1" dirty="0"/>
              <a:t>"периферією" </a:t>
            </a:r>
            <a:r>
              <a:rPr lang="uk-UA" sz="2000" dirty="0"/>
              <a:t>(країни, що розвиваються) і </a:t>
            </a:r>
            <a:r>
              <a:rPr lang="uk-UA" sz="2000" b="1" i="1" dirty="0"/>
              <a:t>"</a:t>
            </a:r>
            <a:r>
              <a:rPr lang="uk-UA" sz="2000" b="1" i="1" dirty="0" err="1"/>
              <a:t>напівпериферією</a:t>
            </a:r>
            <a:r>
              <a:rPr lang="uk-UA" sz="2000" b="1" i="1" dirty="0"/>
              <a:t>" </a:t>
            </a:r>
            <a:r>
              <a:rPr lang="uk-UA" sz="2000" dirty="0"/>
              <a:t>(країни, що знаходяться між ними</a:t>
            </a:r>
            <a:r>
              <a:rPr lang="uk-UA" sz="2000" dirty="0" smtClean="0"/>
              <a:t>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uk-UA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sz="2000" b="1" i="1" dirty="0"/>
              <a:t>Нерівність: </a:t>
            </a:r>
            <a:r>
              <a:rPr lang="uk-UA" sz="2000" dirty="0"/>
              <a:t>Розвинені </a:t>
            </a:r>
            <a:r>
              <a:rPr lang="uk-UA" sz="2000" dirty="0"/>
              <a:t>країни ("центр") експлуатують ресурси периферійних країн, створюючи економічні й соціальні диспропорції.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756" y="1438470"/>
            <a:ext cx="2519012" cy="335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19151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CDABE2F-08DC-E888-8099-207BA88470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338829" y="-6284321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D3EC580-9348-5DEB-D3D2-1881AA14A0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28248" y="4653136"/>
            <a:ext cx="2016224" cy="1475294"/>
          </a:xfrm>
        </p:spPr>
        <p:txBody>
          <a:bodyPr rtlCol="0">
            <a:noAutofit/>
          </a:bodyPr>
          <a:lstStyle/>
          <a:p>
            <a:pPr algn="l"/>
            <a:r>
              <a:rPr lang="uk-UA" sz="1800" b="1" dirty="0"/>
              <a:t>РОЛАНД </a:t>
            </a:r>
            <a:r>
              <a:rPr lang="uk-UA" sz="1800" b="1" dirty="0" smtClean="0"/>
              <a:t>РОБЕРТСОН (1938-2022) </a:t>
            </a:r>
            <a:r>
              <a:rPr lang="uk-UA" sz="1800" dirty="0"/>
              <a:t>— соціолог і теоретик глобалізації </a:t>
            </a:r>
            <a:endParaRPr lang="uk-UA" sz="18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cs typeface="Times New Roman" pitchFamily="18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4D3EC580-9348-5DEB-D3D2-1881AA14A0BE}"/>
              </a:ext>
            </a:extLst>
          </p:cNvPr>
          <p:cNvSpPr txBox="1">
            <a:spLocks/>
          </p:cNvSpPr>
          <p:nvPr/>
        </p:nvSpPr>
        <p:spPr bwMode="auto">
          <a:xfrm>
            <a:off x="2179474" y="332656"/>
            <a:ext cx="8885078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uk-UA" sz="3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Ключові теорії глобалізації</a:t>
            </a:r>
            <a:endParaRPr lang="uk-UA" sz="30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latin typeface="George" panose="02000500000000000000" pitchFamily="50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05527" y="1011036"/>
            <a:ext cx="6147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err="1"/>
              <a:t>Глокалізація</a:t>
            </a:r>
            <a:r>
              <a:rPr lang="uk-UA" b="1" dirty="0"/>
              <a:t> (Р. </a:t>
            </a:r>
            <a:r>
              <a:rPr lang="uk-UA" b="1" dirty="0" err="1"/>
              <a:t>Робертсон</a:t>
            </a:r>
            <a:r>
              <a:rPr lang="uk-UA" b="1" dirty="0"/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5360" y="1628800"/>
            <a:ext cx="763284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sz="2000" b="1" dirty="0" err="1"/>
              <a:t>Глокалізація</a:t>
            </a:r>
            <a:r>
              <a:rPr lang="uk-UA" sz="2000" dirty="0"/>
              <a:t> описує взаємодію глобальних і локальних процесів, при якій глобальні ідеї адаптуються відповідно до локальних культурних, соціальних і економічних контекстів. </a:t>
            </a:r>
            <a:endParaRPr lang="uk-UA" sz="20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uk-UA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sz="2000" dirty="0" err="1" smtClean="0"/>
              <a:t>Робертсон</a:t>
            </a:r>
            <a:r>
              <a:rPr lang="uk-UA" sz="2000" dirty="0" smtClean="0"/>
              <a:t> </a:t>
            </a:r>
            <a:r>
              <a:rPr lang="uk-UA" sz="2000" dirty="0"/>
              <a:t>підкреслював, що </a:t>
            </a:r>
            <a:r>
              <a:rPr lang="uk-UA" sz="2000" b="1" i="1" dirty="0"/>
              <a:t>глобалізація не означає повного стирання локальних відмінностей, а скоріше їхнє переплетіння.</a:t>
            </a:r>
            <a:r>
              <a:rPr lang="uk-UA" sz="2000" dirty="0"/>
              <a:t> </a:t>
            </a:r>
            <a:endParaRPr lang="uk-UA" sz="20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uk-UA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sz="2000" i="1" dirty="0" smtClean="0"/>
              <a:t>Наприклад</a:t>
            </a:r>
            <a:r>
              <a:rPr lang="uk-UA" sz="2000" i="1" dirty="0"/>
              <a:t>, у мережі швидкого харчування </a:t>
            </a:r>
            <a:r>
              <a:rPr lang="en-US" sz="2000" i="1" dirty="0"/>
              <a:t>McDonald's </a:t>
            </a:r>
            <a:r>
              <a:rPr lang="uk-UA" sz="2000" i="1" dirty="0"/>
              <a:t>у різних країнах меню адаптується до локальних уподобань (як-от вегетаріанські </a:t>
            </a:r>
            <a:r>
              <a:rPr lang="uk-UA" sz="2000" i="1" dirty="0" err="1"/>
              <a:t>бургери</a:t>
            </a:r>
            <a:r>
              <a:rPr lang="uk-UA" sz="2000" i="1" dirty="0"/>
              <a:t> в Індії). </a:t>
            </a:r>
            <a:endParaRPr lang="uk-UA" sz="2000" i="1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uk-UA" sz="2000" i="1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sz="2000" dirty="0" smtClean="0"/>
              <a:t>Такі </a:t>
            </a:r>
            <a:r>
              <a:rPr lang="uk-UA" sz="2000" dirty="0"/>
              <a:t>приклади ілюструють, як глобальні бренди пристосовуються до місцевих потреб, створюючи унікальні форми культурної взаємодії.</a:t>
            </a:r>
            <a:endParaRPr lang="uk-UA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" r="29181" b="2179"/>
          <a:stretch/>
        </p:blipFill>
        <p:spPr>
          <a:xfrm>
            <a:off x="8400256" y="1412404"/>
            <a:ext cx="3287615" cy="302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64304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CDABE2F-08DC-E888-8099-207BA88470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84920" y="-6364088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D3EC580-9348-5DEB-D3D2-1881AA14A0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5756" y="5229200"/>
            <a:ext cx="2519012" cy="1218088"/>
          </a:xfrm>
        </p:spPr>
        <p:txBody>
          <a:bodyPr rtlCol="0">
            <a:noAutofit/>
          </a:bodyPr>
          <a:lstStyle/>
          <a:p>
            <a:pPr algn="l"/>
            <a:r>
              <a:rPr lang="uk-UA" sz="1800" b="1" dirty="0" err="1"/>
              <a:t>Мануе́ль</a:t>
            </a:r>
            <a:r>
              <a:rPr lang="uk-UA" sz="1800" b="1" dirty="0"/>
              <a:t> </a:t>
            </a:r>
            <a:r>
              <a:rPr lang="uk-UA" sz="1800" b="1" dirty="0" err="1"/>
              <a:t>Ка́стельс</a:t>
            </a:r>
            <a:r>
              <a:rPr lang="uk-UA" sz="1800" b="1" dirty="0"/>
              <a:t> </a:t>
            </a:r>
            <a:r>
              <a:rPr lang="uk-UA" sz="1800" b="1" dirty="0" smtClean="0"/>
              <a:t>(</a:t>
            </a:r>
            <a:r>
              <a:rPr lang="en-US" sz="1800" b="1" dirty="0" smtClean="0"/>
              <a:t>1942</a:t>
            </a:r>
            <a:r>
              <a:rPr lang="en-US" sz="1800" b="1" dirty="0"/>
              <a:t>) — </a:t>
            </a:r>
            <a:r>
              <a:rPr lang="uk-UA" sz="1800" dirty="0"/>
              <a:t>іспанський соціолог.</a:t>
            </a:r>
            <a:endParaRPr lang="uk-UA" sz="180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cs typeface="Times New Roman" pitchFamily="18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4D3EC580-9348-5DEB-D3D2-1881AA14A0BE}"/>
              </a:ext>
            </a:extLst>
          </p:cNvPr>
          <p:cNvSpPr txBox="1">
            <a:spLocks/>
          </p:cNvSpPr>
          <p:nvPr/>
        </p:nvSpPr>
        <p:spPr bwMode="auto">
          <a:xfrm>
            <a:off x="2179474" y="332656"/>
            <a:ext cx="8885078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uk-UA" sz="3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Ключові теорії глобалізації</a:t>
            </a:r>
            <a:endParaRPr lang="uk-UA" sz="30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latin typeface="George" panose="02000500000000000000" pitchFamily="50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43872" y="1161618"/>
            <a:ext cx="6147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/>
              <a:t>М. </a:t>
            </a:r>
            <a:r>
              <a:rPr lang="uk-UA" b="1" dirty="0" err="1"/>
              <a:t>Кастельс</a:t>
            </a:r>
            <a:r>
              <a:rPr lang="uk-UA" b="1" dirty="0"/>
              <a:t>: мережеве суспільство</a:t>
            </a:r>
            <a:endParaRPr lang="uk-UA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215680" y="1769084"/>
            <a:ext cx="705678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sz="2000" dirty="0" err="1"/>
              <a:t>Кастельс</a:t>
            </a:r>
            <a:r>
              <a:rPr lang="uk-UA" sz="2000" dirty="0"/>
              <a:t> стверджував, що інформаційна революція змінила соціальну структуру суспільства, створивши </a:t>
            </a:r>
            <a:r>
              <a:rPr lang="uk-UA" sz="2000" b="1" i="1" dirty="0"/>
              <a:t>новий тип суспільних відносин</a:t>
            </a:r>
            <a:r>
              <a:rPr lang="uk-UA" sz="2000" dirty="0"/>
              <a:t> — мережеве суспільство</a:t>
            </a:r>
            <a:r>
              <a:rPr lang="uk-UA" sz="2000" b="1" i="1" dirty="0" smtClean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uk-UA" sz="2000" b="1" i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sz="2000" b="1" i="1" dirty="0" err="1" smtClean="0"/>
              <a:t>Мереже́ве</a:t>
            </a:r>
            <a:r>
              <a:rPr lang="uk-UA" sz="2000" b="1" i="1" dirty="0" smtClean="0"/>
              <a:t> </a:t>
            </a:r>
            <a:r>
              <a:rPr lang="uk-UA" sz="2000" b="1" i="1" dirty="0" err="1"/>
              <a:t>суспі́льство</a:t>
            </a:r>
            <a:r>
              <a:rPr lang="uk-UA" sz="2000" b="1" i="1" dirty="0"/>
              <a:t> </a:t>
            </a:r>
            <a:r>
              <a:rPr lang="uk-UA" sz="2000" dirty="0"/>
              <a:t>(</a:t>
            </a:r>
            <a:r>
              <a:rPr lang="uk-UA" sz="2000" dirty="0" err="1"/>
              <a:t>англ</a:t>
            </a:r>
            <a:r>
              <a:rPr lang="uk-UA" sz="2000" dirty="0"/>
              <a:t>. </a:t>
            </a:r>
            <a:r>
              <a:rPr lang="en-US" sz="2000" dirty="0"/>
              <a:t>Network society) — </a:t>
            </a:r>
            <a:r>
              <a:rPr lang="uk-UA" sz="2000" dirty="0"/>
              <a:t>суспільство, яке ґрунтується на горизонтальних соціальних зв'язках і головну роль в якому </a:t>
            </a:r>
            <a:r>
              <a:rPr lang="uk-UA" sz="2000" dirty="0" smtClean="0"/>
              <a:t>відіграють </a:t>
            </a:r>
            <a:r>
              <a:rPr lang="uk-UA" sz="2000" b="1" dirty="0"/>
              <a:t>не ієрархічні моделі, а соціальні мережі</a:t>
            </a:r>
            <a:r>
              <a:rPr lang="uk-UA" sz="2000" dirty="0"/>
              <a:t>. </a:t>
            </a:r>
            <a:endParaRPr lang="uk-UA" sz="20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uk-UA" sz="20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 smtClean="0"/>
              <a:t>В </a:t>
            </a:r>
            <a:r>
              <a:rPr lang="uk-UA" sz="2000" dirty="0" smtClean="0"/>
              <a:t>сучасному світі не фізичний капітал, а </a:t>
            </a:r>
            <a:r>
              <a:rPr lang="uk-UA" sz="2000" b="1" u="sng" dirty="0" smtClean="0"/>
              <a:t>інформація і знання </a:t>
            </a:r>
            <a:r>
              <a:rPr lang="uk-UA" sz="2000" dirty="0" smtClean="0"/>
              <a:t>стають головними чинниками соціального й економічного розвитку</a:t>
            </a:r>
            <a:endParaRPr lang="uk-UA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868" y="1428046"/>
            <a:ext cx="2248788" cy="336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299262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3647</TotalTime>
  <Words>869</Words>
  <Application>Microsoft Office PowerPoint</Application>
  <PresentationFormat>Широкоэкранный</PresentationFormat>
  <Paragraphs>71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George</vt:lpstr>
      <vt:lpstr>Times New Roman</vt:lpstr>
      <vt:lpstr>Тема Office</vt:lpstr>
      <vt:lpstr>Новітні соціологічні теорії  Лекція 2 Сучасні теорії глобалізації та трансформації суспільства</vt:lpstr>
      <vt:lpstr>Презентация PowerPoint</vt:lpstr>
      <vt:lpstr>Презентация PowerPoint</vt:lpstr>
      <vt:lpstr>Презентация PowerPoint</vt:lpstr>
      <vt:lpstr>Історичні передумови глобалізаційних процесів</vt:lpstr>
      <vt:lpstr>Основні характеристики сучасної глобалізації:</vt:lpstr>
      <vt:lpstr>Іммануї́л Мо́ріс Валлерста́йн (1930-2019) — американський соціолог та історик</vt:lpstr>
      <vt:lpstr>РОЛАНД РОБЕРТСОН (1938-2022) — соціолог і теоретик глобалізації </vt:lpstr>
      <vt:lpstr>Мануе́ль Ка́стельс (1942) — іспанський соціолог.</vt:lpstr>
      <vt:lpstr>У́льріх Бек (1944 —2015) — німецький соціолог і соціальний філософ</vt:lpstr>
      <vt:lpstr>Ален Луї Жуль Франсуа Турен (1925-2023) — французький соціолог,</vt:lpstr>
      <vt:lpstr>Презентация PowerPoint</vt:lpstr>
      <vt:lpstr>ДЯКУЮ ЗА УВАГУ! </vt:lpstr>
    </vt:vector>
  </TitlesOfParts>
  <Company>DNA Project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Програма практики з організації соціологічного дослідження</dc:title>
  <dc:creator>DNA7 X86</dc:creator>
  <cp:lastModifiedBy>Dell Latitude E5580</cp:lastModifiedBy>
  <cp:revision>357</cp:revision>
  <dcterms:created xsi:type="dcterms:W3CDTF">2014-05-17T18:57:21Z</dcterms:created>
  <dcterms:modified xsi:type="dcterms:W3CDTF">2025-01-26T22:58:38Z</dcterms:modified>
</cp:coreProperties>
</file>