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302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8" r:id="rId31"/>
    <p:sldId id="301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34450-0208-4C3D-8A98-A82BAF6EA7DA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E8247DE-9E49-4630-8F07-4F90CE81281C}">
      <dgm:prSet phldrT="[Текст]" custT="1"/>
      <dgm:spPr/>
      <dgm:t>
        <a:bodyPr/>
        <a:lstStyle/>
        <a:p>
          <a:r>
            <a:rPr lang="uk-UA" sz="4000" b="1" dirty="0" smtClean="0"/>
            <a:t>Мінливість</a:t>
          </a:r>
          <a:endParaRPr lang="uk-UA" sz="4000" b="1" dirty="0"/>
        </a:p>
      </dgm:t>
    </dgm:pt>
    <dgm:pt modelId="{BDDB7553-E0CF-4089-A9D2-08FDC0C95EA3}" type="parTrans" cxnId="{FC23505A-91B0-4332-8373-B4D5A6109F41}">
      <dgm:prSet/>
      <dgm:spPr/>
      <dgm:t>
        <a:bodyPr/>
        <a:lstStyle/>
        <a:p>
          <a:endParaRPr lang="uk-UA"/>
        </a:p>
      </dgm:t>
    </dgm:pt>
    <dgm:pt modelId="{5D389548-887A-427E-A24E-B63DD6D19230}" type="sibTrans" cxnId="{FC23505A-91B0-4332-8373-B4D5A6109F41}">
      <dgm:prSet/>
      <dgm:spPr/>
      <dgm:t>
        <a:bodyPr/>
        <a:lstStyle/>
        <a:p>
          <a:endParaRPr lang="uk-UA"/>
        </a:p>
      </dgm:t>
    </dgm:pt>
    <dgm:pt modelId="{B190175D-E17A-4A45-83EA-B0377AAB10A8}">
      <dgm:prSet phldrT="[Текст]" custT="1"/>
      <dgm:spPr/>
      <dgm:t>
        <a:bodyPr/>
        <a:lstStyle/>
        <a:p>
          <a:r>
            <a:rPr lang="uk-UA" sz="3600" dirty="0" smtClean="0"/>
            <a:t>Спадкова</a:t>
          </a:r>
          <a:endParaRPr lang="uk-UA" sz="3600" dirty="0"/>
        </a:p>
      </dgm:t>
    </dgm:pt>
    <dgm:pt modelId="{05EFDFFE-27DB-4EF0-A4F5-A129E53AF11D}" type="parTrans" cxnId="{45D4A8B8-7F46-4257-BD9D-3F3740945DB5}">
      <dgm:prSet/>
      <dgm:spPr/>
      <dgm:t>
        <a:bodyPr/>
        <a:lstStyle/>
        <a:p>
          <a:endParaRPr lang="uk-UA" dirty="0"/>
        </a:p>
      </dgm:t>
    </dgm:pt>
    <dgm:pt modelId="{20ED18FE-AC77-448D-AB8A-8F7C27632642}" type="sibTrans" cxnId="{45D4A8B8-7F46-4257-BD9D-3F3740945DB5}">
      <dgm:prSet/>
      <dgm:spPr/>
      <dgm:t>
        <a:bodyPr/>
        <a:lstStyle/>
        <a:p>
          <a:endParaRPr lang="uk-UA"/>
        </a:p>
      </dgm:t>
    </dgm:pt>
    <dgm:pt modelId="{2A331064-8852-4E50-861F-8F46E667C12A}">
      <dgm:prSet phldrT="[Текст]" custT="1"/>
      <dgm:spPr/>
      <dgm:t>
        <a:bodyPr/>
        <a:lstStyle/>
        <a:p>
          <a:r>
            <a:rPr lang="uk-UA" sz="2800" dirty="0" smtClean="0"/>
            <a:t>Комбінаційна</a:t>
          </a:r>
          <a:endParaRPr lang="uk-UA" sz="2800" dirty="0"/>
        </a:p>
      </dgm:t>
    </dgm:pt>
    <dgm:pt modelId="{03C94E1E-B6B1-4A6B-96DB-753ACA924E26}" type="parTrans" cxnId="{9A4C0997-51DD-49FA-9F85-53BBA7FDAEA1}">
      <dgm:prSet/>
      <dgm:spPr/>
      <dgm:t>
        <a:bodyPr/>
        <a:lstStyle/>
        <a:p>
          <a:endParaRPr lang="uk-UA" dirty="0"/>
        </a:p>
      </dgm:t>
    </dgm:pt>
    <dgm:pt modelId="{E954641D-80A7-4199-A1DE-FB7289B4192D}" type="sibTrans" cxnId="{9A4C0997-51DD-49FA-9F85-53BBA7FDAEA1}">
      <dgm:prSet/>
      <dgm:spPr/>
      <dgm:t>
        <a:bodyPr/>
        <a:lstStyle/>
        <a:p>
          <a:endParaRPr lang="uk-UA"/>
        </a:p>
      </dgm:t>
    </dgm:pt>
    <dgm:pt modelId="{A3CD92D4-F870-42AD-85F5-76DC47C5EB45}">
      <dgm:prSet phldrT="[Текст]" custT="1"/>
      <dgm:spPr/>
      <dgm:t>
        <a:bodyPr/>
        <a:lstStyle/>
        <a:p>
          <a:r>
            <a:rPr lang="uk-UA" sz="2400" dirty="0" smtClean="0"/>
            <a:t>Мутаційна</a:t>
          </a:r>
          <a:endParaRPr lang="uk-UA" sz="2400" dirty="0"/>
        </a:p>
      </dgm:t>
    </dgm:pt>
    <dgm:pt modelId="{CF42C310-A769-4D7E-87DF-F26EC46D4156}" type="parTrans" cxnId="{F6DFED33-E412-474B-A710-6C7A6F10780D}">
      <dgm:prSet/>
      <dgm:spPr/>
      <dgm:t>
        <a:bodyPr/>
        <a:lstStyle/>
        <a:p>
          <a:endParaRPr lang="uk-UA" dirty="0"/>
        </a:p>
      </dgm:t>
    </dgm:pt>
    <dgm:pt modelId="{F448B732-90B3-49B1-B47F-CFD4B51FA5ED}" type="sibTrans" cxnId="{F6DFED33-E412-474B-A710-6C7A6F10780D}">
      <dgm:prSet/>
      <dgm:spPr/>
      <dgm:t>
        <a:bodyPr/>
        <a:lstStyle/>
        <a:p>
          <a:endParaRPr lang="uk-UA"/>
        </a:p>
      </dgm:t>
    </dgm:pt>
    <dgm:pt modelId="{C3A167A3-7818-4C6E-9FD5-9327D7A53D6F}">
      <dgm:prSet phldrT="[Текст]" custT="1"/>
      <dgm:spPr/>
      <dgm:t>
        <a:bodyPr/>
        <a:lstStyle/>
        <a:p>
          <a:r>
            <a:rPr lang="uk-UA" sz="3200" dirty="0" smtClean="0"/>
            <a:t>Модифікаційна</a:t>
          </a:r>
          <a:endParaRPr lang="uk-UA" sz="3200" dirty="0"/>
        </a:p>
      </dgm:t>
    </dgm:pt>
    <dgm:pt modelId="{2F1A5C88-4073-49BF-B5CA-BC87853E334D}" type="parTrans" cxnId="{A8EF4957-D393-42EE-9B65-BDC336A0BF96}">
      <dgm:prSet/>
      <dgm:spPr/>
      <dgm:t>
        <a:bodyPr/>
        <a:lstStyle/>
        <a:p>
          <a:endParaRPr lang="uk-UA" dirty="0"/>
        </a:p>
      </dgm:t>
    </dgm:pt>
    <dgm:pt modelId="{6BC544E8-7FD2-4FF2-937C-3267325A1F1E}" type="sibTrans" cxnId="{A8EF4957-D393-42EE-9B65-BDC336A0BF96}">
      <dgm:prSet/>
      <dgm:spPr/>
      <dgm:t>
        <a:bodyPr/>
        <a:lstStyle/>
        <a:p>
          <a:endParaRPr lang="uk-UA"/>
        </a:p>
      </dgm:t>
    </dgm:pt>
    <dgm:pt modelId="{6FD1979D-786B-476C-8DD0-6C10B4871EF4}" type="pres">
      <dgm:prSet presAssocID="{F6334450-0208-4C3D-8A98-A82BAF6EA7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9060FC5-60B5-496C-BA69-6157338CCCE6}" type="pres">
      <dgm:prSet presAssocID="{BE8247DE-9E49-4630-8F07-4F90CE81281C}" presName="hierRoot1" presStyleCnt="0"/>
      <dgm:spPr/>
    </dgm:pt>
    <dgm:pt modelId="{98009EA5-A629-45B8-8AC2-651F87E9E0A5}" type="pres">
      <dgm:prSet presAssocID="{BE8247DE-9E49-4630-8F07-4F90CE81281C}" presName="composite" presStyleCnt="0"/>
      <dgm:spPr/>
    </dgm:pt>
    <dgm:pt modelId="{B19AAAE6-7515-4E95-BEAF-BFC115D4F003}" type="pres">
      <dgm:prSet presAssocID="{BE8247DE-9E49-4630-8F07-4F90CE81281C}" presName="background" presStyleLbl="node0" presStyleIdx="0" presStyleCnt="1"/>
      <dgm:spPr/>
    </dgm:pt>
    <dgm:pt modelId="{452F404F-14FF-4EA2-AE7B-20B498C2C2D7}" type="pres">
      <dgm:prSet presAssocID="{BE8247DE-9E49-4630-8F07-4F90CE81281C}" presName="text" presStyleLbl="fgAcc0" presStyleIdx="0" presStyleCnt="1" custScaleX="26103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A9B7CDB-EB3E-4B9A-A4D7-AFEB66467DE1}" type="pres">
      <dgm:prSet presAssocID="{BE8247DE-9E49-4630-8F07-4F90CE81281C}" presName="hierChild2" presStyleCnt="0"/>
      <dgm:spPr/>
    </dgm:pt>
    <dgm:pt modelId="{0BEBD034-E351-4CC7-9C06-B3653F9BF103}" type="pres">
      <dgm:prSet presAssocID="{05EFDFFE-27DB-4EF0-A4F5-A129E53AF11D}" presName="Name10" presStyleLbl="parChTrans1D2" presStyleIdx="0" presStyleCnt="2"/>
      <dgm:spPr/>
      <dgm:t>
        <a:bodyPr/>
        <a:lstStyle/>
        <a:p>
          <a:endParaRPr lang="uk-UA"/>
        </a:p>
      </dgm:t>
    </dgm:pt>
    <dgm:pt modelId="{523F2E30-B507-491B-8CE3-3B871C1EFD7D}" type="pres">
      <dgm:prSet presAssocID="{B190175D-E17A-4A45-83EA-B0377AAB10A8}" presName="hierRoot2" presStyleCnt="0"/>
      <dgm:spPr/>
    </dgm:pt>
    <dgm:pt modelId="{FFFB5E25-3C0F-47FC-8A8C-3AB05C6B72E2}" type="pres">
      <dgm:prSet presAssocID="{B190175D-E17A-4A45-83EA-B0377AAB10A8}" presName="composite2" presStyleCnt="0"/>
      <dgm:spPr/>
    </dgm:pt>
    <dgm:pt modelId="{788A1E25-9FB4-4FD9-8096-14B61E54487B}" type="pres">
      <dgm:prSet presAssocID="{B190175D-E17A-4A45-83EA-B0377AAB10A8}" presName="background2" presStyleLbl="node2" presStyleIdx="0" presStyleCnt="2"/>
      <dgm:spPr/>
    </dgm:pt>
    <dgm:pt modelId="{E6983810-B381-4D23-AEE4-CD71C2F85DF3}" type="pres">
      <dgm:prSet presAssocID="{B190175D-E17A-4A45-83EA-B0377AAB10A8}" presName="text2" presStyleLbl="fgAcc2" presStyleIdx="0" presStyleCnt="2" custScaleX="20856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6E76799-92C3-4B82-BB7B-6104DEFF9541}" type="pres">
      <dgm:prSet presAssocID="{B190175D-E17A-4A45-83EA-B0377AAB10A8}" presName="hierChild3" presStyleCnt="0"/>
      <dgm:spPr/>
    </dgm:pt>
    <dgm:pt modelId="{64D0E240-D33E-4576-A1C9-B5D1B0D6D1E7}" type="pres">
      <dgm:prSet presAssocID="{03C94E1E-B6B1-4A6B-96DB-753ACA924E26}" presName="Name17" presStyleLbl="parChTrans1D3" presStyleIdx="0" presStyleCnt="2"/>
      <dgm:spPr/>
      <dgm:t>
        <a:bodyPr/>
        <a:lstStyle/>
        <a:p>
          <a:endParaRPr lang="uk-UA"/>
        </a:p>
      </dgm:t>
    </dgm:pt>
    <dgm:pt modelId="{17B5C6FC-CD46-4CF1-87DB-124D09FC8D70}" type="pres">
      <dgm:prSet presAssocID="{2A331064-8852-4E50-861F-8F46E667C12A}" presName="hierRoot3" presStyleCnt="0"/>
      <dgm:spPr/>
    </dgm:pt>
    <dgm:pt modelId="{4D7D6E79-3C16-490F-AC45-CAB3BE6DBA87}" type="pres">
      <dgm:prSet presAssocID="{2A331064-8852-4E50-861F-8F46E667C12A}" presName="composite3" presStyleCnt="0"/>
      <dgm:spPr/>
    </dgm:pt>
    <dgm:pt modelId="{CECD00DE-4D3A-44C0-9568-7D84DA5E1466}" type="pres">
      <dgm:prSet presAssocID="{2A331064-8852-4E50-861F-8F46E667C12A}" presName="background3" presStyleLbl="node3" presStyleIdx="0" presStyleCnt="2"/>
      <dgm:spPr/>
    </dgm:pt>
    <dgm:pt modelId="{53D95AC7-251A-48CB-A408-D347C1082F7D}" type="pres">
      <dgm:prSet presAssocID="{2A331064-8852-4E50-861F-8F46E667C12A}" presName="text3" presStyleLbl="fgAcc3" presStyleIdx="0" presStyleCnt="2" custScaleX="14020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B6E1139-078C-4981-B17A-5FC056A70711}" type="pres">
      <dgm:prSet presAssocID="{2A331064-8852-4E50-861F-8F46E667C12A}" presName="hierChild4" presStyleCnt="0"/>
      <dgm:spPr/>
    </dgm:pt>
    <dgm:pt modelId="{2DDEB9D9-50C1-4DC5-8087-FB80607BB3DD}" type="pres">
      <dgm:prSet presAssocID="{CF42C310-A769-4D7E-87DF-F26EC46D4156}" presName="Name17" presStyleLbl="parChTrans1D3" presStyleIdx="1" presStyleCnt="2"/>
      <dgm:spPr/>
      <dgm:t>
        <a:bodyPr/>
        <a:lstStyle/>
        <a:p>
          <a:endParaRPr lang="uk-UA"/>
        </a:p>
      </dgm:t>
    </dgm:pt>
    <dgm:pt modelId="{71CF7579-47FB-4EEE-AFB0-E6DB8C300039}" type="pres">
      <dgm:prSet presAssocID="{A3CD92D4-F870-42AD-85F5-76DC47C5EB45}" presName="hierRoot3" presStyleCnt="0"/>
      <dgm:spPr/>
    </dgm:pt>
    <dgm:pt modelId="{62453C5F-21D8-44D1-BDFB-487451DD1880}" type="pres">
      <dgm:prSet presAssocID="{A3CD92D4-F870-42AD-85F5-76DC47C5EB45}" presName="composite3" presStyleCnt="0"/>
      <dgm:spPr/>
    </dgm:pt>
    <dgm:pt modelId="{0A886159-BCF4-464E-96D4-F23619B96780}" type="pres">
      <dgm:prSet presAssocID="{A3CD92D4-F870-42AD-85F5-76DC47C5EB45}" presName="background3" presStyleLbl="node3" presStyleIdx="1" presStyleCnt="2"/>
      <dgm:spPr/>
    </dgm:pt>
    <dgm:pt modelId="{18919847-F93E-49F9-B87C-6F348333410D}" type="pres">
      <dgm:prSet presAssocID="{A3CD92D4-F870-42AD-85F5-76DC47C5EB45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BB8E158-92B7-4354-B894-8FA22D890CAC}" type="pres">
      <dgm:prSet presAssocID="{A3CD92D4-F870-42AD-85F5-76DC47C5EB45}" presName="hierChild4" presStyleCnt="0"/>
      <dgm:spPr/>
    </dgm:pt>
    <dgm:pt modelId="{FC009E40-A858-43CB-865A-7D18EFD1A58C}" type="pres">
      <dgm:prSet presAssocID="{2F1A5C88-4073-49BF-B5CA-BC87853E334D}" presName="Name10" presStyleLbl="parChTrans1D2" presStyleIdx="1" presStyleCnt="2"/>
      <dgm:spPr/>
      <dgm:t>
        <a:bodyPr/>
        <a:lstStyle/>
        <a:p>
          <a:endParaRPr lang="uk-UA"/>
        </a:p>
      </dgm:t>
    </dgm:pt>
    <dgm:pt modelId="{074F6628-CCFB-4777-B52D-0C29DD18F066}" type="pres">
      <dgm:prSet presAssocID="{C3A167A3-7818-4C6E-9FD5-9327D7A53D6F}" presName="hierRoot2" presStyleCnt="0"/>
      <dgm:spPr/>
    </dgm:pt>
    <dgm:pt modelId="{C5C385D4-48B1-47F3-8338-1B072FDE72EC}" type="pres">
      <dgm:prSet presAssocID="{C3A167A3-7818-4C6E-9FD5-9327D7A53D6F}" presName="composite2" presStyleCnt="0"/>
      <dgm:spPr/>
    </dgm:pt>
    <dgm:pt modelId="{DFE7BE33-39F9-4189-8DBB-FC0DECD35D1F}" type="pres">
      <dgm:prSet presAssocID="{C3A167A3-7818-4C6E-9FD5-9327D7A53D6F}" presName="background2" presStyleLbl="node2" presStyleIdx="1" presStyleCnt="2"/>
      <dgm:spPr/>
    </dgm:pt>
    <dgm:pt modelId="{A28D45D3-ECB4-4A69-9A28-3D6BFF425D6E}" type="pres">
      <dgm:prSet presAssocID="{C3A167A3-7818-4C6E-9FD5-9327D7A53D6F}" presName="text2" presStyleLbl="fgAcc2" presStyleIdx="1" presStyleCnt="2" custScaleX="20000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6516894-FC24-4AD4-B8AF-C9F53837B1D9}" type="pres">
      <dgm:prSet presAssocID="{C3A167A3-7818-4C6E-9FD5-9327D7A53D6F}" presName="hierChild3" presStyleCnt="0"/>
      <dgm:spPr/>
    </dgm:pt>
  </dgm:ptLst>
  <dgm:cxnLst>
    <dgm:cxn modelId="{F6DFED33-E412-474B-A710-6C7A6F10780D}" srcId="{B190175D-E17A-4A45-83EA-B0377AAB10A8}" destId="{A3CD92D4-F870-42AD-85F5-76DC47C5EB45}" srcOrd="1" destOrd="0" parTransId="{CF42C310-A769-4D7E-87DF-F26EC46D4156}" sibTransId="{F448B732-90B3-49B1-B47F-CFD4B51FA5ED}"/>
    <dgm:cxn modelId="{3480970B-FF01-4B39-8F52-17EF4F22ADC0}" type="presOf" srcId="{03C94E1E-B6B1-4A6B-96DB-753ACA924E26}" destId="{64D0E240-D33E-4576-A1C9-B5D1B0D6D1E7}" srcOrd="0" destOrd="0" presId="urn:microsoft.com/office/officeart/2005/8/layout/hierarchy1"/>
    <dgm:cxn modelId="{31FA5887-2F6A-4D2E-9CF4-2F034697C4DC}" type="presOf" srcId="{CF42C310-A769-4D7E-87DF-F26EC46D4156}" destId="{2DDEB9D9-50C1-4DC5-8087-FB80607BB3DD}" srcOrd="0" destOrd="0" presId="urn:microsoft.com/office/officeart/2005/8/layout/hierarchy1"/>
    <dgm:cxn modelId="{85B15519-0DAC-4F08-A8D2-C8946B4CD03A}" type="presOf" srcId="{2A331064-8852-4E50-861F-8F46E667C12A}" destId="{53D95AC7-251A-48CB-A408-D347C1082F7D}" srcOrd="0" destOrd="0" presId="urn:microsoft.com/office/officeart/2005/8/layout/hierarchy1"/>
    <dgm:cxn modelId="{EC651DD4-01B2-44FE-8D1F-ED54C20A02D2}" type="presOf" srcId="{C3A167A3-7818-4C6E-9FD5-9327D7A53D6F}" destId="{A28D45D3-ECB4-4A69-9A28-3D6BFF425D6E}" srcOrd="0" destOrd="0" presId="urn:microsoft.com/office/officeart/2005/8/layout/hierarchy1"/>
    <dgm:cxn modelId="{B80291C5-F421-47A7-9093-A9DDC9747589}" type="presOf" srcId="{05EFDFFE-27DB-4EF0-A4F5-A129E53AF11D}" destId="{0BEBD034-E351-4CC7-9C06-B3653F9BF103}" srcOrd="0" destOrd="0" presId="urn:microsoft.com/office/officeart/2005/8/layout/hierarchy1"/>
    <dgm:cxn modelId="{A8EF4957-D393-42EE-9B65-BDC336A0BF96}" srcId="{BE8247DE-9E49-4630-8F07-4F90CE81281C}" destId="{C3A167A3-7818-4C6E-9FD5-9327D7A53D6F}" srcOrd="1" destOrd="0" parTransId="{2F1A5C88-4073-49BF-B5CA-BC87853E334D}" sibTransId="{6BC544E8-7FD2-4FF2-937C-3267325A1F1E}"/>
    <dgm:cxn modelId="{9A4C0997-51DD-49FA-9F85-53BBA7FDAEA1}" srcId="{B190175D-E17A-4A45-83EA-B0377AAB10A8}" destId="{2A331064-8852-4E50-861F-8F46E667C12A}" srcOrd="0" destOrd="0" parTransId="{03C94E1E-B6B1-4A6B-96DB-753ACA924E26}" sibTransId="{E954641D-80A7-4199-A1DE-FB7289B4192D}"/>
    <dgm:cxn modelId="{45D4A8B8-7F46-4257-BD9D-3F3740945DB5}" srcId="{BE8247DE-9E49-4630-8F07-4F90CE81281C}" destId="{B190175D-E17A-4A45-83EA-B0377AAB10A8}" srcOrd="0" destOrd="0" parTransId="{05EFDFFE-27DB-4EF0-A4F5-A129E53AF11D}" sibTransId="{20ED18FE-AC77-448D-AB8A-8F7C27632642}"/>
    <dgm:cxn modelId="{14714B76-A958-4A3D-B869-ABB33C5CA13C}" type="presOf" srcId="{B190175D-E17A-4A45-83EA-B0377AAB10A8}" destId="{E6983810-B381-4D23-AEE4-CD71C2F85DF3}" srcOrd="0" destOrd="0" presId="urn:microsoft.com/office/officeart/2005/8/layout/hierarchy1"/>
    <dgm:cxn modelId="{FC23505A-91B0-4332-8373-B4D5A6109F41}" srcId="{F6334450-0208-4C3D-8A98-A82BAF6EA7DA}" destId="{BE8247DE-9E49-4630-8F07-4F90CE81281C}" srcOrd="0" destOrd="0" parTransId="{BDDB7553-E0CF-4089-A9D2-08FDC0C95EA3}" sibTransId="{5D389548-887A-427E-A24E-B63DD6D19230}"/>
    <dgm:cxn modelId="{5FDC7DC7-75BA-4D50-B2BF-BD517F0EFB40}" type="presOf" srcId="{A3CD92D4-F870-42AD-85F5-76DC47C5EB45}" destId="{18919847-F93E-49F9-B87C-6F348333410D}" srcOrd="0" destOrd="0" presId="urn:microsoft.com/office/officeart/2005/8/layout/hierarchy1"/>
    <dgm:cxn modelId="{A56E2FC0-FD3D-4A5E-BEDC-8D809F50D666}" type="presOf" srcId="{2F1A5C88-4073-49BF-B5CA-BC87853E334D}" destId="{FC009E40-A858-43CB-865A-7D18EFD1A58C}" srcOrd="0" destOrd="0" presId="urn:microsoft.com/office/officeart/2005/8/layout/hierarchy1"/>
    <dgm:cxn modelId="{C828C516-0B18-4DB0-AAA1-F0407520E04B}" type="presOf" srcId="{F6334450-0208-4C3D-8A98-A82BAF6EA7DA}" destId="{6FD1979D-786B-476C-8DD0-6C10B4871EF4}" srcOrd="0" destOrd="0" presId="urn:microsoft.com/office/officeart/2005/8/layout/hierarchy1"/>
    <dgm:cxn modelId="{503D99F2-9558-489E-844E-662102CA4F48}" type="presOf" srcId="{BE8247DE-9E49-4630-8F07-4F90CE81281C}" destId="{452F404F-14FF-4EA2-AE7B-20B498C2C2D7}" srcOrd="0" destOrd="0" presId="urn:microsoft.com/office/officeart/2005/8/layout/hierarchy1"/>
    <dgm:cxn modelId="{F56690B6-E1FA-4691-9AFD-C65251D805DF}" type="presParOf" srcId="{6FD1979D-786B-476C-8DD0-6C10B4871EF4}" destId="{A9060FC5-60B5-496C-BA69-6157338CCCE6}" srcOrd="0" destOrd="0" presId="urn:microsoft.com/office/officeart/2005/8/layout/hierarchy1"/>
    <dgm:cxn modelId="{E50C0BD6-D9C1-4087-9EFC-DDA63937CA3B}" type="presParOf" srcId="{A9060FC5-60B5-496C-BA69-6157338CCCE6}" destId="{98009EA5-A629-45B8-8AC2-651F87E9E0A5}" srcOrd="0" destOrd="0" presId="urn:microsoft.com/office/officeart/2005/8/layout/hierarchy1"/>
    <dgm:cxn modelId="{E888A371-74DE-4ED7-AA23-7A0C211D1D80}" type="presParOf" srcId="{98009EA5-A629-45B8-8AC2-651F87E9E0A5}" destId="{B19AAAE6-7515-4E95-BEAF-BFC115D4F003}" srcOrd="0" destOrd="0" presId="urn:microsoft.com/office/officeart/2005/8/layout/hierarchy1"/>
    <dgm:cxn modelId="{DD9757E2-1A52-4D0A-A6C5-14C846C4D845}" type="presParOf" srcId="{98009EA5-A629-45B8-8AC2-651F87E9E0A5}" destId="{452F404F-14FF-4EA2-AE7B-20B498C2C2D7}" srcOrd="1" destOrd="0" presId="urn:microsoft.com/office/officeart/2005/8/layout/hierarchy1"/>
    <dgm:cxn modelId="{08143675-BDFD-471D-A162-71E41B0838F8}" type="presParOf" srcId="{A9060FC5-60B5-496C-BA69-6157338CCCE6}" destId="{CA9B7CDB-EB3E-4B9A-A4D7-AFEB66467DE1}" srcOrd="1" destOrd="0" presId="urn:microsoft.com/office/officeart/2005/8/layout/hierarchy1"/>
    <dgm:cxn modelId="{1E9DBF2B-73EA-4781-9A97-AAF97F7F5F0B}" type="presParOf" srcId="{CA9B7CDB-EB3E-4B9A-A4D7-AFEB66467DE1}" destId="{0BEBD034-E351-4CC7-9C06-B3653F9BF103}" srcOrd="0" destOrd="0" presId="urn:microsoft.com/office/officeart/2005/8/layout/hierarchy1"/>
    <dgm:cxn modelId="{40BE6FF3-8935-4E5C-BC1C-1DECCA8E3DDD}" type="presParOf" srcId="{CA9B7CDB-EB3E-4B9A-A4D7-AFEB66467DE1}" destId="{523F2E30-B507-491B-8CE3-3B871C1EFD7D}" srcOrd="1" destOrd="0" presId="urn:microsoft.com/office/officeart/2005/8/layout/hierarchy1"/>
    <dgm:cxn modelId="{F99C87E9-67E0-47CD-8706-11CE1E2959BC}" type="presParOf" srcId="{523F2E30-B507-491B-8CE3-3B871C1EFD7D}" destId="{FFFB5E25-3C0F-47FC-8A8C-3AB05C6B72E2}" srcOrd="0" destOrd="0" presId="urn:microsoft.com/office/officeart/2005/8/layout/hierarchy1"/>
    <dgm:cxn modelId="{B4EF9E90-8F53-4B09-9C2C-1DD91145B053}" type="presParOf" srcId="{FFFB5E25-3C0F-47FC-8A8C-3AB05C6B72E2}" destId="{788A1E25-9FB4-4FD9-8096-14B61E54487B}" srcOrd="0" destOrd="0" presId="urn:microsoft.com/office/officeart/2005/8/layout/hierarchy1"/>
    <dgm:cxn modelId="{9DED0AD2-ADCE-4565-8EBC-34C9A7EABD89}" type="presParOf" srcId="{FFFB5E25-3C0F-47FC-8A8C-3AB05C6B72E2}" destId="{E6983810-B381-4D23-AEE4-CD71C2F85DF3}" srcOrd="1" destOrd="0" presId="urn:microsoft.com/office/officeart/2005/8/layout/hierarchy1"/>
    <dgm:cxn modelId="{2F84A656-0582-4681-BA0E-63B80EED79D9}" type="presParOf" srcId="{523F2E30-B507-491B-8CE3-3B871C1EFD7D}" destId="{56E76799-92C3-4B82-BB7B-6104DEFF9541}" srcOrd="1" destOrd="0" presId="urn:microsoft.com/office/officeart/2005/8/layout/hierarchy1"/>
    <dgm:cxn modelId="{E96C5384-5929-4AB5-8EDB-C6E6CD8B2EAE}" type="presParOf" srcId="{56E76799-92C3-4B82-BB7B-6104DEFF9541}" destId="{64D0E240-D33E-4576-A1C9-B5D1B0D6D1E7}" srcOrd="0" destOrd="0" presId="urn:microsoft.com/office/officeart/2005/8/layout/hierarchy1"/>
    <dgm:cxn modelId="{1A636FEC-F588-4182-B02A-67EF6D5C83B8}" type="presParOf" srcId="{56E76799-92C3-4B82-BB7B-6104DEFF9541}" destId="{17B5C6FC-CD46-4CF1-87DB-124D09FC8D70}" srcOrd="1" destOrd="0" presId="urn:microsoft.com/office/officeart/2005/8/layout/hierarchy1"/>
    <dgm:cxn modelId="{255331B9-32D1-4684-A1F9-D84A10D0C6B7}" type="presParOf" srcId="{17B5C6FC-CD46-4CF1-87DB-124D09FC8D70}" destId="{4D7D6E79-3C16-490F-AC45-CAB3BE6DBA87}" srcOrd="0" destOrd="0" presId="urn:microsoft.com/office/officeart/2005/8/layout/hierarchy1"/>
    <dgm:cxn modelId="{D4CB12D1-5C5D-4373-A5E8-764124633C5E}" type="presParOf" srcId="{4D7D6E79-3C16-490F-AC45-CAB3BE6DBA87}" destId="{CECD00DE-4D3A-44C0-9568-7D84DA5E1466}" srcOrd="0" destOrd="0" presId="urn:microsoft.com/office/officeart/2005/8/layout/hierarchy1"/>
    <dgm:cxn modelId="{78F4E7CE-4BAE-4F63-83BE-2E433BEA8B28}" type="presParOf" srcId="{4D7D6E79-3C16-490F-AC45-CAB3BE6DBA87}" destId="{53D95AC7-251A-48CB-A408-D347C1082F7D}" srcOrd="1" destOrd="0" presId="urn:microsoft.com/office/officeart/2005/8/layout/hierarchy1"/>
    <dgm:cxn modelId="{2625D215-867A-4D45-9C88-C1E854BD8A6B}" type="presParOf" srcId="{17B5C6FC-CD46-4CF1-87DB-124D09FC8D70}" destId="{7B6E1139-078C-4981-B17A-5FC056A70711}" srcOrd="1" destOrd="0" presId="urn:microsoft.com/office/officeart/2005/8/layout/hierarchy1"/>
    <dgm:cxn modelId="{F58194CF-4C8C-4E50-A51F-2D6E8427D86E}" type="presParOf" srcId="{56E76799-92C3-4B82-BB7B-6104DEFF9541}" destId="{2DDEB9D9-50C1-4DC5-8087-FB80607BB3DD}" srcOrd="2" destOrd="0" presId="urn:microsoft.com/office/officeart/2005/8/layout/hierarchy1"/>
    <dgm:cxn modelId="{940DDE2C-C5B6-4EED-8A83-1CADA26BC1A7}" type="presParOf" srcId="{56E76799-92C3-4B82-BB7B-6104DEFF9541}" destId="{71CF7579-47FB-4EEE-AFB0-E6DB8C300039}" srcOrd="3" destOrd="0" presId="urn:microsoft.com/office/officeart/2005/8/layout/hierarchy1"/>
    <dgm:cxn modelId="{08AB0502-D11F-4FCD-B54B-B58E0498A544}" type="presParOf" srcId="{71CF7579-47FB-4EEE-AFB0-E6DB8C300039}" destId="{62453C5F-21D8-44D1-BDFB-487451DD1880}" srcOrd="0" destOrd="0" presId="urn:microsoft.com/office/officeart/2005/8/layout/hierarchy1"/>
    <dgm:cxn modelId="{43F2E9C0-FB16-4BCD-8198-B07AF9ACE87C}" type="presParOf" srcId="{62453C5F-21D8-44D1-BDFB-487451DD1880}" destId="{0A886159-BCF4-464E-96D4-F23619B96780}" srcOrd="0" destOrd="0" presId="urn:microsoft.com/office/officeart/2005/8/layout/hierarchy1"/>
    <dgm:cxn modelId="{CE63E46C-AD41-493C-AA96-425AAF3E114E}" type="presParOf" srcId="{62453C5F-21D8-44D1-BDFB-487451DD1880}" destId="{18919847-F93E-49F9-B87C-6F348333410D}" srcOrd="1" destOrd="0" presId="urn:microsoft.com/office/officeart/2005/8/layout/hierarchy1"/>
    <dgm:cxn modelId="{C52F50A1-5EC4-4A04-A686-099E638E5FB3}" type="presParOf" srcId="{71CF7579-47FB-4EEE-AFB0-E6DB8C300039}" destId="{4BB8E158-92B7-4354-B894-8FA22D890CAC}" srcOrd="1" destOrd="0" presId="urn:microsoft.com/office/officeart/2005/8/layout/hierarchy1"/>
    <dgm:cxn modelId="{C024FA3D-E971-47DD-8374-EC8311E6E3A5}" type="presParOf" srcId="{CA9B7CDB-EB3E-4B9A-A4D7-AFEB66467DE1}" destId="{FC009E40-A858-43CB-865A-7D18EFD1A58C}" srcOrd="2" destOrd="0" presId="urn:microsoft.com/office/officeart/2005/8/layout/hierarchy1"/>
    <dgm:cxn modelId="{5728BE3E-22DC-4EC3-B4EA-E1BB7C4AFE5C}" type="presParOf" srcId="{CA9B7CDB-EB3E-4B9A-A4D7-AFEB66467DE1}" destId="{074F6628-CCFB-4777-B52D-0C29DD18F066}" srcOrd="3" destOrd="0" presId="urn:microsoft.com/office/officeart/2005/8/layout/hierarchy1"/>
    <dgm:cxn modelId="{54D743AE-1334-4EF1-AEE3-69C1B08DA99C}" type="presParOf" srcId="{074F6628-CCFB-4777-B52D-0C29DD18F066}" destId="{C5C385D4-48B1-47F3-8338-1B072FDE72EC}" srcOrd="0" destOrd="0" presId="urn:microsoft.com/office/officeart/2005/8/layout/hierarchy1"/>
    <dgm:cxn modelId="{EEC4DC3C-ADBF-4993-AEF6-7C36BDED8D4F}" type="presParOf" srcId="{C5C385D4-48B1-47F3-8338-1B072FDE72EC}" destId="{DFE7BE33-39F9-4189-8DBB-FC0DECD35D1F}" srcOrd="0" destOrd="0" presId="urn:microsoft.com/office/officeart/2005/8/layout/hierarchy1"/>
    <dgm:cxn modelId="{24AAD327-1348-4E6A-9AA3-0E7103694E41}" type="presParOf" srcId="{C5C385D4-48B1-47F3-8338-1B072FDE72EC}" destId="{A28D45D3-ECB4-4A69-9A28-3D6BFF425D6E}" srcOrd="1" destOrd="0" presId="urn:microsoft.com/office/officeart/2005/8/layout/hierarchy1"/>
    <dgm:cxn modelId="{8345ED8A-0896-4EA5-AAFE-298D29440115}" type="presParOf" srcId="{074F6628-CCFB-4777-B52D-0C29DD18F066}" destId="{66516894-FC24-4AD4-B8AF-C9F53837B1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0DF0B3-3FC5-4A2A-9D18-512FC739C5C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5BE1E33-55F7-48E9-BB41-2AA72E419DD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46F16DA9-EEFC-400B-BEBD-65FE8100A92B}" type="parTrans" cxnId="{414770F4-6332-4961-976C-F58C387508BC}">
      <dgm:prSet/>
      <dgm:spPr/>
      <dgm:t>
        <a:bodyPr/>
        <a:lstStyle/>
        <a:p>
          <a:endParaRPr lang="uk-UA"/>
        </a:p>
      </dgm:t>
    </dgm:pt>
    <dgm:pt modelId="{E07A6810-7AD7-4158-9975-D165C573F566}" type="sibTrans" cxnId="{414770F4-6332-4961-976C-F58C387508BC}">
      <dgm:prSet/>
      <dgm:spPr/>
      <dgm:t>
        <a:bodyPr/>
        <a:lstStyle/>
        <a:p>
          <a:endParaRPr lang="uk-UA"/>
        </a:p>
      </dgm:t>
    </dgm:pt>
    <dgm:pt modelId="{A4A1A449-4412-45F4-9D17-437AB4EF0DEE}">
      <dgm:prSet phldrT="[Текст]" custT="1"/>
      <dgm:spPr/>
      <dgm:t>
        <a:bodyPr anchor="ctr"/>
        <a:lstStyle/>
        <a:p>
          <a:pPr algn="ctr"/>
          <a:r>
            <a:rPr lang="uk-UA" sz="2800" dirty="0" err="1" smtClean="0"/>
            <a:t>фенокопії</a:t>
          </a:r>
          <a:r>
            <a:rPr lang="uk-UA" sz="2800" dirty="0" smtClean="0"/>
            <a:t> </a:t>
          </a:r>
          <a:r>
            <a:rPr lang="en-US" sz="2800" b="1" i="1" dirty="0" smtClean="0"/>
            <a:t>minute</a:t>
          </a:r>
          <a:r>
            <a:rPr lang="en-US" sz="2800" dirty="0" smtClean="0"/>
            <a:t> (</a:t>
          </a:r>
          <a:r>
            <a:rPr lang="uk-UA" sz="2800" dirty="0" smtClean="0"/>
            <a:t>тонкі щетинки)</a:t>
          </a:r>
          <a:endParaRPr lang="uk-UA" sz="2800" dirty="0"/>
        </a:p>
      </dgm:t>
    </dgm:pt>
    <dgm:pt modelId="{7D9AE2C8-CE87-4D38-8D3E-9C0582EF7219}" type="parTrans" cxnId="{281FEF71-BE69-4D8A-B4BF-A44A45A5AEEB}">
      <dgm:prSet/>
      <dgm:spPr/>
      <dgm:t>
        <a:bodyPr/>
        <a:lstStyle/>
        <a:p>
          <a:endParaRPr lang="uk-UA"/>
        </a:p>
      </dgm:t>
    </dgm:pt>
    <dgm:pt modelId="{5AE69C14-783B-4E3A-BFAB-3BB179BD8691}" type="sibTrans" cxnId="{281FEF71-BE69-4D8A-B4BF-A44A45A5AEEB}">
      <dgm:prSet/>
      <dgm:spPr/>
      <dgm:t>
        <a:bodyPr/>
        <a:lstStyle/>
        <a:p>
          <a:endParaRPr lang="uk-UA"/>
        </a:p>
      </dgm:t>
    </dgm:pt>
    <dgm:pt modelId="{5AF38721-C004-4573-93FC-F62F072250EF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19B5E415-99FB-41DD-93B3-5AF4909EA953}" type="parTrans" cxnId="{590DC63E-5C3D-4DAE-A5A8-27ADADC6172D}">
      <dgm:prSet/>
      <dgm:spPr/>
      <dgm:t>
        <a:bodyPr/>
        <a:lstStyle/>
        <a:p>
          <a:endParaRPr lang="uk-UA"/>
        </a:p>
      </dgm:t>
    </dgm:pt>
    <dgm:pt modelId="{9B91D91F-CE37-4CE4-A89A-301FAE04634B}" type="sibTrans" cxnId="{590DC63E-5C3D-4DAE-A5A8-27ADADC6172D}">
      <dgm:prSet/>
      <dgm:spPr/>
      <dgm:t>
        <a:bodyPr/>
        <a:lstStyle/>
        <a:p>
          <a:endParaRPr lang="uk-UA"/>
        </a:p>
      </dgm:t>
    </dgm:pt>
    <dgm:pt modelId="{93A07105-1BDB-4374-9B14-E485040E4B98}">
      <dgm:prSet phldrT="[Текст]" custT="1"/>
      <dgm:spPr/>
      <dgm:t>
        <a:bodyPr anchor="ctr"/>
        <a:lstStyle/>
        <a:p>
          <a:pPr algn="just"/>
          <a:r>
            <a:rPr lang="uk-UA" sz="2800" dirty="0" err="1" smtClean="0"/>
            <a:t>фенокопії</a:t>
          </a:r>
          <a:r>
            <a:rPr lang="uk-UA" sz="2800" dirty="0" smtClean="0"/>
            <a:t> </a:t>
          </a:r>
          <a:r>
            <a:rPr lang="en-US" sz="2800" b="1" i="1" dirty="0" smtClean="0"/>
            <a:t>brawn</a:t>
          </a:r>
          <a:r>
            <a:rPr lang="en-US" sz="2800" dirty="0" smtClean="0"/>
            <a:t>(</a:t>
          </a:r>
          <a:r>
            <a:rPr lang="uk-UA" sz="2800" dirty="0" smtClean="0"/>
            <a:t>коричневі очі) </a:t>
          </a:r>
          <a:endParaRPr lang="uk-UA" sz="2800" dirty="0"/>
        </a:p>
      </dgm:t>
    </dgm:pt>
    <dgm:pt modelId="{DA980622-7EDC-4F05-AD1F-C8DD9003121A}" type="parTrans" cxnId="{2C2D7E5B-7C22-4FF1-9C50-B3216AACB965}">
      <dgm:prSet/>
      <dgm:spPr/>
      <dgm:t>
        <a:bodyPr/>
        <a:lstStyle/>
        <a:p>
          <a:endParaRPr lang="uk-UA"/>
        </a:p>
      </dgm:t>
    </dgm:pt>
    <dgm:pt modelId="{58FA8D0A-FEDD-4BAD-B26C-0BDD5DB0F416}" type="sibTrans" cxnId="{2C2D7E5B-7C22-4FF1-9C50-B3216AACB965}">
      <dgm:prSet/>
      <dgm:spPr/>
      <dgm:t>
        <a:bodyPr/>
        <a:lstStyle/>
        <a:p>
          <a:endParaRPr lang="uk-UA"/>
        </a:p>
      </dgm:t>
    </dgm:pt>
    <dgm:pt modelId="{D6A7308B-3410-4B55-B99B-1686619CB54B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86D1C023-1DBA-42FB-84E6-E9376DDD76FB}" type="parTrans" cxnId="{820FAF63-F96C-4AB5-B3B3-9AC7D02A8152}">
      <dgm:prSet/>
      <dgm:spPr/>
      <dgm:t>
        <a:bodyPr/>
        <a:lstStyle/>
        <a:p>
          <a:endParaRPr lang="uk-UA"/>
        </a:p>
      </dgm:t>
    </dgm:pt>
    <dgm:pt modelId="{E9BD471A-5215-4D35-AEDA-FA8820A27412}" type="sibTrans" cxnId="{820FAF63-F96C-4AB5-B3B3-9AC7D02A8152}">
      <dgm:prSet/>
      <dgm:spPr/>
      <dgm:t>
        <a:bodyPr/>
        <a:lstStyle/>
        <a:p>
          <a:endParaRPr lang="uk-UA"/>
        </a:p>
      </dgm:t>
    </dgm:pt>
    <dgm:pt modelId="{F4E71371-A315-4DD7-9B96-8BA294EC7893}">
      <dgm:prSet/>
      <dgm:spPr/>
      <dgm:t>
        <a:bodyPr anchor="ctr"/>
        <a:lstStyle/>
        <a:p>
          <a:r>
            <a:rPr lang="uk-UA" dirty="0" err="1" smtClean="0"/>
            <a:t>фенокопії</a:t>
          </a:r>
          <a:r>
            <a:rPr lang="uk-UA" dirty="0" smtClean="0"/>
            <a:t> </a:t>
          </a:r>
          <a:r>
            <a:rPr lang="uk-UA" b="1" i="1" dirty="0" err="1" smtClean="0"/>
            <a:t>уе</a:t>
          </a:r>
          <a:r>
            <a:rPr lang="en-US" b="1" i="1" dirty="0" err="1" smtClean="0"/>
            <a:t>llow</a:t>
          </a:r>
          <a:r>
            <a:rPr lang="en-US" b="1" i="1" dirty="0" smtClean="0"/>
            <a:t> </a:t>
          </a:r>
          <a:r>
            <a:rPr lang="en-US" dirty="0" smtClean="0"/>
            <a:t>(</a:t>
          </a:r>
          <a:r>
            <a:rPr lang="uk-UA" dirty="0" smtClean="0"/>
            <a:t>жовте тіло)  </a:t>
          </a:r>
          <a:endParaRPr lang="uk-UA" dirty="0"/>
        </a:p>
      </dgm:t>
    </dgm:pt>
    <dgm:pt modelId="{1A2BAFFA-CEB8-4B9B-8D44-074D686C9F35}" type="parTrans" cxnId="{A4CA1E6C-0ACB-4BBF-9A3A-14752D2284EC}">
      <dgm:prSet/>
      <dgm:spPr/>
      <dgm:t>
        <a:bodyPr/>
        <a:lstStyle/>
        <a:p>
          <a:endParaRPr lang="uk-UA"/>
        </a:p>
      </dgm:t>
    </dgm:pt>
    <dgm:pt modelId="{92FF64B2-9EED-481E-A657-F9F8D9C2BC61}" type="sibTrans" cxnId="{A4CA1E6C-0ACB-4BBF-9A3A-14752D2284EC}">
      <dgm:prSet/>
      <dgm:spPr/>
      <dgm:t>
        <a:bodyPr/>
        <a:lstStyle/>
        <a:p>
          <a:endParaRPr lang="uk-UA"/>
        </a:p>
      </dgm:t>
    </dgm:pt>
    <dgm:pt modelId="{4ACBCBC7-00A6-4195-B817-1650DA833273}" type="pres">
      <dgm:prSet presAssocID="{BD0DF0B3-3FC5-4A2A-9D18-512FC739C5C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A8D08AE-2D29-4F56-B28F-C8EC456F2A36}" type="pres">
      <dgm:prSet presAssocID="{95BE1E33-55F7-48E9-BB41-2AA72E419DD3}" presName="linNode" presStyleCnt="0"/>
      <dgm:spPr/>
    </dgm:pt>
    <dgm:pt modelId="{C0FC96FF-5AB4-4A4E-B63D-CEAA2AA30649}" type="pres">
      <dgm:prSet presAssocID="{95BE1E33-55F7-48E9-BB41-2AA72E419DD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1CA64E-0C4B-4677-80BA-A0893C160395}" type="pres">
      <dgm:prSet presAssocID="{95BE1E33-55F7-48E9-BB41-2AA72E419DD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E0DE0D-72B5-42CA-A0C2-A6F2571B6A02}" type="pres">
      <dgm:prSet presAssocID="{E07A6810-7AD7-4158-9975-D165C573F566}" presName="spacing" presStyleCnt="0"/>
      <dgm:spPr/>
    </dgm:pt>
    <dgm:pt modelId="{2039F8C6-7EF1-468F-BD96-219B576449A5}" type="pres">
      <dgm:prSet presAssocID="{5AF38721-C004-4573-93FC-F62F072250EF}" presName="linNode" presStyleCnt="0"/>
      <dgm:spPr/>
    </dgm:pt>
    <dgm:pt modelId="{9AE26646-7B18-43A0-B933-2D4D413926E3}" type="pres">
      <dgm:prSet presAssocID="{5AF38721-C004-4573-93FC-F62F072250EF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9642DD-D14C-45BA-833B-88CBD570104C}" type="pres">
      <dgm:prSet presAssocID="{5AF38721-C004-4573-93FC-F62F072250EF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EF289F-3E21-4E39-8585-656D9DFA0AEB}" type="pres">
      <dgm:prSet presAssocID="{9B91D91F-CE37-4CE4-A89A-301FAE04634B}" presName="spacing" presStyleCnt="0"/>
      <dgm:spPr/>
    </dgm:pt>
    <dgm:pt modelId="{DBF6D2F6-E011-49E8-A746-32D0F64CD587}" type="pres">
      <dgm:prSet presAssocID="{D6A7308B-3410-4B55-B99B-1686619CB54B}" presName="linNode" presStyleCnt="0"/>
      <dgm:spPr/>
    </dgm:pt>
    <dgm:pt modelId="{F16F22F8-8396-4858-B070-CA4DB7AF6736}" type="pres">
      <dgm:prSet presAssocID="{D6A7308B-3410-4B55-B99B-1686619CB54B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A399D6-77CF-4702-950D-B3F0864AE142}" type="pres">
      <dgm:prSet presAssocID="{D6A7308B-3410-4B55-B99B-1686619CB54B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90DC63E-5C3D-4DAE-A5A8-27ADADC6172D}" srcId="{BD0DF0B3-3FC5-4A2A-9D18-512FC739C5C1}" destId="{5AF38721-C004-4573-93FC-F62F072250EF}" srcOrd="1" destOrd="0" parTransId="{19B5E415-99FB-41DD-93B3-5AF4909EA953}" sibTransId="{9B91D91F-CE37-4CE4-A89A-301FAE04634B}"/>
    <dgm:cxn modelId="{E7C89C1E-3D0D-47DC-92F1-B16E3CDA1E52}" type="presOf" srcId="{BD0DF0B3-3FC5-4A2A-9D18-512FC739C5C1}" destId="{4ACBCBC7-00A6-4195-B817-1650DA833273}" srcOrd="0" destOrd="0" presId="urn:microsoft.com/office/officeart/2005/8/layout/vList6"/>
    <dgm:cxn modelId="{1EA29D01-F31D-4115-BC1A-18C3171643FF}" type="presOf" srcId="{D6A7308B-3410-4B55-B99B-1686619CB54B}" destId="{F16F22F8-8396-4858-B070-CA4DB7AF6736}" srcOrd="0" destOrd="0" presId="urn:microsoft.com/office/officeart/2005/8/layout/vList6"/>
    <dgm:cxn modelId="{281FEF71-BE69-4D8A-B4BF-A44A45A5AEEB}" srcId="{95BE1E33-55F7-48E9-BB41-2AA72E419DD3}" destId="{A4A1A449-4412-45F4-9D17-437AB4EF0DEE}" srcOrd="0" destOrd="0" parTransId="{7D9AE2C8-CE87-4D38-8D3E-9C0582EF7219}" sibTransId="{5AE69C14-783B-4E3A-BFAB-3BB179BD8691}"/>
    <dgm:cxn modelId="{A4CA1E6C-0ACB-4BBF-9A3A-14752D2284EC}" srcId="{D6A7308B-3410-4B55-B99B-1686619CB54B}" destId="{F4E71371-A315-4DD7-9B96-8BA294EC7893}" srcOrd="0" destOrd="0" parTransId="{1A2BAFFA-CEB8-4B9B-8D44-074D686C9F35}" sibTransId="{92FF64B2-9EED-481E-A657-F9F8D9C2BC61}"/>
    <dgm:cxn modelId="{3668D26C-E2D8-4224-80C4-BFE2F6DBEA11}" type="presOf" srcId="{A4A1A449-4412-45F4-9D17-437AB4EF0DEE}" destId="{581CA64E-0C4B-4677-80BA-A0893C160395}" srcOrd="0" destOrd="0" presId="urn:microsoft.com/office/officeart/2005/8/layout/vList6"/>
    <dgm:cxn modelId="{EDC8F6DE-B704-48BC-8CE6-FF89E5D6A148}" type="presOf" srcId="{F4E71371-A315-4DD7-9B96-8BA294EC7893}" destId="{6EA399D6-77CF-4702-950D-B3F0864AE142}" srcOrd="0" destOrd="0" presId="urn:microsoft.com/office/officeart/2005/8/layout/vList6"/>
    <dgm:cxn modelId="{414770F4-6332-4961-976C-F58C387508BC}" srcId="{BD0DF0B3-3FC5-4A2A-9D18-512FC739C5C1}" destId="{95BE1E33-55F7-48E9-BB41-2AA72E419DD3}" srcOrd="0" destOrd="0" parTransId="{46F16DA9-EEFC-400B-BEBD-65FE8100A92B}" sibTransId="{E07A6810-7AD7-4158-9975-D165C573F566}"/>
    <dgm:cxn modelId="{2B616D58-462C-41A7-89FC-0F0C1B4505C9}" type="presOf" srcId="{95BE1E33-55F7-48E9-BB41-2AA72E419DD3}" destId="{C0FC96FF-5AB4-4A4E-B63D-CEAA2AA30649}" srcOrd="0" destOrd="0" presId="urn:microsoft.com/office/officeart/2005/8/layout/vList6"/>
    <dgm:cxn modelId="{820FAF63-F96C-4AB5-B3B3-9AC7D02A8152}" srcId="{BD0DF0B3-3FC5-4A2A-9D18-512FC739C5C1}" destId="{D6A7308B-3410-4B55-B99B-1686619CB54B}" srcOrd="2" destOrd="0" parTransId="{86D1C023-1DBA-42FB-84E6-E9376DDD76FB}" sibTransId="{E9BD471A-5215-4D35-AEDA-FA8820A27412}"/>
    <dgm:cxn modelId="{2C2D7E5B-7C22-4FF1-9C50-B3216AACB965}" srcId="{5AF38721-C004-4573-93FC-F62F072250EF}" destId="{93A07105-1BDB-4374-9B14-E485040E4B98}" srcOrd="0" destOrd="0" parTransId="{DA980622-7EDC-4F05-AD1F-C8DD9003121A}" sibTransId="{58FA8D0A-FEDD-4BAD-B26C-0BDD5DB0F416}"/>
    <dgm:cxn modelId="{A7AA0230-7EF2-4B66-AAC2-8F5E49BB91DF}" type="presOf" srcId="{5AF38721-C004-4573-93FC-F62F072250EF}" destId="{9AE26646-7B18-43A0-B933-2D4D413926E3}" srcOrd="0" destOrd="0" presId="urn:microsoft.com/office/officeart/2005/8/layout/vList6"/>
    <dgm:cxn modelId="{0B0CF747-69FA-4906-9DC0-DD39310E2299}" type="presOf" srcId="{93A07105-1BDB-4374-9B14-E485040E4B98}" destId="{4B9642DD-D14C-45BA-833B-88CBD570104C}" srcOrd="0" destOrd="0" presId="urn:microsoft.com/office/officeart/2005/8/layout/vList6"/>
    <dgm:cxn modelId="{C5E12022-6A3B-4434-A6DD-EA519204E8BF}" type="presParOf" srcId="{4ACBCBC7-00A6-4195-B817-1650DA833273}" destId="{8A8D08AE-2D29-4F56-B28F-C8EC456F2A36}" srcOrd="0" destOrd="0" presId="urn:microsoft.com/office/officeart/2005/8/layout/vList6"/>
    <dgm:cxn modelId="{F07C2153-71FA-4BAF-BCAE-A8AE4B992AE1}" type="presParOf" srcId="{8A8D08AE-2D29-4F56-B28F-C8EC456F2A36}" destId="{C0FC96FF-5AB4-4A4E-B63D-CEAA2AA30649}" srcOrd="0" destOrd="0" presId="urn:microsoft.com/office/officeart/2005/8/layout/vList6"/>
    <dgm:cxn modelId="{DD7CD28B-4902-4686-A916-D524EAD70407}" type="presParOf" srcId="{8A8D08AE-2D29-4F56-B28F-C8EC456F2A36}" destId="{581CA64E-0C4B-4677-80BA-A0893C160395}" srcOrd="1" destOrd="0" presId="urn:microsoft.com/office/officeart/2005/8/layout/vList6"/>
    <dgm:cxn modelId="{DA04462C-01EC-4C00-A284-C92ED6778F40}" type="presParOf" srcId="{4ACBCBC7-00A6-4195-B817-1650DA833273}" destId="{DFE0DE0D-72B5-42CA-A0C2-A6F2571B6A02}" srcOrd="1" destOrd="0" presId="urn:microsoft.com/office/officeart/2005/8/layout/vList6"/>
    <dgm:cxn modelId="{149EA86C-5E00-4DB1-9830-E324ACA95C4D}" type="presParOf" srcId="{4ACBCBC7-00A6-4195-B817-1650DA833273}" destId="{2039F8C6-7EF1-468F-BD96-219B576449A5}" srcOrd="2" destOrd="0" presId="urn:microsoft.com/office/officeart/2005/8/layout/vList6"/>
    <dgm:cxn modelId="{2350F60F-D1FD-4EC3-92AC-5A9260EF59A8}" type="presParOf" srcId="{2039F8C6-7EF1-468F-BD96-219B576449A5}" destId="{9AE26646-7B18-43A0-B933-2D4D413926E3}" srcOrd="0" destOrd="0" presId="urn:microsoft.com/office/officeart/2005/8/layout/vList6"/>
    <dgm:cxn modelId="{7C01D196-4FBE-489F-B84E-C88C7BDFD3DE}" type="presParOf" srcId="{2039F8C6-7EF1-468F-BD96-219B576449A5}" destId="{4B9642DD-D14C-45BA-833B-88CBD570104C}" srcOrd="1" destOrd="0" presId="urn:microsoft.com/office/officeart/2005/8/layout/vList6"/>
    <dgm:cxn modelId="{6612DF2D-3D73-435B-B068-58950310A72B}" type="presParOf" srcId="{4ACBCBC7-00A6-4195-B817-1650DA833273}" destId="{5FEF289F-3E21-4E39-8585-656D9DFA0AEB}" srcOrd="3" destOrd="0" presId="urn:microsoft.com/office/officeart/2005/8/layout/vList6"/>
    <dgm:cxn modelId="{BC3427E2-684A-474C-8461-7D8E47E75B4F}" type="presParOf" srcId="{4ACBCBC7-00A6-4195-B817-1650DA833273}" destId="{DBF6D2F6-E011-49E8-A746-32D0F64CD587}" srcOrd="4" destOrd="0" presId="urn:microsoft.com/office/officeart/2005/8/layout/vList6"/>
    <dgm:cxn modelId="{F513BBB2-218A-4D41-A5B7-3F90BA035946}" type="presParOf" srcId="{DBF6D2F6-E011-49E8-A746-32D0F64CD587}" destId="{F16F22F8-8396-4858-B070-CA4DB7AF6736}" srcOrd="0" destOrd="0" presId="urn:microsoft.com/office/officeart/2005/8/layout/vList6"/>
    <dgm:cxn modelId="{F31888BB-9C0F-42BC-8155-52358C0C973D}" type="presParOf" srcId="{DBF6D2F6-E011-49E8-A746-32D0F64CD587}" destId="{6EA399D6-77CF-4702-950D-B3F0864AE14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579F31-F6FE-46EB-8A78-A0513CDAA13A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557AE82-6619-40EF-B5C7-3BEB6FE41090}">
      <dgm:prSet/>
      <dgm:spPr/>
      <dgm:t>
        <a:bodyPr/>
        <a:lstStyle/>
        <a:p>
          <a:pPr rtl="0"/>
          <a:r>
            <a:rPr lang="ru-RU" dirty="0" smtClean="0"/>
            <a:t>1. </a:t>
          </a:r>
          <a:r>
            <a:rPr lang="ru-RU" dirty="0" err="1" smtClean="0"/>
            <a:t>Мутація</a:t>
          </a:r>
          <a:r>
            <a:rPr lang="ru-RU" dirty="0" smtClean="0"/>
            <a:t> </a:t>
          </a:r>
          <a:r>
            <a:rPr lang="ru-RU" dirty="0" err="1" smtClean="0"/>
            <a:t>виникає</a:t>
          </a:r>
          <a:r>
            <a:rPr lang="ru-RU" dirty="0" smtClean="0"/>
            <a:t> </a:t>
          </a:r>
          <a:r>
            <a:rPr lang="ru-RU" dirty="0" err="1" smtClean="0"/>
            <a:t>раптово</a:t>
          </a:r>
          <a:r>
            <a:rPr lang="ru-RU" dirty="0" smtClean="0"/>
            <a:t>, без всяких </a:t>
          </a:r>
          <a:r>
            <a:rPr lang="ru-RU" dirty="0" err="1" smtClean="0"/>
            <a:t>перехідних</a:t>
          </a:r>
          <a:r>
            <a:rPr lang="ru-RU" dirty="0" smtClean="0"/>
            <a:t> форм; </a:t>
          </a:r>
          <a:endParaRPr lang="uk-UA" dirty="0"/>
        </a:p>
      </dgm:t>
    </dgm:pt>
    <dgm:pt modelId="{5C0DD715-E1B1-46A4-9E62-56664A28C4F6}" type="parTrans" cxnId="{219449B4-D7D3-4D65-9BDA-7ECF0003CB43}">
      <dgm:prSet/>
      <dgm:spPr/>
      <dgm:t>
        <a:bodyPr/>
        <a:lstStyle/>
        <a:p>
          <a:endParaRPr lang="uk-UA"/>
        </a:p>
      </dgm:t>
    </dgm:pt>
    <dgm:pt modelId="{7C350C1C-4697-4D59-A322-F52D5FEA26BB}" type="sibTrans" cxnId="{219449B4-D7D3-4D65-9BDA-7ECF0003CB43}">
      <dgm:prSet/>
      <dgm:spPr/>
      <dgm:t>
        <a:bodyPr/>
        <a:lstStyle/>
        <a:p>
          <a:endParaRPr lang="uk-UA"/>
        </a:p>
      </dgm:t>
    </dgm:pt>
    <dgm:pt modelId="{5D2CCAAA-6865-44A5-8C64-957374CBF23E}">
      <dgm:prSet/>
      <dgm:spPr/>
      <dgm:t>
        <a:bodyPr/>
        <a:lstStyle/>
        <a:p>
          <a:pPr rtl="0"/>
          <a:r>
            <a:rPr lang="ru-RU" dirty="0" smtClean="0"/>
            <a:t>2. </a:t>
          </a:r>
          <a:r>
            <a:rPr lang="ru-RU" dirty="0" err="1" smtClean="0"/>
            <a:t>Нові</a:t>
          </a:r>
          <a:r>
            <a:rPr lang="ru-RU" dirty="0" smtClean="0"/>
            <a:t> </a:t>
          </a:r>
          <a:r>
            <a:rPr lang="ru-RU" dirty="0" err="1" smtClean="0"/>
            <a:t>форми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виникли</a:t>
          </a:r>
          <a:r>
            <a:rPr lang="ru-RU" dirty="0" smtClean="0"/>
            <a:t> </a:t>
          </a:r>
          <a:r>
            <a:rPr lang="ru-RU" dirty="0" err="1" smtClean="0"/>
            <a:t>внаслідок</a:t>
          </a:r>
          <a:r>
            <a:rPr lang="ru-RU" dirty="0" smtClean="0"/>
            <a:t> </a:t>
          </a:r>
          <a:r>
            <a:rPr lang="ru-RU" dirty="0" err="1" smtClean="0"/>
            <a:t>мутацій</a:t>
          </a:r>
          <a:r>
            <a:rPr lang="ru-RU" dirty="0" smtClean="0"/>
            <a:t>, </a:t>
          </a:r>
          <a:r>
            <a:rPr lang="ru-RU" dirty="0" err="1" smtClean="0"/>
            <a:t>досить</a:t>
          </a:r>
          <a:r>
            <a:rPr lang="ru-RU" dirty="0" smtClean="0"/>
            <a:t> </a:t>
          </a:r>
          <a:r>
            <a:rPr lang="ru-RU" dirty="0" err="1" smtClean="0"/>
            <a:t>стійкі</a:t>
          </a:r>
          <a:r>
            <a:rPr lang="ru-RU" dirty="0" smtClean="0"/>
            <a:t>; </a:t>
          </a:r>
          <a:endParaRPr lang="uk-UA" dirty="0"/>
        </a:p>
      </dgm:t>
    </dgm:pt>
    <dgm:pt modelId="{35402D31-9378-4903-A21A-D26ADC32D343}" type="parTrans" cxnId="{BD40E6CA-6FE9-43E6-AD5D-EA57A2C2F36B}">
      <dgm:prSet/>
      <dgm:spPr/>
      <dgm:t>
        <a:bodyPr/>
        <a:lstStyle/>
        <a:p>
          <a:endParaRPr lang="uk-UA"/>
        </a:p>
      </dgm:t>
    </dgm:pt>
    <dgm:pt modelId="{2E5E4A4A-A19B-458B-B6AF-9E1E9E10B510}" type="sibTrans" cxnId="{BD40E6CA-6FE9-43E6-AD5D-EA57A2C2F36B}">
      <dgm:prSet/>
      <dgm:spPr/>
      <dgm:t>
        <a:bodyPr/>
        <a:lstStyle/>
        <a:p>
          <a:endParaRPr lang="uk-UA"/>
        </a:p>
      </dgm:t>
    </dgm:pt>
    <dgm:pt modelId="{2A6C154E-44B4-433F-90CB-6ABB8970CF65}">
      <dgm:prSet/>
      <dgm:spPr/>
      <dgm:t>
        <a:bodyPr/>
        <a:lstStyle/>
        <a:p>
          <a:pPr rtl="0"/>
          <a:r>
            <a:rPr lang="uk-UA" dirty="0" smtClean="0"/>
            <a:t>3. В протилежність </a:t>
          </a:r>
          <a:r>
            <a:rPr lang="uk-UA" dirty="0" err="1" smtClean="0"/>
            <a:t>неспадковим</a:t>
          </a:r>
          <a:r>
            <a:rPr lang="uk-UA" dirty="0" smtClean="0"/>
            <a:t> змінам мутації не утворюють безперервних рядів, не групуються навкруги середнього типу. Мутації являють собою якісні зміни; </a:t>
          </a:r>
          <a:endParaRPr lang="uk-UA" dirty="0"/>
        </a:p>
      </dgm:t>
    </dgm:pt>
    <dgm:pt modelId="{DC2EC306-0B5D-44F7-87A0-0AB497348915}" type="parTrans" cxnId="{35577A1A-E262-4435-B896-6D4076C1103B}">
      <dgm:prSet/>
      <dgm:spPr/>
      <dgm:t>
        <a:bodyPr/>
        <a:lstStyle/>
        <a:p>
          <a:endParaRPr lang="uk-UA"/>
        </a:p>
      </dgm:t>
    </dgm:pt>
    <dgm:pt modelId="{099595F8-3E57-42A3-9DD8-7A672D87C22C}" type="sibTrans" cxnId="{35577A1A-E262-4435-B896-6D4076C1103B}">
      <dgm:prSet/>
      <dgm:spPr/>
      <dgm:t>
        <a:bodyPr/>
        <a:lstStyle/>
        <a:p>
          <a:endParaRPr lang="uk-UA"/>
        </a:p>
      </dgm:t>
    </dgm:pt>
    <dgm:pt modelId="{0D1DEC1A-267D-4DB1-A62D-02E910DB7CBB}">
      <dgm:prSet/>
      <dgm:spPr/>
      <dgm:t>
        <a:bodyPr/>
        <a:lstStyle/>
        <a:p>
          <a:pPr rtl="0"/>
          <a:r>
            <a:rPr lang="ru-RU" dirty="0" smtClean="0"/>
            <a:t>4. </a:t>
          </a:r>
          <a:r>
            <a:rPr lang="ru-RU" dirty="0" err="1" smtClean="0"/>
            <a:t>Мутації</a:t>
          </a:r>
          <a:r>
            <a:rPr lang="ru-RU" dirty="0" smtClean="0"/>
            <a:t> </a:t>
          </a:r>
          <a:r>
            <a:rPr lang="ru-RU" dirty="0" err="1" smtClean="0"/>
            <a:t>проявляються</a:t>
          </a:r>
          <a:r>
            <a:rPr lang="ru-RU" dirty="0" smtClean="0"/>
            <a:t> </a:t>
          </a:r>
          <a:r>
            <a:rPr lang="ru-RU" dirty="0" err="1" smtClean="0"/>
            <a:t>по-різному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можуть</a:t>
          </a:r>
          <a:r>
            <a:rPr lang="ru-RU" dirty="0" smtClean="0"/>
            <a:t> бути як </a:t>
          </a:r>
          <a:r>
            <a:rPr lang="ru-RU" dirty="0" err="1" smtClean="0"/>
            <a:t>корисними</a:t>
          </a:r>
          <a:r>
            <a:rPr lang="ru-RU" dirty="0" smtClean="0"/>
            <a:t> так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шкідливими</a:t>
          </a:r>
          <a:r>
            <a:rPr lang="ru-RU" dirty="0" smtClean="0"/>
            <a:t>; </a:t>
          </a:r>
          <a:endParaRPr lang="uk-UA" dirty="0"/>
        </a:p>
      </dgm:t>
    </dgm:pt>
    <dgm:pt modelId="{329B20B4-5432-4143-93BD-3EBD8BA1E378}" type="parTrans" cxnId="{8710B7CA-F23A-4264-8095-CE9447525CF3}">
      <dgm:prSet/>
      <dgm:spPr/>
      <dgm:t>
        <a:bodyPr/>
        <a:lstStyle/>
        <a:p>
          <a:endParaRPr lang="uk-UA"/>
        </a:p>
      </dgm:t>
    </dgm:pt>
    <dgm:pt modelId="{2D566ECF-AA41-4010-842D-8D0CDE842BBA}" type="sibTrans" cxnId="{8710B7CA-F23A-4264-8095-CE9447525CF3}">
      <dgm:prSet/>
      <dgm:spPr/>
      <dgm:t>
        <a:bodyPr/>
        <a:lstStyle/>
        <a:p>
          <a:endParaRPr lang="uk-UA"/>
        </a:p>
      </dgm:t>
    </dgm:pt>
    <dgm:pt modelId="{051A22EB-0FA4-4920-8185-B7A68BE7275D}">
      <dgm:prSet/>
      <dgm:spPr/>
      <dgm:t>
        <a:bodyPr/>
        <a:lstStyle/>
        <a:p>
          <a:pPr rtl="0"/>
          <a:r>
            <a:rPr lang="uk-UA" dirty="0" smtClean="0"/>
            <a:t>5. Вірогідність виявлення мутацій залежить від кількості досліджених особин; </a:t>
          </a:r>
          <a:endParaRPr lang="uk-UA" dirty="0"/>
        </a:p>
      </dgm:t>
    </dgm:pt>
    <dgm:pt modelId="{9E58D8C8-E103-4E3E-8769-3A4C43939642}" type="parTrans" cxnId="{88A6F90E-6207-4031-A5E7-0460416C5B79}">
      <dgm:prSet/>
      <dgm:spPr/>
      <dgm:t>
        <a:bodyPr/>
        <a:lstStyle/>
        <a:p>
          <a:endParaRPr lang="uk-UA"/>
        </a:p>
      </dgm:t>
    </dgm:pt>
    <dgm:pt modelId="{5230C83E-E056-4911-B20E-89EE944B6BDC}" type="sibTrans" cxnId="{88A6F90E-6207-4031-A5E7-0460416C5B79}">
      <dgm:prSet/>
      <dgm:spPr/>
      <dgm:t>
        <a:bodyPr/>
        <a:lstStyle/>
        <a:p>
          <a:endParaRPr lang="uk-UA"/>
        </a:p>
      </dgm:t>
    </dgm:pt>
    <dgm:pt modelId="{1658719E-DE96-4247-A0DE-B89E0AF3F028}">
      <dgm:prSet/>
      <dgm:spPr/>
      <dgm:t>
        <a:bodyPr/>
        <a:lstStyle/>
        <a:p>
          <a:pPr rtl="0"/>
          <a:r>
            <a:rPr lang="ru-RU" dirty="0" smtClean="0"/>
            <a:t>6. </a:t>
          </a:r>
          <a:r>
            <a:rPr lang="ru-RU" dirty="0" err="1" smtClean="0"/>
            <a:t>Одні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ті</a:t>
          </a:r>
          <a:r>
            <a:rPr lang="ru-RU" dirty="0" smtClean="0"/>
            <a:t> ж </a:t>
          </a:r>
          <a:r>
            <a:rPr lang="ru-RU" dirty="0" err="1" smtClean="0"/>
            <a:t>мутації</a:t>
          </a:r>
          <a:r>
            <a:rPr lang="ru-RU" dirty="0" smtClean="0"/>
            <a:t> </a:t>
          </a:r>
          <a:r>
            <a:rPr lang="ru-RU" dirty="0" err="1" smtClean="0"/>
            <a:t>можуть</a:t>
          </a:r>
          <a:r>
            <a:rPr lang="ru-RU" dirty="0" smtClean="0"/>
            <a:t> </a:t>
          </a:r>
          <a:r>
            <a:rPr lang="ru-RU" dirty="0" err="1" smtClean="0"/>
            <a:t>виникати</a:t>
          </a:r>
          <a:r>
            <a:rPr lang="ru-RU" dirty="0" smtClean="0"/>
            <a:t> </a:t>
          </a:r>
          <a:r>
            <a:rPr lang="ru-RU" dirty="0" err="1" smtClean="0"/>
            <a:t>багаторазово</a:t>
          </a:r>
          <a:r>
            <a:rPr lang="ru-RU" dirty="0" smtClean="0"/>
            <a:t>. </a:t>
          </a:r>
          <a:endParaRPr lang="uk-UA" dirty="0"/>
        </a:p>
      </dgm:t>
    </dgm:pt>
    <dgm:pt modelId="{022A6C41-BC45-418E-ACF6-0F5E76CEFFCF}" type="parTrans" cxnId="{AC7C9A93-2E2A-4124-868F-575A9D19ACF2}">
      <dgm:prSet/>
      <dgm:spPr/>
      <dgm:t>
        <a:bodyPr/>
        <a:lstStyle/>
        <a:p>
          <a:endParaRPr lang="uk-UA"/>
        </a:p>
      </dgm:t>
    </dgm:pt>
    <dgm:pt modelId="{0853C83A-D413-4896-AD45-E124439B5AA7}" type="sibTrans" cxnId="{AC7C9A93-2E2A-4124-868F-575A9D19ACF2}">
      <dgm:prSet/>
      <dgm:spPr/>
      <dgm:t>
        <a:bodyPr/>
        <a:lstStyle/>
        <a:p>
          <a:endParaRPr lang="uk-UA"/>
        </a:p>
      </dgm:t>
    </dgm:pt>
    <dgm:pt modelId="{1A1AAD60-47DE-47CB-B17C-CA0BC6AC064B}" type="pres">
      <dgm:prSet presAssocID="{B8579F31-F6FE-46EB-8A78-A0513CDAA1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893C6CB-B2ED-4F06-8955-6FAED804073E}" type="pres">
      <dgm:prSet presAssocID="{3557AE82-6619-40EF-B5C7-3BEB6FE41090}" presName="node" presStyleLbl="node1" presStyleIdx="0" presStyleCnt="6" custScaleY="1502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F8DDA4-5768-46E4-8FC9-6E5DEF0682ED}" type="pres">
      <dgm:prSet presAssocID="{7C350C1C-4697-4D59-A322-F52D5FEA26BB}" presName="sibTrans" presStyleCnt="0"/>
      <dgm:spPr/>
    </dgm:pt>
    <dgm:pt modelId="{02C45427-206F-4585-8663-5D0F34F4CA8D}" type="pres">
      <dgm:prSet presAssocID="{5D2CCAAA-6865-44A5-8C64-957374CBF23E}" presName="node" presStyleLbl="node1" presStyleIdx="1" presStyleCnt="6" custScaleY="1502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57E851-06ED-4876-9669-28297BE39920}" type="pres">
      <dgm:prSet presAssocID="{2E5E4A4A-A19B-458B-B6AF-9E1E9E10B510}" presName="sibTrans" presStyleCnt="0"/>
      <dgm:spPr/>
    </dgm:pt>
    <dgm:pt modelId="{C05CB304-FBA5-4122-B161-9DAEC01CBFFB}" type="pres">
      <dgm:prSet presAssocID="{2A6C154E-44B4-433F-90CB-6ABB8970CF65}" presName="node" presStyleLbl="node1" presStyleIdx="2" presStyleCnt="6" custScaleY="1502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C5C9D8-BBC2-4C1C-8FC4-BFB092DCCF70}" type="pres">
      <dgm:prSet presAssocID="{099595F8-3E57-42A3-9DD8-7A672D87C22C}" presName="sibTrans" presStyleCnt="0"/>
      <dgm:spPr/>
    </dgm:pt>
    <dgm:pt modelId="{4C430FDA-7B4E-4566-9550-6AD1DB6C99CE}" type="pres">
      <dgm:prSet presAssocID="{0D1DEC1A-267D-4DB1-A62D-02E910DB7CBB}" presName="node" presStyleLbl="node1" presStyleIdx="3" presStyleCnt="6" custScaleY="1355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988373-302C-447E-AFE1-655D0A462D31}" type="pres">
      <dgm:prSet presAssocID="{2D566ECF-AA41-4010-842D-8D0CDE842BBA}" presName="sibTrans" presStyleCnt="0"/>
      <dgm:spPr/>
    </dgm:pt>
    <dgm:pt modelId="{7DB7D86E-BD0B-42AF-A0E0-14ADB407B5A9}" type="pres">
      <dgm:prSet presAssocID="{051A22EB-0FA4-4920-8185-B7A68BE7275D}" presName="node" presStyleLbl="node1" presStyleIdx="4" presStyleCnt="6" custScaleY="1355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EB2A47-2748-4A8D-BA97-173736DA996A}" type="pres">
      <dgm:prSet presAssocID="{5230C83E-E056-4911-B20E-89EE944B6BDC}" presName="sibTrans" presStyleCnt="0"/>
      <dgm:spPr/>
    </dgm:pt>
    <dgm:pt modelId="{3A8B3D66-A324-4F54-8B79-24B4F3EDC7F5}" type="pres">
      <dgm:prSet presAssocID="{1658719E-DE96-4247-A0DE-B89E0AF3F028}" presName="node" presStyleLbl="node1" presStyleIdx="5" presStyleCnt="6" custScaleY="1355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D047B0C-0F89-4046-AAAC-8313C2C43D98}" type="presOf" srcId="{5D2CCAAA-6865-44A5-8C64-957374CBF23E}" destId="{02C45427-206F-4585-8663-5D0F34F4CA8D}" srcOrd="0" destOrd="0" presId="urn:microsoft.com/office/officeart/2005/8/layout/default"/>
    <dgm:cxn modelId="{219449B4-D7D3-4D65-9BDA-7ECF0003CB43}" srcId="{B8579F31-F6FE-46EB-8A78-A0513CDAA13A}" destId="{3557AE82-6619-40EF-B5C7-3BEB6FE41090}" srcOrd="0" destOrd="0" parTransId="{5C0DD715-E1B1-46A4-9E62-56664A28C4F6}" sibTransId="{7C350C1C-4697-4D59-A322-F52D5FEA26BB}"/>
    <dgm:cxn modelId="{C4B7430D-4DBC-419C-89FF-8D329F14870A}" type="presOf" srcId="{051A22EB-0FA4-4920-8185-B7A68BE7275D}" destId="{7DB7D86E-BD0B-42AF-A0E0-14ADB407B5A9}" srcOrd="0" destOrd="0" presId="urn:microsoft.com/office/officeart/2005/8/layout/default"/>
    <dgm:cxn modelId="{3E7D418B-F6EE-410A-BBB8-8B0DD8735DC8}" type="presOf" srcId="{3557AE82-6619-40EF-B5C7-3BEB6FE41090}" destId="{7893C6CB-B2ED-4F06-8955-6FAED804073E}" srcOrd="0" destOrd="0" presId="urn:microsoft.com/office/officeart/2005/8/layout/default"/>
    <dgm:cxn modelId="{7B1FD90A-F8EB-4F56-AA7A-BB269FE2F1A8}" type="presOf" srcId="{0D1DEC1A-267D-4DB1-A62D-02E910DB7CBB}" destId="{4C430FDA-7B4E-4566-9550-6AD1DB6C99CE}" srcOrd="0" destOrd="0" presId="urn:microsoft.com/office/officeart/2005/8/layout/default"/>
    <dgm:cxn modelId="{35577A1A-E262-4435-B896-6D4076C1103B}" srcId="{B8579F31-F6FE-46EB-8A78-A0513CDAA13A}" destId="{2A6C154E-44B4-433F-90CB-6ABB8970CF65}" srcOrd="2" destOrd="0" parTransId="{DC2EC306-0B5D-44F7-87A0-0AB497348915}" sibTransId="{099595F8-3E57-42A3-9DD8-7A672D87C22C}"/>
    <dgm:cxn modelId="{8710B7CA-F23A-4264-8095-CE9447525CF3}" srcId="{B8579F31-F6FE-46EB-8A78-A0513CDAA13A}" destId="{0D1DEC1A-267D-4DB1-A62D-02E910DB7CBB}" srcOrd="3" destOrd="0" parTransId="{329B20B4-5432-4143-93BD-3EBD8BA1E378}" sibTransId="{2D566ECF-AA41-4010-842D-8D0CDE842BBA}"/>
    <dgm:cxn modelId="{19FBFBA5-5621-4E9D-B9BD-861268B4B003}" type="presOf" srcId="{B8579F31-F6FE-46EB-8A78-A0513CDAA13A}" destId="{1A1AAD60-47DE-47CB-B17C-CA0BC6AC064B}" srcOrd="0" destOrd="0" presId="urn:microsoft.com/office/officeart/2005/8/layout/default"/>
    <dgm:cxn modelId="{88A6F90E-6207-4031-A5E7-0460416C5B79}" srcId="{B8579F31-F6FE-46EB-8A78-A0513CDAA13A}" destId="{051A22EB-0FA4-4920-8185-B7A68BE7275D}" srcOrd="4" destOrd="0" parTransId="{9E58D8C8-E103-4E3E-8769-3A4C43939642}" sibTransId="{5230C83E-E056-4911-B20E-89EE944B6BDC}"/>
    <dgm:cxn modelId="{DAD4EF82-C678-4D46-AF23-C9D51756E3B3}" type="presOf" srcId="{2A6C154E-44B4-433F-90CB-6ABB8970CF65}" destId="{C05CB304-FBA5-4122-B161-9DAEC01CBFFB}" srcOrd="0" destOrd="0" presId="urn:microsoft.com/office/officeart/2005/8/layout/default"/>
    <dgm:cxn modelId="{BD40E6CA-6FE9-43E6-AD5D-EA57A2C2F36B}" srcId="{B8579F31-F6FE-46EB-8A78-A0513CDAA13A}" destId="{5D2CCAAA-6865-44A5-8C64-957374CBF23E}" srcOrd="1" destOrd="0" parTransId="{35402D31-9378-4903-A21A-D26ADC32D343}" sibTransId="{2E5E4A4A-A19B-458B-B6AF-9E1E9E10B510}"/>
    <dgm:cxn modelId="{AC7C9A93-2E2A-4124-868F-575A9D19ACF2}" srcId="{B8579F31-F6FE-46EB-8A78-A0513CDAA13A}" destId="{1658719E-DE96-4247-A0DE-B89E0AF3F028}" srcOrd="5" destOrd="0" parTransId="{022A6C41-BC45-418E-ACF6-0F5E76CEFFCF}" sibTransId="{0853C83A-D413-4896-AD45-E124439B5AA7}"/>
    <dgm:cxn modelId="{111D1348-FB87-47E4-85F0-466E14D9E138}" type="presOf" srcId="{1658719E-DE96-4247-A0DE-B89E0AF3F028}" destId="{3A8B3D66-A324-4F54-8B79-24B4F3EDC7F5}" srcOrd="0" destOrd="0" presId="urn:microsoft.com/office/officeart/2005/8/layout/default"/>
    <dgm:cxn modelId="{EA3AABDC-FC5F-4466-8BB3-EEFA543997D5}" type="presParOf" srcId="{1A1AAD60-47DE-47CB-B17C-CA0BC6AC064B}" destId="{7893C6CB-B2ED-4F06-8955-6FAED804073E}" srcOrd="0" destOrd="0" presId="urn:microsoft.com/office/officeart/2005/8/layout/default"/>
    <dgm:cxn modelId="{4E3260FC-5C25-49A7-82B0-3FA310A39FF4}" type="presParOf" srcId="{1A1AAD60-47DE-47CB-B17C-CA0BC6AC064B}" destId="{7FF8DDA4-5768-46E4-8FC9-6E5DEF0682ED}" srcOrd="1" destOrd="0" presId="urn:microsoft.com/office/officeart/2005/8/layout/default"/>
    <dgm:cxn modelId="{8581E786-FDC9-41C3-80A1-C67B316C92E8}" type="presParOf" srcId="{1A1AAD60-47DE-47CB-B17C-CA0BC6AC064B}" destId="{02C45427-206F-4585-8663-5D0F34F4CA8D}" srcOrd="2" destOrd="0" presId="urn:microsoft.com/office/officeart/2005/8/layout/default"/>
    <dgm:cxn modelId="{EE48AB02-2E99-4F04-BF1D-E4C99594377E}" type="presParOf" srcId="{1A1AAD60-47DE-47CB-B17C-CA0BC6AC064B}" destId="{4F57E851-06ED-4876-9669-28297BE39920}" srcOrd="3" destOrd="0" presId="urn:microsoft.com/office/officeart/2005/8/layout/default"/>
    <dgm:cxn modelId="{5DFAA50C-3B23-486A-A6C7-E9D73D7B2C11}" type="presParOf" srcId="{1A1AAD60-47DE-47CB-B17C-CA0BC6AC064B}" destId="{C05CB304-FBA5-4122-B161-9DAEC01CBFFB}" srcOrd="4" destOrd="0" presId="urn:microsoft.com/office/officeart/2005/8/layout/default"/>
    <dgm:cxn modelId="{8A567D0B-4A0A-4B90-83C7-93888C693730}" type="presParOf" srcId="{1A1AAD60-47DE-47CB-B17C-CA0BC6AC064B}" destId="{24C5C9D8-BBC2-4C1C-8FC4-BFB092DCCF70}" srcOrd="5" destOrd="0" presId="urn:microsoft.com/office/officeart/2005/8/layout/default"/>
    <dgm:cxn modelId="{09B5CC19-EF8D-46D6-84B8-C411D2EBC14E}" type="presParOf" srcId="{1A1AAD60-47DE-47CB-B17C-CA0BC6AC064B}" destId="{4C430FDA-7B4E-4566-9550-6AD1DB6C99CE}" srcOrd="6" destOrd="0" presId="urn:microsoft.com/office/officeart/2005/8/layout/default"/>
    <dgm:cxn modelId="{C7785B8D-A4E4-4ECF-8700-7B4302F48FCD}" type="presParOf" srcId="{1A1AAD60-47DE-47CB-B17C-CA0BC6AC064B}" destId="{AD988373-302C-447E-AFE1-655D0A462D31}" srcOrd="7" destOrd="0" presId="urn:microsoft.com/office/officeart/2005/8/layout/default"/>
    <dgm:cxn modelId="{A27BE777-295A-4E64-896D-77ADA4C67B33}" type="presParOf" srcId="{1A1AAD60-47DE-47CB-B17C-CA0BC6AC064B}" destId="{7DB7D86E-BD0B-42AF-A0E0-14ADB407B5A9}" srcOrd="8" destOrd="0" presId="urn:microsoft.com/office/officeart/2005/8/layout/default"/>
    <dgm:cxn modelId="{223FB33A-0FAC-4EFC-95EE-54B83E141604}" type="presParOf" srcId="{1A1AAD60-47DE-47CB-B17C-CA0BC6AC064B}" destId="{31EB2A47-2748-4A8D-BA97-173736DA996A}" srcOrd="9" destOrd="0" presId="urn:microsoft.com/office/officeart/2005/8/layout/default"/>
    <dgm:cxn modelId="{F6DCB274-6E98-41F9-83CA-6AC11DCE3E64}" type="presParOf" srcId="{1A1AAD60-47DE-47CB-B17C-CA0BC6AC064B}" destId="{3A8B3D66-A324-4F54-8B79-24B4F3EDC7F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009E40-A858-43CB-865A-7D18EFD1A58C}">
      <dsp:nvSpPr>
        <dsp:cNvPr id="0" name=""/>
        <dsp:cNvSpPr/>
      </dsp:nvSpPr>
      <dsp:spPr>
        <a:xfrm>
          <a:off x="4333376" y="1121141"/>
          <a:ext cx="2033167" cy="512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212"/>
              </a:lnTo>
              <a:lnTo>
                <a:pt x="2033167" y="349212"/>
              </a:lnTo>
              <a:lnTo>
                <a:pt x="2033167" y="51244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EB9D9-50C1-4DC5-8087-FB80607BB3DD}">
      <dsp:nvSpPr>
        <dsp:cNvPr id="0" name=""/>
        <dsp:cNvSpPr/>
      </dsp:nvSpPr>
      <dsp:spPr>
        <a:xfrm>
          <a:off x="2375586" y="2752433"/>
          <a:ext cx="1430934" cy="512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212"/>
              </a:lnTo>
              <a:lnTo>
                <a:pt x="1430934" y="349212"/>
              </a:lnTo>
              <a:lnTo>
                <a:pt x="1430934" y="51244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0E240-D33E-4576-A1C9-B5D1B0D6D1E7}">
      <dsp:nvSpPr>
        <dsp:cNvPr id="0" name=""/>
        <dsp:cNvSpPr/>
      </dsp:nvSpPr>
      <dsp:spPr>
        <a:xfrm>
          <a:off x="1298825" y="2752433"/>
          <a:ext cx="1076760" cy="512440"/>
        </a:xfrm>
        <a:custGeom>
          <a:avLst/>
          <a:gdLst/>
          <a:ahLst/>
          <a:cxnLst/>
          <a:rect l="0" t="0" r="0" b="0"/>
          <a:pathLst>
            <a:path>
              <a:moveTo>
                <a:pt x="1076760" y="0"/>
              </a:moveTo>
              <a:lnTo>
                <a:pt x="1076760" y="349212"/>
              </a:lnTo>
              <a:lnTo>
                <a:pt x="0" y="349212"/>
              </a:lnTo>
              <a:lnTo>
                <a:pt x="0" y="51244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BD034-E351-4CC7-9C06-B3653F9BF103}">
      <dsp:nvSpPr>
        <dsp:cNvPr id="0" name=""/>
        <dsp:cNvSpPr/>
      </dsp:nvSpPr>
      <dsp:spPr>
        <a:xfrm>
          <a:off x="2375586" y="1121141"/>
          <a:ext cx="1957790" cy="512440"/>
        </a:xfrm>
        <a:custGeom>
          <a:avLst/>
          <a:gdLst/>
          <a:ahLst/>
          <a:cxnLst/>
          <a:rect l="0" t="0" r="0" b="0"/>
          <a:pathLst>
            <a:path>
              <a:moveTo>
                <a:pt x="1957790" y="0"/>
              </a:moveTo>
              <a:lnTo>
                <a:pt x="1957790" y="349212"/>
              </a:lnTo>
              <a:lnTo>
                <a:pt x="0" y="349212"/>
              </a:lnTo>
              <a:lnTo>
                <a:pt x="0" y="51244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AAAE6-7515-4E95-BEAF-BFC115D4F003}">
      <dsp:nvSpPr>
        <dsp:cNvPr id="0" name=""/>
        <dsp:cNvSpPr/>
      </dsp:nvSpPr>
      <dsp:spPr>
        <a:xfrm>
          <a:off x="2033730" y="2289"/>
          <a:ext cx="4599291" cy="1118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2F404F-14FF-4EA2-AE7B-20B498C2C2D7}">
      <dsp:nvSpPr>
        <dsp:cNvPr id="0" name=""/>
        <dsp:cNvSpPr/>
      </dsp:nvSpPr>
      <dsp:spPr>
        <a:xfrm>
          <a:off x="2229505" y="188275"/>
          <a:ext cx="4599291" cy="1118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Мінливість</a:t>
          </a:r>
          <a:endParaRPr lang="uk-UA" sz="4000" b="1" kern="1200" dirty="0"/>
        </a:p>
      </dsp:txBody>
      <dsp:txXfrm>
        <a:off x="2229505" y="188275"/>
        <a:ext cx="4599291" cy="1118851"/>
      </dsp:txXfrm>
    </dsp:sp>
    <dsp:sp modelId="{788A1E25-9FB4-4FD9-8096-14B61E54487B}">
      <dsp:nvSpPr>
        <dsp:cNvPr id="0" name=""/>
        <dsp:cNvSpPr/>
      </dsp:nvSpPr>
      <dsp:spPr>
        <a:xfrm>
          <a:off x="538193" y="1633581"/>
          <a:ext cx="3674785" cy="1118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983810-B381-4D23-AEE4-CD71C2F85DF3}">
      <dsp:nvSpPr>
        <dsp:cNvPr id="0" name=""/>
        <dsp:cNvSpPr/>
      </dsp:nvSpPr>
      <dsp:spPr>
        <a:xfrm>
          <a:off x="733968" y="1819566"/>
          <a:ext cx="3674785" cy="1118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Спадкова</a:t>
          </a:r>
          <a:endParaRPr lang="uk-UA" sz="3600" kern="1200" dirty="0"/>
        </a:p>
      </dsp:txBody>
      <dsp:txXfrm>
        <a:off x="733968" y="1819566"/>
        <a:ext cx="3674785" cy="1118851"/>
      </dsp:txXfrm>
    </dsp:sp>
    <dsp:sp modelId="{CECD00DE-4D3A-44C0-9568-7D84DA5E1466}">
      <dsp:nvSpPr>
        <dsp:cNvPr id="0" name=""/>
        <dsp:cNvSpPr/>
      </dsp:nvSpPr>
      <dsp:spPr>
        <a:xfrm>
          <a:off x="63666" y="3264873"/>
          <a:ext cx="2470319" cy="1118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D95AC7-251A-48CB-A408-D347C1082F7D}">
      <dsp:nvSpPr>
        <dsp:cNvPr id="0" name=""/>
        <dsp:cNvSpPr/>
      </dsp:nvSpPr>
      <dsp:spPr>
        <a:xfrm>
          <a:off x="259440" y="3450858"/>
          <a:ext cx="2470319" cy="1118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Комбінаційна</a:t>
          </a:r>
          <a:endParaRPr lang="uk-UA" sz="2800" kern="1200" dirty="0"/>
        </a:p>
      </dsp:txBody>
      <dsp:txXfrm>
        <a:off x="259440" y="3450858"/>
        <a:ext cx="2470319" cy="1118851"/>
      </dsp:txXfrm>
    </dsp:sp>
    <dsp:sp modelId="{0A886159-BCF4-464E-96D4-F23619B96780}">
      <dsp:nvSpPr>
        <dsp:cNvPr id="0" name=""/>
        <dsp:cNvSpPr/>
      </dsp:nvSpPr>
      <dsp:spPr>
        <a:xfrm>
          <a:off x="2925534" y="3264873"/>
          <a:ext cx="1761971" cy="1118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919847-F93E-49F9-B87C-6F348333410D}">
      <dsp:nvSpPr>
        <dsp:cNvPr id="0" name=""/>
        <dsp:cNvSpPr/>
      </dsp:nvSpPr>
      <dsp:spPr>
        <a:xfrm>
          <a:off x="3121309" y="3450858"/>
          <a:ext cx="1761971" cy="1118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Мутаційна</a:t>
          </a:r>
          <a:endParaRPr lang="uk-UA" sz="2400" kern="1200" dirty="0"/>
        </a:p>
      </dsp:txBody>
      <dsp:txXfrm>
        <a:off x="3121309" y="3450858"/>
        <a:ext cx="1761971" cy="1118851"/>
      </dsp:txXfrm>
    </dsp:sp>
    <dsp:sp modelId="{DFE7BE33-39F9-4189-8DBB-FC0DECD35D1F}">
      <dsp:nvSpPr>
        <dsp:cNvPr id="0" name=""/>
        <dsp:cNvSpPr/>
      </dsp:nvSpPr>
      <dsp:spPr>
        <a:xfrm>
          <a:off x="4604528" y="1633581"/>
          <a:ext cx="3524031" cy="1118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8D45D3-ECB4-4A69-9A28-3D6BFF425D6E}">
      <dsp:nvSpPr>
        <dsp:cNvPr id="0" name=""/>
        <dsp:cNvSpPr/>
      </dsp:nvSpPr>
      <dsp:spPr>
        <a:xfrm>
          <a:off x="4800302" y="1819566"/>
          <a:ext cx="3524031" cy="1118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Модифікаційна</a:t>
          </a:r>
          <a:endParaRPr lang="uk-UA" sz="3200" kern="1200" dirty="0"/>
        </a:p>
      </dsp:txBody>
      <dsp:txXfrm>
        <a:off x="4800302" y="1819566"/>
        <a:ext cx="3524031" cy="11188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711EB-0566-436D-BEE0-C2E0AB75056A}" type="datetimeFigureOut">
              <a:rPr lang="uk-UA" smtClean="0"/>
              <a:pPr/>
              <a:t>02.06.2019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E40F6-240C-4E01-87CE-F6EC3846FDC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E40F6-240C-4E01-87CE-F6EC3846FDC1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8AECC85-A9F9-4458-8A5E-54316FBE5A3A}" type="datetimeFigureOut">
              <a:rPr lang="uk-UA" smtClean="0"/>
              <a:pPr/>
              <a:t>02.06.2019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A4CD4B4-1ECD-4150-A279-2A45881321D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CC85-A9F9-4458-8A5E-54316FBE5A3A}" type="datetimeFigureOut">
              <a:rPr lang="uk-UA" smtClean="0"/>
              <a:pPr/>
              <a:t>02.06.2019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D4B4-1ECD-4150-A279-2A45881321D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CC85-A9F9-4458-8A5E-54316FBE5A3A}" type="datetimeFigureOut">
              <a:rPr lang="uk-UA" smtClean="0"/>
              <a:pPr/>
              <a:t>02.06.2019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D4B4-1ECD-4150-A279-2A45881321D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CC85-A9F9-4458-8A5E-54316FBE5A3A}" type="datetimeFigureOut">
              <a:rPr lang="uk-UA" smtClean="0"/>
              <a:pPr/>
              <a:t>02.06.2019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D4B4-1ECD-4150-A279-2A45881321D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8AECC85-A9F9-4458-8A5E-54316FBE5A3A}" type="datetimeFigureOut">
              <a:rPr lang="uk-UA" smtClean="0"/>
              <a:pPr/>
              <a:t>02.06.2019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A4CD4B4-1ECD-4150-A279-2A45881321D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CC85-A9F9-4458-8A5E-54316FBE5A3A}" type="datetimeFigureOut">
              <a:rPr lang="uk-UA" smtClean="0"/>
              <a:pPr/>
              <a:t>02.06.2019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D4B4-1ECD-4150-A279-2A45881321D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CC85-A9F9-4458-8A5E-54316FBE5A3A}" type="datetimeFigureOut">
              <a:rPr lang="uk-UA" smtClean="0"/>
              <a:pPr/>
              <a:t>02.06.2019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D4B4-1ECD-4150-A279-2A45881321D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CC85-A9F9-4458-8A5E-54316FBE5A3A}" type="datetimeFigureOut">
              <a:rPr lang="uk-UA" smtClean="0"/>
              <a:pPr/>
              <a:t>02.06.2019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D4B4-1ECD-4150-A279-2A45881321D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CC85-A9F9-4458-8A5E-54316FBE5A3A}" type="datetimeFigureOut">
              <a:rPr lang="uk-UA" smtClean="0"/>
              <a:pPr/>
              <a:t>02.06.2019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D4B4-1ECD-4150-A279-2A45881321D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CC85-A9F9-4458-8A5E-54316FBE5A3A}" type="datetimeFigureOut">
              <a:rPr lang="uk-UA" smtClean="0"/>
              <a:pPr/>
              <a:t>02.06.2019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D4B4-1ECD-4150-A279-2A45881321D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CC85-A9F9-4458-8A5E-54316FBE5A3A}" type="datetimeFigureOut">
              <a:rPr lang="uk-UA" smtClean="0"/>
              <a:pPr/>
              <a:t>02.06.2019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D4B4-1ECD-4150-A279-2A45881321D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AECC85-A9F9-4458-8A5E-54316FBE5A3A}" type="datetimeFigureOut">
              <a:rPr lang="uk-UA" smtClean="0"/>
              <a:pPr/>
              <a:t>02.06.2019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4CD4B4-1ECD-4150-A279-2A45881321D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132856"/>
            <a:ext cx="6858000" cy="2664296"/>
          </a:xfrm>
        </p:spPr>
        <p:txBody>
          <a:bodyPr>
            <a:normAutofit/>
          </a:bodyPr>
          <a:lstStyle/>
          <a:p>
            <a:pPr>
              <a:tabLst>
                <a:tab pos="2160588" algn="l"/>
              </a:tabLst>
            </a:pPr>
            <a:r>
              <a:rPr lang="uk-UA" sz="4800" b="1" dirty="0" smtClean="0"/>
              <a:t>Лекція 9.</a:t>
            </a:r>
            <a:r>
              <a:rPr lang="uk-UA" sz="4800" dirty="0" smtClean="0"/>
              <a:t> </a:t>
            </a:r>
            <a:r>
              <a:rPr lang="uk-UA" sz="4800" b="1" dirty="0" smtClean="0"/>
              <a:t>Типи мінливості</a:t>
            </a:r>
            <a:r>
              <a:rPr lang="uk-UA" sz="4800" b="1" dirty="0"/>
              <a:t>. Модифікації і мутації </a:t>
            </a:r>
            <a:endParaRPr lang="uk-U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тези мутаційної теорії Г. де </a:t>
            </a:r>
            <a:r>
              <a:rPr lang="uk-UA" dirty="0" err="1" smtClean="0"/>
              <a:t>Фріза</a:t>
            </a:r>
            <a:r>
              <a:rPr lang="uk-UA" dirty="0" smtClean="0"/>
              <a:t> такі: 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Микола Іванович Вавилов (1887-1943)</a:t>
            </a:r>
            <a:endParaRPr lang="uk-UA" dirty="0"/>
          </a:p>
        </p:txBody>
      </p:sp>
      <p:pic>
        <p:nvPicPr>
          <p:cNvPr id="9" name="Содержимое 8" descr="https://sensum.pro/wp-content/uploads/2019/02/2-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8164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72000" y="2204864"/>
            <a:ext cx="4572000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i="1" dirty="0" smtClean="0"/>
              <a:t>Закон </a:t>
            </a:r>
            <a:r>
              <a:rPr lang="uk-UA" sz="2000" b="1" i="1" dirty="0"/>
              <a:t>гомологічних рядів спадкової мінливості, </a:t>
            </a:r>
            <a:r>
              <a:rPr lang="uk-UA" sz="2000" dirty="0"/>
              <a:t>сформульований Н.І. </a:t>
            </a:r>
            <a:r>
              <a:rPr lang="uk-UA" sz="2000" dirty="0" smtClean="0"/>
              <a:t>Вавиловим </a:t>
            </a:r>
            <a:r>
              <a:rPr lang="uk-UA" sz="2000" dirty="0"/>
              <a:t>у 1920 році. Згідно з цим законом </a:t>
            </a:r>
            <a:r>
              <a:rPr lang="uk-UA" sz="2000" i="1" dirty="0"/>
              <a:t>близьким видам і родам організмів властиві подібні ряди спадкової мінливості, і чим ближче досліджувані організми в таксономічному відношенні, тим більше спільного спостерігається в спектрах цієї мінливості</a:t>
            </a:r>
            <a:r>
              <a:rPr lang="uk-UA" sz="20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Основні відмінності мутацій і модифікацій </a:t>
            </a:r>
            <a:endParaRPr lang="uk-UA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1959" t="25000" r="33204" b="36392"/>
          <a:stretch>
            <a:fillRect/>
          </a:stretch>
        </p:blipFill>
        <p:spPr bwMode="auto">
          <a:xfrm>
            <a:off x="395536" y="1412776"/>
            <a:ext cx="84969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мутацій</a:t>
            </a:r>
            <a:endParaRPr lang="uk-UA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2792" t="29143" r="5666" b="13527"/>
          <a:stretch>
            <a:fillRect/>
          </a:stretch>
        </p:blipFill>
        <p:spPr bwMode="auto">
          <a:xfrm>
            <a:off x="467544" y="1556792"/>
            <a:ext cx="8229600" cy="370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Спонтанні мутації</a:t>
            </a:r>
            <a:endParaRPr lang="uk-UA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0988" t="16587" r="47411" b="6380"/>
          <a:stretch>
            <a:fillRect/>
          </a:stretch>
        </p:blipFill>
        <p:spPr bwMode="auto">
          <a:xfrm>
            <a:off x="971600" y="1196752"/>
            <a:ext cx="360236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6016" y="3068960"/>
            <a:ext cx="4020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Рис.</a:t>
            </a:r>
            <a:r>
              <a:rPr lang="uk-UA" dirty="0" smtClean="0"/>
              <a:t> </a:t>
            </a:r>
            <a:r>
              <a:rPr lang="uk-UA" sz="2400" i="1" dirty="0" smtClean="0"/>
              <a:t>Частоти спонтанних</a:t>
            </a:r>
          </a:p>
          <a:p>
            <a:pPr algn="ctr"/>
            <a:r>
              <a:rPr lang="uk-UA" sz="2400" i="1" dirty="0" smtClean="0"/>
              <a:t> мутацій у деяких організмів</a:t>
            </a:r>
            <a:endParaRPr lang="uk-UA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4040188" cy="685800"/>
          </a:xfrm>
        </p:spPr>
        <p:txBody>
          <a:bodyPr/>
          <a:lstStyle/>
          <a:p>
            <a:r>
              <a:rPr lang="uk-UA" dirty="0" smtClean="0"/>
              <a:t>Домінантні мутації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572000" y="260648"/>
            <a:ext cx="4041775" cy="685800"/>
          </a:xfrm>
        </p:spPr>
        <p:txBody>
          <a:bodyPr/>
          <a:lstStyle/>
          <a:p>
            <a:r>
              <a:rPr lang="uk-UA" dirty="0" smtClean="0"/>
              <a:t>Рецесивні мутації</a:t>
            </a:r>
            <a:endParaRPr lang="uk-UA" dirty="0"/>
          </a:p>
        </p:txBody>
      </p:sp>
      <p:pic>
        <p:nvPicPr>
          <p:cNvPr id="10" name="Содержимое 9" descr="http://eco-ocenka.ru/001w3dr0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4320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/>
          <p:cNvPicPr>
            <a:picLocks noGrp="1"/>
          </p:cNvPicPr>
          <p:nvPr>
            <p:ph sz="quarter" idx="2"/>
          </p:nvPr>
        </p:nvPicPr>
        <p:blipFill>
          <a:blip r:embed="rId3" cstate="print"/>
          <a:srcRect l="14289" t="31566" r="37134" b="17929"/>
          <a:stretch>
            <a:fillRect/>
          </a:stretch>
        </p:blipFill>
        <p:spPr bwMode="auto">
          <a:xfrm>
            <a:off x="0" y="1196752"/>
            <a:ext cx="41764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115616" y="4581128"/>
            <a:ext cx="7416824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теорією</a:t>
            </a:r>
            <a:r>
              <a:rPr lang="ru-RU" dirty="0"/>
              <a:t> </a:t>
            </a:r>
            <a:r>
              <a:rPr lang="ru-RU" dirty="0" err="1"/>
              <a:t>домінантності</a:t>
            </a:r>
            <a:r>
              <a:rPr lang="ru-RU" dirty="0"/>
              <a:t> </a:t>
            </a:r>
            <a:r>
              <a:rPr lang="ru-RU" i="1" dirty="0"/>
              <a:t>в </a:t>
            </a:r>
            <a:r>
              <a:rPr lang="ru-RU" i="1" dirty="0" err="1"/>
              <a:t>процесі</a:t>
            </a:r>
            <a:r>
              <a:rPr lang="ru-RU" i="1" dirty="0"/>
              <a:t> </a:t>
            </a:r>
            <a:r>
              <a:rPr lang="ru-RU" i="1" dirty="0" err="1"/>
              <a:t>еволюції</a:t>
            </a:r>
            <a:r>
              <a:rPr lang="ru-RU" i="1" dirty="0"/>
              <a:t> </a:t>
            </a:r>
            <a:r>
              <a:rPr lang="ru-RU" i="1" dirty="0" err="1"/>
              <a:t>можливий</a:t>
            </a:r>
            <a:r>
              <a:rPr lang="ru-RU" i="1" dirty="0"/>
              <a:t> </a:t>
            </a:r>
            <a:r>
              <a:rPr lang="ru-RU" i="1" dirty="0" err="1"/>
              <a:t>перехід</a:t>
            </a:r>
            <a:r>
              <a:rPr lang="ru-RU" i="1" dirty="0"/>
              <a:t> </a:t>
            </a:r>
            <a:r>
              <a:rPr lang="ru-RU" i="1" dirty="0" err="1"/>
              <a:t>рецесивного</a:t>
            </a:r>
            <a:r>
              <a:rPr lang="ru-RU" i="1" dirty="0"/>
              <a:t> </a:t>
            </a:r>
            <a:r>
              <a:rPr lang="ru-RU" i="1" dirty="0" err="1"/>
              <a:t>алеля</a:t>
            </a:r>
            <a:r>
              <a:rPr lang="ru-RU" i="1" dirty="0"/>
              <a:t> </a:t>
            </a:r>
            <a:r>
              <a:rPr lang="ru-RU" i="1" dirty="0" err="1"/>
              <a:t>в</a:t>
            </a:r>
            <a:r>
              <a:rPr lang="ru-RU" i="1" dirty="0"/>
              <a:t> </a:t>
            </a:r>
            <a:r>
              <a:rPr lang="ru-RU" i="1" dirty="0" err="1"/>
              <a:t>домінантний</a:t>
            </a:r>
            <a:r>
              <a:rPr lang="ru-RU" i="1" dirty="0"/>
              <a:t> стан</a:t>
            </a:r>
            <a:r>
              <a:rPr lang="ru-RU" dirty="0"/>
              <a:t>;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складним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довготривалим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.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здійснювань</a:t>
            </a:r>
            <a:r>
              <a:rPr lang="ru-RU" dirty="0"/>
              <a:t> </a:t>
            </a:r>
            <a:r>
              <a:rPr lang="ru-RU" dirty="0" err="1"/>
              <a:t>стрибкоподібне</a:t>
            </a:r>
            <a:r>
              <a:rPr lang="ru-RU" dirty="0"/>
              <a:t> </a:t>
            </a:r>
            <a:r>
              <a:rPr lang="ru-RU" dirty="0" err="1"/>
              <a:t>раптове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мутантного </a:t>
            </a:r>
            <a:r>
              <a:rPr lang="ru-RU" dirty="0" err="1"/>
              <a:t>алеля</a:t>
            </a:r>
            <a:r>
              <a:rPr lang="ru-RU" dirty="0"/>
              <a:t> в ген дикого типу.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Прямі</a:t>
            </a:r>
            <a:r>
              <a:rPr lang="ru-RU" b="1" dirty="0" smtClean="0"/>
              <a:t>, </a:t>
            </a:r>
            <a:r>
              <a:rPr lang="ru-RU" b="1" dirty="0" err="1" smtClean="0"/>
              <a:t>зворотні</a:t>
            </a:r>
            <a:r>
              <a:rPr lang="ru-RU" b="1" dirty="0" smtClean="0"/>
              <a:t> та </a:t>
            </a:r>
            <a:r>
              <a:rPr lang="ru-RU" b="1" dirty="0" err="1" smtClean="0"/>
              <a:t>супресорні</a:t>
            </a:r>
            <a:r>
              <a:rPr lang="ru-RU" b="1" dirty="0" smtClean="0"/>
              <a:t> </a:t>
            </a:r>
            <a:r>
              <a:rPr lang="ru-RU" b="1" dirty="0" err="1" smtClean="0"/>
              <a:t>мутації</a:t>
            </a:r>
            <a:endParaRPr lang="uk-UA" dirty="0"/>
          </a:p>
        </p:txBody>
      </p:sp>
      <p:pic>
        <p:nvPicPr>
          <p:cNvPr id="4710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5905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436510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</a:t>
            </a:r>
            <a:r>
              <a:rPr lang="ru-RU" i="1" dirty="0" err="1"/>
              <a:t>Зміст</a:t>
            </a:r>
            <a:r>
              <a:rPr lang="ru-RU" i="1" dirty="0"/>
              <a:t> </a:t>
            </a:r>
            <a:r>
              <a:rPr lang="ru-RU" i="1" dirty="0" err="1"/>
              <a:t>кодонів</a:t>
            </a:r>
            <a:r>
              <a:rPr lang="ru-RU" i="1" dirty="0"/>
              <a:t> на </a:t>
            </a:r>
            <a:r>
              <a:rPr lang="ru-RU" i="1" dirty="0" err="1"/>
              <a:t>ділянці</a:t>
            </a:r>
            <a:r>
              <a:rPr lang="ru-RU" i="1" dirty="0"/>
              <a:t> гена дикого типу (а), за </a:t>
            </a:r>
            <a:r>
              <a:rPr lang="ru-RU" i="1" dirty="0" err="1"/>
              <a:t>делеції</a:t>
            </a:r>
            <a:r>
              <a:rPr lang="ru-RU" i="1" dirty="0"/>
              <a:t> </a:t>
            </a:r>
            <a:r>
              <a:rPr lang="ru-RU" i="1" dirty="0" err="1"/>
              <a:t>двох</a:t>
            </a:r>
            <a:r>
              <a:rPr lang="ru-RU" i="1" dirty="0"/>
              <a:t> нуклеотидів (б), вставки </a:t>
            </a:r>
            <a:r>
              <a:rPr lang="ru-RU" i="1" dirty="0" err="1"/>
              <a:t>двох</a:t>
            </a:r>
            <a:r>
              <a:rPr lang="ru-RU" i="1" dirty="0"/>
              <a:t> нуклеотидів (в) та </a:t>
            </a:r>
            <a:r>
              <a:rPr lang="ru-RU" i="1" dirty="0" err="1"/>
              <a:t>одночасної</a:t>
            </a:r>
            <a:r>
              <a:rPr lang="ru-RU" i="1" dirty="0"/>
              <a:t> </a:t>
            </a:r>
            <a:r>
              <a:rPr lang="ru-RU" i="1" dirty="0" err="1"/>
              <a:t>наявності</a:t>
            </a:r>
            <a:r>
              <a:rPr lang="ru-RU" i="1" dirty="0"/>
              <a:t> в </a:t>
            </a:r>
            <a:r>
              <a:rPr lang="ru-RU" i="1" dirty="0" err="1"/>
              <a:t>гені</a:t>
            </a:r>
            <a:r>
              <a:rPr lang="ru-RU" i="1" dirty="0"/>
              <a:t> </a:t>
            </a:r>
            <a:r>
              <a:rPr lang="ru-RU" i="1" dirty="0" err="1"/>
              <a:t>зазначених</a:t>
            </a:r>
            <a:r>
              <a:rPr lang="ru-RU" i="1" dirty="0"/>
              <a:t> </a:t>
            </a:r>
            <a:r>
              <a:rPr lang="ru-RU" i="1" dirty="0" err="1"/>
              <a:t>мутацій</a:t>
            </a:r>
            <a:r>
              <a:rPr lang="ru-RU" i="1" dirty="0"/>
              <a:t> (г) </a:t>
            </a:r>
          </a:p>
          <a:p>
            <a:r>
              <a:rPr lang="ru-RU" dirty="0"/>
              <a:t>А,В,С — </a:t>
            </a:r>
            <a:r>
              <a:rPr lang="ru-RU" dirty="0" err="1"/>
              <a:t>умовні</a:t>
            </a:r>
            <a:r>
              <a:rPr lang="ru-RU" dirty="0"/>
              <a:t> </a:t>
            </a:r>
            <a:r>
              <a:rPr lang="ru-RU" dirty="0" err="1"/>
              <a:t>нуклеотиди</a:t>
            </a:r>
            <a:r>
              <a:rPr lang="ru-RU" dirty="0"/>
              <a:t>, </a:t>
            </a:r>
            <a:r>
              <a:rPr lang="ru-RU" dirty="0" err="1"/>
              <a:t>стрілки</a:t>
            </a:r>
            <a:r>
              <a:rPr lang="ru-RU" dirty="0"/>
              <a:t> —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мутацій</a:t>
            </a:r>
            <a:r>
              <a:rPr lang="ru-RU" dirty="0"/>
              <a:t>; — </a:t>
            </a:r>
            <a:r>
              <a:rPr lang="ru-RU" dirty="0" err="1"/>
              <a:t>кодони</a:t>
            </a:r>
            <a:r>
              <a:rPr lang="ru-RU" dirty="0"/>
              <a:t> за </a:t>
            </a:r>
            <a:r>
              <a:rPr lang="ru-RU" dirty="0" err="1"/>
              <a:t>нормальної</a:t>
            </a:r>
            <a:r>
              <a:rPr lang="ru-RU" dirty="0"/>
              <a:t> рамки </a:t>
            </a:r>
            <a:r>
              <a:rPr lang="ru-RU" dirty="0" err="1"/>
              <a:t>зчитування</a:t>
            </a:r>
            <a:r>
              <a:rPr lang="ru-RU" dirty="0"/>
              <a:t>; </a:t>
            </a:r>
          </a:p>
          <a:p>
            <a:r>
              <a:rPr lang="ru-RU" dirty="0"/>
              <a:t>— </a:t>
            </a:r>
            <a:r>
              <a:rPr lang="ru-RU" dirty="0" err="1"/>
              <a:t>триплети</a:t>
            </a:r>
            <a:r>
              <a:rPr lang="ru-RU" dirty="0"/>
              <a:t> за </a:t>
            </a:r>
            <a:r>
              <a:rPr lang="ru-RU" dirty="0" err="1"/>
              <a:t>зсуву</a:t>
            </a:r>
            <a:r>
              <a:rPr lang="ru-RU" dirty="0"/>
              <a:t> рамки </a:t>
            </a:r>
            <a:r>
              <a:rPr lang="ru-RU" dirty="0" err="1"/>
              <a:t>зчитування</a:t>
            </a:r>
            <a:r>
              <a:rPr lang="ru-RU" dirty="0"/>
              <a:t>; СТ — </a:t>
            </a:r>
            <a:r>
              <a:rPr lang="ru-RU" dirty="0" err="1"/>
              <a:t>стартовий</a:t>
            </a:r>
            <a:r>
              <a:rPr lang="ru-RU" dirty="0"/>
              <a:t> кодон </a:t>
            </a:r>
            <a:r>
              <a:rPr lang="ru-RU" dirty="0" err="1"/>
              <a:t>зчитування</a:t>
            </a:r>
            <a:r>
              <a:rPr lang="ru-RU" dirty="0"/>
              <a:t> коду. </a:t>
            </a:r>
            <a:r>
              <a:rPr lang="ru-RU" dirty="0" err="1"/>
              <a:t>Нуклеотиди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випадають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вставляються</a:t>
            </a:r>
            <a:r>
              <a:rPr lang="ru-RU" dirty="0"/>
              <a:t>, </a:t>
            </a:r>
            <a:r>
              <a:rPr lang="ru-RU" dirty="0" err="1"/>
              <a:t>ретушовано</a:t>
            </a:r>
            <a:r>
              <a:rPr lang="ru-RU" dirty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4040188" cy="685800"/>
          </a:xfrm>
        </p:spPr>
        <p:txBody>
          <a:bodyPr/>
          <a:lstStyle/>
          <a:p>
            <a:r>
              <a:rPr lang="uk-UA" dirty="0" smtClean="0"/>
              <a:t>Генеративні мутації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102225" y="404664"/>
            <a:ext cx="4041775" cy="685800"/>
          </a:xfrm>
        </p:spPr>
        <p:txBody>
          <a:bodyPr/>
          <a:lstStyle/>
          <a:p>
            <a:r>
              <a:rPr lang="uk-UA" dirty="0" smtClean="0"/>
              <a:t>Соматичні мутації</a:t>
            </a:r>
            <a:endParaRPr lang="uk-UA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14859" t="29029" r="49380" b="38407"/>
          <a:stretch>
            <a:fillRect/>
          </a:stretch>
        </p:blipFill>
        <p:spPr bwMode="auto">
          <a:xfrm>
            <a:off x="179512" y="1484784"/>
            <a:ext cx="47880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s://ds04.infourok.ru/uploads/ex/0fd4/0004902b-1973689c/11/img9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20378" r="23496" b="21553"/>
          <a:stretch>
            <a:fillRect/>
          </a:stretch>
        </p:blipFill>
        <p:spPr bwMode="auto">
          <a:xfrm>
            <a:off x="5148064" y="1268760"/>
            <a:ext cx="3661774" cy="490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55576" y="4797152"/>
            <a:ext cx="439248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Рис.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Соматичні мутації, викликані у рослин іонізуючою</a:t>
            </a:r>
            <a:r>
              <a:rPr lang="uk-UA" dirty="0">
                <a:cs typeface="Arial" pitchFamily="34" charset="0"/>
              </a:rPr>
              <a:t>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радіацією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 поява білого забарвлення у червоних квіток</a:t>
            </a:r>
            <a:r>
              <a:rPr lang="uk-UA" dirty="0"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табаку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(1) та двох сортів ротиків (2 та 3). На малюнку 3</a:t>
            </a:r>
            <a:r>
              <a:rPr lang="uk-UA" dirty="0"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(зліва) нормальна квітка, з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права-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та що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мутувала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після</a:t>
            </a:r>
            <a:r>
              <a:rPr lang="uk-UA" dirty="0">
                <a:ea typeface="Calibri" pitchFamily="34" charset="0"/>
                <a:cs typeface="Tahoma" pitchFamily="34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опромінення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4293096"/>
            <a:ext cx="493204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Морфологічні мутації дрозофіли</a:t>
            </a:r>
            <a:endParaRPr lang="uk-UA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9653" t="29921" r="27450" b="17913"/>
          <a:stretch>
            <a:fillRect/>
          </a:stretch>
        </p:blipFill>
        <p:spPr bwMode="auto">
          <a:xfrm>
            <a:off x="827584" y="1340768"/>
            <a:ext cx="720079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Генні (точкові) мутації</a:t>
            </a:r>
            <a:endParaRPr lang="uk-UA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6488" t="35039" r="41522" b="24213"/>
          <a:stretch>
            <a:fillRect/>
          </a:stretch>
        </p:blipFill>
        <p:spPr bwMode="auto">
          <a:xfrm>
            <a:off x="1043608" y="1556792"/>
            <a:ext cx="71287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5229200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мінливості</a:t>
            </a:r>
            <a:endParaRPr lang="uk-UA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457200" y="1600199"/>
          <a:ext cx="838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7477" t="41535" r="38095" b="40551"/>
          <a:stretch>
            <a:fillRect/>
          </a:stretch>
        </p:blipFill>
        <p:spPr bwMode="auto">
          <a:xfrm>
            <a:off x="395536" y="620688"/>
            <a:ext cx="8218889" cy="213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7875" y="2852936"/>
            <a:ext cx="90261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2800" b="1" dirty="0" smtClean="0"/>
              <a:t>Мутації зі зсувом </a:t>
            </a:r>
            <a:r>
              <a:rPr lang="uk-UA" sz="2800" b="1" dirty="0"/>
              <a:t>рамки </a:t>
            </a:r>
            <a:r>
              <a:rPr lang="uk-UA" sz="2800" b="1" dirty="0" smtClean="0"/>
              <a:t>зчитування: </a:t>
            </a:r>
            <a:r>
              <a:rPr lang="uk-UA" sz="2800" b="1" dirty="0" err="1" smtClean="0"/>
              <a:t>інсерції</a:t>
            </a:r>
            <a:r>
              <a:rPr lang="uk-UA" sz="2800" b="1" dirty="0" smtClean="0"/>
              <a:t> або </a:t>
            </a:r>
            <a:r>
              <a:rPr lang="uk-UA" sz="2800" b="1" dirty="0" err="1" smtClean="0"/>
              <a:t>делеції</a:t>
            </a:r>
            <a:r>
              <a:rPr lang="uk-UA" sz="2800" b="1" dirty="0" smtClean="0"/>
              <a:t> </a:t>
            </a:r>
            <a:endParaRPr lang="uk-UA" sz="2800" b="1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15620" t="58661" r="33120" b="8699"/>
          <a:stretch>
            <a:fillRect/>
          </a:stretch>
        </p:blipFill>
        <p:spPr bwMode="auto">
          <a:xfrm>
            <a:off x="899592" y="3501008"/>
            <a:ext cx="77768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Хромосомні мутації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1. </a:t>
            </a:r>
            <a:r>
              <a:rPr lang="ru-RU" b="1" dirty="0" err="1" smtClean="0"/>
              <a:t>Перебудови</a:t>
            </a:r>
            <a:r>
              <a:rPr lang="ru-RU" b="1" dirty="0" smtClean="0"/>
              <a:t> хромосом,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впливають</a:t>
            </a:r>
            <a:r>
              <a:rPr lang="ru-RU" b="1" dirty="0" smtClean="0"/>
              <a:t> на 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генів у хромосомах: </a:t>
            </a:r>
          </a:p>
          <a:p>
            <a:pPr>
              <a:buNone/>
            </a:pPr>
            <a:r>
              <a:rPr lang="ru-RU" dirty="0" smtClean="0"/>
              <a:t>а) </a:t>
            </a:r>
            <a:r>
              <a:rPr lang="ru-RU" i="1" dirty="0" err="1" smtClean="0"/>
              <a:t>Делеції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нестачі</a:t>
            </a:r>
            <a:endParaRPr lang="ru-RU" i="1" dirty="0" smtClean="0"/>
          </a:p>
          <a:p>
            <a:pPr>
              <a:buNone/>
            </a:pPr>
            <a:r>
              <a:rPr lang="uk-UA" dirty="0" smtClean="0"/>
              <a:t>б) </a:t>
            </a:r>
            <a:r>
              <a:rPr lang="uk-UA" i="1" dirty="0" smtClean="0"/>
              <a:t>Дуплікації</a:t>
            </a:r>
          </a:p>
          <a:p>
            <a:pPr>
              <a:buNone/>
            </a:pPr>
            <a:r>
              <a:rPr lang="uk-UA" b="1" dirty="0" smtClean="0"/>
              <a:t>2. Перебудови хромосом, що змінюють локалізацію генів: </a:t>
            </a:r>
          </a:p>
          <a:p>
            <a:pPr>
              <a:buNone/>
            </a:pPr>
            <a:r>
              <a:rPr lang="ru-RU" dirty="0" smtClean="0"/>
              <a:t>а) </a:t>
            </a:r>
            <a:r>
              <a:rPr lang="ru-RU" i="1" dirty="0" err="1" smtClean="0"/>
              <a:t>Інверсії</a:t>
            </a:r>
            <a:endParaRPr lang="ru-RU" i="1" dirty="0" smtClean="0"/>
          </a:p>
          <a:p>
            <a:pPr>
              <a:buNone/>
            </a:pPr>
            <a:r>
              <a:rPr lang="uk-UA" dirty="0" smtClean="0"/>
              <a:t>б) </a:t>
            </a:r>
            <a:r>
              <a:rPr lang="uk-UA" i="1" dirty="0" err="1" smtClean="0"/>
              <a:t>Транслокації</a:t>
            </a:r>
            <a:endParaRPr lang="uk-UA" i="1" dirty="0" smtClean="0"/>
          </a:p>
          <a:p>
            <a:pPr>
              <a:buNone/>
            </a:pPr>
            <a:r>
              <a:rPr lang="ru-RU" dirty="0" smtClean="0"/>
              <a:t>в) </a:t>
            </a:r>
            <a:r>
              <a:rPr lang="ru-RU" i="1" dirty="0" err="1" smtClean="0"/>
              <a:t>Транспозиції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b="1" dirty="0" smtClean="0"/>
              <a:t>3. </a:t>
            </a:r>
            <a:r>
              <a:rPr lang="ru-RU" b="1" dirty="0" err="1" smtClean="0"/>
              <a:t>Зміни</a:t>
            </a:r>
            <a:r>
              <a:rPr lang="ru-RU" b="1" dirty="0" smtClean="0"/>
              <a:t> </a:t>
            </a:r>
            <a:r>
              <a:rPr lang="ru-RU" b="1" dirty="0" err="1" smtClean="0"/>
              <a:t>кількості</a:t>
            </a:r>
            <a:r>
              <a:rPr lang="ru-RU" b="1" dirty="0" smtClean="0"/>
              <a:t> хромосом (</a:t>
            </a:r>
            <a:r>
              <a:rPr lang="ru-RU" b="1" dirty="0" err="1" smtClean="0"/>
              <a:t>геномні</a:t>
            </a:r>
            <a:r>
              <a:rPr lang="ru-RU" b="1" dirty="0" smtClean="0"/>
              <a:t>): </a:t>
            </a:r>
          </a:p>
          <a:p>
            <a:pPr>
              <a:buNone/>
            </a:pPr>
            <a:r>
              <a:rPr lang="ru-RU" dirty="0" smtClean="0"/>
              <a:t>а) </a:t>
            </a:r>
            <a:r>
              <a:rPr lang="ru-RU" i="1" dirty="0" err="1" smtClean="0"/>
              <a:t>Центричне</a:t>
            </a:r>
            <a:r>
              <a:rPr lang="ru-RU" i="1" dirty="0" smtClean="0"/>
              <a:t> </a:t>
            </a:r>
            <a:r>
              <a:rPr lang="ru-RU" i="1" dirty="0" err="1" smtClean="0"/>
              <a:t>злиття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б) </a:t>
            </a:r>
            <a:r>
              <a:rPr lang="ru-RU" i="1" dirty="0" err="1" smtClean="0"/>
              <a:t>Центричний</a:t>
            </a:r>
            <a:r>
              <a:rPr lang="ru-RU" i="1" dirty="0" smtClean="0"/>
              <a:t> </a:t>
            </a:r>
            <a:r>
              <a:rPr lang="ru-RU" i="1" dirty="0" err="1" smtClean="0"/>
              <a:t>поділ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в) </a:t>
            </a:r>
            <a:r>
              <a:rPr lang="ru-RU" i="1" dirty="0" err="1" smtClean="0"/>
              <a:t>Анеуплоїдія</a:t>
            </a:r>
            <a:endParaRPr lang="ru-RU" i="1" dirty="0" smtClean="0"/>
          </a:p>
          <a:p>
            <a:pPr>
              <a:buNone/>
            </a:pPr>
            <a:r>
              <a:rPr lang="uk-UA" dirty="0" smtClean="0"/>
              <a:t>г) </a:t>
            </a:r>
            <a:r>
              <a:rPr lang="uk-UA" i="1" dirty="0" smtClean="0"/>
              <a:t>Поліплоїдія. Розрізняють </a:t>
            </a:r>
            <a:r>
              <a:rPr lang="uk-UA" i="1" dirty="0" err="1" smtClean="0"/>
              <a:t>автополіплоідію</a:t>
            </a:r>
            <a:r>
              <a:rPr lang="uk-UA" i="1" dirty="0" smtClean="0"/>
              <a:t> і </a:t>
            </a:r>
            <a:r>
              <a:rPr lang="uk-UA" i="1" dirty="0" err="1" smtClean="0"/>
              <a:t>алополіплоідію</a:t>
            </a:r>
            <a:r>
              <a:rPr lang="uk-UA" i="1" dirty="0" smtClean="0"/>
              <a:t>. </a:t>
            </a:r>
          </a:p>
          <a:p>
            <a:pPr>
              <a:buNone/>
            </a:pPr>
            <a:r>
              <a:rPr lang="uk-UA" dirty="0" smtClean="0"/>
              <a:t>д) </a:t>
            </a:r>
            <a:r>
              <a:rPr lang="uk-UA" i="1" dirty="0" err="1" smtClean="0"/>
              <a:t>Гаплоїдія</a:t>
            </a:r>
            <a:r>
              <a:rPr lang="uk-UA" i="1" dirty="0" smtClean="0"/>
              <a:t> (</a:t>
            </a:r>
            <a:r>
              <a:rPr lang="uk-UA" i="1" dirty="0" err="1" smtClean="0"/>
              <a:t>моноплоїдія</a:t>
            </a:r>
            <a:r>
              <a:rPr lang="uk-UA" i="1" dirty="0" smtClean="0"/>
              <a:t>)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Хромосомні мутації. </a:t>
            </a:r>
            <a:r>
              <a:rPr lang="uk-UA" dirty="0" err="1" smtClean="0"/>
              <a:t>Делеції</a:t>
            </a:r>
            <a:endParaRPr lang="uk-UA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4610" t="20079" r="31019" b="21653"/>
          <a:stretch>
            <a:fillRect/>
          </a:stretch>
        </p:blipFill>
        <p:spPr bwMode="auto">
          <a:xfrm>
            <a:off x="1034854" y="1556552"/>
            <a:ext cx="7074292" cy="426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5013176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Хромосомні мутації. Дуплікації</a:t>
            </a:r>
            <a:endParaRPr lang="uk-UA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0315" t="26124" r="33538" b="18820"/>
          <a:stretch>
            <a:fillRect/>
          </a:stretch>
        </p:blipFill>
        <p:spPr bwMode="auto">
          <a:xfrm>
            <a:off x="251521" y="1196752"/>
            <a:ext cx="46805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1196752"/>
            <a:ext cx="41719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Інверсії</a:t>
            </a:r>
            <a:endParaRPr lang="uk-UA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8459" t="18901" r="33971" b="17541"/>
          <a:stretch>
            <a:fillRect/>
          </a:stretch>
        </p:blipFill>
        <p:spPr bwMode="auto">
          <a:xfrm>
            <a:off x="0" y="1340768"/>
            <a:ext cx="46085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995145" cy="354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797152"/>
            <a:ext cx="3399294" cy="165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538736" cy="648072"/>
          </a:xfrm>
        </p:spPr>
        <p:txBody>
          <a:bodyPr/>
          <a:lstStyle/>
          <a:p>
            <a:r>
              <a:rPr lang="uk-UA" dirty="0" err="1" smtClean="0"/>
              <a:t>Транслокації</a:t>
            </a:r>
            <a:endParaRPr lang="uk-UA" dirty="0"/>
          </a:p>
        </p:txBody>
      </p:sp>
      <p:pic>
        <p:nvPicPr>
          <p:cNvPr id="3891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0938" b="2889"/>
          <a:stretch>
            <a:fillRect/>
          </a:stretch>
        </p:blipFill>
        <p:spPr bwMode="auto">
          <a:xfrm>
            <a:off x="4453344" y="1268760"/>
            <a:ext cx="46906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4725144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 — </a:t>
            </a:r>
            <a:r>
              <a:rPr lang="ru-RU" sz="2400" dirty="0" err="1"/>
              <a:t>утворення</a:t>
            </a:r>
            <a:r>
              <a:rPr lang="ru-RU" sz="2400" dirty="0"/>
              <a:t> </a:t>
            </a:r>
            <a:r>
              <a:rPr lang="ru-RU" sz="2400" dirty="0" err="1"/>
              <a:t>кільця</a:t>
            </a:r>
            <a:r>
              <a:rPr lang="ru-RU" sz="2400" dirty="0"/>
              <a:t> за </a:t>
            </a:r>
            <a:r>
              <a:rPr lang="ru-RU" sz="2400" dirty="0" err="1"/>
              <a:t>однієї</a:t>
            </a:r>
            <a:r>
              <a:rPr lang="ru-RU" sz="2400" dirty="0"/>
              <a:t> </a:t>
            </a:r>
            <a:r>
              <a:rPr lang="ru-RU" sz="2400" dirty="0" err="1"/>
              <a:t>транслокації</a:t>
            </a:r>
            <a:r>
              <a:rPr lang="ru-RU" sz="2400" dirty="0"/>
              <a:t>, </a:t>
            </a:r>
          </a:p>
          <a:p>
            <a:r>
              <a:rPr lang="ru-RU" sz="2400" dirty="0"/>
              <a:t>2 — за </a:t>
            </a:r>
            <a:r>
              <a:rPr lang="ru-RU" sz="2400" dirty="0" err="1"/>
              <a:t>двох</a:t>
            </a:r>
            <a:r>
              <a:rPr lang="ru-RU" sz="2400" dirty="0"/>
              <a:t> </a:t>
            </a:r>
            <a:r>
              <a:rPr lang="ru-RU" sz="2400" dirty="0" err="1"/>
              <a:t>транслокацій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3 — за </a:t>
            </a:r>
            <a:r>
              <a:rPr lang="ru-RU" sz="2400" dirty="0" err="1"/>
              <a:t>трьох</a:t>
            </a:r>
            <a:r>
              <a:rPr lang="ru-RU" sz="2400" dirty="0"/>
              <a:t> </a:t>
            </a:r>
            <a:r>
              <a:rPr lang="ru-RU" sz="2400" dirty="0" err="1"/>
              <a:t>транслокацій</a:t>
            </a:r>
            <a:r>
              <a:rPr lang="ru-RU" sz="2400" b="1" dirty="0"/>
              <a:t>. </a:t>
            </a:r>
            <a:endParaRPr lang="uk-UA" sz="24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14505" t="16044" r="28785" b="9191"/>
          <a:stretch>
            <a:fillRect/>
          </a:stretch>
        </p:blipFill>
        <p:spPr bwMode="auto">
          <a:xfrm>
            <a:off x="0" y="2276873"/>
            <a:ext cx="42119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Транспозиції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3645024"/>
            <a:ext cx="55081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Схема взаємодії активатора (Ас) та </a:t>
            </a:r>
            <a:r>
              <a:rPr lang="uk-UA" b="1" i="1" dirty="0" err="1"/>
              <a:t>дисоціатора</a:t>
            </a:r>
            <a:r>
              <a:rPr lang="uk-UA" b="1" i="1" dirty="0"/>
              <a:t> (</a:t>
            </a:r>
            <a:r>
              <a:rPr lang="en-US" b="1" i="1" dirty="0"/>
              <a:t>Ds</a:t>
            </a:r>
            <a:r>
              <a:rPr lang="uk-UA" b="1" i="1" dirty="0"/>
              <a:t>), що </a:t>
            </a:r>
            <a:r>
              <a:rPr lang="uk-UA" b="1" i="1" dirty="0" err="1"/>
              <a:t>інактивує</a:t>
            </a:r>
            <a:r>
              <a:rPr lang="uk-UA" b="1" i="1" dirty="0"/>
              <a:t> локус С у кукурудзи, що пояснює результати отримані Б. </a:t>
            </a:r>
            <a:r>
              <a:rPr lang="uk-UA" b="1" i="1" dirty="0" err="1"/>
              <a:t>МакКлінток</a:t>
            </a:r>
            <a:r>
              <a:rPr lang="uk-UA" dirty="0"/>
              <a:t>.</a:t>
            </a:r>
          </a:p>
          <a:p>
            <a:r>
              <a:rPr lang="uk-UA" dirty="0"/>
              <a:t>А- </a:t>
            </a:r>
            <a:r>
              <a:rPr lang="en-US" dirty="0"/>
              <a:t>Ds</a:t>
            </a:r>
            <a:r>
              <a:rPr lang="uk-UA" dirty="0"/>
              <a:t> віддалений від </a:t>
            </a:r>
            <a:r>
              <a:rPr lang="uk-UA" dirty="0" err="1"/>
              <a:t>локуса</a:t>
            </a:r>
            <a:r>
              <a:rPr lang="uk-UA" dirty="0"/>
              <a:t> С, Б- </a:t>
            </a:r>
            <a:r>
              <a:rPr lang="en-US" dirty="0"/>
              <a:t>Ds </a:t>
            </a:r>
            <a:r>
              <a:rPr lang="uk-UA" dirty="0"/>
              <a:t>перемістився в локус С та </a:t>
            </a:r>
            <a:r>
              <a:rPr lang="uk-UA" dirty="0" err="1"/>
              <a:t>інактивував</a:t>
            </a:r>
            <a:r>
              <a:rPr lang="uk-UA" dirty="0"/>
              <a:t> його (проявляється рецесивний алель с), В- Ас стимулює переміщення  </a:t>
            </a:r>
            <a:r>
              <a:rPr lang="en-US" dirty="0"/>
              <a:t>Ds </a:t>
            </a:r>
            <a:r>
              <a:rPr lang="uk-UA" dirty="0"/>
              <a:t>в результаті чого він покидає локус С, що виражається в реверсія с-С в ході мітотичного поділу (поява забарвлених плям на зернах кукурудзи)</a:t>
            </a:r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8363" t="37626" r="59906" b="29779"/>
          <a:stretch>
            <a:fillRect/>
          </a:stretch>
        </p:blipFill>
        <p:spPr bwMode="auto">
          <a:xfrm>
            <a:off x="4355976" y="0"/>
            <a:ext cx="3573966" cy="368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://www.fasthigh.ru/cdn-imgs_%D0%9E%D1%80%D0%B8%D0%B3%D0%B8%D0%BD%D0%B0%D0%BB%D1%8C%D0%BD%D0%B0%D1%8F-%D1%81%D0%B5%D0%BC%D0%B5%D0%BD%D0%B0-%D0%BA%D1%83%D0%BA%D1%83%D1%80%D1%83%D0%B7%D1%8B-%D0%BC%D0%B8%D0%BA%D1%81-%D0%B1%D0%B5%D1%81%D0%BF%D0%BB%D0%B0%D1%82%D0%BD%D0%B0%D1%8F-%D1%86%D0%B2%D0%B5%D1%82%D0%B0-%D1%81%D0%B5%D0%BC%D0%B5%D0%BD%D0%B0-%D0%BA%D1%83%D0%BA%D1%83%D1%80%D1%83%D0%B7%D1%8B-%D0%BA%D1%80%D0%B0%D1%81%D0%BE%D1%87%D0%BD%D1%8B%D0%B5-%D0%BA%D1%83%D0%BA%D1%83%D1%80%D1%83%D0%B7%D0%B0/63914-3.jpg"/>
          <p:cNvPicPr>
            <a:picLocks noChangeAspect="1" noChangeArrowheads="1"/>
          </p:cNvPicPr>
          <p:nvPr/>
        </p:nvPicPr>
        <p:blipFill>
          <a:blip r:embed="rId3" cstate="print"/>
          <a:srcRect l="17472" r="25322" b="11767"/>
          <a:stretch>
            <a:fillRect/>
          </a:stretch>
        </p:blipFill>
        <p:spPr bwMode="auto">
          <a:xfrm>
            <a:off x="467544" y="1268760"/>
            <a:ext cx="252028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Робертсонівські</a:t>
            </a:r>
            <a:r>
              <a:rPr lang="uk-UA" dirty="0" smtClean="0"/>
              <a:t> перебудови</a:t>
            </a:r>
            <a:endParaRPr lang="uk-UA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0164" t="36152" r="30939" b="26239"/>
          <a:stretch>
            <a:fillRect/>
          </a:stretch>
        </p:blipFill>
        <p:spPr bwMode="auto">
          <a:xfrm>
            <a:off x="1547664" y="1556792"/>
            <a:ext cx="6850954" cy="414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Анеуплоїдія</a:t>
            </a:r>
            <a:endParaRPr lang="uk-UA" dirty="0"/>
          </a:p>
        </p:txBody>
      </p:sp>
      <p:pic>
        <p:nvPicPr>
          <p:cNvPr id="3584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25144"/>
            <a:ext cx="35909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https://www.mun.ca/biology/scarr/iGen3_16_15_Figure-L.jpg"/>
          <p:cNvPicPr>
            <a:picLocks noChangeAspect="1" noChangeArrowheads="1"/>
          </p:cNvPicPr>
          <p:nvPr/>
        </p:nvPicPr>
        <p:blipFill>
          <a:blip r:embed="rId3" cstate="print"/>
          <a:srcRect b="2125"/>
          <a:stretch>
            <a:fillRect/>
          </a:stretch>
        </p:blipFill>
        <p:spPr bwMode="auto">
          <a:xfrm>
            <a:off x="5220072" y="548680"/>
            <a:ext cx="3923928" cy="5976664"/>
          </a:xfrm>
          <a:prstGeom prst="rect">
            <a:avLst/>
          </a:prstGeom>
          <a:noFill/>
        </p:spPr>
      </p:pic>
      <p:pic>
        <p:nvPicPr>
          <p:cNvPr id="35845" name="Picture 5" descr="https://slide-share.ru/image/281166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4938386" cy="2691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797152"/>
            <a:ext cx="8229600" cy="172819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400" dirty="0" smtClean="0"/>
              <a:t>Для </a:t>
            </a:r>
            <a:r>
              <a:rPr lang="ru-RU" sz="2400" dirty="0" err="1" smtClean="0"/>
              <a:t>з'ясування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локалізації</a:t>
            </a:r>
            <a:r>
              <a:rPr lang="ru-RU" sz="2400" dirty="0" smtClean="0"/>
              <a:t> генів у хромосомах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скористатись</a:t>
            </a:r>
            <a:r>
              <a:rPr lang="ru-RU" sz="2400" dirty="0" smtClean="0"/>
              <a:t> так </a:t>
            </a:r>
            <a:r>
              <a:rPr lang="ru-RU" sz="2400" dirty="0" err="1" smtClean="0"/>
              <a:t>званим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моногамним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аналізом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крім</a:t>
            </a:r>
            <a:r>
              <a:rPr lang="ru-RU" sz="2400" b="1" dirty="0" smtClean="0"/>
              <a:t> того, </a:t>
            </a:r>
            <a:r>
              <a:rPr lang="ru-RU" sz="2400" b="1" dirty="0" err="1" smtClean="0"/>
              <a:t>дає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змогу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визначити</a:t>
            </a:r>
            <a:r>
              <a:rPr lang="ru-RU" sz="2400" b="1" dirty="0" smtClean="0"/>
              <a:t> роль </a:t>
            </a:r>
            <a:r>
              <a:rPr lang="ru-RU" sz="2400" b="1" dirty="0" err="1" smtClean="0"/>
              <a:t>окремої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хромосоми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онтогенезі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рослини</a:t>
            </a:r>
            <a:r>
              <a:rPr lang="ru-RU" sz="2400" b="1" dirty="0" smtClean="0"/>
              <a:t>.</a:t>
            </a:r>
            <a:endParaRPr lang="uk-UA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0558" t="23736" r="44849" b="9637"/>
          <a:stretch>
            <a:fillRect/>
          </a:stretch>
        </p:blipFill>
        <p:spPr bwMode="auto">
          <a:xfrm>
            <a:off x="2483768" y="404664"/>
            <a:ext cx="4248472" cy="432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Август </a:t>
            </a:r>
            <a:r>
              <a:rPr lang="uk-UA" dirty="0" err="1" smtClean="0"/>
              <a:t>Вейсман</a:t>
            </a:r>
            <a:r>
              <a:rPr lang="uk-UA" dirty="0" smtClean="0"/>
              <a:t> (1833-1914)</a:t>
            </a:r>
            <a:endParaRPr lang="uk-UA" dirty="0"/>
          </a:p>
        </p:txBody>
      </p:sp>
      <p:pic>
        <p:nvPicPr>
          <p:cNvPr id="4" name="Содержимое 3" descr="https://upload.wikimedia.org/wikipedia/commons/1/15/August_Weismann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3171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700808"/>
            <a:ext cx="482453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i="1" dirty="0" err="1" smtClean="0"/>
              <a:t>Фенотипові</a:t>
            </a:r>
            <a:r>
              <a:rPr lang="ru-RU" sz="2400" i="1" dirty="0" smtClean="0"/>
              <a:t> </a:t>
            </a:r>
            <a:r>
              <a:rPr lang="ru-RU" sz="2400" i="1" dirty="0" err="1"/>
              <a:t>зміни</a:t>
            </a:r>
            <a:r>
              <a:rPr lang="ru-RU" sz="2400" i="1" dirty="0"/>
              <a:t> в </a:t>
            </a:r>
            <a:r>
              <a:rPr lang="ru-RU" sz="2400" i="1" dirty="0" err="1"/>
              <a:t>соматичних</a:t>
            </a:r>
            <a:r>
              <a:rPr lang="ru-RU" sz="2400" i="1" dirty="0"/>
              <a:t> </a:t>
            </a:r>
            <a:r>
              <a:rPr lang="ru-RU" sz="2400" i="1" dirty="0" err="1"/>
              <a:t>клітинах</a:t>
            </a:r>
            <a:r>
              <a:rPr lang="ru-RU" sz="2400" i="1" dirty="0"/>
              <a:t> не </a:t>
            </a:r>
            <a:r>
              <a:rPr lang="ru-RU" sz="2400" i="1" dirty="0" err="1"/>
              <a:t>можуть</a:t>
            </a:r>
            <a:r>
              <a:rPr lang="ru-RU" sz="2400" i="1" dirty="0"/>
              <a:t> </a:t>
            </a:r>
            <a:r>
              <a:rPr lang="ru-RU" sz="2400" i="1" dirty="0" err="1"/>
              <a:t>впливати</a:t>
            </a:r>
            <a:r>
              <a:rPr lang="ru-RU" sz="2400" i="1" dirty="0"/>
              <a:t> на </a:t>
            </a:r>
            <a:r>
              <a:rPr lang="ru-RU" sz="2400" i="1" dirty="0" err="1"/>
              <a:t>властивості</a:t>
            </a:r>
            <a:r>
              <a:rPr lang="ru-RU" sz="2400" i="1" dirty="0"/>
              <a:t> </a:t>
            </a:r>
            <a:r>
              <a:rPr lang="ru-RU" sz="2400" i="1" dirty="0" err="1"/>
              <a:t>клітин</a:t>
            </a:r>
            <a:r>
              <a:rPr lang="ru-RU" sz="2400" i="1" dirty="0"/>
              <a:t> </a:t>
            </a:r>
            <a:r>
              <a:rPr lang="ru-RU" sz="2400" i="1" dirty="0" err="1"/>
              <a:t>зародкового</a:t>
            </a:r>
            <a:r>
              <a:rPr lang="ru-RU" sz="2400" i="1" dirty="0"/>
              <a:t> ряду </a:t>
            </a:r>
            <a:r>
              <a:rPr lang="ru-RU" sz="2400" i="1" dirty="0" err="1"/>
              <a:t>і</a:t>
            </a:r>
            <a:r>
              <a:rPr lang="ru-RU" sz="2400" i="1" dirty="0"/>
              <a:t>, </a:t>
            </a:r>
            <a:r>
              <a:rPr lang="ru-RU" sz="2400" i="1" dirty="0" err="1"/>
              <a:t>врешті</a:t>
            </a:r>
            <a:r>
              <a:rPr lang="ru-RU" sz="2400" i="1" dirty="0"/>
              <a:t>, гамет. </a:t>
            </a:r>
            <a:endParaRPr lang="uk-UA" sz="2400" i="1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32721" t="22785" r="38718" b="26582"/>
          <a:stretch>
            <a:fillRect/>
          </a:stretch>
        </p:blipFill>
        <p:spPr bwMode="auto">
          <a:xfrm>
            <a:off x="4572000" y="3212976"/>
            <a:ext cx="392392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Поліплоїдія</a:t>
            </a:r>
            <a:endParaRPr lang="uk-UA" dirty="0"/>
          </a:p>
        </p:txBody>
      </p:sp>
      <p:pic>
        <p:nvPicPr>
          <p:cNvPr id="4" name="Содержимое 3" descr="https://naurok.com.ua/uploads/files/15555/12482/12699_images/1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19952"/>
          <a:stretch>
            <a:fillRect/>
          </a:stretch>
        </p:blipFill>
        <p:spPr bwMode="auto">
          <a:xfrm>
            <a:off x="755576" y="1412776"/>
            <a:ext cx="79563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Використання </a:t>
            </a:r>
            <a:r>
              <a:rPr lang="uk-UA" dirty="0" err="1" smtClean="0"/>
              <a:t>колхіцину</a:t>
            </a:r>
            <a:r>
              <a:rPr lang="uk-UA" dirty="0" smtClean="0"/>
              <a:t> для подвоєння числа хромосом</a:t>
            </a:r>
            <a:endParaRPr lang="uk-UA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7114" t="57582" r="31264" b="14047"/>
          <a:stretch>
            <a:fillRect/>
          </a:stretch>
        </p:blipFill>
        <p:spPr bwMode="auto">
          <a:xfrm>
            <a:off x="3707904" y="2276872"/>
            <a:ext cx="5081529" cy="309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0330" t="26813" r="58433" b="10669"/>
          <a:stretch>
            <a:fillRect/>
          </a:stretch>
        </p:blipFill>
        <p:spPr bwMode="auto">
          <a:xfrm>
            <a:off x="0" y="836712"/>
            <a:ext cx="36724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Аллополіплоїди</a:t>
            </a:r>
            <a:endParaRPr lang="uk-UA" dirty="0"/>
          </a:p>
        </p:txBody>
      </p:sp>
      <p:pic>
        <p:nvPicPr>
          <p:cNvPr id="9" name="Содержимое 8" descr="http://www.znanius.com/uploads/etbook/biology11_ua/Ris_1_4_24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70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Гаплоїдія</a:t>
            </a:r>
            <a:endParaRPr lang="uk-UA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0680" t="58022" r="30647" b="8997"/>
          <a:stretch>
            <a:fillRect/>
          </a:stretch>
        </p:blipFill>
        <p:spPr bwMode="auto">
          <a:xfrm>
            <a:off x="971600" y="2924944"/>
            <a:ext cx="6838866" cy="290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48478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Гаплоїдом або </a:t>
            </a:r>
            <a:r>
              <a:rPr lang="uk-UA" dirty="0" err="1" smtClean="0"/>
              <a:t>моноплоїдом</a:t>
            </a:r>
            <a:r>
              <a:rPr lang="uk-UA" dirty="0" smtClean="0"/>
              <a:t> </a:t>
            </a:r>
            <a:r>
              <a:rPr lang="uk-UA" dirty="0"/>
              <a:t>називають організм, що утримує в соматичних клітинах </a:t>
            </a:r>
            <a:r>
              <a:rPr lang="uk-UA" dirty="0" err="1"/>
              <a:t>гаплоїдний</a:t>
            </a:r>
            <a:r>
              <a:rPr lang="uk-UA" dirty="0"/>
              <a:t> набір </a:t>
            </a:r>
            <a:r>
              <a:rPr lang="uk-UA" dirty="0" err="1"/>
              <a:t>негомологічних</a:t>
            </a:r>
            <a:r>
              <a:rPr lang="uk-UA" dirty="0"/>
              <a:t> хромосом. </a:t>
            </a:r>
            <a:r>
              <a:rPr lang="uk-UA" dirty="0" err="1"/>
              <a:t>Гаплоїдія</a:t>
            </a:r>
            <a:r>
              <a:rPr lang="uk-UA" dirty="0"/>
              <a:t> може бути природною і </a:t>
            </a:r>
            <a:r>
              <a:rPr lang="uk-UA" dirty="0" err="1"/>
              <a:t>визваною</a:t>
            </a:r>
            <a:r>
              <a:rPr lang="uk-UA" dirty="0"/>
              <a:t> штучно. Для численних організмів (одноклітинних і багатоклітинних) </a:t>
            </a:r>
            <a:r>
              <a:rPr lang="uk-UA" dirty="0" err="1"/>
              <a:t>гаплоїдний</a:t>
            </a:r>
            <a:r>
              <a:rPr lang="uk-UA" dirty="0"/>
              <a:t> стан соматичних клітин є природним явищем.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Фізичний мутагенез. УФ опромінення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99377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Мутагенний ефект </a:t>
            </a:r>
            <a:r>
              <a:rPr lang="uk-UA" sz="2000" b="1" dirty="0" smtClean="0"/>
              <a:t>ультрафіолетового опромінення </a:t>
            </a:r>
            <a:r>
              <a:rPr lang="uk-UA" sz="2000" dirty="0" smtClean="0"/>
              <a:t>виявляється лише в клітинних </a:t>
            </a:r>
            <a:r>
              <a:rPr lang="uk-UA" sz="2000" dirty="0" err="1" smtClean="0"/>
              <a:t>моношарах</a:t>
            </a:r>
            <a:r>
              <a:rPr lang="uk-UA" sz="2000" dirty="0" smtClean="0"/>
              <a:t>, таких як мікроорганізми, пилок, спори, поверхневі клітини шкіри і т. п. Це пояснюється низькою проникливістю тканини для ультрафіолетового проміння. Найбільш мутагенним виявилось опромінення з довжиною хвилі близько 260 </a:t>
            </a:r>
            <a:r>
              <a:rPr lang="uk-UA" sz="2000" dirty="0" err="1" smtClean="0"/>
              <a:t>нм</a:t>
            </a:r>
            <a:r>
              <a:rPr lang="uk-UA" sz="2000" dirty="0" smtClean="0"/>
              <a:t>, бо воно поглинається молекулами ДНК. </a:t>
            </a:r>
          </a:p>
          <a:p>
            <a:endParaRPr lang="uk-UA" sz="20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936" y="3501008"/>
            <a:ext cx="679080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Іонізуюче випромінювання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05343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Іонізуюче опромінення</a:t>
            </a:r>
            <a:r>
              <a:rPr lang="uk-UA" dirty="0"/>
              <a:t>, як </a:t>
            </a:r>
            <a:r>
              <a:rPr lang="uk-UA" dirty="0" smtClean="0"/>
              <a:t>електромагнітне (</a:t>
            </a:r>
            <a:r>
              <a:rPr lang="uk-UA" dirty="0" err="1" smtClean="0"/>
              <a:t>ренгенівські</a:t>
            </a:r>
            <a:r>
              <a:rPr lang="uk-UA" dirty="0" smtClean="0"/>
              <a:t> </a:t>
            </a:r>
            <a:r>
              <a:rPr lang="uk-UA" dirty="0"/>
              <a:t>і гама-промені), так і корпускулярні (бета-частки, протони, нейтрони, альфа-частки), проходячи через клітину, виривають із зовнішньої оболонки атомів і молекул електрони, які, в свою чергу, продовжують цей процес. Втративши енергію, вільні електрони приєднуються до інших атомів і молекул. Відрив електронів від зовнішньої оболонки атомів (молекул) веде до появи позитивних, а приєднання — до негативних іонів. Вважають, що саме так утворюються вільні активні радикали із елементів води в тканинах, які можуть ушкоджувати інші молекули. </a:t>
            </a:r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0860" t="31345" r="55612" b="47054"/>
          <a:stretch>
            <a:fillRect/>
          </a:stretch>
        </p:blipFill>
        <p:spPr bwMode="auto">
          <a:xfrm>
            <a:off x="1907704" y="3789040"/>
            <a:ext cx="508245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Хімічний мутагенез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Сьогодні відомо дев'ять основних класів хімічних сполук, здатних спричиняти </a:t>
            </a:r>
            <a:r>
              <a:rPr lang="uk-UA" dirty="0" err="1" smtClean="0"/>
              <a:t>передмутаційні</a:t>
            </a:r>
            <a:r>
              <a:rPr lang="uk-UA" dirty="0" smtClean="0"/>
              <a:t> зміни в ДНК, які можуть згодом фіксуватись як мутації: </a:t>
            </a:r>
          </a:p>
          <a:p>
            <a:pPr>
              <a:buNone/>
            </a:pPr>
            <a:r>
              <a:rPr lang="uk-UA" i="1" dirty="0" smtClean="0"/>
              <a:t>1. </a:t>
            </a:r>
            <a:r>
              <a:rPr lang="uk-UA" i="1" dirty="0" err="1" smtClean="0"/>
              <a:t>Алкілуючі</a:t>
            </a:r>
            <a:r>
              <a:rPr lang="uk-UA" i="1" dirty="0" smtClean="0"/>
              <a:t> сполуки; </a:t>
            </a:r>
          </a:p>
          <a:p>
            <a:pPr>
              <a:buNone/>
            </a:pPr>
            <a:r>
              <a:rPr lang="uk-UA" i="1" dirty="0" smtClean="0"/>
              <a:t>2. Перекиси; </a:t>
            </a:r>
          </a:p>
          <a:p>
            <a:pPr>
              <a:buNone/>
            </a:pPr>
            <a:r>
              <a:rPr lang="uk-UA" i="1" dirty="0" smtClean="0"/>
              <a:t>3. Альдегіди; </a:t>
            </a:r>
          </a:p>
          <a:p>
            <a:pPr>
              <a:buNone/>
            </a:pPr>
            <a:r>
              <a:rPr lang="uk-UA" i="1" dirty="0" smtClean="0"/>
              <a:t>4. </a:t>
            </a:r>
            <a:r>
              <a:rPr lang="uk-UA" i="1" dirty="0" err="1" smtClean="0"/>
              <a:t>Гідроксиламіни</a:t>
            </a:r>
            <a:r>
              <a:rPr lang="uk-UA" i="1" dirty="0" smtClean="0"/>
              <a:t>; </a:t>
            </a:r>
          </a:p>
          <a:p>
            <a:pPr>
              <a:buNone/>
            </a:pPr>
            <a:r>
              <a:rPr lang="ru-RU" i="1" dirty="0" smtClean="0"/>
              <a:t>5. Азотиста кислота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її</a:t>
            </a:r>
            <a:r>
              <a:rPr lang="ru-RU" i="1" dirty="0" smtClean="0"/>
              <a:t> </a:t>
            </a:r>
            <a:r>
              <a:rPr lang="ru-RU" i="1" dirty="0" err="1" smtClean="0"/>
              <a:t>похідні</a:t>
            </a:r>
            <a:r>
              <a:rPr lang="ru-RU" i="1" dirty="0" smtClean="0"/>
              <a:t>; </a:t>
            </a:r>
          </a:p>
          <a:p>
            <a:pPr>
              <a:buNone/>
            </a:pPr>
            <a:r>
              <a:rPr lang="ru-RU" i="1" dirty="0" smtClean="0"/>
              <a:t>6. </a:t>
            </a:r>
            <a:r>
              <a:rPr lang="ru-RU" i="1" dirty="0" err="1" smtClean="0"/>
              <a:t>Антиметаболіти</a:t>
            </a:r>
            <a:r>
              <a:rPr lang="ru-RU" i="1" dirty="0" smtClean="0"/>
              <a:t>, в тому </a:t>
            </a:r>
            <a:r>
              <a:rPr lang="ru-RU" i="1" dirty="0" err="1" smtClean="0"/>
              <a:t>числі</a:t>
            </a:r>
            <a:r>
              <a:rPr lang="ru-RU" i="1" dirty="0" smtClean="0"/>
              <a:t> аналоги </a:t>
            </a:r>
            <a:r>
              <a:rPr lang="ru-RU" i="1" dirty="0" err="1" smtClean="0"/>
              <a:t>азотистих</a:t>
            </a:r>
            <a:r>
              <a:rPr lang="ru-RU" i="1" dirty="0" smtClean="0"/>
              <a:t> основ; </a:t>
            </a:r>
          </a:p>
          <a:p>
            <a:pPr>
              <a:buNone/>
            </a:pPr>
            <a:r>
              <a:rPr lang="uk-UA" i="1" dirty="0" smtClean="0"/>
              <a:t>7. Солі важких металів; </a:t>
            </a:r>
          </a:p>
          <a:p>
            <a:pPr>
              <a:buNone/>
            </a:pPr>
            <a:r>
              <a:rPr lang="uk-UA" i="1" dirty="0" smtClean="0"/>
              <a:t>8. Акридинові барвники; </a:t>
            </a:r>
          </a:p>
          <a:p>
            <a:pPr>
              <a:buNone/>
            </a:pPr>
            <a:r>
              <a:rPr lang="uk-UA" i="1" dirty="0" smtClean="0"/>
              <a:t>9. Ряд речовин, різних за будовою</a:t>
            </a:r>
            <a:r>
              <a:rPr lang="uk-UA" dirty="0" smtClean="0"/>
              <a:t>, — уретан, </a:t>
            </a:r>
            <a:r>
              <a:rPr lang="uk-UA" dirty="0" err="1" smtClean="0"/>
              <a:t>гідроксиламід</a:t>
            </a:r>
            <a:r>
              <a:rPr lang="uk-UA" dirty="0" smtClean="0"/>
              <a:t>, алкалоїди, вільні радикали, деякі лікарські речовини, гербіциди, інсектициди та ін. 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хімічних мутагенів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Азотиста кислота (Н</a:t>
            </a:r>
            <a:r>
              <a:rPr lang="en-US" sz="2400" dirty="0" smtClean="0"/>
              <a:t>N</a:t>
            </a:r>
            <a:r>
              <a:rPr lang="uk-UA" sz="2400" dirty="0" smtClean="0"/>
              <a:t>О</a:t>
            </a:r>
            <a:r>
              <a:rPr lang="uk-UA" sz="2400" baseline="-25000" dirty="0" smtClean="0"/>
              <a:t>2</a:t>
            </a:r>
            <a:r>
              <a:rPr lang="uk-UA" sz="2400" dirty="0" smtClean="0"/>
              <a:t>) </a:t>
            </a:r>
          </a:p>
          <a:p>
            <a:r>
              <a:rPr lang="uk-UA" sz="2400" dirty="0" err="1" smtClean="0"/>
              <a:t>Гідроксиламін</a:t>
            </a:r>
            <a:r>
              <a:rPr lang="uk-UA" sz="2400" dirty="0" smtClean="0"/>
              <a:t> (</a:t>
            </a:r>
            <a:r>
              <a:rPr lang="en-US" sz="2400" dirty="0" smtClean="0"/>
              <a:t>NH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OH</a:t>
            </a:r>
            <a:r>
              <a:rPr lang="uk-UA" sz="2400" dirty="0" smtClean="0"/>
              <a:t>)</a:t>
            </a:r>
          </a:p>
          <a:p>
            <a:r>
              <a:rPr lang="uk-UA" sz="2400" dirty="0" smtClean="0"/>
              <a:t>Іприт 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r>
              <a:rPr lang="uk-UA" sz="2400" dirty="0" err="1" smtClean="0"/>
              <a:t>Біс-</a:t>
            </a:r>
            <a:r>
              <a:rPr lang="uk-UA" sz="2400" dirty="0" smtClean="0"/>
              <a:t>(2-хлоретил)сульфід  </a:t>
            </a:r>
            <a:endParaRPr lang="uk-UA" sz="2400" dirty="0"/>
          </a:p>
        </p:txBody>
      </p:sp>
      <p:pic>
        <p:nvPicPr>
          <p:cNvPr id="6" name="Рисунок 5" descr="https://topwar.ru/uploads/posts/2014-11/1415197018_iprit.jpg"/>
          <p:cNvPicPr/>
          <p:nvPr/>
        </p:nvPicPr>
        <p:blipFill>
          <a:blip r:embed="rId2" cstate="print"/>
          <a:srcRect b="13602"/>
          <a:stretch>
            <a:fillRect/>
          </a:stretch>
        </p:blipFill>
        <p:spPr bwMode="auto">
          <a:xfrm>
            <a:off x="899592" y="2708920"/>
            <a:ext cx="2856034" cy="100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tudfiles.net/html/2706/1145/html_JptdJioiNo.CklD/img-CiEBw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437112"/>
            <a:ext cx="1968011" cy="122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4"/>
          <p:cNvSpPr txBox="1">
            <a:spLocks/>
          </p:cNvSpPr>
          <p:nvPr/>
        </p:nvSpPr>
        <p:spPr>
          <a:xfrm>
            <a:off x="4572000" y="1340768"/>
            <a:ext cx="3898776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400" dirty="0"/>
              <a:t>N-</a:t>
            </a:r>
            <a:r>
              <a:rPr lang="uk-UA" sz="2400" dirty="0" err="1"/>
              <a:t>метил-</a:t>
            </a:r>
            <a:r>
              <a:rPr lang="en-US" sz="2400" dirty="0"/>
              <a:t>N-</a:t>
            </a:r>
            <a:r>
              <a:rPr lang="uk-UA" sz="2400" dirty="0" err="1"/>
              <a:t>нітро-</a:t>
            </a:r>
            <a:r>
              <a:rPr lang="en-US" sz="2400" dirty="0"/>
              <a:t>N-</a:t>
            </a:r>
            <a:r>
              <a:rPr lang="uk-UA" sz="2400" dirty="0" err="1"/>
              <a:t>нітрозогуанідин</a:t>
            </a:r>
            <a:r>
              <a:rPr lang="uk-UA" sz="2400" dirty="0"/>
              <a:t>: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uk-UA" sz="2400" dirty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uk-UA" sz="2400" dirty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uk-UA" sz="2400" dirty="0" err="1" smtClean="0"/>
              <a:t>профлавін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76872"/>
            <a:ext cx="2448272" cy="151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upload.wikimedia.org/wikipedia/commons/c/cf/Proflavine_structure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509120"/>
            <a:ext cx="3737514" cy="119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89040" y="188640"/>
            <a:ext cx="555496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Вільгельм </a:t>
            </a:r>
            <a:r>
              <a:rPr lang="uk-UA" dirty="0" err="1" smtClean="0"/>
              <a:t>Людвиг</a:t>
            </a:r>
            <a:r>
              <a:rPr lang="uk-UA" dirty="0" smtClean="0"/>
              <a:t> </a:t>
            </a:r>
            <a:r>
              <a:rPr lang="uk-UA" dirty="0" err="1" smtClean="0"/>
              <a:t>Йогансен</a:t>
            </a:r>
            <a:r>
              <a:rPr lang="uk-UA" dirty="0" smtClean="0"/>
              <a:t> (1857-1927)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4951"/>
          <a:stretch>
            <a:fillRect/>
          </a:stretch>
        </p:blipFill>
        <p:spPr bwMode="auto">
          <a:xfrm>
            <a:off x="323528" y="2537520"/>
            <a:ext cx="273630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s://img0.liveinternet.ru/images/attach/c/2/83/59/83059432_large_Wilhelm_Johannsen_18571927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304576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92696"/>
            <a:ext cx="3923928" cy="193899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Варіювання маси насіння квасолі в рамках одного сорту (А) та в чистих лініях, отриманих шляхом добору (Б та В). Подальший добір в чистих лініях,як показав В. </a:t>
            </a:r>
            <a:r>
              <a:rPr lang="uk-UA" sz="2000" dirty="0" err="1" smtClean="0"/>
              <a:t>Йогансен</a:t>
            </a:r>
            <a:r>
              <a:rPr lang="uk-UA" sz="2000" dirty="0" smtClean="0"/>
              <a:t>, не є ефективним (Д)</a:t>
            </a:r>
            <a:endParaRPr lang="uk-UA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5373216"/>
            <a:ext cx="565212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Він </a:t>
            </a:r>
            <a:r>
              <a:rPr lang="uk-UA" b="1" i="1" dirty="0"/>
              <a:t>показав, що добір в гомозиготних чистих лініях, у яких різноманітність фенотипів пояснюється модифікаційною мінливістю, не дає результату до тих пір, поки у особин не виникнуть мутаційні зміни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Модифікаційна мінливість</a:t>
            </a:r>
            <a:endParaRPr lang="uk-UA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0454" t="22785" r="26979" b="17089"/>
          <a:stretch>
            <a:fillRect/>
          </a:stretch>
        </p:blipFill>
        <p:spPr bwMode="auto">
          <a:xfrm>
            <a:off x="4572000" y="1196752"/>
            <a:ext cx="3849348" cy="294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2.infourok.ru/uploads/ex/10f7/0002475e-16f1b898/hello_html_2972427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015615" cy="486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videouroki.net/videouroki/conspekty/bio9/33-modifikacionnaya-izmenchivost-norma-reakcii.files/image008.png"/>
          <p:cNvPicPr/>
          <p:nvPr/>
        </p:nvPicPr>
        <p:blipFill>
          <a:blip r:embed="rId4" cstate="print"/>
          <a:srcRect b="10960"/>
          <a:stretch>
            <a:fillRect/>
          </a:stretch>
        </p:blipFill>
        <p:spPr bwMode="auto">
          <a:xfrm>
            <a:off x="4355976" y="4293096"/>
            <a:ext cx="448982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292080" y="6309320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Примула кімнатна</a:t>
            </a:r>
            <a:endParaRPr lang="uk-UA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268760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Стрілолист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Адаптивні модифікації</a:t>
            </a:r>
            <a:endParaRPr lang="uk-UA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b="27075"/>
          <a:stretch>
            <a:fillRect/>
          </a:stretch>
        </p:blipFill>
        <p:spPr bwMode="auto">
          <a:xfrm>
            <a:off x="611560" y="1340768"/>
            <a:ext cx="3528392" cy="503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4149080"/>
            <a:ext cx="493891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Рис. Синтез білків теплового шоку в клітинах </a:t>
            </a:r>
            <a:r>
              <a:rPr lang="en-US" b="1" dirty="0" smtClean="0"/>
              <a:t> </a:t>
            </a:r>
            <a:endParaRPr lang="uk-UA" b="1" dirty="0" smtClean="0"/>
          </a:p>
          <a:p>
            <a:r>
              <a:rPr lang="en-US" b="1" dirty="0" smtClean="0"/>
              <a:t>D. Melanogaster</a:t>
            </a:r>
            <a:r>
              <a:rPr lang="uk-UA" b="1" dirty="0" smtClean="0"/>
              <a:t> при різних температурах </a:t>
            </a:r>
          </a:p>
          <a:p>
            <a:r>
              <a:rPr lang="uk-UA" b="1" dirty="0" smtClean="0"/>
              <a:t>(</a:t>
            </a:r>
            <a:r>
              <a:rPr lang="da-DK" dirty="0" smtClean="0"/>
              <a:t>з </a:t>
            </a:r>
            <a:r>
              <a:rPr lang="da-DK" dirty="0"/>
              <a:t>М. Mirault et al., </a:t>
            </a:r>
            <a:r>
              <a:rPr lang="da-DK" dirty="0" smtClean="0"/>
              <a:t>1978</a:t>
            </a:r>
            <a:r>
              <a:rPr lang="uk-UA" dirty="0" smtClean="0"/>
              <a:t>).</a:t>
            </a:r>
            <a:endParaRPr lang="uk-UA" b="1" dirty="0" smtClean="0"/>
          </a:p>
          <a:p>
            <a:r>
              <a:rPr lang="uk-UA" dirty="0" smtClean="0"/>
              <a:t>Результати електрофорезу в поліакриламідному</a:t>
            </a:r>
          </a:p>
          <a:p>
            <a:r>
              <a:rPr lang="uk-UA" dirty="0" smtClean="0"/>
              <a:t> гелі. Зправа вказана молекулярна маса </a:t>
            </a:r>
          </a:p>
          <a:p>
            <a:r>
              <a:rPr lang="uk-UA" dirty="0" smtClean="0"/>
              <a:t>основних білків теплового шоку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Морфози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6016" y="1700808"/>
            <a:ext cx="3898776" cy="39604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/>
            <a:r>
              <a:rPr lang="uk-UA" sz="2000" b="1" dirty="0" smtClean="0"/>
              <a:t>Морфози-</a:t>
            </a:r>
            <a:r>
              <a:rPr lang="uk-UA" sz="2000" dirty="0" smtClean="0"/>
              <a:t>випадкові за своїм проявом і досить глибокі фенотипові зміни, що виникають при надпороговому впливі критичного фактора, не мають адаптивного значення і не успадковуються.</a:t>
            </a:r>
          </a:p>
          <a:p>
            <a:pPr marL="0"/>
            <a:r>
              <a:rPr lang="uk-UA" sz="2000" dirty="0" smtClean="0"/>
              <a:t>Відомі морфози у рослин, що виникають внаслідок недостачі або надлишку в ґрунті мікроелементів. Не успадковуються. </a:t>
            </a:r>
          </a:p>
          <a:p>
            <a:pPr marL="0"/>
            <a:endParaRPr lang="uk-UA" sz="2000" b="1" dirty="0" smtClean="0"/>
          </a:p>
        </p:txBody>
      </p:sp>
      <p:pic>
        <p:nvPicPr>
          <p:cNvPr id="57346" name="Picture 2" descr="https://konspekta.net/lektsiacom/baza2/337967899153.files/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099843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Фенокопії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2602632" cy="50181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Морфози, що нагадують фенотипові прояви відомих мутацій, називаються </a:t>
            </a:r>
            <a:r>
              <a:rPr lang="uk-UA" b="1" dirty="0" err="1" smtClean="0"/>
              <a:t>фенокопіями</a:t>
            </a:r>
            <a:r>
              <a:rPr lang="uk-UA" b="1" dirty="0" smtClean="0"/>
              <a:t> цих мутацій.</a:t>
            </a:r>
          </a:p>
          <a:p>
            <a:endParaRPr lang="uk-UA" b="1" dirty="0" smtClean="0"/>
          </a:p>
          <a:p>
            <a:r>
              <a:rPr lang="ru-RU" dirty="0" smtClean="0"/>
              <a:t>В 30—40-х роках І. А. </a:t>
            </a:r>
            <a:r>
              <a:rPr lang="ru-RU" dirty="0" err="1" smtClean="0"/>
              <a:t>Рапопорт</a:t>
            </a:r>
            <a:r>
              <a:rPr lang="ru-RU" dirty="0" smtClean="0"/>
              <a:t>, </a:t>
            </a:r>
            <a:r>
              <a:rPr lang="ru-RU" dirty="0" err="1" smtClean="0"/>
              <a:t>вивчав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дрозофілу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.</a:t>
            </a:r>
            <a:endParaRPr lang="uk-UA" b="1" dirty="0" smtClean="0"/>
          </a:p>
          <a:p>
            <a:endParaRPr lang="uk-UA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707904" y="1268760"/>
          <a:ext cx="5027712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Мутаційна мінливість</a:t>
            </a:r>
            <a:endParaRPr lang="uk-UA" dirty="0"/>
          </a:p>
        </p:txBody>
      </p:sp>
      <p:pic>
        <p:nvPicPr>
          <p:cNvPr id="4" name="Содержимое 3" descr="https://www.thoughtco.com/thmb/PLGch0aOsow4Nfrk2k9fl7ABUvs=/1285x1856/filters:fill(auto,1)/Hugo_de_Vries-5a9c15d68023b900369d3c3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2880320" cy="41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5661248"/>
            <a:ext cx="4112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Гюго де </a:t>
            </a:r>
            <a:r>
              <a:rPr lang="uk-UA" sz="2800" b="1" dirty="0" err="1" smtClean="0"/>
              <a:t>Фріз</a:t>
            </a:r>
            <a:r>
              <a:rPr lang="uk-UA" sz="2800" b="1" dirty="0" smtClean="0"/>
              <a:t>  (1848-1935)</a:t>
            </a:r>
            <a:endParaRPr lang="uk-UA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852936"/>
            <a:ext cx="4283801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2800" i="1" dirty="0" smtClean="0"/>
              <a:t>Мутації </a:t>
            </a:r>
            <a:r>
              <a:rPr lang="uk-UA" sz="2800" i="1" dirty="0" err="1" smtClean="0"/>
              <a:t>-стрибкоподібні</a:t>
            </a:r>
            <a:r>
              <a:rPr lang="uk-UA" sz="2800" i="1" dirty="0"/>
              <a:t>, </a:t>
            </a:r>
            <a:endParaRPr lang="uk-UA" sz="2800" i="1" dirty="0" smtClean="0"/>
          </a:p>
          <a:p>
            <a:r>
              <a:rPr lang="uk-UA" sz="2800" i="1" dirty="0" smtClean="0"/>
              <a:t>переривчасті </a:t>
            </a:r>
            <a:r>
              <a:rPr lang="uk-UA" sz="2800" i="1" dirty="0"/>
              <a:t>зміни </a:t>
            </a:r>
            <a:endParaRPr lang="uk-UA" sz="2800" i="1" dirty="0" smtClean="0"/>
          </a:p>
          <a:p>
            <a:r>
              <a:rPr lang="uk-UA" sz="2800" i="1" dirty="0" smtClean="0"/>
              <a:t>спадкових </a:t>
            </a:r>
            <a:r>
              <a:rPr lang="uk-UA" sz="2800" i="1" dirty="0"/>
              <a:t>ознак.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760</TotalTime>
  <Words>1181</Words>
  <Application>Microsoft Office PowerPoint</Application>
  <PresentationFormat>Экран (4:3)</PresentationFormat>
  <Paragraphs>126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Начальная</vt:lpstr>
      <vt:lpstr>Лекція 9. Типи мінливості. Модифікації і мутації </vt:lpstr>
      <vt:lpstr>Класифікація мінливості</vt:lpstr>
      <vt:lpstr>Август Вейсман (1833-1914)</vt:lpstr>
      <vt:lpstr>Вільгельм Людвиг Йогансен (1857-1927)</vt:lpstr>
      <vt:lpstr>Модифікаційна мінливість</vt:lpstr>
      <vt:lpstr>Адаптивні модифікації</vt:lpstr>
      <vt:lpstr>Морфози</vt:lpstr>
      <vt:lpstr>Фенокопії</vt:lpstr>
      <vt:lpstr>Мутаційна мінливість</vt:lpstr>
      <vt:lpstr>Основні тези мутаційної теорії Г. де Фріза такі: </vt:lpstr>
      <vt:lpstr>Микола Іванович Вавилов (1887-1943)</vt:lpstr>
      <vt:lpstr>Основні відмінності мутацій і модифікацій </vt:lpstr>
      <vt:lpstr>Класифікація мутацій</vt:lpstr>
      <vt:lpstr>Спонтанні мутації</vt:lpstr>
      <vt:lpstr>Слайд 15</vt:lpstr>
      <vt:lpstr>Прямі, зворотні та супресорні мутації</vt:lpstr>
      <vt:lpstr>Слайд 17</vt:lpstr>
      <vt:lpstr>Морфологічні мутації дрозофіли</vt:lpstr>
      <vt:lpstr>Генні (точкові) мутації</vt:lpstr>
      <vt:lpstr>Слайд 20</vt:lpstr>
      <vt:lpstr>Хромосомні мутації</vt:lpstr>
      <vt:lpstr>Хромосомні мутації. Делеції</vt:lpstr>
      <vt:lpstr>Хромосомні мутації. Дуплікації</vt:lpstr>
      <vt:lpstr>Інверсії</vt:lpstr>
      <vt:lpstr>Транслокації</vt:lpstr>
      <vt:lpstr>Транспозиції</vt:lpstr>
      <vt:lpstr>Робертсонівські перебудови</vt:lpstr>
      <vt:lpstr>Анеуплоїдія</vt:lpstr>
      <vt:lpstr>Слайд 29</vt:lpstr>
      <vt:lpstr>Поліплоїдія</vt:lpstr>
      <vt:lpstr>Використання колхіцину для подвоєння числа хромосом</vt:lpstr>
      <vt:lpstr>Аллополіплоїди</vt:lpstr>
      <vt:lpstr>Гаплоїдія</vt:lpstr>
      <vt:lpstr>Фізичний мутагенез. УФ опромінення</vt:lpstr>
      <vt:lpstr>Іонізуюче випромінювання</vt:lpstr>
      <vt:lpstr>Хімічний мутагенез</vt:lpstr>
      <vt:lpstr>Приклади хімічних мутагенів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 мінливості. Модифікації і мутації</dc:title>
  <dc:creator>Саня</dc:creator>
  <cp:lastModifiedBy>Саня</cp:lastModifiedBy>
  <cp:revision>86</cp:revision>
  <dcterms:created xsi:type="dcterms:W3CDTF">2019-06-01T08:55:51Z</dcterms:created>
  <dcterms:modified xsi:type="dcterms:W3CDTF">2019-06-02T17:11:26Z</dcterms:modified>
</cp:coreProperties>
</file>