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18" autoAdjust="0"/>
  </p:normalViewPr>
  <p:slideViewPr>
    <p:cSldViewPr snapToGrid="0">
      <p:cViewPr varScale="1">
        <p:scale>
          <a:sx n="55" d="100"/>
          <a:sy n="55" d="100"/>
        </p:scale>
        <p:origin x="78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F17C5B-31FF-417D-8FEA-FC4E2F63D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709A09-9A56-41B0-BC1D-B2DBB03CF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CC902B-5928-47E7-9622-B8486DE366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0E8FEF-2C68-4C88-A072-433E783AA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FF80A1-A215-4485-96E3-492E17DEE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1386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AAB32F-820D-418A-BBE3-30FB0178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F034D46-2CB6-4238-8C2B-2AFD04E183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10F647-6F61-46FE-A536-BC379AB4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589575-7289-4B3D-A62C-77D6259E7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C28FF2-D6EC-4E2B-A32B-04599B92F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2351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11087DE-5770-4E5A-B083-DD9C8CF34F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A5F796-365E-4E8F-BEDB-FD78F0CED8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633B77-A726-4D42-B471-6DE451ACD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98F5F6-EB78-478A-B3C6-B8A665A65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BA5D686-4F37-4E85-AF18-16A879FD9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42496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1AB223-520D-4A46-B9E9-04316B07A1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E5FAB6-A11A-4CCF-82E9-0E4F2B45CA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3C95843-E9BD-4FA6-AF0A-B6DE6184D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3592250-9474-4CED-B771-F93A4D62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3D1CC-2AA5-4BE3-B923-3B72C7BD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505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23D3244-EBC7-4D09-B29C-CDEC5550B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E9AAF13-33C1-4244-94B4-6CB43D5F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4D65666-983B-4BE0-B788-1FA6A5F96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A3FA925-1AD5-4B03-BCF1-753B483B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F6978-6C42-4669-B352-3B0E72160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0798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ECDFFF-D9F9-4807-8ED7-73D76C131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D6871B-9725-480F-8A52-29D3A51058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542E0D-EA81-49F3-BFF1-0DA237B369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39C564F-3ED6-43A8-8D8C-A5B459E12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59F8F6-8814-45A6-A1BC-AF6BA4004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6CEC3CF-13B6-4E16-8C40-CB3C48A7C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86094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55B48E-DDB2-4F16-B98B-219F2BCF2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F0B584D-34CB-4640-890C-E179069C6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581A35-EEFA-43D9-A44A-DD5990CC6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C410231-B9B9-4790-BCB9-A404D2D840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EF89B74-AE65-45A5-A852-3F05EBB79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369B292-5AEA-4D67-B8F3-14B9B834B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45F11E3-9992-4403-80B2-EC6EC7A9D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6D7D49-0CDA-4907-8CCF-87F517AE6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20933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C017A-EC75-4A3E-ABBF-0AE4D1D66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FEF4E5-8352-45B6-873C-DC800EDB2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720590B-7A8B-4D40-990C-8C4710DD3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DFA8E57-2063-4EBD-9342-145F435A3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5486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458D9CF-5E5C-4C80-83BF-5A7199133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005A6E2-2347-41E5-B006-69A47A3A8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318C1FD-DB87-40FD-8773-299DC36BA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8098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0992D-4FA7-4E3D-931D-371B45568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DAB6FB-65AC-4026-B766-FDE4BD7D9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156F5DC-AF7C-498B-AF24-94EEF31D8F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B441F3-5505-4FF7-996B-EA638165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5C8A6D1-8DFF-4519-9B70-8D8C421F0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C475EB5-C02A-4D1F-A1A5-EA86941C1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14994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8BCF10-6503-4FD5-8265-4D64BEB5E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2ACC2EF-1D6C-4635-829B-0151D46610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 dirty="0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3A847FA-AF3E-4101-BDB2-3A2C35E8A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1A1BCA-3363-46F4-A6D6-8F219B876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78BC2C-1607-4F55-AFEF-24D09D855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80AB5C5-6720-4E15-82EF-E88035C4C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4219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0342DC-0349-4EAB-B0D4-BF1C0C7DD4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768ABBC-DF75-4B35-AA44-617418E5F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4C3F82D-5F96-46A0-987A-65DC1B778A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983E6-D1F8-40E4-8298-411C46865C6B}" type="datetimeFigureOut">
              <a:rPr lang="uk-UA" smtClean="0"/>
              <a:t>17.09.2024</a:t>
            </a:fld>
            <a:endParaRPr lang="uk-UA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B133AE-5719-4171-8337-898CCBC5E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9F0D89-7F31-44EE-9D53-E44A815BB7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B079A-22DB-4293-8DD9-62E2ECFBEAF2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16092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A8897F-816C-414A-9333-6D4F1BB37F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FFFF00"/>
                </a:solidFill>
              </a:rPr>
              <a:t>Лекція 2.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rgbClr val="FFFF00"/>
                </a:solidFill>
              </a:rPr>
              <a:t>Формальні</a:t>
            </a:r>
            <a:r>
              <a:rPr lang="ru-RU" dirty="0">
                <a:solidFill>
                  <a:srgbClr val="FFFF00"/>
                </a:solidFill>
              </a:rPr>
              <a:t> </a:t>
            </a:r>
            <a:r>
              <a:rPr lang="uk-UA" dirty="0">
                <a:solidFill>
                  <a:srgbClr val="FFFF00"/>
                </a:solidFill>
              </a:rPr>
              <a:t>методи в штучному інтелекті 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DD5194F-15B9-4454-9353-BD4E6BFC8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31998" y="3326130"/>
            <a:ext cx="6128004" cy="20574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38D9DDF-E10A-4763-A3B4-93250D98E7D6}"/>
              </a:ext>
            </a:extLst>
          </p:cNvPr>
          <p:cNvSpPr txBox="1"/>
          <p:nvPr/>
        </p:nvSpPr>
        <p:spPr>
          <a:xfrm>
            <a:off x="2133600" y="336034"/>
            <a:ext cx="94234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Штучний інтелект та інтелектуальні технології у маркетингу</a:t>
            </a:r>
          </a:p>
        </p:txBody>
      </p:sp>
    </p:spTree>
    <p:extLst>
      <p:ext uri="{BB962C8B-B14F-4D97-AF65-F5344CB8AC3E}">
        <p14:creationId xmlns:p14="http://schemas.microsoft.com/office/powerpoint/2010/main" val="4120860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2EC9002-BF87-464E-8E1B-DDD13C7597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632" y="541459"/>
            <a:ext cx="4504909" cy="332715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64D19E-D8F1-4C2D-B00B-4E1DED2AD1A7}"/>
              </a:ext>
            </a:extLst>
          </p:cNvPr>
          <p:cNvSpPr txBox="1"/>
          <p:nvPr/>
        </p:nvSpPr>
        <p:spPr>
          <a:xfrm>
            <a:off x="580644" y="4180674"/>
            <a:ext cx="4514116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2.5. Дерево пошуку в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глибину при розбитті задачі 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підзадачі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1B83D8-D956-4A0D-9C00-673B114B7D50}"/>
              </a:ext>
            </a:extLst>
          </p:cNvPr>
          <p:cNvSpPr txBox="1"/>
          <p:nvPr/>
        </p:nvSpPr>
        <p:spPr>
          <a:xfrm>
            <a:off x="5094760" y="159906"/>
            <a:ext cx="7097240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на графі редукції відрізняється від пошуку на графі станів тим, що він включає процедури перевірок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вирішуваності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невирішуваності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 процедури перевірок відповідності стану цільовому.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Вершина є вирішуваною, якщо виконується одна з таких умов: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вершина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заключною (термінальною);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наступні за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 є вершинами типу «АБО» і при цьому хоча б одна з них вирішувана;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наступні за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 є вершинами типу «І» і при цьому кожна з них вирішувана</a:t>
            </a:r>
          </a:p>
        </p:txBody>
      </p:sp>
    </p:spTree>
    <p:extLst>
      <p:ext uri="{BB962C8B-B14F-4D97-AF65-F5344CB8AC3E}">
        <p14:creationId xmlns:p14="http://schemas.microsoft.com/office/powerpoint/2010/main" val="1028698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577441-9B51-4813-A4D0-582BF4451A20}"/>
              </a:ext>
            </a:extLst>
          </p:cNvPr>
          <p:cNvSpPr txBox="1"/>
          <p:nvPr/>
        </p:nvSpPr>
        <p:spPr>
          <a:xfrm>
            <a:off x="2395904" y="395626"/>
            <a:ext cx="609306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Нечітка логіка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3A7331-1A27-4643-85C3-52AA03F27812}"/>
              </a:ext>
            </a:extLst>
          </p:cNvPr>
          <p:cNvSpPr txBox="1"/>
          <p:nvPr/>
        </p:nvSpPr>
        <p:spPr>
          <a:xfrm>
            <a:off x="404447" y="1167007"/>
            <a:ext cx="11248292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Нечіткі величини можуть бути як якісними, і неконкретними, розпливчастими величинами. Однією з основних завдань, що виникають при моделюванні нечітких величин, є завдання моделювання процедур, що дозволяють трансформувати якісні оцінки експертів на нечіткі величини. В основі таких процедур лежить поняття лінгвістичної змінної. Лінгвістична змінна визначається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кортежем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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β, T, X, G, M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</a:t>
            </a:r>
            <a:r>
              <a:rPr lang="ru-RU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                           	(1)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найменування лінгвістичної змінної;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 = {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терм-множина, тобто безліч її значень (термів), кожне з яких може бути представлене нечіткою змінною;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 визначення нечітких змінних, що становлять елементи Т;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–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синтаксична процедура (зокрема, формальна граматика), що описує процес утворення з безлічі Т нових смислових значень лінгвістичної змінної; М – семантична процедура, що дозволяє приписати кожному новому значенню, яке утворюється процедурою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G,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деяку складову шляхом формування відповідної нечіткої множини, тобто відобразити нове значення у нечітку змінну.</a:t>
            </a:r>
          </a:p>
        </p:txBody>
      </p:sp>
    </p:spTree>
    <p:extLst>
      <p:ext uri="{BB962C8B-B14F-4D97-AF65-F5344CB8AC3E}">
        <p14:creationId xmlns:p14="http://schemas.microsoft.com/office/powerpoint/2010/main" val="2634627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AC952BE-17F9-4827-AE86-9678D9CE795E}"/>
              </a:ext>
            </a:extLst>
          </p:cNvPr>
          <p:cNvSpPr txBox="1"/>
          <p:nvPr/>
        </p:nvSpPr>
        <p:spPr>
          <a:xfrm>
            <a:off x="879231" y="461280"/>
            <a:ext cx="107793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четвертому етапі формується база знань системи нечіткого висновку для оцінювання ризику, яка представлена ​​у формі багатьох правил.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формування правил системи нечіткого виведення необхідно комбінувати вхідні та вихідні лінгвістичні змінні. З урахуванням того, що всі п'ять вхідних змінних мають три терми, то загальна кількість комбінацій, а отже, і кількість правил у базі знань становить 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 нижче наведено правило системи нечіткого висновку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Мамдані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побудованої для </a:t>
            </a:r>
            <a:r>
              <a:rPr lang="uk-UA" sz="240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 ризику: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висока)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рівень_відповідальності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високий)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конфліктність є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низька)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середній)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 _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на_ринку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велика)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Оцінка_ризику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критичний).</a:t>
            </a:r>
          </a:p>
        </p:txBody>
      </p:sp>
    </p:spTree>
    <p:extLst>
      <p:ext uri="{BB962C8B-B14F-4D97-AF65-F5344CB8AC3E}">
        <p14:creationId xmlns:p14="http://schemas.microsoft.com/office/powerpoint/2010/main" val="1432266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0409CC-D971-4B41-BB64-EB3500B91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600" y="280132"/>
            <a:ext cx="10515600" cy="56253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Питання: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Подання інтелектуальних задач, їх переваги та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недоліки. 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Пошук рішень інтелектуальних задач. 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Методи «сліпого» пошуку. 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Методи евристичного пошуку. 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Методи пошуку рішень інтелектуальних задач у разі зведення задачі до сукупності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підзадач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Нечітка логіка. </a:t>
            </a:r>
          </a:p>
        </p:txBody>
      </p:sp>
    </p:spTree>
    <p:extLst>
      <p:ext uri="{BB962C8B-B14F-4D97-AF65-F5344CB8AC3E}">
        <p14:creationId xmlns:p14="http://schemas.microsoft.com/office/powerpoint/2010/main" val="1153392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BB0147-BD95-4301-9BDD-69026EFDD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61077" cy="1325563"/>
          </a:xfrm>
        </p:spPr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Подання інтелектуальних задач, їх переваги та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 поняття та закони логіки висловлювань. </a:t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34974-BCE6-4F67-938A-BEBC3EC096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Локальний підхід заснований на тому, що для кожної задачі, властивої творчій діяльності людини, можна знайти спосіб її вирішення на електронній обчислювальній машині </a:t>
            </a:r>
          </a:p>
          <a:p>
            <a:pPr marL="0" indent="0">
              <a:buNone/>
            </a:pPr>
            <a:r>
              <a:rPr lang="uk-UA" dirty="0"/>
              <a:t>(ЕОМ).</a:t>
            </a:r>
          </a:p>
          <a:p>
            <a:pPr marL="0" indent="0">
              <a:buNone/>
            </a:pPr>
            <a:r>
              <a:rPr lang="uk-UA" dirty="0"/>
              <a:t>Системний підхід пов’язаний із уявленням про те, що розв’язання окремих творчих задач не вичерпує всієї проблематики ШІ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1988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1EF86-F7E9-4EF4-B256-340D7E103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Пошук рішень інтелектуальних задач.</a:t>
            </a: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F02DFA48-4377-4015-8684-19E3CA9888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921" y="1690688"/>
            <a:ext cx="2984646" cy="4077066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AE2A9D5-8EF4-4D9C-8139-9F174D71C2BA}"/>
              </a:ext>
            </a:extLst>
          </p:cNvPr>
          <p:cNvSpPr txBox="1"/>
          <p:nvPr/>
        </p:nvSpPr>
        <p:spPr>
          <a:xfrm>
            <a:off x="334108" y="5767754"/>
            <a:ext cx="385103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2.1. Приклад дерева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F613D3-E5F1-4276-89B3-750E71DC9BF4}"/>
              </a:ext>
            </a:extLst>
          </p:cNvPr>
          <p:cNvSpPr txBox="1"/>
          <p:nvPr/>
        </p:nvSpPr>
        <p:spPr>
          <a:xfrm>
            <a:off x="4422861" y="1298809"/>
            <a:ext cx="7435032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 рішення оцінюється за допомогою чотирьох показників: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повнот а дає відповідь на запитання, чи гарантує алгоритм виявлення рішення, якщо воно є;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оптимальніст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ь відповідає за те, чи забезпечує дана стратегія знаходження оптимального рішення (тобто такого, яке має найменшу вартість шляху серед всіх інших рішень);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затрачений час, за який алгоритм знаходить рішення;</a:t>
            </a: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необхідні ресурси, тобто який обсяг пам’яті необхідний для здійснення пошуку рішення.</a:t>
            </a:r>
          </a:p>
        </p:txBody>
      </p:sp>
    </p:spTree>
    <p:extLst>
      <p:ext uri="{BB962C8B-B14F-4D97-AF65-F5344CB8AC3E}">
        <p14:creationId xmlns:p14="http://schemas.microsoft.com/office/powerpoint/2010/main" val="337057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6C90E3F-C5AD-4D54-8EC7-B5A8DA0B78E5}"/>
              </a:ext>
            </a:extLst>
          </p:cNvPr>
          <p:cNvSpPr txBox="1"/>
          <p:nvPr/>
        </p:nvSpPr>
        <p:spPr>
          <a:xfrm>
            <a:off x="668215" y="738554"/>
            <a:ext cx="10216662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 пошуку в одному просторі можна класифікувати так:</a:t>
            </a: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Неінформований пошук («сліпі» методи):</a:t>
            </a: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ширину;</a:t>
            </a: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в глибину (з обмеженням глибини, з ітеративним поглибленням).</a:t>
            </a:r>
          </a:p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Інформований пошук (евристичний пошук).</a:t>
            </a:r>
          </a:p>
        </p:txBody>
      </p:sp>
    </p:spTree>
    <p:extLst>
      <p:ext uri="{BB962C8B-B14F-4D97-AF65-F5344CB8AC3E}">
        <p14:creationId xmlns:p14="http://schemas.microsoft.com/office/powerpoint/2010/main" val="43749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64033D8-8896-4EDF-A0AD-DBFA362CA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7118" y="279155"/>
            <a:ext cx="9607050" cy="427526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C8573F4-FC15-43A3-9B1F-65D61A6DAF85}"/>
              </a:ext>
            </a:extLst>
          </p:cNvPr>
          <p:cNvSpPr txBox="1"/>
          <p:nvPr/>
        </p:nvSpPr>
        <p:spPr>
          <a:xfrm>
            <a:off x="2180492" y="5372072"/>
            <a:ext cx="71666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2.2. Приклад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двонаправленого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пошуку</a:t>
            </a:r>
          </a:p>
        </p:txBody>
      </p:sp>
    </p:spTree>
    <p:extLst>
      <p:ext uri="{BB962C8B-B14F-4D97-AF65-F5344CB8AC3E}">
        <p14:creationId xmlns:p14="http://schemas.microsoft.com/office/powerpoint/2010/main" val="1086735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2BC2F2-E903-41E3-BF21-C1E5EDA77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Методи «сліпого» пошуку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216CEE0-E8B5-443D-B8C3-6DFD968A07D3}"/>
              </a:ext>
            </a:extLst>
          </p:cNvPr>
          <p:cNvSpPr txBox="1"/>
          <p:nvPr/>
        </p:nvSpPr>
        <p:spPr>
          <a:xfrm>
            <a:off x="0" y="1319934"/>
            <a:ext cx="1190185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неінформованого або «сліпого» пошуку (повного перебору) означають, що в даних стратегіях не використовується додаткова інформація про стани, крім тієї, яка подана у завданні. 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935D3CED-0DA4-4EBB-B550-3E8AC8AF37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799" y="2994196"/>
            <a:ext cx="4409920" cy="323706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9BED9A7-ABAF-4CC9-9845-B25B619318DB}"/>
              </a:ext>
            </a:extLst>
          </p:cNvPr>
          <p:cNvSpPr txBox="1"/>
          <p:nvPr/>
        </p:nvSpPr>
        <p:spPr>
          <a:xfrm>
            <a:off x="153864" y="6231265"/>
            <a:ext cx="557579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2.3. Дерево пошуку в ширину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591343F2-CDA3-4470-95E9-300046A22B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888" y="2946835"/>
            <a:ext cx="3855357" cy="3279041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57D57C73-E2BD-46F7-A733-4322CBD2AC4C}"/>
              </a:ext>
            </a:extLst>
          </p:cNvPr>
          <p:cNvSpPr txBox="1"/>
          <p:nvPr/>
        </p:nvSpPr>
        <p:spPr>
          <a:xfrm>
            <a:off x="5729654" y="6334780"/>
            <a:ext cx="6172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Рис. 2.4. Дерево пошуку в глибину</a:t>
            </a:r>
          </a:p>
        </p:txBody>
      </p:sp>
    </p:spTree>
    <p:extLst>
      <p:ext uri="{BB962C8B-B14F-4D97-AF65-F5344CB8AC3E}">
        <p14:creationId xmlns:p14="http://schemas.microsoft.com/office/powerpoint/2010/main" val="77144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72C860-D22D-4ADE-938F-307A0BA2CA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Методи евристичного пошуку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8243BF-0F4F-45DF-8180-590A4E20C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Евристична інформація має суто спеціальний характер і може застосовуватися лише в рамках даного завдання, в кращому випадку в рамках завдань даного класу, вона робить перебір впорядкованим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алгоритмах евристичного пошуку список відкритих вершин впорядковується за зростанням деякої оціночної функції, що формується на основі евристичних правил. </a:t>
            </a:r>
          </a:p>
        </p:txBody>
      </p:sp>
    </p:spTree>
    <p:extLst>
      <p:ext uri="{BB962C8B-B14F-4D97-AF65-F5344CB8AC3E}">
        <p14:creationId xmlns:p14="http://schemas.microsoft.com/office/powerpoint/2010/main" val="1989039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C866142-993F-40D0-87A9-9195A88AC585}"/>
              </a:ext>
            </a:extLst>
          </p:cNvPr>
          <p:cNvSpPr txBox="1"/>
          <p:nvPr/>
        </p:nvSpPr>
        <p:spPr>
          <a:xfrm>
            <a:off x="520700" y="349935"/>
            <a:ext cx="110363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пошуку рішень інтелектуальних задач у разі зведення задачі до сукупності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підзадач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97F50E-DAF8-4D08-9BB0-2EBD0B1ADD46}"/>
              </a:ext>
            </a:extLst>
          </p:cNvPr>
          <p:cNvSpPr txBox="1"/>
          <p:nvPr/>
        </p:nvSpPr>
        <p:spPr>
          <a:xfrm>
            <a:off x="520700" y="1553339"/>
            <a:ext cx="100711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Пошук рішення при зведенні задач до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підзадач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в послідовному розбитті вихідної задачі на простіші доти, поки не будуть отримані лише елементарні задачі. Частково впорядкована сукупність таких задач становитиме рішення вихідної задачі.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пошуку в такому разі спирається на граф редукції завдання, який є графом «І-АБО». Кожній вершині цього графа ставиться у відповідність опис деякої задачі (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підзадачі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Процедуру пошуку можна інтерпретувати як побудову дерева рішення. Дерево рішення – це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піддерево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графа редукції задачі 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коренем у початковій вершині, що складається з вирішуваних вершин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2587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890</Words>
  <Application>Microsoft Office PowerPoint</Application>
  <PresentationFormat>Широкоэкранный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Лекція 2. Формальні методи в штучному інтелекті </vt:lpstr>
      <vt:lpstr>Презентация PowerPoint</vt:lpstr>
      <vt:lpstr>1. Подання інтелектуальних задач, їх переваги та недоліки поняття та закони логіки висловлювань.  </vt:lpstr>
      <vt:lpstr>2. Пошук рішень інтелектуальних задач.</vt:lpstr>
      <vt:lpstr>Презентация PowerPoint</vt:lpstr>
      <vt:lpstr>Презентация PowerPoint</vt:lpstr>
      <vt:lpstr>3. Методи «сліпого» пошуку</vt:lpstr>
      <vt:lpstr>4. Методи евристичного пошуку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2. Формальні методи в штучному інтелекті </dc:title>
  <dc:creator>M Ivanov</dc:creator>
  <cp:lastModifiedBy>M Ivanov</cp:lastModifiedBy>
  <cp:revision>9</cp:revision>
  <dcterms:created xsi:type="dcterms:W3CDTF">2024-09-08T14:06:23Z</dcterms:created>
  <dcterms:modified xsi:type="dcterms:W3CDTF">2024-09-17T08:25:08Z</dcterms:modified>
</cp:coreProperties>
</file>