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78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649F73-D509-4665-8B2D-4D1D597C256B}" type="datetimeFigureOut">
              <a:rPr lang="uk-UA" smtClean="0"/>
              <a:t>09.02.2023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050AB-FB86-4C7B-AE3C-4077A3EA57D8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pPr algn="r"/>
            <a:r>
              <a:rPr lang="uk-UA" dirty="0" err="1" smtClean="0"/>
              <a:t>Неманежина</a:t>
            </a:r>
            <a:r>
              <a:rPr lang="uk-UA" dirty="0" smtClean="0"/>
              <a:t> А.О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243408"/>
            <a:ext cx="7990656" cy="237700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sz="4000" b="1" dirty="0" smtClean="0"/>
              <a:t>Лекція </a:t>
            </a:r>
            <a:r>
              <a:rPr lang="uk-UA" sz="4000" b="1" dirty="0"/>
              <a:t>2</a:t>
            </a:r>
            <a:r>
              <a:rPr lang="uk-UA" sz="4000" dirty="0"/>
              <a:t/>
            </a:r>
            <a:br>
              <a:rPr lang="uk-UA" sz="4000" dirty="0"/>
            </a:br>
            <a:r>
              <a:rPr lang="uk-UA" sz="4000" b="1" dirty="0"/>
              <a:t>ОСОБИСТІСТЬ В ОРГАНІЗАЦІЇ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6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040160"/>
          </a:xfrm>
        </p:spPr>
        <p:txBody>
          <a:bodyPr>
            <a:normAutofit fontScale="90000"/>
          </a:bodyPr>
          <a:lstStyle/>
          <a:p>
            <a:r>
              <a:rPr lang="uk-UA" dirty="0"/>
              <a:t>В. Афанасьєв, управління людьми означає вирішення таких завдань: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71026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uk-UA" dirty="0"/>
              <a:t>правильне визначення соціальної ролі кожного працівника та його місця у виробництві, колективі;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/>
              <a:t>засвоєння кожним працівником призначеної йому соціальної ролі;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/>
              <a:t>забезпечення виконання кожним працівником своєї соціальної ролі.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C:\Users\Lenovo\Desktop\Без названия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1088"/>
            <a:ext cx="3966195" cy="21859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Посадова інструкція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Функціональна роль кожного учасника трудового колективу визначається </a:t>
            </a:r>
            <a:r>
              <a:rPr lang="uk-UA" b="1" dirty="0"/>
              <a:t>посадовими інструкціями</a:t>
            </a:r>
            <a:r>
              <a:rPr lang="uk-UA" dirty="0"/>
              <a:t>, в яких зазначається мета та ціль певної роботи, обов'язки і права працівників, види їхніх офіційних взаємодій з іншими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членами </a:t>
            </a:r>
            <a:r>
              <a:rPr lang="uk-UA" dirty="0"/>
              <a:t>колективу (майстром</a:t>
            </a:r>
            <a:r>
              <a:rPr lang="uk-UA" dirty="0" smtClean="0"/>
              <a:t>,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директором).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098" name="Picture 2" descr="C:\Users\Lenovo\Desktop\Без названия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56992"/>
            <a:ext cx="2332856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5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Рольова поведінка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Г. </a:t>
            </a:r>
            <a:r>
              <a:rPr lang="uk-UA" dirty="0" err="1"/>
              <a:t>Предвечного</a:t>
            </a:r>
            <a:r>
              <a:rPr lang="uk-UA" dirty="0"/>
              <a:t> і Ю. </a:t>
            </a:r>
            <a:r>
              <a:rPr lang="uk-UA" dirty="0" err="1"/>
              <a:t>Шерковіна</a:t>
            </a:r>
            <a:r>
              <a:rPr lang="uk-UA" dirty="0"/>
              <a:t>, рольову поведінку особистості можна розглядати як функцію двох змінних —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соціальної ролі і "образу Я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І. </a:t>
            </a:r>
            <a:r>
              <a:rPr lang="uk-UA" dirty="0" err="1"/>
              <a:t>Кон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"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інтерналізована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</a:t>
            </a:r>
            <a:r>
              <a:rPr lang="uk-UA" dirty="0"/>
              <a:t>— це внутрішнє вивчення індивідом свого соціального становища і його ставлення до цього становища відповідно до його обов'язків".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02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Залучення в діяльність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Б. </a:t>
            </a:r>
            <a:r>
              <a:rPr lang="uk-UA" dirty="0" err="1"/>
              <a:t>Паригін</a:t>
            </a:r>
            <a:r>
              <a:rPr lang="uk-UA" dirty="0"/>
              <a:t> вживає поняття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"залучення в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діяльність«</a:t>
            </a:r>
            <a:r>
              <a:rPr lang="uk-UA" dirty="0" smtClean="0"/>
              <a:t> – це </a:t>
            </a:r>
            <a:r>
              <a:rPr lang="uk-UA" dirty="0"/>
              <a:t>залучення "характеризується певною мірою відповідності чи невідповідності внутрішнього психічного стану, настрою особистості в цілому тим вимогам, які до неї ставлять". 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Інтерналізація</a:t>
            </a:r>
            <a:r>
              <a:rPr lang="uk-UA" dirty="0" smtClean="0"/>
              <a:t> </a:t>
            </a:r>
            <a:r>
              <a:rPr lang="uk-UA" dirty="0"/>
              <a:t>працівниками своїх офіційних ролей у виробничому колективі передбачає передусім розуміння і прийняття цілей певного колективу; узгодження з цими цілями власних цілей.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75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040160"/>
          </a:xfrm>
        </p:spPr>
        <p:txBody>
          <a:bodyPr>
            <a:normAutofit fontScale="90000"/>
          </a:bodyPr>
          <a:lstStyle/>
          <a:p>
            <a:r>
              <a:rPr lang="uk-UA" dirty="0"/>
              <a:t>Ефективність виконання соціальної ролі працівником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С. </a:t>
            </a:r>
            <a:r>
              <a:rPr lang="uk-UA" dirty="0" err="1"/>
              <a:t>Безсонов</a:t>
            </a:r>
            <a:r>
              <a:rPr lang="uk-UA" dirty="0"/>
              <a:t> проводив дослідження, зіставляючи дві оцінки: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суб'єктивне уявлення працівників про риси, які необхідні їм для успішного виконання посадової ролі;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відповідні рольові "еталони" (еталон менеджера, керівника відділу тощо та їхні риси).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24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  </a:t>
            </a:r>
            <a:r>
              <a:rPr lang="uk-UA" dirty="0"/>
              <a:t>С. </a:t>
            </a:r>
            <a:r>
              <a:rPr lang="uk-UA" dirty="0" smtClean="0"/>
              <a:t>Безсонов</a:t>
            </a:r>
            <a:r>
              <a:rPr lang="uk-UA" dirty="0"/>
              <a:t>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У </a:t>
            </a:r>
            <a:r>
              <a:rPr lang="uk-UA" dirty="0"/>
              <a:t>результаті досліджень було виявлено, що збіг цих двох оцінок коливається в межах 60—30 % . </a:t>
            </a:r>
            <a:endParaRPr lang="uk-UA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Аналіз </a:t>
            </a:r>
            <a:r>
              <a:rPr lang="uk-UA" dirty="0"/>
              <a:t>особливостей, розуміння особистістю своєї посадової ролі та її корекція можуть бути використані з метою оптимізації управління.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9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Успішне виконання професійної </a:t>
            </a:r>
            <a:r>
              <a:rPr lang="uk-UA" dirty="0"/>
              <a:t>ролі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знання і розуміння посадових </a:t>
            </a:r>
            <a:r>
              <a:rPr lang="uk-UA" dirty="0" smtClean="0"/>
              <a:t>інструкцій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важлива </a:t>
            </a:r>
            <a:r>
              <a:rPr lang="uk-UA" dirty="0"/>
              <a:t>моральна готовність прийняти певну роль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активність </a:t>
            </a:r>
            <a:r>
              <a:rPr lang="uk-UA" dirty="0"/>
              <a:t>щодо </a:t>
            </a:r>
            <a:r>
              <a:rPr lang="uk-UA" dirty="0" smtClean="0"/>
              <a:t>виконання ролі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вимоги </a:t>
            </a:r>
            <a:r>
              <a:rPr lang="uk-UA" dirty="0"/>
              <a:t>людини до самої </a:t>
            </a:r>
            <a:r>
              <a:rPr lang="uk-UA" dirty="0" smtClean="0"/>
              <a:t>себе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Відповідальність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ставлення до своїх функціональних </a:t>
            </a:r>
            <a:r>
              <a:rPr lang="uk-UA" dirty="0" smtClean="0"/>
              <a:t>обов'язків.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04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Відповідальність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Відповідальність</a:t>
            </a:r>
            <a:r>
              <a:rPr lang="uk-UA" dirty="0"/>
              <a:t> є засобом внутрішнього контролю (самоконтролю) і внутрішньої регуляції (саморегуляцій діяльності </a:t>
            </a:r>
            <a:r>
              <a:rPr lang="uk-UA" dirty="0" smtClean="0"/>
              <a:t>особистості), </a:t>
            </a:r>
            <a:r>
              <a:rPr lang="uk-UA" dirty="0"/>
              <a:t>яка виконує необхідне на свій розсуд, "свідомо та добровільно", </a:t>
            </a:r>
            <a:r>
              <a:rPr lang="uk-UA" i="1" dirty="0"/>
              <a:t>зазначав К. </a:t>
            </a:r>
            <a:r>
              <a:rPr lang="uk-UA" i="1" dirty="0" err="1"/>
              <a:t>Муздибаєв</a:t>
            </a:r>
            <a:r>
              <a:rPr lang="uk-UA" i="1" dirty="0"/>
              <a:t>.</a:t>
            </a:r>
          </a:p>
          <a:p>
            <a:endParaRPr lang="uk-UA" dirty="0"/>
          </a:p>
        </p:txBody>
      </p:sp>
      <p:pic>
        <p:nvPicPr>
          <p:cNvPr id="5122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4032448" cy="2536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</a:t>
            </a:r>
            <a:r>
              <a:rPr lang="uk-UA" dirty="0" smtClean="0"/>
              <a:t>оделі </a:t>
            </a:r>
            <a:r>
              <a:rPr lang="uk-UA" dirty="0"/>
              <a:t>відповідальності працівників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М</a:t>
            </a:r>
            <a:r>
              <a:rPr lang="uk-UA" dirty="0" smtClean="0"/>
              <a:t>ожна </a:t>
            </a:r>
            <a:r>
              <a:rPr lang="uk-UA" dirty="0"/>
              <a:t>виділити різні моделі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відповідальності працівників </a:t>
            </a:r>
            <a:r>
              <a:rPr lang="uk-UA" dirty="0"/>
              <a:t>(від високого усвідомлення і виконання виробничих функцій до усвідомлення і реалізації лише частини з них).</a:t>
            </a:r>
          </a:p>
          <a:p>
            <a:endParaRPr lang="uk-UA" dirty="0"/>
          </a:p>
        </p:txBody>
      </p:sp>
      <p:pic>
        <p:nvPicPr>
          <p:cNvPr id="6146" name="Picture 2" descr="C:\Users\Lenovo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83990"/>
            <a:ext cx="3600400" cy="3038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Відповідальність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ідповідальності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закладаються </a:t>
            </a:r>
            <a:r>
              <a:rPr lang="uk-UA" dirty="0"/>
              <a:t>і формуються в </a:t>
            </a:r>
            <a:r>
              <a:rPr lang="uk-UA" dirty="0" smtClean="0"/>
              <a:t>дитячому (підлітковому</a:t>
            </a:r>
            <a:r>
              <a:rPr lang="uk-UA" dirty="0"/>
              <a:t>) </a:t>
            </a:r>
            <a:r>
              <a:rPr lang="uk-UA" dirty="0" smtClean="0"/>
              <a:t>віці</a:t>
            </a:r>
          </a:p>
          <a:p>
            <a:pPr marL="0" indent="0">
              <a:buNone/>
            </a:pPr>
            <a:r>
              <a:rPr lang="uk-UA" dirty="0"/>
              <a:t>Н. </a:t>
            </a:r>
            <a:r>
              <a:rPr lang="uk-UA" dirty="0" err="1"/>
              <a:t>Бахаревої</a:t>
            </a:r>
            <a:r>
              <a:rPr lang="uk-UA" dirty="0"/>
              <a:t> і Е. Ширяєва засвідчують, як особливості сім'ї (трудові норми, рольова структура, стиль керівництва, характер взаємин) впливають на формування у школярів різних типів ставлення до праці</a:t>
            </a:r>
            <a:r>
              <a:rPr lang="uk-UA" dirty="0" smtClean="0"/>
              <a:t>.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170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21088"/>
            <a:ext cx="2707382" cy="2029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3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/>
              <a:t>П</a:t>
            </a:r>
            <a:r>
              <a:rPr lang="uk-UA" sz="4400" dirty="0" smtClean="0"/>
              <a:t>лан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88670" lvl="1" indent="-514350">
              <a:buFont typeface="+mj-lt"/>
              <a:buAutoNum type="arabicPeriod"/>
            </a:pPr>
            <a:r>
              <a:rPr lang="uk-UA" sz="2800" i="1" dirty="0"/>
              <a:t>Соціальна позиція та роль особистості в організації</a:t>
            </a:r>
            <a:endParaRPr lang="uk-UA" sz="2800" dirty="0"/>
          </a:p>
          <a:p>
            <a:pPr marL="788670" lvl="1" indent="-514350">
              <a:buFont typeface="+mj-lt"/>
              <a:buAutoNum type="arabicPeriod"/>
            </a:pPr>
            <a:r>
              <a:rPr lang="uk-UA" sz="2800" i="1" dirty="0"/>
              <a:t>Рівень домагань особистості та їх значення в управлінських відносинах</a:t>
            </a:r>
            <a:endParaRPr lang="uk-UA" sz="2800" dirty="0"/>
          </a:p>
          <a:p>
            <a:pPr marL="788670" lvl="1" indent="-514350">
              <a:buFont typeface="+mj-lt"/>
              <a:buAutoNum type="arabicPeriod"/>
            </a:pPr>
            <a:r>
              <a:rPr lang="uk-UA" sz="2800" i="1" dirty="0"/>
              <a:t>Соціальні норми як регулятори поведінки особистості</a:t>
            </a:r>
            <a:endParaRPr lang="uk-UA" sz="28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52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dirty="0"/>
              <a:t>Д</a:t>
            </a:r>
            <a:r>
              <a:rPr lang="uk-UA" sz="2400" dirty="0" smtClean="0"/>
              <a:t>ля </a:t>
            </a:r>
            <a:r>
              <a:rPr lang="uk-UA" sz="2400" dirty="0"/>
              <a:t>формування працівника нового типу (відповідального, дисциплінованого, творчого) необхідне передусім створення </a:t>
            </a:r>
            <a:r>
              <a:rPr lang="uk-UA" sz="2400" dirty="0" err="1" smtClean="0"/>
              <a:t>мож-ливостей</a:t>
            </a:r>
            <a:r>
              <a:rPr lang="uk-UA" sz="2400" dirty="0" smtClean="0"/>
              <a:t> </a:t>
            </a:r>
            <a:r>
              <a:rPr lang="uk-UA" sz="2400" dirty="0"/>
              <a:t>для ефективного виконання своїх ролей, які визначаються особливостями виробничої та громадської діяльності. </a:t>
            </a:r>
            <a:endParaRPr lang="uk-UA" sz="2400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2400" dirty="0" smtClean="0"/>
              <a:t>Вирішення </a:t>
            </a:r>
            <a:r>
              <a:rPr lang="uk-UA" sz="2400" dirty="0"/>
              <a:t>завдань оптимізації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взаємодії </a:t>
            </a:r>
            <a:r>
              <a:rPr lang="uk-UA" sz="2400" dirty="0"/>
              <a:t>особистості й цих </a:t>
            </a:r>
            <a:r>
              <a:rPr lang="uk-UA" sz="2400" dirty="0" smtClean="0"/>
              <a:t>ролей</a:t>
            </a:r>
          </a:p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dirty="0"/>
              <a:t>починається з профорієнтаційної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роботи </a:t>
            </a:r>
            <a:r>
              <a:rPr lang="uk-UA" sz="2400" dirty="0"/>
              <a:t>і профвідбору</a:t>
            </a:r>
            <a:r>
              <a:rPr lang="uk-UA" dirty="0"/>
              <a:t>.</a:t>
            </a:r>
          </a:p>
        </p:txBody>
      </p:sp>
      <p:pic>
        <p:nvPicPr>
          <p:cNvPr id="8194" name="Picture 2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73016"/>
            <a:ext cx="2808312" cy="2024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8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Роль та позиція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"роль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– означає </a:t>
            </a:r>
            <a:r>
              <a:rPr lang="uk-UA" dirty="0"/>
              <a:t>своєрідний розпорядок дій, характерних для тих, хто займає певну соціальну </a:t>
            </a:r>
            <a:r>
              <a:rPr lang="uk-UA" dirty="0" smtClean="0"/>
              <a:t>позицію</a:t>
            </a:r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позиція" – </a:t>
            </a:r>
            <a:r>
              <a:rPr lang="uk-UA" dirty="0" smtClean="0"/>
              <a:t>це </a:t>
            </a:r>
            <a:r>
              <a:rPr lang="uk-UA" dirty="0"/>
              <a:t>внутрішній компонент, котрий належить до структури особистості, це вибірковість, яка визначає індивідуальний характер діяльності в окремих учинках</a:t>
            </a:r>
            <a:r>
              <a:rPr lang="uk-UA" dirty="0" smtClean="0"/>
              <a:t>.</a:t>
            </a:r>
            <a:endParaRPr lang="uk-UA" dirty="0"/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оціальна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</a:t>
            </a:r>
            <a:r>
              <a:rPr lang="uk-UA" dirty="0"/>
              <a:t>— це набір норм, які визначають, як повинна вести себе людина певного соціального становища або яка займає певну соціальну позицію</a:t>
            </a:r>
          </a:p>
        </p:txBody>
      </p:sp>
    </p:spTree>
    <p:extLst>
      <p:ext uri="{BB962C8B-B14F-4D97-AF65-F5344CB8AC3E}">
        <p14:creationId xmlns:p14="http://schemas.microsoft.com/office/powerpoint/2010/main" val="7625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</a:t>
            </a:r>
            <a:r>
              <a:rPr lang="uk-UA" dirty="0" smtClean="0"/>
              <a:t> </a:t>
            </a:r>
            <a:r>
              <a:rPr lang="uk-UA" dirty="0"/>
              <a:t>— це характеристика особистості як члена колективу, соціальної організації, суспільства у процесі спілкування. Насамперед вона відображає залучення особистості до діяльності конкретної організації, виконання в ній певних функцій та обов'язків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/>
              <a:t>Важливою є також проблема впливу професійних ролей на психологічні особливості особистості (може призвести до професійної деформації).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72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домагань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Ставлення особистості до своїх соціальних ролей в системі управлінських відносин значною мірою зумовлено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рівнем її домагань</a:t>
            </a:r>
            <a:r>
              <a:rPr lang="uk-UA" dirty="0"/>
              <a:t>. Рівень домагань визначається </a:t>
            </a:r>
            <a:r>
              <a:rPr lang="uk-UA" dirty="0" smtClean="0"/>
              <a:t>як ступінь </a:t>
            </a:r>
            <a:r>
              <a:rPr lang="uk-UA" dirty="0"/>
              <a:t>важкості мети, досягнення якої прагне певна особистість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івень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домагань </a:t>
            </a:r>
            <a:r>
              <a:rPr lang="uk-UA" dirty="0"/>
              <a:t>визначено як прагнення особистості посісти певне місце у шкалі цінностей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8331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23528" y="3068960"/>
            <a:ext cx="54006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 рівня домагань особистості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08736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uk-UA" u="sng" dirty="0"/>
              <a:t>К. Левін наприкінці 20-х рр. XX ст</a:t>
            </a:r>
            <a:r>
              <a:rPr lang="uk-UA" u="sng" dirty="0" smtClean="0"/>
              <a:t>. </a:t>
            </a:r>
            <a:r>
              <a:rPr lang="uk-UA" dirty="0" smtClean="0"/>
              <a:t>- </a:t>
            </a:r>
            <a:r>
              <a:rPr lang="uk-UA" dirty="0"/>
              <a:t>рівень домагань особистості зумовлений </a:t>
            </a:r>
            <a:r>
              <a:rPr lang="uk-UA" dirty="0" smtClean="0"/>
              <a:t>її </a:t>
            </a:r>
            <a:r>
              <a:rPr lang="uk-UA" dirty="0"/>
              <a:t>прагненням переживати успіх і уникати </a:t>
            </a:r>
            <a:r>
              <a:rPr lang="uk-UA" dirty="0" smtClean="0"/>
              <a:t>поразки. </a:t>
            </a: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Щастя =</a:t>
            </a:r>
            <a:r>
              <a:rPr lang="uk-UA" u="dotted" dirty="0"/>
              <a:t>	</a:t>
            </a:r>
            <a:r>
              <a:rPr lang="uk-UA" dirty="0"/>
              <a:t> Рівень </a:t>
            </a:r>
            <a:r>
              <a:rPr lang="uk-UA" dirty="0" smtClean="0"/>
              <a:t>домагань</a:t>
            </a:r>
          </a:p>
          <a:p>
            <a:pPr marL="0" indent="0">
              <a:buNone/>
            </a:pPr>
            <a:r>
              <a:rPr lang="uk-UA" dirty="0" smtClean="0"/>
              <a:t>                    Рівень </a:t>
            </a:r>
            <a:r>
              <a:rPr lang="uk-UA" dirty="0"/>
              <a:t>можливостей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щастя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339752" y="3789040"/>
            <a:ext cx="3096344" cy="5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23728" y="378904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378904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V="1">
            <a:off x="2195736" y="3861047"/>
            <a:ext cx="28803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31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</a:t>
            </a:r>
            <a:r>
              <a:rPr lang="uk-UA" dirty="0" smtClean="0"/>
              <a:t>івень </a:t>
            </a:r>
            <a:r>
              <a:rPr lang="uk-UA" dirty="0"/>
              <a:t>домагань особистості формується під дією певних </a:t>
            </a:r>
            <a:r>
              <a:rPr lang="uk-UA" dirty="0" smtClean="0"/>
              <a:t>чинників: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 успіху </a:t>
            </a:r>
            <a:r>
              <a:rPr lang="uk-UA" dirty="0" smtClean="0"/>
              <a:t>(які </a:t>
            </a:r>
            <a:r>
              <a:rPr lang="uk-UA" dirty="0"/>
              <a:t>наявні в тих чи інших соціальних групах, в які залучена особистість, рівень її </a:t>
            </a:r>
            <a:r>
              <a:rPr lang="uk-UA" dirty="0" smtClean="0"/>
              <a:t>самоповаги)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минулий досвід, 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успіхи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поразки </a:t>
            </a:r>
            <a:r>
              <a:rPr lang="uk-UA" dirty="0" smtClean="0"/>
              <a:t>(в </a:t>
            </a:r>
            <a:r>
              <a:rPr lang="uk-UA" dirty="0"/>
              <a:t>процесі досягнення своїх </a:t>
            </a:r>
            <a:r>
              <a:rPr lang="uk-UA" dirty="0" smtClean="0"/>
              <a:t>цілей)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міра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інтерналізації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відповідної соціальної ролі</a:t>
            </a:r>
          </a:p>
          <a:p>
            <a:pPr marL="0" indent="0" algn="ctr">
              <a:buNone/>
            </a:pPr>
            <a:r>
              <a:rPr lang="uk-UA" dirty="0" smtClean="0"/>
              <a:t> (зауважимо, що на рівень домагань значний вплив має перший успіх чи неуспіх у досягненні мети в ранньому дитинстві).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88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Успіх та неуспіх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спіх</a:t>
            </a:r>
            <a:r>
              <a:rPr lang="uk-UA" dirty="0" smtClean="0"/>
              <a:t> </a:t>
            </a:r>
            <a:r>
              <a:rPr lang="uk-UA" dirty="0"/>
              <a:t>зумовлює прагнення </a:t>
            </a:r>
            <a:r>
              <a:rPr lang="uk-UA" dirty="0" smtClean="0"/>
              <a:t>до </a:t>
            </a:r>
            <a:r>
              <a:rPr lang="uk-UA" dirty="0"/>
              <a:t>складніших цілей, водночас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неуспіх</a:t>
            </a:r>
            <a:r>
              <a:rPr lang="uk-UA" dirty="0"/>
              <a:t> змушує людину знижувати свій рівень </a:t>
            </a:r>
            <a:r>
              <a:rPr lang="uk-UA" dirty="0" smtClean="0"/>
              <a:t>домагань.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івень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домагань особистості </a:t>
            </a:r>
            <a:r>
              <a:rPr lang="uk-UA" dirty="0"/>
              <a:t>— це один із проявів відповідного способу життя з його специфічними особливостями</a:t>
            </a:r>
          </a:p>
        </p:txBody>
      </p:sp>
    </p:spTree>
    <p:extLst>
      <p:ext uri="{BB962C8B-B14F-4D97-AF65-F5344CB8AC3E}">
        <p14:creationId xmlns:p14="http://schemas.microsoft.com/office/powerpoint/2010/main" val="385613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домагань залежить: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віку</a:t>
            </a:r>
            <a:r>
              <a:rPr lang="uk-UA" dirty="0"/>
              <a:t>, </a:t>
            </a:r>
          </a:p>
          <a:p>
            <a:pPr marL="514350" indent="-514350">
              <a:buAutoNum type="arabicPeriod"/>
            </a:pPr>
            <a:r>
              <a:rPr lang="uk-UA" dirty="0" smtClean="0"/>
              <a:t>освіти</a:t>
            </a:r>
            <a:r>
              <a:rPr lang="uk-UA" dirty="0"/>
              <a:t>,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статі </a:t>
            </a:r>
          </a:p>
          <a:p>
            <a:pPr marL="514350" indent="-514350">
              <a:buAutoNum type="arabicPeriod"/>
            </a:pPr>
            <a:r>
              <a:rPr lang="uk-UA" dirty="0" smtClean="0"/>
              <a:t>соціального </a:t>
            </a:r>
            <a:r>
              <a:rPr lang="uk-UA" dirty="0"/>
              <a:t>становища особистості</a:t>
            </a:r>
          </a:p>
        </p:txBody>
      </p:sp>
      <p:pic>
        <p:nvPicPr>
          <p:cNvPr id="9218" name="Picture 2" descr="C:\Users\Lenovo\Desktop\Без названия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2" y="4005064"/>
            <a:ext cx="5584804" cy="2079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Зв'язок між статтю працівників і рівнем домагань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За </a:t>
            </a:r>
            <a:r>
              <a:rPr lang="uk-UA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Ядовим</a:t>
            </a: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 </a:t>
            </a:r>
            <a:r>
              <a:rPr lang="uk-UA" dirty="0" smtClean="0"/>
              <a:t>- </a:t>
            </a:r>
            <a:r>
              <a:rPr lang="uk-UA" dirty="0"/>
              <a:t>запити жінок до змісту праці і розміру зарплати суттєво нижчі, ніж у чоловіків </a:t>
            </a:r>
            <a:r>
              <a:rPr lang="uk-UA" dirty="0" smtClean="0"/>
              <a:t>(відмінність </a:t>
            </a:r>
            <a:r>
              <a:rPr lang="uk-UA" dirty="0"/>
              <a:t>у рівні домагань пояснюється соціальними, а не психологічними чинниками</a:t>
            </a:r>
            <a:r>
              <a:rPr lang="uk-UA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 Наумова </a:t>
            </a:r>
            <a:r>
              <a:rPr lang="uk-UA" dirty="0"/>
              <a:t>зазначає, що характер взаємозв'язку статі і рівня домагань залежить передусім від професійної </a:t>
            </a:r>
            <a:r>
              <a:rPr lang="uk-UA" dirty="0" smtClean="0"/>
              <a:t>групи (</a:t>
            </a:r>
            <a:r>
              <a:rPr lang="uk-UA" dirty="0"/>
              <a:t>рівень домагань жінок набагато вищий, ніж </a:t>
            </a:r>
            <a:r>
              <a:rPr lang="uk-UA" dirty="0" smtClean="0"/>
              <a:t>чоловіків)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92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Зв'язок між статтю працівників і рівнем домагань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Р</a:t>
            </a:r>
            <a:r>
              <a:rPr lang="uk-UA" dirty="0" smtClean="0"/>
              <a:t>івень </a:t>
            </a:r>
            <a:r>
              <a:rPr lang="uk-UA" dirty="0"/>
              <a:t>домагань людини зумовлений соціальним становищем її </a:t>
            </a:r>
            <a:r>
              <a:rPr lang="uk-UA" dirty="0" smtClean="0"/>
              <a:t>батьків. </a:t>
            </a:r>
            <a:r>
              <a:rPr lang="uk-UA" dirty="0"/>
              <a:t>Н. Наумова і </a:t>
            </a:r>
            <a:r>
              <a:rPr lang="uk-UA" dirty="0" err="1" smtClean="0"/>
              <a:t>М.Слюсарянський</a:t>
            </a:r>
            <a:r>
              <a:rPr lang="uk-UA" dirty="0" smtClean="0"/>
              <a:t> </a:t>
            </a:r>
            <a:r>
              <a:rPr lang="uk-UA" dirty="0"/>
              <a:t>дослідили, що найбільше задоволені своєю працею на виробництві діти селян, далі — діти робітників, а потім — діти інженерно-технічних працівників та службовців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Рівень домагань тісно пов'язаний з мірою залучення "Я" в певну соціальну </a:t>
            </a:r>
            <a:r>
              <a:rPr lang="uk-UA" dirty="0" smtClean="0"/>
              <a:t>роль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924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Кожен </a:t>
            </a:r>
            <a:r>
              <a:rPr lang="uk-UA" b="1" dirty="0"/>
              <a:t>працівник</a:t>
            </a:r>
            <a:r>
              <a:rPr lang="uk-UA" dirty="0"/>
              <a:t>, будучи членом якоїсь соціальної групи, організації, займає ту чи іншу позицію в управлінських відносинах. </a:t>
            </a:r>
            <a:endParaRPr lang="uk-UA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Соціальна </a:t>
            </a:r>
            <a:r>
              <a:rPr lang="uk-UA" b="1" dirty="0"/>
              <a:t>позиція </a:t>
            </a:r>
            <a:endParaRPr lang="uk-UA" b="1" dirty="0" smtClean="0"/>
          </a:p>
          <a:p>
            <a:pPr marL="0" indent="0">
              <a:buNone/>
            </a:pPr>
            <a:r>
              <a:rPr lang="uk-UA" dirty="0" smtClean="0"/>
              <a:t>працівника </a:t>
            </a:r>
            <a:r>
              <a:rPr lang="uk-UA" dirty="0"/>
              <a:t>зумовлена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передусім </a:t>
            </a:r>
            <a:r>
              <a:rPr lang="uk-UA" dirty="0"/>
              <a:t>його 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професійно</a:t>
            </a:r>
            <a:r>
              <a:rPr lang="uk-UA" dirty="0" smtClean="0"/>
              <a:t>-кваліфікаційними </a:t>
            </a:r>
            <a:r>
              <a:rPr lang="uk-UA" dirty="0"/>
              <a:t>характеристиками та функціональними обов'язками.</a:t>
            </a:r>
          </a:p>
        </p:txBody>
      </p:sp>
      <p:pic>
        <p:nvPicPr>
          <p:cNvPr id="1026" name="Picture 2" descr="C:\Users\Lenovo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233352" cy="20336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4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Зв'язок між статтю працівників і рівнем домагань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Р</a:t>
            </a:r>
            <a:r>
              <a:rPr lang="uk-UA" dirty="0" smtClean="0"/>
              <a:t>івень </a:t>
            </a:r>
            <a:r>
              <a:rPr lang="uk-UA" dirty="0"/>
              <a:t>домагань і соціометричний статус у колективі (дослідження Ю. Орлової</a:t>
            </a:r>
            <a:r>
              <a:rPr lang="uk-UA" dirty="0" smtClean="0"/>
              <a:t>). </a:t>
            </a:r>
            <a:r>
              <a:rPr lang="uk-UA" dirty="0"/>
              <a:t>І</a:t>
            </a:r>
            <a:r>
              <a:rPr lang="uk-UA" dirty="0" smtClean="0"/>
              <a:t>ндивіди </a:t>
            </a:r>
            <a:r>
              <a:rPr lang="uk-UA" dirty="0"/>
              <a:t>з низьким соціометричним статусом характеризувались вищим рівнем домагань щодо зарплати, ніж індивіди з високим соціальним </a:t>
            </a:r>
            <a:r>
              <a:rPr lang="uk-UA" dirty="0" smtClean="0"/>
              <a:t>статусом.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Ті, у кого заробітна плата нижча від цієї "норми", виявляють незадоволеність оплатою, відчувають </a:t>
            </a:r>
            <a:r>
              <a:rPr lang="uk-UA" dirty="0" smtClean="0"/>
              <a:t>дискомфорт.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9628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2561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Дослідження </a:t>
            </a:r>
            <a:r>
              <a:rPr lang="uk-UA" dirty="0" err="1" smtClean="0"/>
              <a:t>Е.Борисова</a:t>
            </a:r>
            <a:r>
              <a:rPr lang="uk-UA" dirty="0" err="1"/>
              <a:t>успіх</a:t>
            </a:r>
            <a:r>
              <a:rPr lang="uk-UA" dirty="0"/>
              <a:t> чи неуспіх у трудовій діяльності впливають на рівень професійних домагань особистості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Учені вирізняють у навчанні (як діяльності) чотири типи пояснення </a:t>
            </a:r>
            <a:r>
              <a:rPr lang="uk-U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успіху і неуспіху</a:t>
            </a:r>
            <a:r>
              <a:rPr lang="uk-UA" dirty="0"/>
              <a:t>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здібності;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складність завдання;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докладені зусилля;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везіння.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 descr="C:\Users\Lenovo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78937"/>
            <a:ext cx="3984443" cy="29883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969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Успіх та неуспіх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Найпродуктивніше пояснення успіху і неуспіху — достатньо чи недостатньо було докладено зусиль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Для чоловіків із збільшенням віку характерне поступове підвищення ролі виробничого колективу, а для жінок — підвищення ролі сім'ї.</a:t>
            </a:r>
            <a:endParaRPr lang="uk-UA" dirty="0"/>
          </a:p>
        </p:txBody>
      </p:sp>
      <p:pic>
        <p:nvPicPr>
          <p:cNvPr id="4098" name="Picture 2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35156"/>
            <a:ext cx="2592288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9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Норма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</a:t>
            </a:r>
            <a:r>
              <a:rPr lang="uk-UA" dirty="0"/>
              <a:t> </a:t>
            </a:r>
            <a:r>
              <a:rPr lang="uk-UA" dirty="0" smtClean="0"/>
              <a:t>(з </a:t>
            </a:r>
            <a:r>
              <a:rPr lang="uk-UA" dirty="0"/>
              <a:t>латинської мови — </a:t>
            </a:r>
            <a:r>
              <a:rPr lang="uk-UA" dirty="0" smtClean="0"/>
              <a:t>взірець) - </a:t>
            </a:r>
            <a:r>
              <a:rPr lang="uk-UA" dirty="0"/>
              <a:t>ц</a:t>
            </a:r>
            <a:r>
              <a:rPr lang="uk-UA" dirty="0" smtClean="0"/>
              <a:t>е </a:t>
            </a:r>
            <a:r>
              <a:rPr lang="uk-UA" dirty="0"/>
              <a:t>наявний у соціальній спільності чи групі стандарт, зіставленням з яким визначається </a:t>
            </a:r>
            <a:r>
              <a:rPr lang="uk-UA" dirty="0" err="1"/>
              <a:t>прийнятливість</a:t>
            </a:r>
            <a:r>
              <a:rPr lang="uk-UA" dirty="0"/>
              <a:t> і досконалість об'єктів, процедур і продуктів діяльності (зокрема, юридичні, моральні, </a:t>
            </a:r>
            <a:r>
              <a:rPr lang="uk-UA" dirty="0" err="1"/>
              <a:t>мовні</a:t>
            </a:r>
            <a:r>
              <a:rPr lang="uk-UA" dirty="0"/>
              <a:t> норми).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 змістом норми є </a:t>
            </a:r>
            <a:r>
              <a:rPr lang="uk-UA" dirty="0"/>
              <a:t>передусім вимоги суспільства.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4782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загальну характеристику </a:t>
            </a:r>
            <a:r>
              <a:rPr lang="uk-UA" dirty="0" smtClean="0"/>
              <a:t>функціонування </a:t>
            </a:r>
            <a:r>
              <a:rPr lang="uk-UA" dirty="0"/>
              <a:t>норм у малій </a:t>
            </a:r>
            <a:r>
              <a:rPr lang="uk-UA" dirty="0" smtClean="0"/>
              <a:t>групі: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54152" cy="54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По-друге, група не визначає норм для кожної можливої ситуації, вони формуються лише щодо дій і ситуацій, які мають певну важливість для групи.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По-третє, норми можуть застосовуватися до ситуації загалом, безвідносно до окремих членів групи і ролі, яку вони відіграють, а можуть лише регламентувати виконання соціальних ролей, тобто бути рольовими стандартами поведінки.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По-четверте, норми вирізняють за мірою їх прийняття групою: деякі норми схвалюють майже всі учасники групи, натомість інші підтримує лише незначна кіль- кість.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По-п'яте, норми відрізняються також за мірою і широтою </a:t>
            </a:r>
            <a:r>
              <a:rPr lang="uk-UA" dirty="0" err="1"/>
              <a:t>девіантності</a:t>
            </a:r>
            <a:r>
              <a:rPr lang="uk-UA" dirty="0"/>
              <a:t> (відхилення), що допускаються, і відповідним діапазоном санкцій, які у цьому разі застосовують.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2740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санкції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санкції </a:t>
            </a:r>
            <a:r>
              <a:rPr lang="uk-UA" dirty="0"/>
              <a:t>(лат.— непорушна, жорстка постанова) — це засоби соціального контролю, які виконують функцію інтеграції групи, регулюють поведінку її членів.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Виокремлюють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позитивні санкції</a:t>
            </a:r>
            <a:r>
              <a:rPr lang="uk-UA" dirty="0"/>
              <a:t>, тобто заохочення до дій, бажаних для групи, схвалюваних нею, та негативні — як покарання за небажані дії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pPr marL="0" indent="0" algn="ctr">
              <a:buNone/>
            </a:pPr>
            <a:r>
              <a:rPr lang="uk-UA" u="sng" dirty="0" smtClean="0"/>
              <a:t>Підсумок, </a:t>
            </a:r>
            <a:r>
              <a:rPr lang="uk-UA" u="sng" dirty="0"/>
              <a:t>соціальні норми виконують функції орієнтації поведінки, її оцінювання та контролю за нею.</a:t>
            </a:r>
          </a:p>
        </p:txBody>
      </p:sp>
    </p:spTree>
    <p:extLst>
      <p:ext uri="{BB962C8B-B14F-4D97-AF65-F5344CB8AC3E}">
        <p14:creationId xmlns:p14="http://schemas.microsoft.com/office/powerpoint/2010/main" val="4258561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Соціальні норми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Ті чи інші соціальні норми мають як малі, так і великі групи (класи, етнічні спільності).</a:t>
            </a:r>
          </a:p>
          <a:p>
            <a:pPr marL="0" indent="0">
              <a:buNone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норми</a:t>
            </a:r>
            <a:r>
              <a:rPr lang="uk-UA" dirty="0"/>
              <a:t>, які виробляються в малих групах, тісно пов'язані з масовою свідомістю спільності, до якої ця група </a:t>
            </a:r>
            <a:r>
              <a:rPr lang="uk-UA" dirty="0" smtClean="0"/>
              <a:t>належить.</a:t>
            </a:r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2400" u="sng" dirty="0" smtClean="0"/>
              <a:t>Підсумок, </a:t>
            </a:r>
            <a:r>
              <a:rPr lang="uk-UA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соціальні норми </a:t>
            </a:r>
            <a:r>
              <a:rPr lang="uk-UA" sz="2400" u="sng" dirty="0"/>
              <a:t>виникають не тільки в результаті цілеспрямованої діяльності офіційних організацій, але й стихійно, тобто неофіційно. Особливо це яскраво виявляється на рівні малих груп</a:t>
            </a:r>
            <a:endParaRPr lang="uk-UA" sz="2400" u="sng" dirty="0"/>
          </a:p>
        </p:txBody>
      </p:sp>
    </p:spTree>
    <p:extLst>
      <p:ext uri="{BB962C8B-B14F-4D97-AF65-F5344CB8AC3E}">
        <p14:creationId xmlns:p14="http://schemas.microsoft.com/office/powerpoint/2010/main" val="33612829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</a:t>
            </a:r>
            <a:r>
              <a:rPr lang="uk-UA" dirty="0" smtClean="0"/>
              <a:t>ервинні </a:t>
            </a:r>
            <a:r>
              <a:rPr lang="uk-UA" dirty="0"/>
              <a:t>виробничі колективи ставлять до своїх учасників різні вимоги: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розвиток трудової активності;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підвищення професійної майстерності;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підвищення загального рівня культури;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підвищення рівня спілкування в колективі.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C:\Users\Lenovo\Desktop\1493198866_yak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4320480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15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Характер вимог колективу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Х</a:t>
            </a:r>
            <a:r>
              <a:rPr lang="uk-UA" dirty="0" smtClean="0"/>
              <a:t>арактер </a:t>
            </a:r>
            <a:r>
              <a:rPr lang="uk-UA" dirty="0"/>
              <a:t>вимог колективу до особистості залежить від соціально-демографічних особливостей колективу і належного рівня культури його </a:t>
            </a:r>
            <a:r>
              <a:rPr lang="uk-UA" dirty="0" smtClean="0"/>
              <a:t>учасників </a:t>
            </a:r>
            <a:r>
              <a:rPr lang="uk-UA" i="1" dirty="0"/>
              <a:t>І. </a:t>
            </a:r>
            <a:r>
              <a:rPr lang="uk-UA" i="1" dirty="0" err="1" smtClean="0"/>
              <a:t>Балінта</a:t>
            </a:r>
            <a:r>
              <a:rPr lang="uk-UA" i="1" dirty="0" smtClean="0"/>
              <a:t> </a:t>
            </a:r>
            <a:r>
              <a:rPr lang="uk-UA" i="1" dirty="0"/>
              <a:t>та М. </a:t>
            </a:r>
            <a:r>
              <a:rPr lang="uk-UA" i="1" dirty="0" err="1" smtClean="0"/>
              <a:t>Мурані</a:t>
            </a:r>
            <a:endParaRPr lang="uk-UA" i="1" dirty="0" smtClean="0"/>
          </a:p>
          <a:p>
            <a:pPr marL="0" indent="0" algn="ctr">
              <a:buNone/>
            </a:pPr>
            <a:endParaRPr lang="uk-UA" i="1" dirty="0"/>
          </a:p>
          <a:p>
            <a:pPr marL="0" indent="0" algn="ctr">
              <a:buNone/>
            </a:pPr>
            <a:r>
              <a:rPr lang="uk-UA" dirty="0"/>
              <a:t>О</a:t>
            </a:r>
            <a:r>
              <a:rPr lang="uk-UA" dirty="0" smtClean="0"/>
              <a:t>дним </a:t>
            </a:r>
            <a:r>
              <a:rPr lang="uk-UA" dirty="0"/>
              <a:t>із визначених чинників ефективного управління особистістю у виробничому колективі є врахування тих соціальних норм, які склалися, а також знання їх специфіки і сили впливу на </a:t>
            </a:r>
            <a:r>
              <a:rPr lang="uk-UA" dirty="0" smtClean="0"/>
              <a:t>працівників.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968933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Поведінка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82144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Щоб </a:t>
            </a:r>
            <a:r>
              <a:rPr lang="uk-UA" dirty="0"/>
              <a:t>пояснити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поведінку</a:t>
            </a:r>
            <a:r>
              <a:rPr lang="uk-UA" dirty="0"/>
              <a:t> цієї чи іншої людини, необхідно передусім звернутися до цінностей і норм її референтної </a:t>
            </a:r>
            <a:r>
              <a:rPr lang="uk-UA" dirty="0" smtClean="0"/>
              <a:t>групи.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/>
              <a:t>Ті особи, з якими індивід порівнює свій статус, є референтними. Група може стати референтною тому, що інші люди порівнюють з нею </a:t>
            </a:r>
            <a:r>
              <a:rPr lang="uk-UA" dirty="0" smtClean="0"/>
              <a:t>індивіда.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/>
              <a:t>У цілому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систематичне вивчення соціальних норм </a:t>
            </a:r>
            <a:r>
              <a:rPr lang="uk-UA" dirty="0"/>
              <a:t>працівників (залежно від соціально-демографічних і </a:t>
            </a:r>
            <a:r>
              <a:rPr lang="uk-UA" dirty="0" err="1"/>
              <a:t>професійно</a:t>
            </a:r>
            <a:r>
              <a:rPr lang="uk-UA" dirty="0"/>
              <a:t>-кваліфікаційних характеристик) є необхідною умовою ефективного стимулювання трудової діяльності й оптимізації управлінських відносин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866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Позиція робітника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В</a:t>
            </a:r>
            <a:r>
              <a:rPr lang="uk-UA" dirty="0" smtClean="0"/>
              <a:t> </a:t>
            </a:r>
            <a:r>
              <a:rPr lang="uk-UA" dirty="0"/>
              <a:t>кожній організації (наприклад, підприємстві) чітко виокремлюється </a:t>
            </a:r>
            <a:r>
              <a:rPr lang="uk-UA" b="1" dirty="0"/>
              <a:t>позиція</a:t>
            </a:r>
            <a:r>
              <a:rPr lang="uk-UA" dirty="0"/>
              <a:t> директора, начальника цеху, майстра, бухгалтера, працівника відділу технічного контролю і </a:t>
            </a:r>
            <a:r>
              <a:rPr lang="uk-UA" dirty="0" smtClean="0"/>
              <a:t>простого робітника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C:\Users\Lenovo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04" y="3429000"/>
            <a:ext cx="4289276" cy="26732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uk-UA" dirty="0"/>
          </a:p>
        </p:txBody>
      </p:sp>
      <p:pic>
        <p:nvPicPr>
          <p:cNvPr id="3074" name="Picture 2" descr="C:\Users\Lenovo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4816" cy="4676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9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</a:t>
            </a:r>
            <a:r>
              <a:rPr lang="uk-UA" dirty="0" smtClean="0"/>
              <a:t>ожна </a:t>
            </a:r>
            <a:r>
              <a:rPr lang="uk-UA" dirty="0"/>
              <a:t>виділити відповідні позиції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Поняття </a:t>
            </a:r>
            <a:r>
              <a:rPr lang="uk-UA" i="1" dirty="0"/>
              <a:t>"позиція особистості" </a:t>
            </a:r>
            <a:r>
              <a:rPr lang="uk-UA" dirty="0"/>
              <a:t>запропонував відомій австрійський психолог А. Адлер, засновник індивідуальної психології. Він називає своє вчення "позиційною психологією".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Поняття </a:t>
            </a:r>
            <a:r>
              <a:rPr lang="uk-UA" i="1" dirty="0"/>
              <a:t>"позиція особистості" </a:t>
            </a:r>
            <a:r>
              <a:rPr lang="uk-UA" i="1" dirty="0" smtClean="0"/>
              <a:t>(</a:t>
            </a:r>
            <a:r>
              <a:rPr lang="uk-UA" dirty="0"/>
              <a:t>"</a:t>
            </a:r>
            <a:r>
              <a:rPr lang="uk-UA" i="1" dirty="0"/>
              <a:t>роль</a:t>
            </a:r>
            <a:r>
              <a:rPr lang="uk-UA" dirty="0"/>
              <a:t>", </a:t>
            </a:r>
            <a:r>
              <a:rPr lang="uk-UA" i="1" dirty="0"/>
              <a:t>"статус" "відношення", "установка", "ціннісні </a:t>
            </a:r>
            <a:r>
              <a:rPr lang="uk-UA" i="1" dirty="0" smtClean="0"/>
              <a:t>орієнтації«) </a:t>
            </a:r>
            <a:r>
              <a:rPr lang="uk-UA" dirty="0" smtClean="0"/>
              <a:t>вживають </a:t>
            </a:r>
            <a:r>
              <a:rPr lang="uk-UA" dirty="0"/>
              <a:t>у вітчизняній і західній літературі, проте описують його по-різному.</a:t>
            </a:r>
          </a:p>
          <a:p>
            <a:r>
              <a:rPr lang="uk-UA" i="1" dirty="0" smtClean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42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6600" cy="12241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/>
              <a:t>Можна </a:t>
            </a:r>
            <a:r>
              <a:rPr lang="uk-UA" sz="2700" dirty="0"/>
              <a:t>виокремити два найбільш загальні підходи до розуміння </a:t>
            </a:r>
            <a:r>
              <a:rPr lang="uk-UA" sz="2700" dirty="0" smtClean="0"/>
              <a:t>позиції: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b="1" dirty="0" smtClean="0"/>
              <a:t>І підхід </a:t>
            </a:r>
            <a:r>
              <a:rPr lang="uk-UA" dirty="0" smtClean="0"/>
              <a:t>- </a:t>
            </a:r>
            <a:r>
              <a:rPr lang="uk-UA" b="1" dirty="0"/>
              <a:t>(</a:t>
            </a:r>
            <a:r>
              <a:rPr lang="uk-UA" b="1" dirty="0" smtClean="0"/>
              <a:t>соціологічний), </a:t>
            </a:r>
            <a:r>
              <a:rPr lang="uk-UA" dirty="0"/>
              <a:t>під позицією розуміють щось зовнішнє до особистості, те місце, яке вона посідає в системі відносин певної соціальної структури.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Чеський психолог Ф. </a:t>
            </a:r>
            <a:r>
              <a:rPr lang="uk-UA" dirty="0" err="1"/>
              <a:t>Якубчак</a:t>
            </a:r>
            <a:r>
              <a:rPr lang="uk-UA" dirty="0"/>
              <a:t> пише, що позиція характеризує місце особистості, класу або категорії людей у суспільній структурі стосовно інших людей.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І. </a:t>
            </a:r>
            <a:r>
              <a:rPr lang="uk-UA" dirty="0" err="1"/>
              <a:t>Кон</a:t>
            </a:r>
            <a:r>
              <a:rPr lang="uk-UA" dirty="0"/>
              <a:t> розглядає позицію як соціальне становище особистості, її місце в соціальній </a:t>
            </a:r>
            <a:r>
              <a:rPr lang="uk-UA" dirty="0" smtClean="0"/>
              <a:t>структурі.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41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12624" cy="1340768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Можна виокремити два найбільш загальні підходи </a:t>
            </a:r>
            <a:r>
              <a:rPr lang="uk-UA" sz="3600" dirty="0"/>
              <a:t>до розуміння позиції: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54152" cy="51423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b="1" dirty="0" smtClean="0"/>
              <a:t>ІІ підхід </a:t>
            </a:r>
            <a:r>
              <a:rPr lang="uk-UA" b="1" dirty="0"/>
              <a:t>(</a:t>
            </a:r>
            <a:r>
              <a:rPr lang="uk-UA" b="1" dirty="0" smtClean="0"/>
              <a:t>психологічний) </a:t>
            </a:r>
            <a:r>
              <a:rPr lang="uk-UA" dirty="0"/>
              <a:t>позицію розглядають як внутрішній компонент, який належить до структури особистості.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Зокрема</a:t>
            </a:r>
            <a:r>
              <a:rPr lang="uk-UA" dirty="0"/>
              <a:t>, Б. Ананьєв виходить з того, що позиція особистості є складною системою відносин особистості, установок і мотивів, цілей та цінностей.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Н. </a:t>
            </a:r>
            <a:r>
              <a:rPr lang="uk-UA" dirty="0" err="1"/>
              <a:t>Мясіщев</a:t>
            </a:r>
            <a:r>
              <a:rPr lang="uk-UA" dirty="0"/>
              <a:t> пов'язує поняття "позиція" із системою підношень особистості, вказуючи, що психологічне </a:t>
            </a:r>
            <a:r>
              <a:rPr lang="uk-UA" dirty="0" smtClean="0"/>
              <a:t>відношення </a:t>
            </a:r>
            <a:r>
              <a:rPr lang="uk-UA" dirty="0"/>
              <a:t>виражає активну вибіркову позицію </a:t>
            </a:r>
            <a:r>
              <a:rPr lang="uk-UA" dirty="0" smtClean="0"/>
              <a:t>особистості</a:t>
            </a:r>
            <a:r>
              <a:rPr lang="uk-UA" dirty="0"/>
              <a:t>, яка визначає індивідуальний характер діяльності та окремих учинків.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з позиції, вважає Б. </a:t>
            </a:r>
            <a:r>
              <a:rPr lang="uk-UA" dirty="0" err="1"/>
              <a:t>Паригін</a:t>
            </a:r>
            <a:r>
              <a:rPr lang="uk-UA" dirty="0"/>
              <a:t>, починається той структурний пласт психіки, що характеризує особистість вже не як об'єкта, а як суб'єкта соціальних відносин (власного життя).</a:t>
            </a:r>
          </a:p>
        </p:txBody>
      </p:sp>
    </p:spTree>
    <p:extLst>
      <p:ext uri="{BB962C8B-B14F-4D97-AF65-F5344CB8AC3E}">
        <p14:creationId xmlns:p14="http://schemas.microsoft.com/office/powerpoint/2010/main" val="11685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роль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Поняття </a:t>
            </a:r>
            <a:r>
              <a:rPr lang="uk-UA" b="1" dirty="0" smtClean="0"/>
              <a:t>«позиція» </a:t>
            </a:r>
            <a:r>
              <a:rPr lang="uk-UA" dirty="0" smtClean="0"/>
              <a:t>тісно </a:t>
            </a:r>
            <a:r>
              <a:rPr lang="uk-UA" dirty="0"/>
              <a:t>взаємопов'язане із поняттям </a:t>
            </a:r>
            <a:r>
              <a:rPr lang="uk-UA" b="1" dirty="0" smtClean="0"/>
              <a:t>«соціальна роль» </a:t>
            </a:r>
            <a:r>
              <a:rPr lang="uk-UA" i="1" dirty="0"/>
              <a:t>О. </a:t>
            </a:r>
            <a:r>
              <a:rPr lang="uk-UA" i="1" dirty="0" err="1"/>
              <a:t>Бодальов</a:t>
            </a:r>
            <a:r>
              <a:rPr lang="uk-UA" i="1" dirty="0"/>
              <a:t>, І. </a:t>
            </a:r>
            <a:r>
              <a:rPr lang="uk-UA" i="1" dirty="0" err="1"/>
              <a:t>Кон</a:t>
            </a:r>
            <a:r>
              <a:rPr lang="uk-UA" i="1" dirty="0"/>
              <a:t>, Е. Кузьмін, Б. </a:t>
            </a:r>
            <a:r>
              <a:rPr lang="uk-UA" i="1" dirty="0" err="1" smtClean="0"/>
              <a:t>Паригін</a:t>
            </a:r>
            <a:endParaRPr lang="uk-UA" i="1" dirty="0" smtClean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r>
              <a:rPr lang="uk-UA" b="1" dirty="0"/>
              <a:t>С</a:t>
            </a:r>
            <a:r>
              <a:rPr lang="uk-UA" b="1" dirty="0" smtClean="0"/>
              <a:t>оціальну роль </a:t>
            </a:r>
            <a:r>
              <a:rPr lang="uk-UA" dirty="0" smtClean="0"/>
              <a:t>– як нормативна система </a:t>
            </a:r>
            <a:r>
              <a:rPr lang="uk-UA" dirty="0"/>
              <a:t>дій, яка очікується від індивіда відповідно до його соціальної позиції (становища), місця в конкретній системі соціальних відносин.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4954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роль за Р. </a:t>
            </a:r>
            <a:r>
              <a:rPr lang="uk-UA" dirty="0" err="1" smtClean="0"/>
              <a:t>Шакуровим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"Організаційно-технічні вимоги безпосередньо диктуються знаряддями, технологією і кінцевим продуктом діяльності організації, в якій перебуває працівник. Соціальні вимоги виходять від людей, що оточують індивіда. Вони є ніби відображенням у суспільній свідомості організаційно-технічних умов діяльності і являють собою ідеальну модель соціальної ролі". </a:t>
            </a:r>
            <a:r>
              <a:rPr lang="uk-UA" i="1" dirty="0"/>
              <a:t>Р. </a:t>
            </a:r>
            <a:r>
              <a:rPr lang="uk-UA" i="1" dirty="0" err="1"/>
              <a:t>Шакуров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7757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</TotalTime>
  <Words>1965</Words>
  <Application>Microsoft Office PowerPoint</Application>
  <PresentationFormat>Экран (4:3)</PresentationFormat>
  <Paragraphs>175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Официальная</vt:lpstr>
      <vt:lpstr>       Лекція 2 ОСОБИСТІСТЬ В ОРГАНІЗАЦІЇ </vt:lpstr>
      <vt:lpstr>План</vt:lpstr>
      <vt:lpstr>Вступ</vt:lpstr>
      <vt:lpstr>Позиція робітника</vt:lpstr>
      <vt:lpstr>Можна виділити відповідні позиції</vt:lpstr>
      <vt:lpstr>   Можна виокремити два найбільш загальні підходи до розуміння позиції: </vt:lpstr>
      <vt:lpstr>Можна виокремити два найбільш загальні підходи до розуміння позиції: </vt:lpstr>
      <vt:lpstr>Соціальна роль</vt:lpstr>
      <vt:lpstr>Соціальна роль за Р. Шакуровим</vt:lpstr>
      <vt:lpstr>В. Афанасьєв, управління людьми означає вирішення таких завдань:</vt:lpstr>
      <vt:lpstr>Посадова інструкція</vt:lpstr>
      <vt:lpstr>Рольова поведінка</vt:lpstr>
      <vt:lpstr>Залучення в діяльність</vt:lpstr>
      <vt:lpstr>Ефективність виконання соціальної ролі працівником </vt:lpstr>
      <vt:lpstr>Дослідження  С. Безсонова</vt:lpstr>
      <vt:lpstr>Успішне виконання професійної ролі</vt:lpstr>
      <vt:lpstr>Відповідальність</vt:lpstr>
      <vt:lpstr>Моделі відповідальності працівників</vt:lpstr>
      <vt:lpstr>Відповідальність</vt:lpstr>
      <vt:lpstr>Підсумок</vt:lpstr>
      <vt:lpstr>Роль та позиція </vt:lpstr>
      <vt:lpstr>Підсумок</vt:lpstr>
      <vt:lpstr>Рівень домагань</vt:lpstr>
      <vt:lpstr>Дослідження рівня домагань особистості</vt:lpstr>
      <vt:lpstr>Рівень домагань особистості формується під дією певних чинників:</vt:lpstr>
      <vt:lpstr>Успіх та неуспіх</vt:lpstr>
      <vt:lpstr>Рівень домагань залежить:</vt:lpstr>
      <vt:lpstr>Зв'язок між статтю працівників і рівнем домагань</vt:lpstr>
      <vt:lpstr>Зв'язок між статтю працівників і рівнем домагань</vt:lpstr>
      <vt:lpstr>Зв'язок між статтю працівників і рівнем домагань</vt:lpstr>
      <vt:lpstr>Дослідження Е.Борисовауспіх чи неуспіх у трудовій діяльності впливають на рівень професійних домагань особистості</vt:lpstr>
      <vt:lpstr>Успіх та неуспіх</vt:lpstr>
      <vt:lpstr>Норма</vt:lpstr>
      <vt:lpstr>загальну характеристику функціонування норм у малій групі:</vt:lpstr>
      <vt:lpstr>Соціальні санкції</vt:lpstr>
      <vt:lpstr>Соціальні норми</vt:lpstr>
      <vt:lpstr>Первинні виробничі колективи ставлять до своїх учасників різні вимоги:</vt:lpstr>
      <vt:lpstr>Характер вимог колективу</vt:lpstr>
      <vt:lpstr>Поведінка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16</cp:revision>
  <dcterms:created xsi:type="dcterms:W3CDTF">2023-02-09T00:23:19Z</dcterms:created>
  <dcterms:modified xsi:type="dcterms:W3CDTF">2023-02-09T14:09:31Z</dcterms:modified>
</cp:coreProperties>
</file>