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419" r:id="rId3"/>
    <p:sldId id="420" r:id="rId4"/>
    <p:sldId id="338" r:id="rId5"/>
    <p:sldId id="291" r:id="rId6"/>
    <p:sldId id="294" r:id="rId7"/>
    <p:sldId id="350" r:id="rId8"/>
    <p:sldId id="357" r:id="rId9"/>
    <p:sldId id="351" r:id="rId10"/>
    <p:sldId id="352" r:id="rId11"/>
    <p:sldId id="374" r:id="rId12"/>
    <p:sldId id="380" r:id="rId13"/>
    <p:sldId id="292"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F709DB"/>
    <a:srgbClr val="FFE26D"/>
    <a:srgbClr val="E293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91" autoAdjust="0"/>
    <p:restoredTop sz="95223" autoAdjust="0"/>
  </p:normalViewPr>
  <p:slideViewPr>
    <p:cSldViewPr snapToGrid="0">
      <p:cViewPr varScale="1">
        <p:scale>
          <a:sx n="107" d="100"/>
          <a:sy n="107" d="100"/>
        </p:scale>
        <p:origin x="632" y="1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Downloads\1_mag_aprel__.xls"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2563176895306861E-2"/>
          <c:y val="2.5943396226415096E-2"/>
          <c:w val="0.95036101083032487"/>
          <c:h val="0.79999350022284954"/>
        </c:manualLayout>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5F0F-467D-B5CC-6ECD4C5B193A}"/>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5F0F-467D-B5CC-6ECD4C5B193A}"/>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5F0F-467D-B5CC-6ECD4C5B193A}"/>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ru-UA"/>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магістри!$B$103:$E$107</c:f>
              <c:strCache>
                <c:ptCount val="3"/>
                <c:pt idx="0">
                  <c:v>контенту направленого на продаж </c:v>
                </c:pt>
                <c:pt idx="1">
                  <c:v>інформаційного</c:v>
                </c:pt>
                <c:pt idx="2">
                  <c:v>розважального (направленого на залучення ЦА, взаємодію)</c:v>
                </c:pt>
              </c:strCache>
            </c:strRef>
          </c:cat>
          <c:val>
            <c:numRef>
              <c:f>магістри!$F$103:$F$105</c:f>
              <c:numCache>
                <c:formatCode>0%</c:formatCode>
                <c:ptCount val="3"/>
                <c:pt idx="0">
                  <c:v>0.4</c:v>
                </c:pt>
                <c:pt idx="1">
                  <c:v>0.4</c:v>
                </c:pt>
                <c:pt idx="2">
                  <c:v>0.2</c:v>
                </c:pt>
              </c:numCache>
            </c:numRef>
          </c:val>
          <c:extLst>
            <c:ext xmlns:c16="http://schemas.microsoft.com/office/drawing/2014/chart" uri="{C3380CC4-5D6E-409C-BE32-E72D297353CC}">
              <c16:uniqueId val="{00000006-5F0F-467D-B5CC-6ECD4C5B193A}"/>
            </c:ext>
          </c:extLst>
        </c:ser>
        <c:dLbls>
          <c:dLblPos val="ctr"/>
          <c:showLegendKey val="0"/>
          <c:showVal val="0"/>
          <c:showCatName val="0"/>
          <c:showSerName val="0"/>
          <c:showPercent val="1"/>
          <c:showBubbleSize val="0"/>
          <c:showLeaderLines val="1"/>
        </c:dLbls>
      </c:pie3DChart>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ru-UA"/>
          </a:p>
        </c:txPr>
      </c:legendEntry>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ru-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UA"/>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A2778B-1900-432C-BA1C-33F7B3F08967}"/>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F7C088D8-C354-49EB-9A34-F49CECE920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773C233D-5E5D-4891-A658-6355CBDF3A99}"/>
              </a:ext>
            </a:extLst>
          </p:cNvPr>
          <p:cNvSpPr>
            <a:spLocks noGrp="1"/>
          </p:cNvSpPr>
          <p:nvPr>
            <p:ph type="dt" sz="half" idx="10"/>
          </p:nvPr>
        </p:nvSpPr>
        <p:spPr/>
        <p:txBody>
          <a:bodyPr/>
          <a:lstStyle/>
          <a:p>
            <a:fld id="{68DDC907-C06C-4343-9B59-F8FC43CA1EB5}" type="datetimeFigureOut">
              <a:rPr lang="ru-RU" smtClean="0"/>
              <a:t>24.09.2025</a:t>
            </a:fld>
            <a:endParaRPr lang="ru-RU"/>
          </a:p>
        </p:txBody>
      </p:sp>
      <p:sp>
        <p:nvSpPr>
          <p:cNvPr id="5" name="Нижний колонтитул 4">
            <a:extLst>
              <a:ext uri="{FF2B5EF4-FFF2-40B4-BE49-F238E27FC236}">
                <a16:creationId xmlns:a16="http://schemas.microsoft.com/office/drawing/2014/main" id="{3EF2A89F-652E-41D1-8B28-3C67B768564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F541C90-A840-4EA1-A49A-6FA6EB0F0290}"/>
              </a:ext>
            </a:extLst>
          </p:cNvPr>
          <p:cNvSpPr>
            <a:spLocks noGrp="1"/>
          </p:cNvSpPr>
          <p:nvPr>
            <p:ph type="sldNum" sz="quarter" idx="12"/>
          </p:nvPr>
        </p:nvSpPr>
        <p:spPr/>
        <p:txBody>
          <a:bodyPr/>
          <a:lstStyle/>
          <a:p>
            <a:fld id="{32B0FF40-CA2E-419C-9E5C-9B3FD1D56517}" type="slidenum">
              <a:rPr lang="ru-RU" smtClean="0"/>
              <a:t>‹#›</a:t>
            </a:fld>
            <a:endParaRPr lang="ru-RU"/>
          </a:p>
        </p:txBody>
      </p:sp>
    </p:spTree>
    <p:extLst>
      <p:ext uri="{BB962C8B-B14F-4D97-AF65-F5344CB8AC3E}">
        <p14:creationId xmlns:p14="http://schemas.microsoft.com/office/powerpoint/2010/main" val="2171735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BA832A-FB82-4306-B053-543B6664821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12252539-6E58-434D-85E6-740416C3683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D92BD02-E2E2-4B7E-9825-690A7C73E10B}"/>
              </a:ext>
            </a:extLst>
          </p:cNvPr>
          <p:cNvSpPr>
            <a:spLocks noGrp="1"/>
          </p:cNvSpPr>
          <p:nvPr>
            <p:ph type="dt" sz="half" idx="10"/>
          </p:nvPr>
        </p:nvSpPr>
        <p:spPr/>
        <p:txBody>
          <a:bodyPr/>
          <a:lstStyle/>
          <a:p>
            <a:fld id="{68DDC907-C06C-4343-9B59-F8FC43CA1EB5}" type="datetimeFigureOut">
              <a:rPr lang="ru-RU" smtClean="0"/>
              <a:t>24.09.2025</a:t>
            </a:fld>
            <a:endParaRPr lang="ru-RU"/>
          </a:p>
        </p:txBody>
      </p:sp>
      <p:sp>
        <p:nvSpPr>
          <p:cNvPr id="5" name="Нижний колонтитул 4">
            <a:extLst>
              <a:ext uri="{FF2B5EF4-FFF2-40B4-BE49-F238E27FC236}">
                <a16:creationId xmlns:a16="http://schemas.microsoft.com/office/drawing/2014/main" id="{5256909E-4E9D-4F20-B6DD-7706A771CE3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B3BE401-5C18-403B-8F18-D9BD1715D016}"/>
              </a:ext>
            </a:extLst>
          </p:cNvPr>
          <p:cNvSpPr>
            <a:spLocks noGrp="1"/>
          </p:cNvSpPr>
          <p:nvPr>
            <p:ph type="sldNum" sz="quarter" idx="12"/>
          </p:nvPr>
        </p:nvSpPr>
        <p:spPr/>
        <p:txBody>
          <a:bodyPr/>
          <a:lstStyle/>
          <a:p>
            <a:fld id="{32B0FF40-CA2E-419C-9E5C-9B3FD1D56517}" type="slidenum">
              <a:rPr lang="ru-RU" smtClean="0"/>
              <a:t>‹#›</a:t>
            </a:fld>
            <a:endParaRPr lang="ru-RU"/>
          </a:p>
        </p:txBody>
      </p:sp>
    </p:spTree>
    <p:extLst>
      <p:ext uri="{BB962C8B-B14F-4D97-AF65-F5344CB8AC3E}">
        <p14:creationId xmlns:p14="http://schemas.microsoft.com/office/powerpoint/2010/main" val="1686510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7A5C63EC-08CD-4BE6-B5D9-3CC7FFB9B8E3}"/>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3FF24DD5-7043-4785-BAC9-E3366BDE684A}"/>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1310636-AE5B-4744-BA2C-85D1C0BBCB77}"/>
              </a:ext>
            </a:extLst>
          </p:cNvPr>
          <p:cNvSpPr>
            <a:spLocks noGrp="1"/>
          </p:cNvSpPr>
          <p:nvPr>
            <p:ph type="dt" sz="half" idx="10"/>
          </p:nvPr>
        </p:nvSpPr>
        <p:spPr/>
        <p:txBody>
          <a:bodyPr/>
          <a:lstStyle/>
          <a:p>
            <a:fld id="{68DDC907-C06C-4343-9B59-F8FC43CA1EB5}" type="datetimeFigureOut">
              <a:rPr lang="ru-RU" smtClean="0"/>
              <a:t>24.09.2025</a:t>
            </a:fld>
            <a:endParaRPr lang="ru-RU"/>
          </a:p>
        </p:txBody>
      </p:sp>
      <p:sp>
        <p:nvSpPr>
          <p:cNvPr id="5" name="Нижний колонтитул 4">
            <a:extLst>
              <a:ext uri="{FF2B5EF4-FFF2-40B4-BE49-F238E27FC236}">
                <a16:creationId xmlns:a16="http://schemas.microsoft.com/office/drawing/2014/main" id="{93377F87-2EBA-478D-A6DE-BDDBADDC1FD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CAA129C-763E-4B1E-8DC5-D001DDAB291D}"/>
              </a:ext>
            </a:extLst>
          </p:cNvPr>
          <p:cNvSpPr>
            <a:spLocks noGrp="1"/>
          </p:cNvSpPr>
          <p:nvPr>
            <p:ph type="sldNum" sz="quarter" idx="12"/>
          </p:nvPr>
        </p:nvSpPr>
        <p:spPr/>
        <p:txBody>
          <a:bodyPr/>
          <a:lstStyle/>
          <a:p>
            <a:fld id="{32B0FF40-CA2E-419C-9E5C-9B3FD1D56517}" type="slidenum">
              <a:rPr lang="ru-RU" smtClean="0"/>
              <a:t>‹#›</a:t>
            </a:fld>
            <a:endParaRPr lang="ru-RU"/>
          </a:p>
        </p:txBody>
      </p:sp>
    </p:spTree>
    <p:extLst>
      <p:ext uri="{BB962C8B-B14F-4D97-AF65-F5344CB8AC3E}">
        <p14:creationId xmlns:p14="http://schemas.microsoft.com/office/powerpoint/2010/main" val="546983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895AD0-B80D-4B28-8759-619DC981F9A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279A94A9-0728-41E8-B0F5-8A5CAEC1AC38}"/>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325C1A2-73F7-4826-AD92-E6BE9CD5D5B4}"/>
              </a:ext>
            </a:extLst>
          </p:cNvPr>
          <p:cNvSpPr>
            <a:spLocks noGrp="1"/>
          </p:cNvSpPr>
          <p:nvPr>
            <p:ph type="dt" sz="half" idx="10"/>
          </p:nvPr>
        </p:nvSpPr>
        <p:spPr/>
        <p:txBody>
          <a:bodyPr/>
          <a:lstStyle/>
          <a:p>
            <a:fld id="{68DDC907-C06C-4343-9B59-F8FC43CA1EB5}" type="datetimeFigureOut">
              <a:rPr lang="ru-RU" smtClean="0"/>
              <a:t>24.09.2025</a:t>
            </a:fld>
            <a:endParaRPr lang="ru-RU"/>
          </a:p>
        </p:txBody>
      </p:sp>
      <p:sp>
        <p:nvSpPr>
          <p:cNvPr id="5" name="Нижний колонтитул 4">
            <a:extLst>
              <a:ext uri="{FF2B5EF4-FFF2-40B4-BE49-F238E27FC236}">
                <a16:creationId xmlns:a16="http://schemas.microsoft.com/office/drawing/2014/main" id="{1E14DD40-354C-40B0-BA08-FF0EB55F5C4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F3E6841-31CC-4B84-995E-85CEEE18A5E8}"/>
              </a:ext>
            </a:extLst>
          </p:cNvPr>
          <p:cNvSpPr>
            <a:spLocks noGrp="1"/>
          </p:cNvSpPr>
          <p:nvPr>
            <p:ph type="sldNum" sz="quarter" idx="12"/>
          </p:nvPr>
        </p:nvSpPr>
        <p:spPr/>
        <p:txBody>
          <a:bodyPr/>
          <a:lstStyle/>
          <a:p>
            <a:fld id="{32B0FF40-CA2E-419C-9E5C-9B3FD1D56517}" type="slidenum">
              <a:rPr lang="ru-RU" smtClean="0"/>
              <a:t>‹#›</a:t>
            </a:fld>
            <a:endParaRPr lang="ru-RU"/>
          </a:p>
        </p:txBody>
      </p:sp>
    </p:spTree>
    <p:extLst>
      <p:ext uri="{BB962C8B-B14F-4D97-AF65-F5344CB8AC3E}">
        <p14:creationId xmlns:p14="http://schemas.microsoft.com/office/powerpoint/2010/main" val="3605193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ECC0F12-78D5-4C23-9BC2-F97C0C6457A9}"/>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AB941D3F-2565-463D-8CFD-5072395EBD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A4EA72AE-0DEA-4BCB-A30E-CC602246B528}"/>
              </a:ext>
            </a:extLst>
          </p:cNvPr>
          <p:cNvSpPr>
            <a:spLocks noGrp="1"/>
          </p:cNvSpPr>
          <p:nvPr>
            <p:ph type="dt" sz="half" idx="10"/>
          </p:nvPr>
        </p:nvSpPr>
        <p:spPr/>
        <p:txBody>
          <a:bodyPr/>
          <a:lstStyle/>
          <a:p>
            <a:fld id="{68DDC907-C06C-4343-9B59-F8FC43CA1EB5}" type="datetimeFigureOut">
              <a:rPr lang="ru-RU" smtClean="0"/>
              <a:t>24.09.2025</a:t>
            </a:fld>
            <a:endParaRPr lang="ru-RU"/>
          </a:p>
        </p:txBody>
      </p:sp>
      <p:sp>
        <p:nvSpPr>
          <p:cNvPr id="5" name="Нижний колонтитул 4">
            <a:extLst>
              <a:ext uri="{FF2B5EF4-FFF2-40B4-BE49-F238E27FC236}">
                <a16:creationId xmlns:a16="http://schemas.microsoft.com/office/drawing/2014/main" id="{F0AAF256-1A86-49D0-BE52-FD397F6D9A8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5D9BFEA-FEB4-4CA9-BFF0-53C712B8EB5E}"/>
              </a:ext>
            </a:extLst>
          </p:cNvPr>
          <p:cNvSpPr>
            <a:spLocks noGrp="1"/>
          </p:cNvSpPr>
          <p:nvPr>
            <p:ph type="sldNum" sz="quarter" idx="12"/>
          </p:nvPr>
        </p:nvSpPr>
        <p:spPr/>
        <p:txBody>
          <a:bodyPr/>
          <a:lstStyle/>
          <a:p>
            <a:fld id="{32B0FF40-CA2E-419C-9E5C-9B3FD1D56517}" type="slidenum">
              <a:rPr lang="ru-RU" smtClean="0"/>
              <a:t>‹#›</a:t>
            </a:fld>
            <a:endParaRPr lang="ru-RU"/>
          </a:p>
        </p:txBody>
      </p:sp>
    </p:spTree>
    <p:extLst>
      <p:ext uri="{BB962C8B-B14F-4D97-AF65-F5344CB8AC3E}">
        <p14:creationId xmlns:p14="http://schemas.microsoft.com/office/powerpoint/2010/main" val="3299082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3824E1-089A-4DCF-ACC8-77D9D1DC5FD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1ADCBA62-0134-48C4-A695-56082269EEEF}"/>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222701E5-162C-4CE5-8E45-182D83E70D59}"/>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70FD9D26-2F5C-4A46-AC98-84E51357730D}"/>
              </a:ext>
            </a:extLst>
          </p:cNvPr>
          <p:cNvSpPr>
            <a:spLocks noGrp="1"/>
          </p:cNvSpPr>
          <p:nvPr>
            <p:ph type="dt" sz="half" idx="10"/>
          </p:nvPr>
        </p:nvSpPr>
        <p:spPr/>
        <p:txBody>
          <a:bodyPr/>
          <a:lstStyle/>
          <a:p>
            <a:fld id="{68DDC907-C06C-4343-9B59-F8FC43CA1EB5}" type="datetimeFigureOut">
              <a:rPr lang="ru-RU" smtClean="0"/>
              <a:t>24.09.2025</a:t>
            </a:fld>
            <a:endParaRPr lang="ru-RU"/>
          </a:p>
        </p:txBody>
      </p:sp>
      <p:sp>
        <p:nvSpPr>
          <p:cNvPr id="6" name="Нижний колонтитул 5">
            <a:extLst>
              <a:ext uri="{FF2B5EF4-FFF2-40B4-BE49-F238E27FC236}">
                <a16:creationId xmlns:a16="http://schemas.microsoft.com/office/drawing/2014/main" id="{D1B35642-44C0-4996-94AF-006CDE6758E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3374F52-5563-43D9-A4B3-2AD3CF0EAA57}"/>
              </a:ext>
            </a:extLst>
          </p:cNvPr>
          <p:cNvSpPr>
            <a:spLocks noGrp="1"/>
          </p:cNvSpPr>
          <p:nvPr>
            <p:ph type="sldNum" sz="quarter" idx="12"/>
          </p:nvPr>
        </p:nvSpPr>
        <p:spPr/>
        <p:txBody>
          <a:bodyPr/>
          <a:lstStyle/>
          <a:p>
            <a:fld id="{32B0FF40-CA2E-419C-9E5C-9B3FD1D56517}" type="slidenum">
              <a:rPr lang="ru-RU" smtClean="0"/>
              <a:t>‹#›</a:t>
            </a:fld>
            <a:endParaRPr lang="ru-RU"/>
          </a:p>
        </p:txBody>
      </p:sp>
    </p:spTree>
    <p:extLst>
      <p:ext uri="{BB962C8B-B14F-4D97-AF65-F5344CB8AC3E}">
        <p14:creationId xmlns:p14="http://schemas.microsoft.com/office/powerpoint/2010/main" val="1354576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5C242F-DC8C-408A-85CE-A56D725728BC}"/>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A9C6799B-9A6D-4C4E-8C92-164FD07898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EDC8F3CB-FF82-4EAC-AB1E-EAD9C3D02878}"/>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E0F28336-1FEE-4102-B740-C392FF7655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486BC644-5201-45ED-A89E-DC24D79C5856}"/>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7221480C-7C14-4EDF-A698-B7C3C1BF0584}"/>
              </a:ext>
            </a:extLst>
          </p:cNvPr>
          <p:cNvSpPr>
            <a:spLocks noGrp="1"/>
          </p:cNvSpPr>
          <p:nvPr>
            <p:ph type="dt" sz="half" idx="10"/>
          </p:nvPr>
        </p:nvSpPr>
        <p:spPr/>
        <p:txBody>
          <a:bodyPr/>
          <a:lstStyle/>
          <a:p>
            <a:fld id="{68DDC907-C06C-4343-9B59-F8FC43CA1EB5}" type="datetimeFigureOut">
              <a:rPr lang="ru-RU" smtClean="0"/>
              <a:t>24.09.2025</a:t>
            </a:fld>
            <a:endParaRPr lang="ru-RU"/>
          </a:p>
        </p:txBody>
      </p:sp>
      <p:sp>
        <p:nvSpPr>
          <p:cNvPr id="8" name="Нижний колонтитул 7">
            <a:extLst>
              <a:ext uri="{FF2B5EF4-FFF2-40B4-BE49-F238E27FC236}">
                <a16:creationId xmlns:a16="http://schemas.microsoft.com/office/drawing/2014/main" id="{80B5C0F3-2CE6-4C3E-BE91-31C2E1C3DF05}"/>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B44581FD-F6DB-41E4-9AAB-0A325D8B0FDF}"/>
              </a:ext>
            </a:extLst>
          </p:cNvPr>
          <p:cNvSpPr>
            <a:spLocks noGrp="1"/>
          </p:cNvSpPr>
          <p:nvPr>
            <p:ph type="sldNum" sz="quarter" idx="12"/>
          </p:nvPr>
        </p:nvSpPr>
        <p:spPr/>
        <p:txBody>
          <a:bodyPr/>
          <a:lstStyle/>
          <a:p>
            <a:fld id="{32B0FF40-CA2E-419C-9E5C-9B3FD1D56517}" type="slidenum">
              <a:rPr lang="ru-RU" smtClean="0"/>
              <a:t>‹#›</a:t>
            </a:fld>
            <a:endParaRPr lang="ru-RU"/>
          </a:p>
        </p:txBody>
      </p:sp>
    </p:spTree>
    <p:extLst>
      <p:ext uri="{BB962C8B-B14F-4D97-AF65-F5344CB8AC3E}">
        <p14:creationId xmlns:p14="http://schemas.microsoft.com/office/powerpoint/2010/main" val="2161238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832E2-4444-4CB6-A906-28381BB2AA1E}"/>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F7AE04FA-65BE-4CF9-8DEE-3458418981F1}"/>
              </a:ext>
            </a:extLst>
          </p:cNvPr>
          <p:cNvSpPr>
            <a:spLocks noGrp="1"/>
          </p:cNvSpPr>
          <p:nvPr>
            <p:ph type="dt" sz="half" idx="10"/>
          </p:nvPr>
        </p:nvSpPr>
        <p:spPr/>
        <p:txBody>
          <a:bodyPr/>
          <a:lstStyle/>
          <a:p>
            <a:fld id="{68DDC907-C06C-4343-9B59-F8FC43CA1EB5}" type="datetimeFigureOut">
              <a:rPr lang="ru-RU" smtClean="0"/>
              <a:t>24.09.2025</a:t>
            </a:fld>
            <a:endParaRPr lang="ru-RU"/>
          </a:p>
        </p:txBody>
      </p:sp>
      <p:sp>
        <p:nvSpPr>
          <p:cNvPr id="4" name="Нижний колонтитул 3">
            <a:extLst>
              <a:ext uri="{FF2B5EF4-FFF2-40B4-BE49-F238E27FC236}">
                <a16:creationId xmlns:a16="http://schemas.microsoft.com/office/drawing/2014/main" id="{382D7B7F-D229-488B-9DDB-5509C3A61E57}"/>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C70CA7CD-DEF2-418B-BFEB-28F8ED4F3619}"/>
              </a:ext>
            </a:extLst>
          </p:cNvPr>
          <p:cNvSpPr>
            <a:spLocks noGrp="1"/>
          </p:cNvSpPr>
          <p:nvPr>
            <p:ph type="sldNum" sz="quarter" idx="12"/>
          </p:nvPr>
        </p:nvSpPr>
        <p:spPr/>
        <p:txBody>
          <a:bodyPr/>
          <a:lstStyle/>
          <a:p>
            <a:fld id="{32B0FF40-CA2E-419C-9E5C-9B3FD1D56517}" type="slidenum">
              <a:rPr lang="ru-RU" smtClean="0"/>
              <a:t>‹#›</a:t>
            </a:fld>
            <a:endParaRPr lang="ru-RU"/>
          </a:p>
        </p:txBody>
      </p:sp>
    </p:spTree>
    <p:extLst>
      <p:ext uri="{BB962C8B-B14F-4D97-AF65-F5344CB8AC3E}">
        <p14:creationId xmlns:p14="http://schemas.microsoft.com/office/powerpoint/2010/main" val="553587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6E8107E7-3ABA-4BAF-BAFA-5BDBDFECB90A}"/>
              </a:ext>
            </a:extLst>
          </p:cNvPr>
          <p:cNvSpPr>
            <a:spLocks noGrp="1"/>
          </p:cNvSpPr>
          <p:nvPr>
            <p:ph type="dt" sz="half" idx="10"/>
          </p:nvPr>
        </p:nvSpPr>
        <p:spPr/>
        <p:txBody>
          <a:bodyPr/>
          <a:lstStyle/>
          <a:p>
            <a:fld id="{68DDC907-C06C-4343-9B59-F8FC43CA1EB5}" type="datetimeFigureOut">
              <a:rPr lang="ru-RU" smtClean="0"/>
              <a:t>24.09.2025</a:t>
            </a:fld>
            <a:endParaRPr lang="ru-RU"/>
          </a:p>
        </p:txBody>
      </p:sp>
      <p:sp>
        <p:nvSpPr>
          <p:cNvPr id="3" name="Нижний колонтитул 2">
            <a:extLst>
              <a:ext uri="{FF2B5EF4-FFF2-40B4-BE49-F238E27FC236}">
                <a16:creationId xmlns:a16="http://schemas.microsoft.com/office/drawing/2014/main" id="{549C2FEF-5CA3-41F0-AE60-186F3742D30F}"/>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924F641B-65B9-4D56-8867-4629D6EEC42E}"/>
              </a:ext>
            </a:extLst>
          </p:cNvPr>
          <p:cNvSpPr>
            <a:spLocks noGrp="1"/>
          </p:cNvSpPr>
          <p:nvPr>
            <p:ph type="sldNum" sz="quarter" idx="12"/>
          </p:nvPr>
        </p:nvSpPr>
        <p:spPr/>
        <p:txBody>
          <a:bodyPr/>
          <a:lstStyle/>
          <a:p>
            <a:fld id="{32B0FF40-CA2E-419C-9E5C-9B3FD1D56517}" type="slidenum">
              <a:rPr lang="ru-RU" smtClean="0"/>
              <a:t>‹#›</a:t>
            </a:fld>
            <a:endParaRPr lang="ru-RU"/>
          </a:p>
        </p:txBody>
      </p:sp>
    </p:spTree>
    <p:extLst>
      <p:ext uri="{BB962C8B-B14F-4D97-AF65-F5344CB8AC3E}">
        <p14:creationId xmlns:p14="http://schemas.microsoft.com/office/powerpoint/2010/main" val="3410021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2D71CA-AC53-42C1-BD40-DDCBC42F125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0F5A7CB5-19B6-445A-BC66-058E42266C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074EE792-2662-4024-9C9F-F096E4443D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5677FD3-9B96-4F73-8BF4-640E485B6A7E}"/>
              </a:ext>
            </a:extLst>
          </p:cNvPr>
          <p:cNvSpPr>
            <a:spLocks noGrp="1"/>
          </p:cNvSpPr>
          <p:nvPr>
            <p:ph type="dt" sz="half" idx="10"/>
          </p:nvPr>
        </p:nvSpPr>
        <p:spPr/>
        <p:txBody>
          <a:bodyPr/>
          <a:lstStyle/>
          <a:p>
            <a:fld id="{68DDC907-C06C-4343-9B59-F8FC43CA1EB5}" type="datetimeFigureOut">
              <a:rPr lang="ru-RU" smtClean="0"/>
              <a:t>24.09.2025</a:t>
            </a:fld>
            <a:endParaRPr lang="ru-RU"/>
          </a:p>
        </p:txBody>
      </p:sp>
      <p:sp>
        <p:nvSpPr>
          <p:cNvPr id="6" name="Нижний колонтитул 5">
            <a:extLst>
              <a:ext uri="{FF2B5EF4-FFF2-40B4-BE49-F238E27FC236}">
                <a16:creationId xmlns:a16="http://schemas.microsoft.com/office/drawing/2014/main" id="{DF7CCBE1-F5CA-4DA8-BE51-51956A56B45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279501C-1935-4422-A92A-99B2D61B88FD}"/>
              </a:ext>
            </a:extLst>
          </p:cNvPr>
          <p:cNvSpPr>
            <a:spLocks noGrp="1"/>
          </p:cNvSpPr>
          <p:nvPr>
            <p:ph type="sldNum" sz="quarter" idx="12"/>
          </p:nvPr>
        </p:nvSpPr>
        <p:spPr/>
        <p:txBody>
          <a:bodyPr/>
          <a:lstStyle/>
          <a:p>
            <a:fld id="{32B0FF40-CA2E-419C-9E5C-9B3FD1D56517}" type="slidenum">
              <a:rPr lang="ru-RU" smtClean="0"/>
              <a:t>‹#›</a:t>
            </a:fld>
            <a:endParaRPr lang="ru-RU"/>
          </a:p>
        </p:txBody>
      </p:sp>
    </p:spTree>
    <p:extLst>
      <p:ext uri="{BB962C8B-B14F-4D97-AF65-F5344CB8AC3E}">
        <p14:creationId xmlns:p14="http://schemas.microsoft.com/office/powerpoint/2010/main" val="872267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5EC4B7-20A2-47B3-B0BC-A6998357ED2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B3E30319-46BD-4C2A-B498-C9D1775669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F9F7E13C-3936-48A4-A55C-7AE2FAA0A9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6F7C041-2383-4CEA-8087-BDC00115EF1D}"/>
              </a:ext>
            </a:extLst>
          </p:cNvPr>
          <p:cNvSpPr>
            <a:spLocks noGrp="1"/>
          </p:cNvSpPr>
          <p:nvPr>
            <p:ph type="dt" sz="half" idx="10"/>
          </p:nvPr>
        </p:nvSpPr>
        <p:spPr/>
        <p:txBody>
          <a:bodyPr/>
          <a:lstStyle/>
          <a:p>
            <a:fld id="{68DDC907-C06C-4343-9B59-F8FC43CA1EB5}" type="datetimeFigureOut">
              <a:rPr lang="ru-RU" smtClean="0"/>
              <a:t>24.09.2025</a:t>
            </a:fld>
            <a:endParaRPr lang="ru-RU"/>
          </a:p>
        </p:txBody>
      </p:sp>
      <p:sp>
        <p:nvSpPr>
          <p:cNvPr id="6" name="Нижний колонтитул 5">
            <a:extLst>
              <a:ext uri="{FF2B5EF4-FFF2-40B4-BE49-F238E27FC236}">
                <a16:creationId xmlns:a16="http://schemas.microsoft.com/office/drawing/2014/main" id="{5C0EEF25-D5B9-4BCF-A091-FD52203DDBB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9494CF7-6884-4BF2-A1A0-329330974F48}"/>
              </a:ext>
            </a:extLst>
          </p:cNvPr>
          <p:cNvSpPr>
            <a:spLocks noGrp="1"/>
          </p:cNvSpPr>
          <p:nvPr>
            <p:ph type="sldNum" sz="quarter" idx="12"/>
          </p:nvPr>
        </p:nvSpPr>
        <p:spPr/>
        <p:txBody>
          <a:bodyPr/>
          <a:lstStyle/>
          <a:p>
            <a:fld id="{32B0FF40-CA2E-419C-9E5C-9B3FD1D56517}" type="slidenum">
              <a:rPr lang="ru-RU" smtClean="0"/>
              <a:t>‹#›</a:t>
            </a:fld>
            <a:endParaRPr lang="ru-RU"/>
          </a:p>
        </p:txBody>
      </p:sp>
    </p:spTree>
    <p:extLst>
      <p:ext uri="{BB962C8B-B14F-4D97-AF65-F5344CB8AC3E}">
        <p14:creationId xmlns:p14="http://schemas.microsoft.com/office/powerpoint/2010/main" val="2614578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932666-8B8B-4E39-9063-46D3348F3F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14428F91-99BC-405C-83CA-B5459CB6A2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0ABF878-083D-4094-A5F1-FF3C9A9B13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DDC907-C06C-4343-9B59-F8FC43CA1EB5}" type="datetimeFigureOut">
              <a:rPr lang="ru-RU" smtClean="0"/>
              <a:t>24.09.2025</a:t>
            </a:fld>
            <a:endParaRPr lang="ru-RU"/>
          </a:p>
        </p:txBody>
      </p:sp>
      <p:sp>
        <p:nvSpPr>
          <p:cNvPr id="5" name="Нижний колонтитул 4">
            <a:extLst>
              <a:ext uri="{FF2B5EF4-FFF2-40B4-BE49-F238E27FC236}">
                <a16:creationId xmlns:a16="http://schemas.microsoft.com/office/drawing/2014/main" id="{856AD9C8-FD49-474C-9D5D-B2EF6CDD0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B121A7C4-8183-4201-8AFA-6A9883061B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B0FF40-CA2E-419C-9E5C-9B3FD1D56517}" type="slidenum">
              <a:rPr lang="ru-RU" smtClean="0"/>
              <a:t>‹#›</a:t>
            </a:fld>
            <a:endParaRPr lang="ru-RU"/>
          </a:p>
        </p:txBody>
      </p:sp>
    </p:spTree>
    <p:extLst>
      <p:ext uri="{BB962C8B-B14F-4D97-AF65-F5344CB8AC3E}">
        <p14:creationId xmlns:p14="http://schemas.microsoft.com/office/powerpoint/2010/main" val="3900332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F2D7A9-3B7A-4921-B236-EFF8C97A185E}"/>
              </a:ext>
            </a:extLst>
          </p:cNvPr>
          <p:cNvSpPr>
            <a:spLocks noGrp="1"/>
          </p:cNvSpPr>
          <p:nvPr>
            <p:ph type="title"/>
          </p:nvPr>
        </p:nvSpPr>
        <p:spPr/>
        <p:txBody>
          <a:bodyPr>
            <a:normAutofit fontScale="90000"/>
          </a:bodyPr>
          <a:lstStyle/>
          <a:p>
            <a:pPr algn="ctr"/>
            <a:r>
              <a:rPr lang="uk-UA" dirty="0">
                <a:solidFill>
                  <a:schemeClr val="accent1">
                    <a:lumMod val="75000"/>
                  </a:schemeClr>
                </a:solidFill>
                <a:latin typeface="Times New Roman" panose="02020603050405020304" pitchFamily="18" charset="0"/>
                <a:cs typeface="Times New Roman" panose="02020603050405020304" pitchFamily="18" charset="0"/>
              </a:rPr>
              <a:t>Тема: «Упаковка» </a:t>
            </a:r>
            <a:r>
              <a:rPr lang="uk-UA" dirty="0" err="1">
                <a:solidFill>
                  <a:schemeClr val="accent1">
                    <a:lumMod val="75000"/>
                  </a:schemeClr>
                </a:solidFill>
                <a:latin typeface="Times New Roman" panose="02020603050405020304" pitchFamily="18" charset="0"/>
                <a:cs typeface="Times New Roman" panose="02020603050405020304" pitchFamily="18" charset="0"/>
              </a:rPr>
              <a:t>брендової</a:t>
            </a:r>
            <a:r>
              <a:rPr lang="uk-UA" dirty="0">
                <a:solidFill>
                  <a:schemeClr val="accent1">
                    <a:lumMod val="75000"/>
                  </a:schemeClr>
                </a:solidFill>
                <a:latin typeface="Times New Roman" panose="02020603050405020304" pitchFamily="18" charset="0"/>
                <a:cs typeface="Times New Roman" panose="02020603050405020304" pitchFamily="18" charset="0"/>
              </a:rPr>
              <a:t> сторінки в соціальних мережах. Підготовка до маркетингових заходів. </a:t>
            </a:r>
            <a:endParaRPr lang="ru-RU"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5" name="Объект 4">
            <a:extLst>
              <a:ext uri="{FF2B5EF4-FFF2-40B4-BE49-F238E27FC236}">
                <a16:creationId xmlns:a16="http://schemas.microsoft.com/office/drawing/2014/main" id="{1F12D017-646C-48C5-B3B2-9B43CE0FD1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6079" y="2339181"/>
            <a:ext cx="5905500" cy="3324225"/>
          </a:xfrm>
        </p:spPr>
      </p:pic>
    </p:spTree>
    <p:extLst>
      <p:ext uri="{BB962C8B-B14F-4D97-AF65-F5344CB8AC3E}">
        <p14:creationId xmlns:p14="http://schemas.microsoft.com/office/powerpoint/2010/main" val="2362911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E32E2E-8E79-417F-B5BD-F89912F1C459}"/>
              </a:ext>
            </a:extLst>
          </p:cNvPr>
          <p:cNvSpPr>
            <a:spLocks noGrp="1"/>
          </p:cNvSpPr>
          <p:nvPr>
            <p:ph type="title"/>
          </p:nvPr>
        </p:nvSpPr>
        <p:spPr/>
        <p:txBody>
          <a:bodyPr/>
          <a:lstStyle/>
          <a:p>
            <a:r>
              <a:rPr lang="uk-UA" dirty="0">
                <a:latin typeface="Times New Roman" panose="02020603050405020304" pitchFamily="18" charset="0"/>
                <a:cs typeface="Times New Roman" panose="02020603050405020304" pitchFamily="18" charset="0"/>
              </a:rPr>
              <a:t>Контент направлений на продаж (40%)</a:t>
            </a:r>
            <a:endParaRPr lang="ru-RU"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1F35B686-5B32-44D1-BABE-4BAC4CBB063E}"/>
              </a:ext>
            </a:extLst>
          </p:cNvPr>
          <p:cNvSpPr>
            <a:spLocks noGrp="1"/>
          </p:cNvSpPr>
          <p:nvPr>
            <p:ph idx="1"/>
          </p:nvPr>
        </p:nvSpPr>
        <p:spPr>
          <a:xfrm>
            <a:off x="461453" y="1800458"/>
            <a:ext cx="10515600" cy="4351338"/>
          </a:xfrm>
          <a:ln>
            <a:solidFill>
              <a:schemeClr val="bg1"/>
            </a:solidFill>
          </a:ln>
        </p:spPr>
        <p:txBody>
          <a:bodyPr/>
          <a:lstStyle/>
          <a:p>
            <a:r>
              <a:rPr lang="ru-RU" dirty="0">
                <a:latin typeface="Times New Roman" panose="02020603050405020304" pitchFamily="18" charset="0"/>
                <a:cs typeface="Times New Roman" panose="02020603050405020304" pitchFamily="18" charset="0"/>
              </a:rPr>
              <a:t>- фото товару на </a:t>
            </a:r>
            <a:r>
              <a:rPr lang="ru-RU" dirty="0" err="1">
                <a:latin typeface="Times New Roman" panose="02020603050405020304" pitchFamily="18" charset="0"/>
                <a:cs typeface="Times New Roman" panose="02020603050405020304" pitchFamily="18" charset="0"/>
              </a:rPr>
              <a:t>моделі</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локації</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 фото в деталях</a:t>
            </a:r>
          </a:p>
          <a:p>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відео</a:t>
            </a:r>
            <a:r>
              <a:rPr lang="ru-RU" dirty="0">
                <a:latin typeface="Times New Roman" panose="02020603050405020304" pitchFamily="18" charset="0"/>
                <a:cs typeface="Times New Roman" panose="02020603050405020304" pitchFamily="18" charset="0"/>
              </a:rPr>
              <a:t> та фото-</a:t>
            </a:r>
            <a:r>
              <a:rPr lang="ru-RU" dirty="0" err="1">
                <a:latin typeface="Times New Roman" panose="02020603050405020304" pitchFamily="18" charset="0"/>
                <a:cs typeface="Times New Roman" panose="02020603050405020304" pitchFamily="18" charset="0"/>
              </a:rPr>
              <a:t>відгуки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лідерів</a:t>
            </a:r>
            <a:r>
              <a:rPr lang="ru-RU" dirty="0">
                <a:latin typeface="Times New Roman" panose="02020603050405020304" pitchFamily="18" charset="0"/>
                <a:cs typeface="Times New Roman" panose="02020603050405020304" pitchFamily="18" charset="0"/>
              </a:rPr>
              <a:t> думок</a:t>
            </a:r>
          </a:p>
          <a:p>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акції</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знижки</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Повідомлення</a:t>
            </a:r>
            <a:r>
              <a:rPr lang="ru-RU" dirty="0">
                <a:latin typeface="Times New Roman" panose="02020603050405020304" pitchFamily="18" charset="0"/>
                <a:cs typeface="Times New Roman" panose="02020603050405020304" pitchFamily="18" charset="0"/>
              </a:rPr>
              <a:t> про них</a:t>
            </a:r>
          </a:p>
          <a:p>
            <a:r>
              <a:rPr lang="ru-RU"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обзори товару</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добірки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популярних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товарів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тижня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місяця</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B3745CAD-0889-494D-A3B6-0A1E4BD710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1545" y="1578946"/>
            <a:ext cx="3181466" cy="3136218"/>
          </a:xfrm>
          <a:prstGeom prst="rect">
            <a:avLst/>
          </a:prstGeom>
        </p:spPr>
      </p:pic>
      <p:pic>
        <p:nvPicPr>
          <p:cNvPr id="9" name="Рисунок 8">
            <a:extLst>
              <a:ext uri="{FF2B5EF4-FFF2-40B4-BE49-F238E27FC236}">
                <a16:creationId xmlns:a16="http://schemas.microsoft.com/office/drawing/2014/main" id="{684C153E-776B-44FE-B260-AFBE9C6FEE89}"/>
              </a:ext>
            </a:extLst>
          </p:cNvPr>
          <p:cNvPicPr>
            <a:picLocks noChangeAspect="1"/>
          </p:cNvPicPr>
          <p:nvPr/>
        </p:nvPicPr>
        <p:blipFill rotWithShape="1">
          <a:blip r:embed="rId2">
            <a:extLst>
              <a:ext uri="{28A0092B-C50C-407E-A947-70E740481C1C}">
                <a14:useLocalDpi xmlns:a14="http://schemas.microsoft.com/office/drawing/2010/main" val="0"/>
              </a:ext>
            </a:extLst>
          </a:blip>
          <a:srcRect l="34177" t="50000" r="39599" b="29049"/>
          <a:stretch/>
        </p:blipFill>
        <p:spPr>
          <a:xfrm>
            <a:off x="7684315" y="4778560"/>
            <a:ext cx="2340527" cy="1841790"/>
          </a:xfrm>
          <a:prstGeom prst="rect">
            <a:avLst/>
          </a:prstGeom>
        </p:spPr>
      </p:pic>
    </p:spTree>
    <p:extLst>
      <p:ext uri="{BB962C8B-B14F-4D97-AF65-F5344CB8AC3E}">
        <p14:creationId xmlns:p14="http://schemas.microsoft.com/office/powerpoint/2010/main" val="2305443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Диаграмма 5">
            <a:extLst>
              <a:ext uri="{FF2B5EF4-FFF2-40B4-BE49-F238E27FC236}">
                <a16:creationId xmlns:a16="http://schemas.microsoft.com/office/drawing/2014/main" id="{E2C76441-304E-4716-AF58-E75C7E3B5582}"/>
              </a:ext>
            </a:extLst>
          </p:cNvPr>
          <p:cNvGraphicFramePr>
            <a:graphicFrameLocks/>
          </p:cNvGraphicFramePr>
          <p:nvPr>
            <p:extLst>
              <p:ext uri="{D42A27DB-BD31-4B8C-83A1-F6EECF244321}">
                <p14:modId xmlns:p14="http://schemas.microsoft.com/office/powerpoint/2010/main" val="1229565900"/>
              </p:ext>
            </p:extLst>
          </p:nvPr>
        </p:nvGraphicFramePr>
        <p:xfrm>
          <a:off x="6096000" y="274320"/>
          <a:ext cx="5452536" cy="609096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C774A8A1-40A5-45D1-AC8C-C537460F2533}"/>
              </a:ext>
            </a:extLst>
          </p:cNvPr>
          <p:cNvSpPr txBox="1"/>
          <p:nvPr/>
        </p:nvSpPr>
        <p:spPr>
          <a:xfrm>
            <a:off x="304059" y="241389"/>
            <a:ext cx="5452535" cy="6206827"/>
          </a:xfrm>
          <a:prstGeom prst="rect">
            <a:avLst/>
          </a:prstGeom>
          <a:noFill/>
        </p:spPr>
        <p:txBody>
          <a:bodyPr wrap="square">
            <a:spAutoFit/>
          </a:bodyPr>
          <a:lstStyle/>
          <a:p>
            <a:pPr indent="450215" algn="just">
              <a:spcAft>
                <a:spcPts val="800"/>
              </a:spcAft>
            </a:pPr>
            <a:r>
              <a:rPr lang="uk-UA" sz="1600" b="1" dirty="0">
                <a:solidFill>
                  <a:srgbClr val="EAA431"/>
                </a:solidFill>
                <a:effectLst/>
                <a:latin typeface="Times New Roman" panose="02020603050405020304" pitchFamily="18" charset="0"/>
                <a:ea typeface="Calibri" panose="020F0502020204030204" pitchFamily="34" charset="0"/>
              </a:rPr>
              <a:t>40%</a:t>
            </a:r>
            <a:r>
              <a:rPr lang="uk-UA" sz="1600" dirty="0">
                <a:solidFill>
                  <a:schemeClr val="bg1">
                    <a:lumMod val="75000"/>
                  </a:schemeClr>
                </a:solidFill>
                <a:effectLst/>
                <a:latin typeface="Times New Roman" panose="02020603050405020304" pitchFamily="18" charset="0"/>
                <a:ea typeface="Calibri" panose="020F0502020204030204" pitchFamily="34" charset="0"/>
              </a:rPr>
              <a:t> </a:t>
            </a:r>
            <a:r>
              <a:rPr lang="uk-UA" sz="1600" dirty="0">
                <a:solidFill>
                  <a:schemeClr val="tx1">
                    <a:lumMod val="65000"/>
                    <a:lumOff val="35000"/>
                  </a:schemeClr>
                </a:solidFill>
                <a:effectLst/>
                <a:latin typeface="Times New Roman" panose="02020603050405020304" pitchFamily="18" charset="0"/>
                <a:ea typeface="Calibri" panose="020F0502020204030204" pitchFamily="34" charset="0"/>
              </a:rPr>
              <a:t>інформаційного контенту будуть стимулювати підписки на акаунт. Такий тип контенту буде знайомити потенційних споживачів із товаром, пояснювати унікальність торгової пропозиції бренду, інформувати про новинки та відповідати на найактуальніші питання для підвищення лояльності та впізнаваності, висвітлювати особливості ведення бізнесу, історію бренду тощо. А в сучасних умовах такий контент може надавати інформацію  про допомогу волонтерам, ЗСУ, переселенцям тощо.</a:t>
            </a:r>
          </a:p>
          <a:p>
            <a:pPr indent="450215" algn="just">
              <a:spcAft>
                <a:spcPts val="800"/>
              </a:spcAft>
            </a:pPr>
            <a:r>
              <a:rPr lang="uk-UA" sz="1600" b="1" dirty="0">
                <a:solidFill>
                  <a:srgbClr val="9CAAB8"/>
                </a:solidFill>
                <a:effectLst/>
                <a:latin typeface="Times New Roman" panose="02020603050405020304" pitchFamily="18" charset="0"/>
                <a:ea typeface="Calibri" panose="020F0502020204030204" pitchFamily="34" charset="0"/>
              </a:rPr>
              <a:t>40%</a:t>
            </a:r>
            <a:r>
              <a:rPr lang="uk-UA" sz="1600" dirty="0">
                <a:solidFill>
                  <a:schemeClr val="bg1">
                    <a:lumMod val="75000"/>
                  </a:schemeClr>
                </a:solidFill>
                <a:effectLst/>
                <a:latin typeface="Times New Roman" panose="02020603050405020304" pitchFamily="18" charset="0"/>
                <a:ea typeface="Calibri" panose="020F0502020204030204" pitchFamily="34" charset="0"/>
              </a:rPr>
              <a:t> </a:t>
            </a:r>
            <a:r>
              <a:rPr lang="uk-UA" sz="1600" dirty="0">
                <a:solidFill>
                  <a:schemeClr val="tx1">
                    <a:lumMod val="65000"/>
                    <a:lumOff val="35000"/>
                  </a:schemeClr>
                </a:solidFill>
                <a:effectLst/>
                <a:latin typeface="Times New Roman" panose="02020603050405020304" pitchFamily="18" charset="0"/>
                <a:ea typeface="Calibri" panose="020F0502020204030204" pitchFamily="34" charset="0"/>
              </a:rPr>
              <a:t>контенту, що направлений на продаж, сприятимуть створенню стабільного потоку клієнтів і залученню нових на сторінку магазину. Також такий контент буде підвищувати попит на продукт на ринку, це зазвичай фото- і відеоогляд товарів з описом та ціною, в сучасних умовах, дієвим буде повідомити потенційних клієнтів, що частину коштів із продажу товарів надається на </a:t>
            </a:r>
            <a:r>
              <a:rPr lang="uk-UA" sz="1600" u="sng" dirty="0">
                <a:solidFill>
                  <a:schemeClr val="tx1">
                    <a:lumMod val="65000"/>
                    <a:lumOff val="35000"/>
                  </a:schemeClr>
                </a:solidFill>
                <a:effectLst/>
                <a:latin typeface="Times New Roman" panose="02020603050405020304" pitchFamily="18" charset="0"/>
                <a:ea typeface="Calibri" panose="020F0502020204030204" pitchFamily="34" charset="0"/>
              </a:rPr>
              <a:t>підтримку ЗСУ</a:t>
            </a:r>
            <a:r>
              <a:rPr lang="uk-UA" sz="1600" dirty="0">
                <a:solidFill>
                  <a:schemeClr val="tx1">
                    <a:lumMod val="65000"/>
                    <a:lumOff val="35000"/>
                  </a:schemeClr>
                </a:solidFill>
                <a:effectLst/>
                <a:latin typeface="Times New Roman" panose="02020603050405020304" pitchFamily="18" charset="0"/>
                <a:ea typeface="Calibri" panose="020F0502020204030204" pitchFamily="34" charset="0"/>
              </a:rPr>
              <a:t>. </a:t>
            </a:r>
          </a:p>
          <a:p>
            <a:pPr indent="450215" algn="just">
              <a:spcAft>
                <a:spcPts val="800"/>
              </a:spcAft>
            </a:pPr>
            <a:r>
              <a:rPr lang="uk-UA" sz="1600" b="1" dirty="0">
                <a:solidFill>
                  <a:srgbClr val="C16B3B"/>
                </a:solidFill>
                <a:effectLst/>
                <a:latin typeface="Times New Roman" panose="02020603050405020304" pitchFamily="18" charset="0"/>
                <a:ea typeface="Calibri" panose="020F0502020204030204" pitchFamily="34" charset="0"/>
              </a:rPr>
              <a:t>20%</a:t>
            </a:r>
            <a:r>
              <a:rPr lang="uk-UA" sz="1600" dirty="0">
                <a:solidFill>
                  <a:schemeClr val="bg1">
                    <a:lumMod val="75000"/>
                  </a:schemeClr>
                </a:solidFill>
                <a:effectLst/>
                <a:latin typeface="Times New Roman" panose="02020603050405020304" pitchFamily="18" charset="0"/>
                <a:ea typeface="Calibri" panose="020F0502020204030204" pitchFamily="34" charset="0"/>
              </a:rPr>
              <a:t> </a:t>
            </a:r>
            <a:r>
              <a:rPr lang="uk-UA" sz="1600" dirty="0">
                <a:solidFill>
                  <a:schemeClr val="tx1">
                    <a:lumMod val="65000"/>
                    <a:lumOff val="35000"/>
                  </a:schemeClr>
                </a:solidFill>
                <a:effectLst/>
                <a:latin typeface="Times New Roman" panose="02020603050405020304" pitchFamily="18" charset="0"/>
                <a:ea typeface="Calibri" panose="020F0502020204030204" pitchFamily="34" charset="0"/>
              </a:rPr>
              <a:t>контенту, направленого на залучення, будуть заохочувати підписатися на акаунт із подальшою участю в його житті, забезпечать активний коментинг і збереження публікацій. За допомогою такого виду контенту вдасться підвищувати і підтримувати рівень залученості вже існуючої аудиторії, привернути нових клієнтів і змотивувати їх до покупки.</a:t>
            </a:r>
            <a:endParaRPr lang="ru-RU" sz="1600" dirty="0">
              <a:solidFill>
                <a:schemeClr val="tx1">
                  <a:lumMod val="65000"/>
                  <a:lumOff val="35000"/>
                </a:schemeClr>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254186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8C01B4B6-EEA5-4948-B731-3C19BF82BFD3}"/>
              </a:ext>
            </a:extLst>
          </p:cNvPr>
          <p:cNvSpPr>
            <a:spLocks noGrp="1"/>
          </p:cNvSpPr>
          <p:nvPr>
            <p:ph type="dt" sz="half" idx="10"/>
          </p:nvPr>
        </p:nvSpPr>
        <p:spPr/>
        <p:txBody>
          <a:bodyPr/>
          <a:lstStyle/>
          <a:p>
            <a:pPr rtl="0"/>
            <a:fld id="{14D5EF43-AECB-4459-AE90-3AFB54138C76}" type="datetime1">
              <a:rPr lang="ru-RU" smtClean="0"/>
              <a:t>24.09.2025</a:t>
            </a:fld>
            <a:endParaRPr lang="en-US" dirty="0"/>
          </a:p>
        </p:txBody>
      </p:sp>
      <p:pic>
        <p:nvPicPr>
          <p:cNvPr id="4" name="Рисунок 3">
            <a:extLst>
              <a:ext uri="{FF2B5EF4-FFF2-40B4-BE49-F238E27FC236}">
                <a16:creationId xmlns:a16="http://schemas.microsoft.com/office/drawing/2014/main" id="{85DC9AE2-9CB6-41BB-BB76-5F36C7DDD9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0985" y="257452"/>
            <a:ext cx="2754390" cy="4803297"/>
          </a:xfrm>
          <a:prstGeom prst="rect">
            <a:avLst/>
          </a:prstGeom>
          <a:ln>
            <a:solidFill>
              <a:srgbClr val="9CAAB8"/>
            </a:solidFill>
          </a:ln>
        </p:spPr>
      </p:pic>
      <p:pic>
        <p:nvPicPr>
          <p:cNvPr id="6" name="Рисунок 5">
            <a:extLst>
              <a:ext uri="{FF2B5EF4-FFF2-40B4-BE49-F238E27FC236}">
                <a16:creationId xmlns:a16="http://schemas.microsoft.com/office/drawing/2014/main" id="{655813ED-A865-4B26-8A99-89A7E7D8E0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1801" y="257451"/>
            <a:ext cx="2943915" cy="5322333"/>
          </a:xfrm>
          <a:prstGeom prst="rect">
            <a:avLst/>
          </a:prstGeom>
          <a:ln>
            <a:solidFill>
              <a:srgbClr val="9CAAB8"/>
            </a:solidFill>
          </a:ln>
        </p:spPr>
      </p:pic>
      <p:pic>
        <p:nvPicPr>
          <p:cNvPr id="8" name="Рисунок 7">
            <a:extLst>
              <a:ext uri="{FF2B5EF4-FFF2-40B4-BE49-F238E27FC236}">
                <a16:creationId xmlns:a16="http://schemas.microsoft.com/office/drawing/2014/main" id="{B9816014-9006-4376-9668-492FE8F030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442" y="257452"/>
            <a:ext cx="2793201" cy="4951935"/>
          </a:xfrm>
          <a:prstGeom prst="rect">
            <a:avLst/>
          </a:prstGeom>
          <a:ln>
            <a:solidFill>
              <a:srgbClr val="9CAAB8"/>
            </a:solidFill>
          </a:ln>
        </p:spPr>
      </p:pic>
      <p:pic>
        <p:nvPicPr>
          <p:cNvPr id="10" name="Рисунок 9">
            <a:extLst>
              <a:ext uri="{FF2B5EF4-FFF2-40B4-BE49-F238E27FC236}">
                <a16:creationId xmlns:a16="http://schemas.microsoft.com/office/drawing/2014/main" id="{CACEA082-F62E-4EC5-8354-6DA4F0AC61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7070" y="257452"/>
            <a:ext cx="2757488" cy="3426781"/>
          </a:xfrm>
          <a:prstGeom prst="rect">
            <a:avLst/>
          </a:prstGeom>
          <a:ln>
            <a:solidFill>
              <a:srgbClr val="9CAAB8"/>
            </a:solidFill>
          </a:ln>
        </p:spPr>
      </p:pic>
      <p:pic>
        <p:nvPicPr>
          <p:cNvPr id="11" name="Рисунок 10">
            <a:extLst>
              <a:ext uri="{FF2B5EF4-FFF2-40B4-BE49-F238E27FC236}">
                <a16:creationId xmlns:a16="http://schemas.microsoft.com/office/drawing/2014/main" id="{AC5FB020-A767-4F39-AA72-C20B259B3D61}"/>
              </a:ext>
            </a:extLst>
          </p:cNvPr>
          <p:cNvPicPr>
            <a:picLocks noChangeAspect="1"/>
          </p:cNvPicPr>
          <p:nvPr/>
        </p:nvPicPr>
        <p:blipFill rotWithShape="1">
          <a:blip r:embed="rId5">
            <a:extLst>
              <a:ext uri="{28A0092B-C50C-407E-A947-70E740481C1C}">
                <a14:useLocalDpi xmlns:a14="http://schemas.microsoft.com/office/drawing/2010/main" val="0"/>
              </a:ext>
            </a:extLst>
          </a:blip>
          <a:srcRect t="18610" r="66693" b="53670"/>
          <a:stretch/>
        </p:blipFill>
        <p:spPr>
          <a:xfrm>
            <a:off x="1944819" y="4233256"/>
            <a:ext cx="1939890" cy="2006353"/>
          </a:xfrm>
          <a:prstGeom prst="rect">
            <a:avLst/>
          </a:prstGeom>
          <a:ln>
            <a:solidFill>
              <a:schemeClr val="tx1">
                <a:lumMod val="65000"/>
                <a:lumOff val="35000"/>
              </a:schemeClr>
            </a:solidFill>
          </a:ln>
        </p:spPr>
      </p:pic>
      <p:pic>
        <p:nvPicPr>
          <p:cNvPr id="12" name="Рисунок 11">
            <a:extLst>
              <a:ext uri="{FF2B5EF4-FFF2-40B4-BE49-F238E27FC236}">
                <a16:creationId xmlns:a16="http://schemas.microsoft.com/office/drawing/2014/main" id="{6B2834AF-E725-4FB5-AD6D-31712DE52CB3}"/>
              </a:ext>
            </a:extLst>
          </p:cNvPr>
          <p:cNvPicPr>
            <a:picLocks noChangeAspect="1"/>
          </p:cNvPicPr>
          <p:nvPr/>
        </p:nvPicPr>
        <p:blipFill rotWithShape="1">
          <a:blip r:embed="rId5">
            <a:extLst>
              <a:ext uri="{28A0092B-C50C-407E-A947-70E740481C1C}">
                <a14:useLocalDpi xmlns:a14="http://schemas.microsoft.com/office/drawing/2010/main" val="0"/>
              </a:ext>
            </a:extLst>
          </a:blip>
          <a:srcRect l="68078" t="46589" b="27245"/>
          <a:stretch/>
        </p:blipFill>
        <p:spPr>
          <a:xfrm>
            <a:off x="3993933" y="4233256"/>
            <a:ext cx="1969676" cy="2006353"/>
          </a:xfrm>
          <a:prstGeom prst="rect">
            <a:avLst/>
          </a:prstGeom>
          <a:ln>
            <a:solidFill>
              <a:schemeClr val="tx1">
                <a:lumMod val="65000"/>
                <a:lumOff val="35000"/>
              </a:schemeClr>
            </a:solidFill>
          </a:ln>
        </p:spPr>
      </p:pic>
      <p:cxnSp>
        <p:nvCxnSpPr>
          <p:cNvPr id="14" name="Прямая со стрелкой 13">
            <a:extLst>
              <a:ext uri="{FF2B5EF4-FFF2-40B4-BE49-F238E27FC236}">
                <a16:creationId xmlns:a16="http://schemas.microsoft.com/office/drawing/2014/main" id="{280A316F-6E40-4620-B521-F8FD06910D47}"/>
              </a:ext>
            </a:extLst>
          </p:cNvPr>
          <p:cNvCxnSpPr>
            <a:cxnSpLocks/>
            <a:endCxn id="12" idx="0"/>
          </p:cNvCxnSpPr>
          <p:nvPr/>
        </p:nvCxnSpPr>
        <p:spPr>
          <a:xfrm flipH="1">
            <a:off x="4978771" y="2624744"/>
            <a:ext cx="348637" cy="1608512"/>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5" name="Прямая со стрелкой 14">
            <a:extLst>
              <a:ext uri="{FF2B5EF4-FFF2-40B4-BE49-F238E27FC236}">
                <a16:creationId xmlns:a16="http://schemas.microsoft.com/office/drawing/2014/main" id="{AEF9EB77-BBE9-4D80-9784-83CE4DC9A517}"/>
              </a:ext>
            </a:extLst>
          </p:cNvPr>
          <p:cNvCxnSpPr>
            <a:cxnSpLocks/>
          </p:cNvCxnSpPr>
          <p:nvPr/>
        </p:nvCxnSpPr>
        <p:spPr>
          <a:xfrm flipH="1">
            <a:off x="3128961" y="1621567"/>
            <a:ext cx="546465" cy="2611689"/>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pic>
        <p:nvPicPr>
          <p:cNvPr id="18" name="Рисунок 17">
            <a:extLst>
              <a:ext uri="{FF2B5EF4-FFF2-40B4-BE49-F238E27FC236}">
                <a16:creationId xmlns:a16="http://schemas.microsoft.com/office/drawing/2014/main" id="{EBAAE3BB-424F-4EFC-A2E8-1B2D5FB48B01}"/>
              </a:ext>
            </a:extLst>
          </p:cNvPr>
          <p:cNvPicPr>
            <a:picLocks noChangeAspect="1"/>
          </p:cNvPicPr>
          <p:nvPr/>
        </p:nvPicPr>
        <p:blipFill rotWithShape="1">
          <a:blip r:embed="rId3">
            <a:extLst>
              <a:ext uri="{28A0092B-C50C-407E-A947-70E740481C1C}">
                <a14:useLocalDpi xmlns:a14="http://schemas.microsoft.com/office/drawing/2010/main" val="0"/>
              </a:ext>
            </a:extLst>
          </a:blip>
          <a:srcRect l="34105" t="12148" r="33480" b="69837"/>
          <a:stretch/>
        </p:blipFill>
        <p:spPr>
          <a:xfrm>
            <a:off x="7703709" y="4466180"/>
            <a:ext cx="1708729" cy="1716819"/>
          </a:xfrm>
          <a:prstGeom prst="rect">
            <a:avLst/>
          </a:prstGeom>
          <a:ln>
            <a:solidFill>
              <a:schemeClr val="tx1"/>
            </a:solidFill>
          </a:ln>
        </p:spPr>
      </p:pic>
      <p:cxnSp>
        <p:nvCxnSpPr>
          <p:cNvPr id="19" name="Прямая со стрелкой 18">
            <a:extLst>
              <a:ext uri="{FF2B5EF4-FFF2-40B4-BE49-F238E27FC236}">
                <a16:creationId xmlns:a16="http://schemas.microsoft.com/office/drawing/2014/main" id="{46996711-EED2-479D-9CCC-FC5A867B6316}"/>
              </a:ext>
            </a:extLst>
          </p:cNvPr>
          <p:cNvCxnSpPr>
            <a:cxnSpLocks/>
          </p:cNvCxnSpPr>
          <p:nvPr/>
        </p:nvCxnSpPr>
        <p:spPr>
          <a:xfrm flipH="1">
            <a:off x="8797771" y="1703203"/>
            <a:ext cx="1631918" cy="2949650"/>
          </a:xfrm>
          <a:prstGeom prst="straightConnector1">
            <a:avLst/>
          </a:prstGeom>
          <a:ln w="28575">
            <a:solidFill>
              <a:srgbClr val="0070C0"/>
            </a:solidFill>
            <a:tailEnd type="triangle"/>
          </a:ln>
        </p:spPr>
        <p:style>
          <a:lnRef idx="1">
            <a:schemeClr val="accent2"/>
          </a:lnRef>
          <a:fillRef idx="0">
            <a:schemeClr val="accent2"/>
          </a:fillRef>
          <a:effectRef idx="0">
            <a:schemeClr val="accent2"/>
          </a:effectRef>
          <a:fontRef idx="minor">
            <a:schemeClr val="tx1"/>
          </a:fontRef>
        </p:style>
      </p:cxnSp>
      <p:pic>
        <p:nvPicPr>
          <p:cNvPr id="21" name="Рисунок 20">
            <a:extLst>
              <a:ext uri="{FF2B5EF4-FFF2-40B4-BE49-F238E27FC236}">
                <a16:creationId xmlns:a16="http://schemas.microsoft.com/office/drawing/2014/main" id="{C633D59F-55AD-4545-938F-2838033A6222}"/>
              </a:ext>
            </a:extLst>
          </p:cNvPr>
          <p:cNvPicPr>
            <a:picLocks noChangeAspect="1"/>
          </p:cNvPicPr>
          <p:nvPr/>
        </p:nvPicPr>
        <p:blipFill rotWithShape="1">
          <a:blip r:embed="rId3">
            <a:extLst>
              <a:ext uri="{28A0092B-C50C-407E-A947-70E740481C1C}">
                <a14:useLocalDpi xmlns:a14="http://schemas.microsoft.com/office/drawing/2010/main" val="0"/>
              </a:ext>
            </a:extLst>
          </a:blip>
          <a:srcRect t="11982" r="67556" b="69837"/>
          <a:stretch/>
        </p:blipFill>
        <p:spPr>
          <a:xfrm>
            <a:off x="6062667" y="4652853"/>
            <a:ext cx="1510304" cy="1530146"/>
          </a:xfrm>
          <a:prstGeom prst="rect">
            <a:avLst/>
          </a:prstGeom>
          <a:ln>
            <a:solidFill>
              <a:schemeClr val="tx1"/>
            </a:solidFill>
          </a:ln>
        </p:spPr>
      </p:pic>
      <p:cxnSp>
        <p:nvCxnSpPr>
          <p:cNvPr id="22" name="Прямая со стрелкой 21">
            <a:extLst>
              <a:ext uri="{FF2B5EF4-FFF2-40B4-BE49-F238E27FC236}">
                <a16:creationId xmlns:a16="http://schemas.microsoft.com/office/drawing/2014/main" id="{6C24601B-3A92-4860-BB59-1DB164940913}"/>
              </a:ext>
            </a:extLst>
          </p:cNvPr>
          <p:cNvCxnSpPr>
            <a:cxnSpLocks/>
          </p:cNvCxnSpPr>
          <p:nvPr/>
        </p:nvCxnSpPr>
        <p:spPr>
          <a:xfrm flipH="1">
            <a:off x="7145789" y="1542743"/>
            <a:ext cx="2234985" cy="3313341"/>
          </a:xfrm>
          <a:prstGeom prst="straightConnector1">
            <a:avLst/>
          </a:prstGeom>
          <a:ln w="28575">
            <a:solidFill>
              <a:srgbClr val="0070C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69798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4C8006-FD83-4581-A71C-9D14FB9974B0}"/>
              </a:ext>
            </a:extLst>
          </p:cNvPr>
          <p:cNvSpPr>
            <a:spLocks noGrp="1"/>
          </p:cNvSpPr>
          <p:nvPr>
            <p:ph type="title"/>
          </p:nvPr>
        </p:nvSpPr>
        <p:spPr>
          <a:xfrm>
            <a:off x="260059" y="-29362"/>
            <a:ext cx="11845255" cy="1325563"/>
          </a:xfrm>
        </p:spPr>
        <p:txBody>
          <a:bodyPr/>
          <a:lstStyle/>
          <a:p>
            <a:r>
              <a:rPr lang="ru-RU" b="1" dirty="0" err="1">
                <a:solidFill>
                  <a:schemeClr val="accent1">
                    <a:lumMod val="75000"/>
                  </a:schemeClr>
                </a:solidFill>
                <a:latin typeface="Times New Roman" panose="02020603050405020304" pitchFamily="18" charset="0"/>
                <a:cs typeface="Times New Roman" panose="02020603050405020304" pitchFamily="18" charset="0"/>
              </a:rPr>
              <a:t>Що</a:t>
            </a:r>
            <a:r>
              <a:rPr lang="ru-RU" b="1" dirty="0">
                <a:solidFill>
                  <a:schemeClr val="accent1">
                    <a:lumMod val="75000"/>
                  </a:schemeClr>
                </a:solidFill>
                <a:latin typeface="Times New Roman" panose="02020603050405020304" pitchFamily="18" charset="0"/>
                <a:cs typeface="Times New Roman" panose="02020603050405020304" pitchFamily="18" charset="0"/>
              </a:rPr>
              <a:t> </a:t>
            </a:r>
            <a:r>
              <a:rPr lang="ru-RU" b="1" dirty="0" err="1">
                <a:solidFill>
                  <a:schemeClr val="accent1">
                    <a:lumMod val="75000"/>
                  </a:schemeClr>
                </a:solidFill>
                <a:latin typeface="Times New Roman" panose="02020603050405020304" pitchFamily="18" charset="0"/>
                <a:cs typeface="Times New Roman" panose="02020603050405020304" pitchFamily="18" charset="0"/>
              </a:rPr>
              <a:t>таке</a:t>
            </a:r>
            <a:r>
              <a:rPr lang="ru-RU" b="1" dirty="0">
                <a:solidFill>
                  <a:schemeClr val="accent1">
                    <a:lumMod val="75000"/>
                  </a:schemeClr>
                </a:solidFill>
                <a:latin typeface="Times New Roman" panose="02020603050405020304" pitchFamily="18" charset="0"/>
                <a:cs typeface="Times New Roman" panose="02020603050405020304" pitchFamily="18" charset="0"/>
              </a:rPr>
              <a:t> контент-план і </a:t>
            </a:r>
            <a:r>
              <a:rPr lang="ru-RU" b="1" dirty="0" err="1">
                <a:solidFill>
                  <a:schemeClr val="accent1">
                    <a:lumMod val="75000"/>
                  </a:schemeClr>
                </a:solidFill>
                <a:latin typeface="Times New Roman" panose="02020603050405020304" pitchFamily="18" charset="0"/>
                <a:cs typeface="Times New Roman" panose="02020603050405020304" pitchFamily="18" charset="0"/>
              </a:rPr>
              <a:t>навіщо</a:t>
            </a:r>
            <a:r>
              <a:rPr lang="ru-RU" b="1" dirty="0">
                <a:solidFill>
                  <a:schemeClr val="accent1">
                    <a:lumMod val="75000"/>
                  </a:schemeClr>
                </a:solidFill>
                <a:latin typeface="Times New Roman" panose="02020603050405020304" pitchFamily="18" charset="0"/>
                <a:cs typeface="Times New Roman" panose="02020603050405020304" pitchFamily="18" charset="0"/>
              </a:rPr>
              <a:t> </a:t>
            </a:r>
            <a:r>
              <a:rPr lang="ru-RU" b="1" dirty="0" err="1">
                <a:solidFill>
                  <a:schemeClr val="accent1">
                    <a:lumMod val="75000"/>
                  </a:schemeClr>
                </a:solidFill>
                <a:latin typeface="Times New Roman" panose="02020603050405020304" pitchFamily="18" charset="0"/>
                <a:cs typeface="Times New Roman" panose="02020603050405020304" pitchFamily="18" charset="0"/>
              </a:rPr>
              <a:t>він</a:t>
            </a:r>
            <a:r>
              <a:rPr lang="ru-RU" b="1" dirty="0">
                <a:solidFill>
                  <a:schemeClr val="accent1">
                    <a:lumMod val="75000"/>
                  </a:schemeClr>
                </a:solidFill>
                <a:latin typeface="Times New Roman" panose="02020603050405020304" pitchFamily="18" charset="0"/>
                <a:cs typeface="Times New Roman" panose="02020603050405020304" pitchFamily="18" charset="0"/>
              </a:rPr>
              <a:t> </a:t>
            </a:r>
            <a:r>
              <a:rPr lang="ru-RU" b="1" dirty="0" err="1">
                <a:solidFill>
                  <a:schemeClr val="accent1">
                    <a:lumMod val="75000"/>
                  </a:schemeClr>
                </a:solidFill>
                <a:latin typeface="Times New Roman" panose="02020603050405020304" pitchFamily="18" charset="0"/>
                <a:cs typeface="Times New Roman" panose="02020603050405020304" pitchFamily="18" charset="0"/>
              </a:rPr>
              <a:t>потрібен</a:t>
            </a:r>
            <a:endParaRPr lang="ru-RU"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09623D8D-4A2E-4AF3-9EA9-9AB1037B8F6B}"/>
              </a:ext>
            </a:extLst>
          </p:cNvPr>
          <p:cNvSpPr>
            <a:spLocks noGrp="1"/>
          </p:cNvSpPr>
          <p:nvPr>
            <p:ph idx="1"/>
          </p:nvPr>
        </p:nvSpPr>
        <p:spPr>
          <a:xfrm>
            <a:off x="838200" y="1233984"/>
            <a:ext cx="10515600" cy="5075340"/>
          </a:xfrm>
        </p:spPr>
        <p:txBody>
          <a:bodyPr>
            <a:normAutofit fontScale="25000" lnSpcReduction="20000"/>
          </a:bodyPr>
          <a:lstStyle/>
          <a:p>
            <a:pPr>
              <a:spcBef>
                <a:spcPts val="0"/>
              </a:spcBef>
            </a:pPr>
            <a:br>
              <a:rPr lang="ru-RU" dirty="0"/>
            </a:br>
            <a:r>
              <a:rPr lang="ru-RU" sz="8800" b="1" dirty="0">
                <a:latin typeface="Times New Roman" panose="02020603050405020304" pitchFamily="18" charset="0"/>
                <a:cs typeface="Times New Roman" panose="02020603050405020304" pitchFamily="18" charset="0"/>
              </a:rPr>
              <a:t>Контент-план для </a:t>
            </a:r>
            <a:r>
              <a:rPr lang="ru-RU" sz="8800" b="1" dirty="0" err="1">
                <a:latin typeface="Times New Roman" panose="02020603050405020304" pitchFamily="18" charset="0"/>
                <a:cs typeface="Times New Roman" panose="02020603050405020304" pitchFamily="18" charset="0"/>
              </a:rPr>
              <a:t>соц.мереж</a:t>
            </a:r>
            <a:r>
              <a:rPr lang="ru-RU" sz="8800" b="1" dirty="0">
                <a:latin typeface="Times New Roman" panose="02020603050405020304" pitchFamily="18" charset="0"/>
                <a:cs typeface="Times New Roman" panose="02020603050405020304" pitchFamily="18" charset="0"/>
              </a:rPr>
              <a:t> – </a:t>
            </a:r>
            <a:r>
              <a:rPr lang="ru-RU" sz="8800" b="1" dirty="0" err="1">
                <a:latin typeface="Times New Roman" panose="02020603050405020304" pitchFamily="18" charset="0"/>
                <a:cs typeface="Times New Roman" panose="02020603050405020304" pitchFamily="18" charset="0"/>
              </a:rPr>
              <a:t>це</a:t>
            </a:r>
            <a:r>
              <a:rPr lang="ru-RU" sz="8800" b="1" dirty="0">
                <a:latin typeface="Times New Roman" panose="02020603050405020304" pitchFamily="18" charset="0"/>
                <a:cs typeface="Times New Roman" panose="02020603050405020304" pitchFamily="18" charset="0"/>
              </a:rPr>
              <a:t> </a:t>
            </a:r>
            <a:r>
              <a:rPr lang="ru-RU" sz="8800" b="1" dirty="0" err="1">
                <a:latin typeface="Times New Roman" panose="02020603050405020304" pitchFamily="18" charset="0"/>
                <a:cs typeface="Times New Roman" panose="02020603050405020304" pitchFamily="18" charset="0"/>
              </a:rPr>
              <a:t>складений</a:t>
            </a:r>
            <a:r>
              <a:rPr lang="ru-RU" sz="8800" b="1" dirty="0">
                <a:latin typeface="Times New Roman" panose="02020603050405020304" pitchFamily="18" charset="0"/>
                <a:cs typeface="Times New Roman" panose="02020603050405020304" pitchFamily="18" charset="0"/>
              </a:rPr>
              <a:t> </a:t>
            </a:r>
            <a:r>
              <a:rPr lang="ru-RU" sz="8800" b="1" dirty="0" err="1">
                <a:latin typeface="Times New Roman" panose="02020603050405020304" pitchFamily="18" charset="0"/>
                <a:cs typeface="Times New Roman" panose="02020603050405020304" pitchFamily="18" charset="0"/>
              </a:rPr>
              <a:t>заздалегідь</a:t>
            </a:r>
            <a:r>
              <a:rPr lang="ru-RU" sz="8800" b="1" dirty="0">
                <a:latin typeface="Times New Roman" panose="02020603050405020304" pitchFamily="18" charset="0"/>
                <a:cs typeface="Times New Roman" panose="02020603050405020304" pitchFamily="18" charset="0"/>
              </a:rPr>
              <a:t> на </a:t>
            </a:r>
            <a:r>
              <a:rPr lang="ru-RU" sz="8800" b="1" dirty="0" err="1">
                <a:latin typeface="Times New Roman" panose="02020603050405020304" pitchFamily="18" charset="0"/>
                <a:cs typeface="Times New Roman" panose="02020603050405020304" pitchFamily="18" charset="0"/>
              </a:rPr>
              <a:t>певний</a:t>
            </a:r>
            <a:r>
              <a:rPr lang="ru-RU" sz="8800" b="1" dirty="0">
                <a:latin typeface="Times New Roman" panose="02020603050405020304" pitchFamily="18" charset="0"/>
                <a:cs typeface="Times New Roman" panose="02020603050405020304" pitchFamily="18" charset="0"/>
              </a:rPr>
              <a:t> час </a:t>
            </a:r>
            <a:r>
              <a:rPr lang="ru-RU" sz="8800" b="1" dirty="0" err="1">
                <a:latin typeface="Times New Roman" panose="02020603050405020304" pitchFamily="18" charset="0"/>
                <a:cs typeface="Times New Roman" panose="02020603050405020304" pitchFamily="18" charset="0"/>
              </a:rPr>
              <a:t>чіткий</a:t>
            </a:r>
            <a:r>
              <a:rPr lang="ru-RU" sz="8800" b="1" dirty="0">
                <a:latin typeface="Times New Roman" panose="02020603050405020304" pitchFamily="18" charset="0"/>
                <a:cs typeface="Times New Roman" panose="02020603050405020304" pitchFamily="18" charset="0"/>
              </a:rPr>
              <a:t> </a:t>
            </a:r>
            <a:r>
              <a:rPr lang="ru-RU" sz="8800" b="1" dirty="0" err="1">
                <a:latin typeface="Times New Roman" panose="02020603050405020304" pitchFamily="18" charset="0"/>
                <a:cs typeface="Times New Roman" panose="02020603050405020304" pitchFamily="18" charset="0"/>
              </a:rPr>
              <a:t>графік</a:t>
            </a:r>
            <a:r>
              <a:rPr lang="ru-RU" sz="8800" b="1" dirty="0">
                <a:latin typeface="Times New Roman" panose="02020603050405020304" pitchFamily="18" charset="0"/>
                <a:cs typeface="Times New Roman" panose="02020603050405020304" pitchFamily="18" charset="0"/>
              </a:rPr>
              <a:t> </a:t>
            </a:r>
            <a:r>
              <a:rPr lang="ru-RU" sz="8800" b="1" dirty="0" err="1">
                <a:latin typeface="Times New Roman" panose="02020603050405020304" pitchFamily="18" charset="0"/>
                <a:cs typeface="Times New Roman" panose="02020603050405020304" pitchFamily="18" charset="0"/>
              </a:rPr>
              <a:t>публікацій</a:t>
            </a:r>
            <a:r>
              <a:rPr lang="ru-RU" sz="8800" b="1" dirty="0">
                <a:latin typeface="Times New Roman" panose="02020603050405020304" pitchFamily="18" charset="0"/>
                <a:cs typeface="Times New Roman" panose="02020603050405020304" pitchFamily="18" charset="0"/>
              </a:rPr>
              <a:t>. </a:t>
            </a:r>
          </a:p>
          <a:p>
            <a:pPr>
              <a:spcBef>
                <a:spcPts val="0"/>
              </a:spcBef>
            </a:pPr>
            <a:endParaRPr lang="ru-RU" sz="8800" b="1" dirty="0">
              <a:latin typeface="Times New Roman" panose="02020603050405020304" pitchFamily="18" charset="0"/>
              <a:cs typeface="Times New Roman" panose="02020603050405020304" pitchFamily="18" charset="0"/>
            </a:endParaRPr>
          </a:p>
          <a:p>
            <a:pPr>
              <a:spcBef>
                <a:spcPts val="0"/>
              </a:spcBef>
            </a:pPr>
            <a:r>
              <a:rPr lang="ru-RU" sz="8800" b="1" dirty="0" err="1">
                <a:latin typeface="Times New Roman" panose="02020603050405020304" pitchFamily="18" charset="0"/>
                <a:cs typeface="Times New Roman" panose="02020603050405020304" pitchFamily="18" charset="0"/>
              </a:rPr>
              <a:t>Вирішує</a:t>
            </a:r>
            <a:r>
              <a:rPr lang="ru-RU" sz="8800" b="1" dirty="0">
                <a:latin typeface="Times New Roman" panose="02020603050405020304" pitchFamily="18" charset="0"/>
                <a:cs typeface="Times New Roman" panose="02020603050405020304" pitchFamily="18" charset="0"/>
              </a:rPr>
              <a:t> </a:t>
            </a:r>
            <a:r>
              <a:rPr lang="ru-RU" sz="8800" b="1" dirty="0" err="1">
                <a:latin typeface="Times New Roman" panose="02020603050405020304" pitchFamily="18" charset="0"/>
                <a:cs typeface="Times New Roman" panose="02020603050405020304" pitchFamily="18" charset="0"/>
              </a:rPr>
              <a:t>питання</a:t>
            </a:r>
            <a:r>
              <a:rPr lang="ru-RU" sz="8800" b="1" dirty="0">
                <a:latin typeface="Times New Roman" panose="02020603050405020304" pitchFamily="18" charset="0"/>
                <a:cs typeface="Times New Roman" panose="02020603050405020304" pitchFamily="18" charset="0"/>
              </a:rPr>
              <a:t>:</a:t>
            </a:r>
          </a:p>
          <a:p>
            <a:endParaRPr lang="ru-RU" b="1" dirty="0">
              <a:latin typeface="Times New Roman" panose="02020603050405020304" pitchFamily="18" charset="0"/>
              <a:cs typeface="Times New Roman" panose="02020603050405020304" pitchFamily="18" charset="0"/>
            </a:endParaRPr>
          </a:p>
          <a:p>
            <a:pPr marL="0" indent="360000">
              <a:lnSpc>
                <a:spcPct val="120000"/>
              </a:lnSpc>
              <a:spcBef>
                <a:spcPts val="0"/>
              </a:spcBef>
              <a:buFont typeface="+mj-lt"/>
              <a:buAutoNum type="arabicPeriod"/>
            </a:pPr>
            <a:r>
              <a:rPr lang="ru-RU" sz="8000" i="1" dirty="0">
                <a:latin typeface="Times New Roman" panose="02020603050405020304" pitchFamily="18" charset="0"/>
                <a:cs typeface="Times New Roman" panose="02020603050405020304" pitchFamily="18" charset="0"/>
              </a:rPr>
              <a:t>Правильно </a:t>
            </a:r>
            <a:r>
              <a:rPr lang="ru-RU" sz="8000" i="1" dirty="0" err="1">
                <a:latin typeface="Times New Roman" panose="02020603050405020304" pitchFamily="18" charset="0"/>
                <a:cs typeface="Times New Roman" panose="02020603050405020304" pitchFamily="18" charset="0"/>
              </a:rPr>
              <a:t>організувати</a:t>
            </a:r>
            <a:r>
              <a:rPr lang="ru-RU" sz="8000" i="1" dirty="0">
                <a:latin typeface="Times New Roman" panose="02020603050405020304" pitchFamily="18" charset="0"/>
                <a:cs typeface="Times New Roman" panose="02020603050405020304" pitchFamily="18" charset="0"/>
              </a:rPr>
              <a:t> </a:t>
            </a:r>
            <a:r>
              <a:rPr lang="ru-RU" sz="8000" i="1" dirty="0" err="1">
                <a:latin typeface="Times New Roman" panose="02020603050405020304" pitchFamily="18" charset="0"/>
                <a:cs typeface="Times New Roman" panose="02020603050405020304" pitchFamily="18" charset="0"/>
              </a:rPr>
              <a:t>процес</a:t>
            </a:r>
            <a:r>
              <a:rPr lang="ru-RU" sz="8000" i="1" dirty="0">
                <a:latin typeface="Times New Roman" panose="02020603050405020304" pitchFamily="18" charset="0"/>
                <a:cs typeface="Times New Roman" panose="02020603050405020304" pitchFamily="18" charset="0"/>
              </a:rPr>
              <a:t> маркетингу.</a:t>
            </a:r>
            <a:br>
              <a:rPr lang="ru-RU" sz="8000" dirty="0">
                <a:latin typeface="Times New Roman" panose="02020603050405020304" pitchFamily="18" charset="0"/>
                <a:cs typeface="Times New Roman" panose="02020603050405020304" pitchFamily="18" charset="0"/>
              </a:rPr>
            </a:br>
            <a:r>
              <a:rPr lang="ru-RU" sz="8000" i="1" dirty="0">
                <a:latin typeface="Times New Roman" panose="02020603050405020304" pitchFamily="18" charset="0"/>
                <a:cs typeface="Times New Roman" panose="02020603050405020304" pitchFamily="18" charset="0"/>
              </a:rPr>
              <a:t> </a:t>
            </a:r>
            <a:endParaRPr lang="ru-RU" sz="8000" dirty="0">
              <a:latin typeface="Times New Roman" panose="02020603050405020304" pitchFamily="18" charset="0"/>
              <a:cs typeface="Times New Roman" panose="02020603050405020304" pitchFamily="18" charset="0"/>
            </a:endParaRPr>
          </a:p>
          <a:p>
            <a:pPr marL="0" indent="360000">
              <a:lnSpc>
                <a:spcPct val="120000"/>
              </a:lnSpc>
              <a:spcBef>
                <a:spcPts val="0"/>
              </a:spcBef>
              <a:buFont typeface="+mj-lt"/>
              <a:buAutoNum type="arabicPeriod"/>
            </a:pPr>
            <a:r>
              <a:rPr lang="uk-UA" sz="8000" i="1" dirty="0">
                <a:latin typeface="Times New Roman" panose="02020603050405020304" pitchFamily="18" charset="0"/>
                <a:cs typeface="Times New Roman" panose="02020603050405020304" pitchFamily="18" charset="0"/>
              </a:rPr>
              <a:t>Проводити знижку до певних подій, сезонності тощо.</a:t>
            </a:r>
          </a:p>
          <a:p>
            <a:pPr marL="0" indent="360000">
              <a:lnSpc>
                <a:spcPct val="120000"/>
              </a:lnSpc>
              <a:spcBef>
                <a:spcPts val="0"/>
              </a:spcBef>
              <a:buFont typeface="+mj-lt"/>
              <a:buAutoNum type="arabicPeriod"/>
            </a:pPr>
            <a:endParaRPr lang="ru-RU" sz="8000" i="1" dirty="0">
              <a:latin typeface="Times New Roman" panose="02020603050405020304" pitchFamily="18" charset="0"/>
              <a:cs typeface="Times New Roman" panose="02020603050405020304" pitchFamily="18" charset="0"/>
            </a:endParaRPr>
          </a:p>
          <a:p>
            <a:pPr marL="0" indent="360000">
              <a:lnSpc>
                <a:spcPct val="120000"/>
              </a:lnSpc>
              <a:spcBef>
                <a:spcPts val="0"/>
              </a:spcBef>
              <a:buFont typeface="+mj-lt"/>
              <a:buAutoNum type="arabicPeriod"/>
            </a:pPr>
            <a:r>
              <a:rPr lang="ru-RU" sz="8000" i="1" dirty="0" err="1">
                <a:latin typeface="Times New Roman" panose="02020603050405020304" pitchFamily="18" charset="0"/>
                <a:cs typeface="Times New Roman" panose="02020603050405020304" pitchFamily="18" charset="0"/>
              </a:rPr>
              <a:t>Легше</a:t>
            </a:r>
            <a:r>
              <a:rPr lang="ru-RU" sz="8000" i="1" dirty="0">
                <a:latin typeface="Times New Roman" panose="02020603050405020304" pitchFamily="18" charset="0"/>
                <a:cs typeface="Times New Roman" panose="02020603050405020304" pitchFamily="18" charset="0"/>
              </a:rPr>
              <a:t> </a:t>
            </a:r>
            <a:r>
              <a:rPr lang="ru-RU" sz="8000" i="1" dirty="0" err="1">
                <a:latin typeface="Times New Roman" panose="02020603050405020304" pitchFamily="18" charset="0"/>
                <a:cs typeface="Times New Roman" panose="02020603050405020304" pitchFamily="18" charset="0"/>
              </a:rPr>
              <a:t>орієнтуватися</a:t>
            </a:r>
            <a:r>
              <a:rPr lang="ru-RU" sz="8000" i="1" dirty="0">
                <a:latin typeface="Times New Roman" panose="02020603050405020304" pitchFamily="18" charset="0"/>
                <a:cs typeface="Times New Roman" panose="02020603050405020304" pitchFamily="18" charset="0"/>
              </a:rPr>
              <a:t> у </a:t>
            </a:r>
            <a:r>
              <a:rPr lang="ru-RU" sz="8000" i="1" dirty="0" err="1">
                <a:latin typeface="Times New Roman" panose="02020603050405020304" pitchFamily="18" charset="0"/>
                <a:cs typeface="Times New Roman" panose="02020603050405020304" pitchFamily="18" charset="0"/>
              </a:rPr>
              <a:t>виборі</a:t>
            </a:r>
            <a:r>
              <a:rPr lang="ru-RU" sz="8000" i="1" dirty="0">
                <a:latin typeface="Times New Roman" panose="02020603050405020304" pitchFamily="18" charset="0"/>
                <a:cs typeface="Times New Roman" panose="02020603050405020304" pitchFamily="18" charset="0"/>
              </a:rPr>
              <a:t> теми.</a:t>
            </a:r>
            <a:br>
              <a:rPr lang="ru-RU" sz="8000" dirty="0">
                <a:latin typeface="Times New Roman" panose="02020603050405020304" pitchFamily="18" charset="0"/>
                <a:cs typeface="Times New Roman" panose="02020603050405020304" pitchFamily="18" charset="0"/>
              </a:rPr>
            </a:br>
            <a:r>
              <a:rPr lang="ru-RU" sz="8000" i="1" dirty="0">
                <a:latin typeface="Times New Roman" panose="02020603050405020304" pitchFamily="18" charset="0"/>
                <a:cs typeface="Times New Roman" panose="02020603050405020304" pitchFamily="18" charset="0"/>
              </a:rPr>
              <a:t> </a:t>
            </a:r>
            <a:endParaRPr lang="ru-RU" sz="8000" dirty="0">
              <a:latin typeface="Times New Roman" panose="02020603050405020304" pitchFamily="18" charset="0"/>
              <a:cs typeface="Times New Roman" panose="02020603050405020304" pitchFamily="18" charset="0"/>
            </a:endParaRPr>
          </a:p>
          <a:p>
            <a:pPr marL="0" indent="360000">
              <a:lnSpc>
                <a:spcPct val="120000"/>
              </a:lnSpc>
              <a:spcBef>
                <a:spcPts val="0"/>
              </a:spcBef>
              <a:buFont typeface="+mj-lt"/>
              <a:buAutoNum type="arabicPeriod"/>
            </a:pPr>
            <a:r>
              <a:rPr lang="ru-RU" sz="8000" i="1" dirty="0" err="1">
                <a:latin typeface="Times New Roman" panose="02020603050405020304" pitchFamily="18" charset="0"/>
                <a:cs typeface="Times New Roman" panose="02020603050405020304" pitchFamily="18" charset="0"/>
              </a:rPr>
              <a:t>Чітко</a:t>
            </a:r>
            <a:r>
              <a:rPr lang="ru-RU" sz="8000" i="1" dirty="0">
                <a:latin typeface="Times New Roman" panose="02020603050405020304" pitchFamily="18" charset="0"/>
                <a:cs typeface="Times New Roman" panose="02020603050405020304" pitchFamily="18" charset="0"/>
              </a:rPr>
              <a:t> </a:t>
            </a:r>
            <a:r>
              <a:rPr lang="ru-RU" sz="8000" i="1" dirty="0" err="1">
                <a:latin typeface="Times New Roman" panose="02020603050405020304" pitchFamily="18" charset="0"/>
                <a:cs typeface="Times New Roman" panose="02020603050405020304" pitchFamily="18" charset="0"/>
              </a:rPr>
              <a:t>вибудувати</a:t>
            </a:r>
            <a:r>
              <a:rPr lang="ru-RU" sz="8000" i="1" dirty="0">
                <a:latin typeface="Times New Roman" panose="02020603050405020304" pitchFamily="18" charset="0"/>
                <a:cs typeface="Times New Roman" panose="02020603050405020304" pitchFamily="18" charset="0"/>
              </a:rPr>
              <a:t> </a:t>
            </a:r>
            <a:r>
              <a:rPr lang="ru-RU" sz="8000" i="1" dirty="0" err="1">
                <a:latin typeface="Times New Roman" panose="02020603050405020304" pitchFamily="18" charset="0"/>
                <a:cs typeface="Times New Roman" panose="02020603050405020304" pitchFamily="18" charset="0"/>
              </a:rPr>
              <a:t>послідовність</a:t>
            </a:r>
            <a:r>
              <a:rPr lang="ru-RU" sz="8000" i="1" dirty="0">
                <a:latin typeface="Times New Roman" panose="02020603050405020304" pitchFamily="18" charset="0"/>
                <a:cs typeface="Times New Roman" panose="02020603050405020304" pitchFamily="18" charset="0"/>
              </a:rPr>
              <a:t> </a:t>
            </a:r>
            <a:r>
              <a:rPr lang="ru-RU" sz="8000" i="1" dirty="0" err="1">
                <a:latin typeface="Times New Roman" panose="02020603050405020304" pitchFamily="18" charset="0"/>
                <a:cs typeface="Times New Roman" panose="02020603050405020304" pitchFamily="18" charset="0"/>
              </a:rPr>
              <a:t>публікацій</a:t>
            </a:r>
            <a:r>
              <a:rPr lang="ru-RU" sz="8000" i="1" dirty="0">
                <a:latin typeface="Times New Roman" panose="02020603050405020304" pitchFamily="18" charset="0"/>
                <a:cs typeface="Times New Roman" panose="02020603050405020304" pitchFamily="18" charset="0"/>
              </a:rPr>
              <a:t>.</a:t>
            </a:r>
            <a:br>
              <a:rPr lang="ru-RU" sz="8000" dirty="0">
                <a:latin typeface="Times New Roman" panose="02020603050405020304" pitchFamily="18" charset="0"/>
                <a:cs typeface="Times New Roman" panose="02020603050405020304" pitchFamily="18" charset="0"/>
              </a:rPr>
            </a:br>
            <a:r>
              <a:rPr lang="ru-RU" sz="8000" i="1" dirty="0">
                <a:latin typeface="Times New Roman" panose="02020603050405020304" pitchFamily="18" charset="0"/>
                <a:cs typeface="Times New Roman" panose="02020603050405020304" pitchFamily="18" charset="0"/>
              </a:rPr>
              <a:t> </a:t>
            </a:r>
            <a:endParaRPr lang="ru-RU" sz="8000" dirty="0">
              <a:latin typeface="Times New Roman" panose="02020603050405020304" pitchFamily="18" charset="0"/>
              <a:cs typeface="Times New Roman" panose="02020603050405020304" pitchFamily="18" charset="0"/>
            </a:endParaRPr>
          </a:p>
          <a:p>
            <a:pPr marL="0" indent="360000">
              <a:lnSpc>
                <a:spcPct val="120000"/>
              </a:lnSpc>
              <a:spcBef>
                <a:spcPts val="0"/>
              </a:spcBef>
              <a:buFont typeface="+mj-lt"/>
              <a:buAutoNum type="arabicPeriod"/>
            </a:pPr>
            <a:r>
              <a:rPr lang="ru-RU" sz="8000" i="1" dirty="0">
                <a:latin typeface="Times New Roman" panose="02020603050405020304" pitchFamily="18" charset="0"/>
                <a:cs typeface="Times New Roman" panose="02020603050405020304" pitchFamily="18" charset="0"/>
              </a:rPr>
              <a:t>Не забути про </a:t>
            </a:r>
            <a:r>
              <a:rPr lang="ru-RU" sz="8000" i="1" dirty="0" err="1">
                <a:latin typeface="Times New Roman" panose="02020603050405020304" pitchFamily="18" charset="0"/>
                <a:cs typeface="Times New Roman" panose="02020603050405020304" pitchFamily="18" charset="0"/>
              </a:rPr>
              <a:t>важливі</a:t>
            </a:r>
            <a:r>
              <a:rPr lang="ru-RU" sz="8000" i="1" dirty="0">
                <a:latin typeface="Times New Roman" panose="02020603050405020304" pitchFamily="18" charset="0"/>
                <a:cs typeface="Times New Roman" panose="02020603050405020304" pitchFamily="18" charset="0"/>
              </a:rPr>
              <a:t> </a:t>
            </a:r>
            <a:r>
              <a:rPr lang="ru-RU" sz="8000" i="1" dirty="0" err="1">
                <a:latin typeface="Times New Roman" panose="02020603050405020304" pitchFamily="18" charset="0"/>
                <a:cs typeface="Times New Roman" panose="02020603050405020304" pitchFamily="18" charset="0"/>
              </a:rPr>
              <a:t>дати</a:t>
            </a:r>
            <a:r>
              <a:rPr lang="ru-RU" sz="8000" i="1" dirty="0">
                <a:latin typeface="Times New Roman" panose="02020603050405020304" pitchFamily="18" charset="0"/>
                <a:cs typeface="Times New Roman" panose="02020603050405020304" pitchFamily="18" charset="0"/>
              </a:rPr>
              <a:t>.</a:t>
            </a:r>
            <a:br>
              <a:rPr lang="ru-RU" sz="8000" dirty="0">
                <a:latin typeface="Times New Roman" panose="02020603050405020304" pitchFamily="18" charset="0"/>
                <a:cs typeface="Times New Roman" panose="02020603050405020304" pitchFamily="18" charset="0"/>
              </a:rPr>
            </a:br>
            <a:r>
              <a:rPr lang="ru-RU" sz="8000" i="1" dirty="0">
                <a:latin typeface="Times New Roman" panose="02020603050405020304" pitchFamily="18" charset="0"/>
                <a:cs typeface="Times New Roman" panose="02020603050405020304" pitchFamily="18" charset="0"/>
              </a:rPr>
              <a:t> </a:t>
            </a:r>
            <a:endParaRPr lang="ru-RU" sz="8000" dirty="0">
              <a:latin typeface="Times New Roman" panose="02020603050405020304" pitchFamily="18" charset="0"/>
              <a:cs typeface="Times New Roman" panose="02020603050405020304" pitchFamily="18" charset="0"/>
            </a:endParaRPr>
          </a:p>
          <a:p>
            <a:pPr marL="0" indent="360000">
              <a:lnSpc>
                <a:spcPct val="120000"/>
              </a:lnSpc>
              <a:spcBef>
                <a:spcPts val="0"/>
              </a:spcBef>
              <a:buFont typeface="+mj-lt"/>
              <a:buAutoNum type="arabicPeriod"/>
            </a:pPr>
            <a:r>
              <a:rPr lang="ru-RU" sz="8000" i="1" dirty="0" err="1">
                <a:latin typeface="Times New Roman" panose="02020603050405020304" pitchFamily="18" charset="0"/>
                <a:cs typeface="Times New Roman" panose="02020603050405020304" pitchFamily="18" charset="0"/>
              </a:rPr>
              <a:t>Готувати</a:t>
            </a:r>
            <a:r>
              <a:rPr lang="ru-RU" sz="8000" i="1" dirty="0">
                <a:latin typeface="Times New Roman" panose="02020603050405020304" pitchFamily="18" charset="0"/>
                <a:cs typeface="Times New Roman" panose="02020603050405020304" pitchFamily="18" charset="0"/>
              </a:rPr>
              <a:t> </a:t>
            </a:r>
            <a:r>
              <a:rPr lang="ru-RU" sz="8000" i="1" dirty="0" err="1">
                <a:latin typeface="Times New Roman" panose="02020603050405020304" pitchFamily="18" charset="0"/>
                <a:cs typeface="Times New Roman" panose="02020603050405020304" pitchFamily="18" charset="0"/>
              </a:rPr>
              <a:t>матеріали</a:t>
            </a:r>
            <a:r>
              <a:rPr lang="ru-RU" sz="8000" i="1" dirty="0">
                <a:latin typeface="Times New Roman" panose="02020603050405020304" pitchFamily="18" charset="0"/>
                <a:cs typeface="Times New Roman" panose="02020603050405020304" pitchFamily="18" charset="0"/>
              </a:rPr>
              <a:t> та фото для </a:t>
            </a:r>
            <a:r>
              <a:rPr lang="ru-RU" sz="8000" i="1" dirty="0" err="1">
                <a:latin typeface="Times New Roman" panose="02020603050405020304" pitchFamily="18" charset="0"/>
                <a:cs typeface="Times New Roman" panose="02020603050405020304" pitchFamily="18" charset="0"/>
              </a:rPr>
              <a:t>постів</a:t>
            </a:r>
            <a:r>
              <a:rPr lang="ru-RU" sz="8000" i="1" dirty="0">
                <a:latin typeface="Times New Roman" panose="02020603050405020304" pitchFamily="18" charset="0"/>
                <a:cs typeface="Times New Roman" panose="02020603050405020304" pitchFamily="18" charset="0"/>
              </a:rPr>
              <a:t> </a:t>
            </a:r>
            <a:r>
              <a:rPr lang="ru-RU" sz="8000" i="1" dirty="0" err="1">
                <a:latin typeface="Times New Roman" panose="02020603050405020304" pitchFamily="18" charset="0"/>
                <a:cs typeface="Times New Roman" panose="02020603050405020304" pitchFamily="18" charset="0"/>
              </a:rPr>
              <a:t>завчасно</a:t>
            </a:r>
            <a:r>
              <a:rPr lang="ru-RU" sz="8000" i="1" dirty="0">
                <a:latin typeface="Times New Roman" panose="02020603050405020304" pitchFamily="18" charset="0"/>
                <a:cs typeface="Times New Roman" panose="02020603050405020304" pitchFamily="18" charset="0"/>
              </a:rPr>
              <a:t>.</a:t>
            </a:r>
            <a:br>
              <a:rPr lang="ru-RU" sz="8000" dirty="0">
                <a:latin typeface="Times New Roman" panose="02020603050405020304" pitchFamily="18" charset="0"/>
                <a:cs typeface="Times New Roman" panose="02020603050405020304" pitchFamily="18" charset="0"/>
              </a:rPr>
            </a:br>
            <a:r>
              <a:rPr lang="ru-RU" sz="8000" i="1" dirty="0">
                <a:latin typeface="Times New Roman" panose="02020603050405020304" pitchFamily="18" charset="0"/>
                <a:cs typeface="Times New Roman" panose="02020603050405020304" pitchFamily="18" charset="0"/>
              </a:rPr>
              <a:t> </a:t>
            </a:r>
            <a:endParaRPr lang="ru-RU" sz="8000" dirty="0">
              <a:latin typeface="Times New Roman" panose="02020603050405020304" pitchFamily="18" charset="0"/>
              <a:cs typeface="Times New Roman" panose="02020603050405020304" pitchFamily="18" charset="0"/>
            </a:endParaRPr>
          </a:p>
          <a:p>
            <a:pPr marL="0" indent="360000">
              <a:lnSpc>
                <a:spcPct val="120000"/>
              </a:lnSpc>
              <a:spcBef>
                <a:spcPts val="0"/>
              </a:spcBef>
              <a:buFont typeface="+mj-lt"/>
              <a:buAutoNum type="arabicPeriod"/>
            </a:pPr>
            <a:r>
              <a:rPr lang="ru-RU" sz="8000" i="1" dirty="0" err="1">
                <a:latin typeface="Times New Roman" panose="02020603050405020304" pitchFamily="18" charset="0"/>
                <a:cs typeface="Times New Roman" panose="02020603050405020304" pitchFamily="18" charset="0"/>
              </a:rPr>
              <a:t>Допоможе</a:t>
            </a:r>
            <a:r>
              <a:rPr lang="ru-RU" sz="8000" i="1" dirty="0">
                <a:latin typeface="Times New Roman" panose="02020603050405020304" pitchFamily="18" charset="0"/>
                <a:cs typeface="Times New Roman" panose="02020603050405020304" pitchFamily="18" charset="0"/>
              </a:rPr>
              <a:t> </a:t>
            </a:r>
            <a:r>
              <a:rPr lang="ru-RU" sz="8000" i="1" dirty="0" err="1">
                <a:latin typeface="Times New Roman" panose="02020603050405020304" pitchFamily="18" charset="0"/>
                <a:cs typeface="Times New Roman" panose="02020603050405020304" pitchFamily="18" charset="0"/>
              </a:rPr>
              <a:t>швидше</a:t>
            </a:r>
            <a:r>
              <a:rPr lang="ru-RU" sz="8000" i="1" dirty="0">
                <a:latin typeface="Times New Roman" panose="02020603050405020304" pitchFamily="18" charset="0"/>
                <a:cs typeface="Times New Roman" panose="02020603050405020304" pitchFamily="18" charset="0"/>
              </a:rPr>
              <a:t> </a:t>
            </a:r>
            <a:r>
              <a:rPr lang="ru-RU" sz="8000" i="1" dirty="0" err="1">
                <a:latin typeface="Times New Roman" panose="02020603050405020304" pitchFamily="18" charset="0"/>
                <a:cs typeface="Times New Roman" panose="02020603050405020304" pitchFamily="18" charset="0"/>
              </a:rPr>
              <a:t>проводити</a:t>
            </a:r>
            <a:r>
              <a:rPr lang="ru-RU" sz="8000" i="1" dirty="0">
                <a:latin typeface="Times New Roman" panose="02020603050405020304" pitchFamily="18" charset="0"/>
                <a:cs typeface="Times New Roman" panose="02020603050405020304" pitchFamily="18" charset="0"/>
              </a:rPr>
              <a:t> </a:t>
            </a:r>
            <a:r>
              <a:rPr lang="ru-RU" sz="8000" i="1" dirty="0" err="1">
                <a:latin typeface="Times New Roman" panose="02020603050405020304" pitchFamily="18" charset="0"/>
                <a:cs typeface="Times New Roman" panose="02020603050405020304" pitchFamily="18" charset="0"/>
              </a:rPr>
              <a:t>аналіз</a:t>
            </a:r>
            <a:r>
              <a:rPr lang="ru-RU" sz="8000" i="1" dirty="0">
                <a:latin typeface="Times New Roman" panose="02020603050405020304" pitchFamily="18" charset="0"/>
                <a:cs typeface="Times New Roman" panose="02020603050405020304" pitchFamily="18" charset="0"/>
              </a:rPr>
              <a:t> </a:t>
            </a:r>
            <a:r>
              <a:rPr lang="ru-RU" sz="8000" i="1" dirty="0" err="1">
                <a:latin typeface="Times New Roman" panose="02020603050405020304" pitchFamily="18" charset="0"/>
                <a:cs typeface="Times New Roman" panose="02020603050405020304" pitchFamily="18" charset="0"/>
              </a:rPr>
              <a:t>ефективності</a:t>
            </a:r>
            <a:r>
              <a:rPr lang="ru-RU" sz="8000" i="1" dirty="0">
                <a:latin typeface="Times New Roman" panose="02020603050405020304" pitchFamily="18" charset="0"/>
                <a:cs typeface="Times New Roman" panose="02020603050405020304" pitchFamily="18" charset="0"/>
              </a:rPr>
              <a:t> </a:t>
            </a:r>
            <a:r>
              <a:rPr lang="ru-RU" sz="8000" i="1" dirty="0" err="1">
                <a:latin typeface="Times New Roman" panose="02020603050405020304" pitchFamily="18" charset="0"/>
                <a:cs typeface="Times New Roman" panose="02020603050405020304" pitchFamily="18" charset="0"/>
              </a:rPr>
              <a:t>публікацій</a:t>
            </a:r>
            <a:r>
              <a:rPr lang="ru-RU" sz="8000" i="1" dirty="0">
                <a:latin typeface="Times New Roman" panose="02020603050405020304" pitchFamily="18" charset="0"/>
                <a:cs typeface="Times New Roman" panose="02020603050405020304" pitchFamily="18" charset="0"/>
              </a:rPr>
              <a:t>.</a:t>
            </a:r>
            <a:br>
              <a:rPr lang="ru-RU" sz="3200" dirty="0">
                <a:latin typeface="Times New Roman" panose="02020603050405020304" pitchFamily="18" charset="0"/>
                <a:cs typeface="Times New Roman" panose="02020603050405020304" pitchFamily="18" charset="0"/>
              </a:rPr>
            </a:br>
            <a:r>
              <a:rPr lang="ru-RU" sz="3200" i="1" dirty="0">
                <a:latin typeface="Times New Roman" panose="02020603050405020304" pitchFamily="18" charset="0"/>
                <a:cs typeface="Times New Roman" panose="02020603050405020304" pitchFamily="18" charset="0"/>
              </a:rPr>
              <a:t> </a:t>
            </a:r>
            <a:endParaRPr lang="ru-RU" sz="3200" dirty="0">
              <a:latin typeface="Times New Roman" panose="02020603050405020304" pitchFamily="18" charset="0"/>
              <a:cs typeface="Times New Roman" panose="02020603050405020304" pitchFamily="18" charset="0"/>
            </a:endParaRPr>
          </a:p>
          <a:p>
            <a:endParaRPr lang="ru-RU" dirty="0"/>
          </a:p>
        </p:txBody>
      </p:sp>
      <p:pic>
        <p:nvPicPr>
          <p:cNvPr id="5" name="Рисунок 4">
            <a:extLst>
              <a:ext uri="{FF2B5EF4-FFF2-40B4-BE49-F238E27FC236}">
                <a16:creationId xmlns:a16="http://schemas.microsoft.com/office/drawing/2014/main" id="{20331517-3098-4E0F-A83A-46C072C535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1651" y="3217773"/>
            <a:ext cx="5499984" cy="2406243"/>
          </a:xfrm>
          <a:prstGeom prst="ellipse">
            <a:avLst/>
          </a:prstGeom>
          <a:ln>
            <a:noFill/>
          </a:ln>
          <a:effectLst>
            <a:softEdge rad="112500"/>
          </a:effectLst>
        </p:spPr>
      </p:pic>
    </p:spTree>
    <p:extLst>
      <p:ext uri="{BB962C8B-B14F-4D97-AF65-F5344CB8AC3E}">
        <p14:creationId xmlns:p14="http://schemas.microsoft.com/office/powerpoint/2010/main" val="301643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74DB85-FA2D-403E-95A1-D2BC8428735B}"/>
              </a:ext>
            </a:extLst>
          </p:cNvPr>
          <p:cNvSpPr txBox="1"/>
          <p:nvPr/>
        </p:nvSpPr>
        <p:spPr>
          <a:xfrm>
            <a:off x="821095" y="1060505"/>
            <a:ext cx="9764096" cy="4247317"/>
          </a:xfrm>
          <a:prstGeom prst="rect">
            <a:avLst/>
          </a:prstGeom>
          <a:noFill/>
        </p:spPr>
        <p:txBody>
          <a:bodyPr wrap="square">
            <a:spAutoFit/>
          </a:bodyPr>
          <a:lstStyle/>
          <a:p>
            <a:pPr algn="l"/>
            <a:r>
              <a:rPr lang="ru-RU" sz="3200" b="1" i="0" dirty="0">
                <a:solidFill>
                  <a:srgbClr val="CC0099"/>
                </a:solidFill>
                <a:effectLst/>
                <a:latin typeface="montserrat"/>
              </a:rPr>
              <a:t>Контент-маркетинг: </a:t>
            </a:r>
            <a:r>
              <a:rPr lang="ru-RU" sz="3200" b="1" i="0" dirty="0" err="1">
                <a:solidFill>
                  <a:srgbClr val="CC0099"/>
                </a:solidFill>
                <a:effectLst/>
                <a:latin typeface="montserrat"/>
              </a:rPr>
              <a:t>що</a:t>
            </a:r>
            <a:r>
              <a:rPr lang="ru-RU" sz="3200" b="1" i="0" dirty="0">
                <a:solidFill>
                  <a:srgbClr val="CC0099"/>
                </a:solidFill>
                <a:effectLst/>
                <a:latin typeface="montserrat"/>
              </a:rPr>
              <a:t> </a:t>
            </a:r>
            <a:r>
              <a:rPr lang="ru-RU" sz="3200" b="1" i="0" dirty="0" err="1">
                <a:solidFill>
                  <a:srgbClr val="CC0099"/>
                </a:solidFill>
                <a:effectLst/>
                <a:latin typeface="montserrat"/>
              </a:rPr>
              <a:t>це</a:t>
            </a:r>
            <a:endParaRPr lang="ru-RU" sz="3200" b="1" i="0" dirty="0">
              <a:solidFill>
                <a:srgbClr val="CC0099"/>
              </a:solidFill>
              <a:effectLst/>
              <a:latin typeface="montserrat"/>
            </a:endParaRPr>
          </a:p>
          <a:p>
            <a:pPr algn="l"/>
            <a:endParaRPr lang="ru-RU" b="1" i="0" dirty="0">
              <a:solidFill>
                <a:srgbClr val="363636"/>
              </a:solidFill>
              <a:effectLst/>
              <a:latin typeface="montserrat"/>
            </a:endParaRPr>
          </a:p>
          <a:p>
            <a:pPr algn="l"/>
            <a:r>
              <a:rPr lang="ru-RU" sz="2000" b="0" i="0" dirty="0">
                <a:solidFill>
                  <a:srgbClr val="4A4A4A"/>
                </a:solidFill>
                <a:effectLst/>
                <a:latin typeface="open sans"/>
              </a:rPr>
              <a:t>Контент-маркетинг – </a:t>
            </a:r>
            <a:r>
              <a:rPr lang="ru-RU" sz="2000" b="0" i="0" dirty="0" err="1">
                <a:solidFill>
                  <a:srgbClr val="4A4A4A"/>
                </a:solidFill>
                <a:effectLst/>
                <a:latin typeface="open sans"/>
              </a:rPr>
              <a:t>це</a:t>
            </a:r>
            <a:r>
              <a:rPr lang="ru-RU" sz="2000" b="0" i="0" dirty="0">
                <a:solidFill>
                  <a:srgbClr val="4A4A4A"/>
                </a:solidFill>
                <a:effectLst/>
                <a:latin typeface="open sans"/>
              </a:rPr>
              <a:t> </a:t>
            </a:r>
            <a:r>
              <a:rPr lang="ru-RU" sz="2000" b="0" i="0" dirty="0" err="1">
                <a:solidFill>
                  <a:srgbClr val="4A4A4A"/>
                </a:solidFill>
                <a:effectLst/>
                <a:latin typeface="open sans"/>
              </a:rPr>
              <a:t>створення</a:t>
            </a:r>
            <a:r>
              <a:rPr lang="ru-RU" sz="2000" b="0" i="0" dirty="0">
                <a:solidFill>
                  <a:srgbClr val="4A4A4A"/>
                </a:solidFill>
                <a:effectLst/>
                <a:latin typeface="open sans"/>
              </a:rPr>
              <a:t> та </a:t>
            </a:r>
            <a:r>
              <a:rPr lang="ru-RU" sz="2000" b="0" i="0" dirty="0" err="1">
                <a:solidFill>
                  <a:srgbClr val="4A4A4A"/>
                </a:solidFill>
                <a:effectLst/>
                <a:latin typeface="open sans"/>
              </a:rPr>
              <a:t>поширення</a:t>
            </a:r>
            <a:r>
              <a:rPr lang="ru-RU" sz="2000" b="0" i="0" dirty="0">
                <a:solidFill>
                  <a:srgbClr val="4A4A4A"/>
                </a:solidFill>
                <a:effectLst/>
                <a:latin typeface="open sans"/>
              </a:rPr>
              <a:t> </a:t>
            </a:r>
            <a:r>
              <a:rPr lang="ru-RU" sz="2000" b="0" i="0" dirty="0" err="1">
                <a:solidFill>
                  <a:srgbClr val="4A4A4A"/>
                </a:solidFill>
                <a:effectLst/>
                <a:latin typeface="open sans"/>
              </a:rPr>
              <a:t>якісного</a:t>
            </a:r>
            <a:r>
              <a:rPr lang="ru-RU" sz="2000" b="0" i="0" dirty="0">
                <a:solidFill>
                  <a:srgbClr val="4A4A4A"/>
                </a:solidFill>
                <a:effectLst/>
                <a:latin typeface="open sans"/>
              </a:rPr>
              <a:t> контенту з метою </a:t>
            </a:r>
            <a:r>
              <a:rPr lang="ru-RU" sz="2000" b="0" i="0" dirty="0" err="1">
                <a:solidFill>
                  <a:srgbClr val="4A4A4A"/>
                </a:solidFill>
                <a:effectLst/>
                <a:latin typeface="open sans"/>
              </a:rPr>
              <a:t>підвищення</a:t>
            </a:r>
            <a:r>
              <a:rPr lang="ru-RU" sz="2000" b="0" i="0" dirty="0">
                <a:solidFill>
                  <a:srgbClr val="4A4A4A"/>
                </a:solidFill>
                <a:effectLst/>
                <a:latin typeface="open sans"/>
              </a:rPr>
              <a:t> </a:t>
            </a:r>
            <a:r>
              <a:rPr lang="ru-RU" sz="2000" b="0" i="0" dirty="0" err="1">
                <a:solidFill>
                  <a:srgbClr val="4A4A4A"/>
                </a:solidFill>
                <a:effectLst/>
                <a:latin typeface="open sans"/>
              </a:rPr>
              <a:t>довіри</a:t>
            </a:r>
            <a:r>
              <a:rPr lang="ru-RU" sz="2000" b="0" i="0" dirty="0">
                <a:solidFill>
                  <a:srgbClr val="4A4A4A"/>
                </a:solidFill>
                <a:effectLst/>
                <a:latin typeface="open sans"/>
              </a:rPr>
              <a:t> </a:t>
            </a:r>
            <a:r>
              <a:rPr lang="ru-RU" sz="2000" b="0" i="0" dirty="0" err="1">
                <a:solidFill>
                  <a:srgbClr val="4A4A4A"/>
                </a:solidFill>
                <a:effectLst/>
                <a:latin typeface="open sans"/>
              </a:rPr>
              <a:t>клієнтів</a:t>
            </a:r>
            <a:r>
              <a:rPr lang="ru-RU" sz="2000" b="0" i="0" dirty="0">
                <a:solidFill>
                  <a:srgbClr val="4A4A4A"/>
                </a:solidFill>
                <a:effectLst/>
                <a:latin typeface="open sans"/>
              </a:rPr>
              <a:t>. Контент-маркетинг, на </a:t>
            </a:r>
            <a:r>
              <a:rPr lang="ru-RU" sz="2000" b="0" i="0" dirty="0" err="1">
                <a:solidFill>
                  <a:srgbClr val="4A4A4A"/>
                </a:solidFill>
                <a:effectLst/>
                <a:latin typeface="open sans"/>
              </a:rPr>
              <a:t>відміну</a:t>
            </a:r>
            <a:r>
              <a:rPr lang="ru-RU" sz="2000" b="0" i="0" dirty="0">
                <a:solidFill>
                  <a:srgbClr val="4A4A4A"/>
                </a:solidFill>
                <a:effectLst/>
                <a:latin typeface="open sans"/>
              </a:rPr>
              <a:t> </a:t>
            </a:r>
            <a:r>
              <a:rPr lang="ru-RU" sz="2000" b="0" i="0" dirty="0" err="1">
                <a:solidFill>
                  <a:srgbClr val="4A4A4A"/>
                </a:solidFill>
                <a:effectLst/>
                <a:latin typeface="open sans"/>
              </a:rPr>
              <a:t>від</a:t>
            </a:r>
            <a:r>
              <a:rPr lang="ru-RU" sz="2000" b="0" i="0" dirty="0">
                <a:solidFill>
                  <a:srgbClr val="4A4A4A"/>
                </a:solidFill>
                <a:effectLst/>
                <a:latin typeface="open sans"/>
              </a:rPr>
              <a:t> </a:t>
            </a:r>
            <a:r>
              <a:rPr lang="ru-RU" sz="2000" b="0" i="0" dirty="0" err="1">
                <a:solidFill>
                  <a:srgbClr val="4A4A4A"/>
                </a:solidFill>
                <a:effectLst/>
                <a:latin typeface="open sans"/>
              </a:rPr>
              <a:t>традиційної</a:t>
            </a:r>
            <a:r>
              <a:rPr lang="ru-RU" sz="2000" b="0" i="0" dirty="0">
                <a:solidFill>
                  <a:srgbClr val="4A4A4A"/>
                </a:solidFill>
                <a:effectLst/>
                <a:latin typeface="open sans"/>
              </a:rPr>
              <a:t> </a:t>
            </a:r>
            <a:r>
              <a:rPr lang="ru-RU" sz="2000" b="0" i="0" dirty="0" err="1">
                <a:solidFill>
                  <a:srgbClr val="4A4A4A"/>
                </a:solidFill>
                <a:effectLst/>
                <a:latin typeface="open sans"/>
              </a:rPr>
              <a:t>реклами</a:t>
            </a:r>
            <a:r>
              <a:rPr lang="ru-RU" sz="2000" b="0" i="0" dirty="0">
                <a:solidFill>
                  <a:srgbClr val="4A4A4A"/>
                </a:solidFill>
                <a:effectLst/>
                <a:latin typeface="open sans"/>
              </a:rPr>
              <a:t>, </a:t>
            </a:r>
            <a:r>
              <a:rPr lang="ru-RU" sz="2000" b="0" i="0" dirty="0" err="1">
                <a:solidFill>
                  <a:srgbClr val="4A4A4A"/>
                </a:solidFill>
                <a:effectLst/>
                <a:latin typeface="open sans"/>
              </a:rPr>
              <a:t>пропонує</a:t>
            </a:r>
            <a:r>
              <a:rPr lang="ru-RU" sz="2000" b="0" i="0" dirty="0">
                <a:solidFill>
                  <a:srgbClr val="4A4A4A"/>
                </a:solidFill>
                <a:effectLst/>
                <a:latin typeface="open sans"/>
              </a:rPr>
              <a:t> </a:t>
            </a:r>
            <a:r>
              <a:rPr lang="ru-RU" sz="2000" b="0" i="0" dirty="0" err="1">
                <a:solidFill>
                  <a:srgbClr val="4A4A4A"/>
                </a:solidFill>
                <a:effectLst/>
                <a:latin typeface="open sans"/>
              </a:rPr>
              <a:t>користувачам</a:t>
            </a:r>
            <a:r>
              <a:rPr lang="ru-RU" sz="2000" b="0" i="0" dirty="0">
                <a:solidFill>
                  <a:srgbClr val="4A4A4A"/>
                </a:solidFill>
                <a:effectLst/>
                <a:latin typeface="open sans"/>
              </a:rPr>
              <a:t> </a:t>
            </a:r>
            <a:r>
              <a:rPr lang="ru-RU" sz="2000" b="0" i="0" dirty="0" err="1">
                <a:solidFill>
                  <a:srgbClr val="4A4A4A"/>
                </a:solidFill>
                <a:effectLst/>
                <a:latin typeface="open sans"/>
              </a:rPr>
              <a:t>якісний</a:t>
            </a:r>
            <a:r>
              <a:rPr lang="ru-RU" sz="2000" b="0" i="0" dirty="0">
                <a:solidFill>
                  <a:srgbClr val="4A4A4A"/>
                </a:solidFill>
                <a:effectLst/>
                <a:latin typeface="open sans"/>
              </a:rPr>
              <a:t> </a:t>
            </a:r>
            <a:r>
              <a:rPr lang="ru-RU" sz="2000" b="0" i="0" dirty="0" err="1">
                <a:solidFill>
                  <a:srgbClr val="4A4A4A"/>
                </a:solidFill>
                <a:effectLst/>
                <a:latin typeface="open sans"/>
              </a:rPr>
              <a:t>матеріал</a:t>
            </a:r>
            <a:r>
              <a:rPr lang="ru-RU" sz="2000" b="0" i="0" dirty="0">
                <a:solidFill>
                  <a:srgbClr val="4A4A4A"/>
                </a:solidFill>
                <a:effectLst/>
                <a:latin typeface="open sans"/>
              </a:rPr>
              <a:t> і </a:t>
            </a:r>
            <a:r>
              <a:rPr lang="ru-RU" sz="2000" b="0" i="0" dirty="0" err="1">
                <a:solidFill>
                  <a:srgbClr val="4A4A4A"/>
                </a:solidFill>
                <a:effectLst/>
                <a:latin typeface="open sans"/>
              </a:rPr>
              <a:t>лише</a:t>
            </a:r>
            <a:r>
              <a:rPr lang="ru-RU" sz="2000" b="0" i="0" dirty="0">
                <a:solidFill>
                  <a:srgbClr val="4A4A4A"/>
                </a:solidFill>
                <a:effectLst/>
                <a:latin typeface="open sans"/>
              </a:rPr>
              <a:t> </a:t>
            </a:r>
            <a:r>
              <a:rPr lang="ru-RU" sz="2000" b="0" i="0" dirty="0" err="1">
                <a:solidFill>
                  <a:srgbClr val="4A4A4A"/>
                </a:solidFill>
                <a:effectLst/>
                <a:latin typeface="open sans"/>
              </a:rPr>
              <a:t>знайомить</a:t>
            </a:r>
            <a:r>
              <a:rPr lang="ru-RU" sz="2000" b="0" i="0" dirty="0">
                <a:solidFill>
                  <a:srgbClr val="4A4A4A"/>
                </a:solidFill>
                <a:effectLst/>
                <a:latin typeface="open sans"/>
              </a:rPr>
              <a:t> їх з продуктом, а не </a:t>
            </a:r>
            <a:r>
              <a:rPr lang="ru-RU" sz="2000" b="0" i="0" dirty="0" err="1">
                <a:solidFill>
                  <a:srgbClr val="4A4A4A"/>
                </a:solidFill>
                <a:effectLst/>
                <a:latin typeface="open sans"/>
              </a:rPr>
              <a:t>нав'язує</a:t>
            </a:r>
            <a:r>
              <a:rPr lang="ru-RU" sz="2000" b="0" i="0" dirty="0">
                <a:solidFill>
                  <a:srgbClr val="4A4A4A"/>
                </a:solidFill>
                <a:effectLst/>
                <a:latin typeface="open sans"/>
              </a:rPr>
              <a:t> </a:t>
            </a:r>
            <a:r>
              <a:rPr lang="ru-RU" sz="2000" b="0" i="0" dirty="0" err="1">
                <a:solidFill>
                  <a:srgbClr val="4A4A4A"/>
                </a:solidFill>
                <a:effectLst/>
                <a:latin typeface="open sans"/>
              </a:rPr>
              <a:t>його</a:t>
            </a:r>
            <a:r>
              <a:rPr lang="ru-RU" sz="2000" b="0" i="0" dirty="0">
                <a:solidFill>
                  <a:srgbClr val="4A4A4A"/>
                </a:solidFill>
                <a:effectLst/>
                <a:latin typeface="open sans"/>
              </a:rPr>
              <a:t>.</a:t>
            </a:r>
          </a:p>
          <a:p>
            <a:pPr algn="l"/>
            <a:r>
              <a:rPr lang="ru-RU" sz="2000" b="0" i="0" dirty="0" err="1">
                <a:solidFill>
                  <a:srgbClr val="4A4A4A"/>
                </a:solidFill>
                <a:effectLst/>
                <a:latin typeface="open sans"/>
              </a:rPr>
              <a:t>Створення</a:t>
            </a:r>
            <a:r>
              <a:rPr lang="ru-RU" sz="2000" b="0" i="0" dirty="0">
                <a:solidFill>
                  <a:srgbClr val="4A4A4A"/>
                </a:solidFill>
                <a:effectLst/>
                <a:latin typeface="open sans"/>
              </a:rPr>
              <a:t> </a:t>
            </a:r>
            <a:r>
              <a:rPr lang="ru-RU" sz="2000" b="0" i="0" dirty="0" err="1">
                <a:solidFill>
                  <a:srgbClr val="4A4A4A"/>
                </a:solidFill>
                <a:effectLst/>
                <a:latin typeface="open sans"/>
              </a:rPr>
              <a:t>корисного</a:t>
            </a:r>
            <a:r>
              <a:rPr lang="ru-RU" sz="2000" b="0" i="0" dirty="0">
                <a:solidFill>
                  <a:srgbClr val="4A4A4A"/>
                </a:solidFill>
                <a:effectLst/>
                <a:latin typeface="open sans"/>
              </a:rPr>
              <a:t> контенту </a:t>
            </a:r>
            <a:r>
              <a:rPr lang="ru-RU" sz="2000" b="0" i="0" dirty="0" err="1">
                <a:solidFill>
                  <a:srgbClr val="4A4A4A"/>
                </a:solidFill>
                <a:effectLst/>
                <a:latin typeface="open sans"/>
              </a:rPr>
              <a:t>допомогає</a:t>
            </a:r>
            <a:r>
              <a:rPr lang="ru-RU" sz="2000" b="0" i="0" dirty="0">
                <a:solidFill>
                  <a:srgbClr val="4A4A4A"/>
                </a:solidFill>
                <a:effectLst/>
                <a:latin typeface="open sans"/>
              </a:rPr>
              <a:t> </a:t>
            </a:r>
            <a:r>
              <a:rPr lang="ru-RU" sz="2000" b="0" i="0" dirty="0" err="1">
                <a:solidFill>
                  <a:srgbClr val="4A4A4A"/>
                </a:solidFill>
                <a:effectLst/>
                <a:latin typeface="open sans"/>
              </a:rPr>
              <a:t>завоювати</a:t>
            </a:r>
            <a:r>
              <a:rPr lang="ru-RU" sz="2000" b="0" i="0" dirty="0">
                <a:solidFill>
                  <a:srgbClr val="4A4A4A"/>
                </a:solidFill>
                <a:effectLst/>
                <a:latin typeface="open sans"/>
              </a:rPr>
              <a:t> </a:t>
            </a:r>
            <a:r>
              <a:rPr lang="ru-RU" sz="2000" b="0" i="0" dirty="0" err="1">
                <a:solidFill>
                  <a:srgbClr val="4A4A4A"/>
                </a:solidFill>
                <a:effectLst/>
                <a:latin typeface="open sans"/>
              </a:rPr>
              <a:t>довіру</a:t>
            </a:r>
            <a:r>
              <a:rPr lang="ru-RU" sz="2000" b="0" i="0" dirty="0">
                <a:solidFill>
                  <a:srgbClr val="4A4A4A"/>
                </a:solidFill>
                <a:effectLst/>
                <a:latin typeface="open sans"/>
              </a:rPr>
              <a:t> </a:t>
            </a:r>
            <a:r>
              <a:rPr lang="ru-RU" sz="2000" b="0" i="0" dirty="0" err="1">
                <a:solidFill>
                  <a:srgbClr val="4A4A4A"/>
                </a:solidFill>
                <a:effectLst/>
                <a:latin typeface="open sans"/>
              </a:rPr>
              <a:t>аудиторії</a:t>
            </a:r>
            <a:r>
              <a:rPr lang="ru-RU" sz="2000" b="0" i="0" dirty="0">
                <a:solidFill>
                  <a:srgbClr val="4A4A4A"/>
                </a:solidFill>
                <a:effectLst/>
                <a:latin typeface="open sans"/>
              </a:rPr>
              <a:t>, а коли люди </a:t>
            </a:r>
            <a:r>
              <a:rPr lang="ru-RU" sz="2000" b="0" i="0" dirty="0" err="1">
                <a:solidFill>
                  <a:srgbClr val="4A4A4A"/>
                </a:solidFill>
                <a:effectLst/>
                <a:latin typeface="open sans"/>
              </a:rPr>
              <a:t>знають</a:t>
            </a:r>
            <a:r>
              <a:rPr lang="ru-RU" sz="2000" b="0" i="0" dirty="0">
                <a:solidFill>
                  <a:srgbClr val="4A4A4A"/>
                </a:solidFill>
                <a:effectLst/>
                <a:latin typeface="open sans"/>
              </a:rPr>
              <a:t> і </a:t>
            </a:r>
            <a:r>
              <a:rPr lang="ru-RU" sz="2000" b="0" i="0" dirty="0" err="1">
                <a:solidFill>
                  <a:srgbClr val="4A4A4A"/>
                </a:solidFill>
                <a:effectLst/>
                <a:latin typeface="open sans"/>
              </a:rPr>
              <a:t>довіряють</a:t>
            </a:r>
            <a:r>
              <a:rPr lang="ru-RU" sz="2000" b="0" i="0" dirty="0">
                <a:solidFill>
                  <a:srgbClr val="4A4A4A"/>
                </a:solidFill>
                <a:effectLst/>
                <a:latin typeface="open sans"/>
              </a:rPr>
              <a:t> бренду, вони охоче </a:t>
            </a:r>
            <a:r>
              <a:rPr lang="ru-RU" sz="2000" b="0" i="0" dirty="0" err="1">
                <a:solidFill>
                  <a:srgbClr val="4A4A4A"/>
                </a:solidFill>
                <a:effectLst/>
                <a:latin typeface="open sans"/>
              </a:rPr>
              <a:t>купують</a:t>
            </a:r>
            <a:r>
              <a:rPr lang="ru-RU" sz="2000" b="0" i="0" dirty="0">
                <a:solidFill>
                  <a:srgbClr val="4A4A4A"/>
                </a:solidFill>
                <a:effectLst/>
                <a:latin typeface="open sans"/>
              </a:rPr>
              <a:t> товар </a:t>
            </a:r>
            <a:r>
              <a:rPr lang="ru-RU" sz="2000" b="0" i="0" dirty="0" err="1">
                <a:solidFill>
                  <a:srgbClr val="4A4A4A"/>
                </a:solidFill>
                <a:effectLst/>
                <a:latin typeface="open sans"/>
              </a:rPr>
              <a:t>знову</a:t>
            </a:r>
            <a:r>
              <a:rPr lang="ru-RU" sz="2000" b="0" i="0" dirty="0">
                <a:solidFill>
                  <a:srgbClr val="4A4A4A"/>
                </a:solidFill>
                <a:effectLst/>
                <a:latin typeface="open sans"/>
              </a:rPr>
              <a:t> і </a:t>
            </a:r>
            <a:r>
              <a:rPr lang="ru-RU" sz="2000" b="0" i="0" dirty="0" err="1">
                <a:solidFill>
                  <a:srgbClr val="4A4A4A"/>
                </a:solidFill>
                <a:effectLst/>
                <a:latin typeface="open sans"/>
              </a:rPr>
              <a:t>знову</a:t>
            </a:r>
            <a:r>
              <a:rPr lang="ru-RU" sz="2000" b="0" i="0" dirty="0">
                <a:solidFill>
                  <a:srgbClr val="4A4A4A"/>
                </a:solidFill>
                <a:effectLst/>
                <a:latin typeface="open sans"/>
              </a:rPr>
              <a:t>.</a:t>
            </a:r>
          </a:p>
          <a:p>
            <a:pPr algn="l"/>
            <a:r>
              <a:rPr lang="ru-RU" sz="2000" b="0" i="0" dirty="0" err="1">
                <a:solidFill>
                  <a:srgbClr val="4A4A4A"/>
                </a:solidFill>
                <a:effectLst/>
                <a:latin typeface="open sans"/>
              </a:rPr>
              <a:t>Окрім</a:t>
            </a:r>
            <a:r>
              <a:rPr lang="ru-RU" sz="2000" b="0" i="0" dirty="0">
                <a:solidFill>
                  <a:srgbClr val="4A4A4A"/>
                </a:solidFill>
                <a:effectLst/>
                <a:latin typeface="open sans"/>
              </a:rPr>
              <a:t> </a:t>
            </a:r>
            <a:r>
              <a:rPr lang="ru-RU" sz="2000" b="0" i="0" dirty="0" err="1">
                <a:solidFill>
                  <a:srgbClr val="4A4A4A"/>
                </a:solidFill>
                <a:effectLst/>
                <a:latin typeface="open sans"/>
              </a:rPr>
              <a:t>довіри</a:t>
            </a:r>
            <a:r>
              <a:rPr lang="ru-RU" sz="2000" b="0" i="0" dirty="0">
                <a:solidFill>
                  <a:srgbClr val="4A4A4A"/>
                </a:solidFill>
                <a:effectLst/>
                <a:latin typeface="open sans"/>
              </a:rPr>
              <a:t>, контент-маркетинг:</a:t>
            </a:r>
          </a:p>
          <a:p>
            <a:pPr algn="l">
              <a:buFont typeface="Arial" panose="020B0604020202020204" pitchFamily="34" charset="0"/>
              <a:buChar char="•"/>
            </a:pPr>
            <a:r>
              <a:rPr lang="ru-RU" sz="2000" b="0" i="0" dirty="0" err="1">
                <a:solidFill>
                  <a:srgbClr val="4A4A4A"/>
                </a:solidFill>
                <a:effectLst/>
                <a:latin typeface="open sans"/>
              </a:rPr>
              <a:t>зміцнює</a:t>
            </a:r>
            <a:r>
              <a:rPr lang="ru-RU" sz="2000" b="0" i="0" dirty="0">
                <a:solidFill>
                  <a:srgbClr val="4A4A4A"/>
                </a:solidFill>
                <a:effectLst/>
                <a:latin typeface="open sans"/>
              </a:rPr>
              <a:t> </a:t>
            </a:r>
            <a:r>
              <a:rPr lang="ru-RU" sz="2000" b="0" i="0" dirty="0" err="1">
                <a:solidFill>
                  <a:srgbClr val="4A4A4A"/>
                </a:solidFill>
                <a:effectLst/>
                <a:latin typeface="open sans"/>
              </a:rPr>
              <a:t>лояльність</a:t>
            </a:r>
            <a:r>
              <a:rPr lang="ru-RU" sz="2000" b="0" i="0" dirty="0">
                <a:solidFill>
                  <a:srgbClr val="4A4A4A"/>
                </a:solidFill>
                <a:effectLst/>
                <a:latin typeface="open sans"/>
              </a:rPr>
              <a:t> </a:t>
            </a:r>
            <a:r>
              <a:rPr lang="ru-RU" sz="2000" b="0" i="0" dirty="0" err="1">
                <a:solidFill>
                  <a:srgbClr val="4A4A4A"/>
                </a:solidFill>
                <a:effectLst/>
                <a:latin typeface="open sans"/>
              </a:rPr>
              <a:t>аудиторії</a:t>
            </a:r>
            <a:r>
              <a:rPr lang="ru-RU" sz="2000" b="0" i="0" dirty="0">
                <a:solidFill>
                  <a:srgbClr val="4A4A4A"/>
                </a:solidFill>
                <a:effectLst/>
                <a:latin typeface="open sans"/>
              </a:rPr>
              <a:t>;</a:t>
            </a:r>
          </a:p>
          <a:p>
            <a:pPr algn="l">
              <a:buFont typeface="Arial" panose="020B0604020202020204" pitchFamily="34" charset="0"/>
              <a:buChar char="•"/>
            </a:pPr>
            <a:r>
              <a:rPr lang="ru-RU" sz="2000" b="0" i="0" dirty="0" err="1">
                <a:solidFill>
                  <a:srgbClr val="4A4A4A"/>
                </a:solidFill>
                <a:effectLst/>
                <a:latin typeface="open sans"/>
              </a:rPr>
              <a:t>забезпечує</a:t>
            </a:r>
            <a:r>
              <a:rPr lang="ru-RU" sz="2000" b="0" i="0" dirty="0">
                <a:solidFill>
                  <a:srgbClr val="4A4A4A"/>
                </a:solidFill>
                <a:effectLst/>
                <a:latin typeface="open sans"/>
              </a:rPr>
              <a:t> </a:t>
            </a:r>
            <a:r>
              <a:rPr lang="ru-RU" sz="2000" b="0" i="0" dirty="0" err="1">
                <a:solidFill>
                  <a:srgbClr val="4A4A4A"/>
                </a:solidFill>
                <a:effectLst/>
                <a:latin typeface="open sans"/>
              </a:rPr>
              <a:t>високу</a:t>
            </a:r>
            <a:r>
              <a:rPr lang="ru-RU" sz="2000" b="0" i="0" dirty="0">
                <a:solidFill>
                  <a:srgbClr val="4A4A4A"/>
                </a:solidFill>
                <a:effectLst/>
                <a:latin typeface="open sans"/>
              </a:rPr>
              <a:t> </a:t>
            </a:r>
            <a:r>
              <a:rPr lang="ru-RU" sz="2000" b="0" i="0" dirty="0" err="1">
                <a:solidFill>
                  <a:srgbClr val="4A4A4A"/>
                </a:solidFill>
                <a:effectLst/>
                <a:latin typeface="open sans"/>
              </a:rPr>
              <a:t>окупність</a:t>
            </a:r>
            <a:r>
              <a:rPr lang="ru-RU" sz="2000" b="0" i="0" dirty="0">
                <a:solidFill>
                  <a:srgbClr val="4A4A4A"/>
                </a:solidFill>
                <a:effectLst/>
                <a:latin typeface="open sans"/>
              </a:rPr>
              <a:t> </a:t>
            </a:r>
            <a:r>
              <a:rPr lang="ru-RU" sz="2000" b="0" i="0" dirty="0" err="1">
                <a:solidFill>
                  <a:srgbClr val="4A4A4A"/>
                </a:solidFill>
                <a:effectLst/>
                <a:latin typeface="open sans"/>
              </a:rPr>
              <a:t>інвестицій</a:t>
            </a:r>
            <a:r>
              <a:rPr lang="ru-RU" sz="2000" b="0" i="0" dirty="0">
                <a:solidFill>
                  <a:srgbClr val="4A4A4A"/>
                </a:solidFill>
                <a:effectLst/>
                <a:latin typeface="open sans"/>
              </a:rPr>
              <a:t> </a:t>
            </a:r>
            <a:r>
              <a:rPr lang="ru-RU" sz="2000" b="0" i="0" dirty="0" err="1">
                <a:solidFill>
                  <a:srgbClr val="4A4A4A"/>
                </a:solidFill>
                <a:effectLst/>
                <a:latin typeface="open sans"/>
              </a:rPr>
              <a:t>проти</a:t>
            </a:r>
            <a:r>
              <a:rPr lang="ru-RU" sz="2000" b="0" i="0" dirty="0">
                <a:solidFill>
                  <a:srgbClr val="4A4A4A"/>
                </a:solidFill>
                <a:effectLst/>
                <a:latin typeface="open sans"/>
              </a:rPr>
              <a:t> </a:t>
            </a:r>
            <a:r>
              <a:rPr lang="ru-RU" sz="2000" b="0" i="0" dirty="0" err="1">
                <a:solidFill>
                  <a:srgbClr val="4A4A4A"/>
                </a:solidFill>
                <a:effectLst/>
                <a:latin typeface="open sans"/>
              </a:rPr>
              <a:t>традиційних</a:t>
            </a:r>
            <a:r>
              <a:rPr lang="ru-RU" sz="2000" b="0" i="0" dirty="0">
                <a:solidFill>
                  <a:srgbClr val="4A4A4A"/>
                </a:solidFill>
                <a:effectLst/>
                <a:latin typeface="open sans"/>
              </a:rPr>
              <a:t> </a:t>
            </a:r>
            <a:r>
              <a:rPr lang="ru-RU" sz="2000" b="0" i="0" dirty="0" err="1">
                <a:solidFill>
                  <a:srgbClr val="4A4A4A"/>
                </a:solidFill>
                <a:effectLst/>
                <a:latin typeface="open sans"/>
              </a:rPr>
              <a:t>маркетингових</a:t>
            </a:r>
            <a:r>
              <a:rPr lang="ru-RU" sz="2000" b="0" i="0" dirty="0">
                <a:solidFill>
                  <a:srgbClr val="4A4A4A"/>
                </a:solidFill>
                <a:effectLst/>
                <a:latin typeface="open sans"/>
              </a:rPr>
              <a:t> тактик, </a:t>
            </a:r>
            <a:r>
              <a:rPr lang="ru-RU" sz="2000" b="0" i="0" dirty="0" err="1">
                <a:solidFill>
                  <a:srgbClr val="4A4A4A"/>
                </a:solidFill>
                <a:effectLst/>
                <a:latin typeface="open sans"/>
              </a:rPr>
              <a:t>серед</a:t>
            </a:r>
            <a:r>
              <a:rPr lang="ru-RU" sz="2000" b="0" i="0" dirty="0">
                <a:solidFill>
                  <a:srgbClr val="4A4A4A"/>
                </a:solidFill>
                <a:effectLst/>
                <a:latin typeface="open sans"/>
              </a:rPr>
              <a:t> </a:t>
            </a:r>
            <a:r>
              <a:rPr lang="ru-RU" sz="2000" b="0" i="0" dirty="0" err="1">
                <a:solidFill>
                  <a:srgbClr val="4A4A4A"/>
                </a:solidFill>
                <a:effectLst/>
                <a:latin typeface="open sans"/>
              </a:rPr>
              <a:t>яких</a:t>
            </a:r>
            <a:r>
              <a:rPr lang="ru-RU" sz="2000" b="0" i="0" dirty="0">
                <a:solidFill>
                  <a:srgbClr val="4A4A4A"/>
                </a:solidFill>
                <a:effectLst/>
                <a:latin typeface="open sans"/>
              </a:rPr>
              <a:t> холодна </a:t>
            </a:r>
            <a:r>
              <a:rPr lang="en-US" sz="2000" b="0" i="0" dirty="0">
                <a:solidFill>
                  <a:srgbClr val="4A4A4A"/>
                </a:solidFill>
                <a:effectLst/>
                <a:latin typeface="open sans"/>
              </a:rPr>
              <a:t>email-</a:t>
            </a:r>
            <a:r>
              <a:rPr lang="ru-RU" sz="2000" b="0" i="0" dirty="0" err="1">
                <a:solidFill>
                  <a:srgbClr val="4A4A4A"/>
                </a:solidFill>
                <a:effectLst/>
                <a:latin typeface="open sans"/>
              </a:rPr>
              <a:t>розсилка</a:t>
            </a:r>
            <a:r>
              <a:rPr lang="ru-RU" sz="2000" b="0" i="0" dirty="0">
                <a:solidFill>
                  <a:srgbClr val="4A4A4A"/>
                </a:solidFill>
                <a:effectLst/>
                <a:latin typeface="open sans"/>
              </a:rPr>
              <a:t>, реклама в </a:t>
            </a:r>
            <a:r>
              <a:rPr lang="ru-RU" sz="2000" b="0" i="0" dirty="0" err="1">
                <a:solidFill>
                  <a:srgbClr val="4A4A4A"/>
                </a:solidFill>
                <a:effectLst/>
                <a:latin typeface="open sans"/>
              </a:rPr>
              <a:t>соціальних</a:t>
            </a:r>
            <a:r>
              <a:rPr lang="ru-RU" sz="2000" b="0" i="0" dirty="0">
                <a:solidFill>
                  <a:srgbClr val="4A4A4A"/>
                </a:solidFill>
                <a:effectLst/>
                <a:latin typeface="open sans"/>
              </a:rPr>
              <a:t> мережах </a:t>
            </a:r>
            <a:r>
              <a:rPr lang="ru-RU" sz="2000" b="0" i="0" dirty="0" err="1">
                <a:solidFill>
                  <a:srgbClr val="4A4A4A"/>
                </a:solidFill>
                <a:effectLst/>
                <a:latin typeface="open sans"/>
              </a:rPr>
              <a:t>або</a:t>
            </a:r>
            <a:r>
              <a:rPr lang="ru-RU" sz="2000" b="0" i="0" dirty="0">
                <a:solidFill>
                  <a:srgbClr val="4A4A4A"/>
                </a:solidFill>
                <a:effectLst/>
                <a:latin typeface="open sans"/>
              </a:rPr>
              <a:t> </a:t>
            </a:r>
            <a:r>
              <a:rPr lang="ru-RU" sz="2000" b="0" i="0" dirty="0" err="1">
                <a:solidFill>
                  <a:srgbClr val="4A4A4A"/>
                </a:solidFill>
                <a:effectLst/>
                <a:latin typeface="open sans"/>
              </a:rPr>
              <a:t>пошукова</a:t>
            </a:r>
            <a:r>
              <a:rPr lang="ru-RU" sz="2000" b="0" i="0" dirty="0">
                <a:solidFill>
                  <a:srgbClr val="4A4A4A"/>
                </a:solidFill>
                <a:effectLst/>
                <a:latin typeface="open sans"/>
              </a:rPr>
              <a:t>.</a:t>
            </a:r>
          </a:p>
        </p:txBody>
      </p:sp>
      <p:pic>
        <p:nvPicPr>
          <p:cNvPr id="4" name="Рисунок 3">
            <a:extLst>
              <a:ext uri="{FF2B5EF4-FFF2-40B4-BE49-F238E27FC236}">
                <a16:creationId xmlns:a16="http://schemas.microsoft.com/office/drawing/2014/main" id="{79119CB7-DC2A-4619-82B9-EC778B02DCA1}"/>
              </a:ext>
            </a:extLst>
          </p:cNvPr>
          <p:cNvPicPr>
            <a:picLocks noChangeAspect="1"/>
          </p:cNvPicPr>
          <p:nvPr/>
        </p:nvPicPr>
        <p:blipFill rotWithShape="1">
          <a:blip r:embed="rId2">
            <a:extLst>
              <a:ext uri="{28A0092B-C50C-407E-A947-70E740481C1C}">
                <a14:useLocalDpi xmlns:a14="http://schemas.microsoft.com/office/drawing/2010/main" val="0"/>
              </a:ext>
            </a:extLst>
          </a:blip>
          <a:srcRect r="1594"/>
          <a:stretch/>
        </p:blipFill>
        <p:spPr>
          <a:xfrm>
            <a:off x="-2735" y="5539666"/>
            <a:ext cx="1070036" cy="1318334"/>
          </a:xfrm>
          <a:prstGeom prst="rect">
            <a:avLst/>
          </a:prstGeom>
        </p:spPr>
      </p:pic>
    </p:spTree>
    <p:extLst>
      <p:ext uri="{BB962C8B-B14F-4D97-AF65-F5344CB8AC3E}">
        <p14:creationId xmlns:p14="http://schemas.microsoft.com/office/powerpoint/2010/main" val="994513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101C54-074D-47E7-B068-7428AC8017F4}"/>
              </a:ext>
            </a:extLst>
          </p:cNvPr>
          <p:cNvSpPr txBox="1"/>
          <p:nvPr/>
        </p:nvSpPr>
        <p:spPr>
          <a:xfrm>
            <a:off x="590938" y="437205"/>
            <a:ext cx="10804849" cy="5570756"/>
          </a:xfrm>
          <a:prstGeom prst="rect">
            <a:avLst/>
          </a:prstGeom>
          <a:noFill/>
        </p:spPr>
        <p:txBody>
          <a:bodyPr wrap="square">
            <a:spAutoFit/>
          </a:bodyPr>
          <a:lstStyle/>
          <a:p>
            <a:pPr algn="l"/>
            <a:r>
              <a:rPr lang="ru-RU" sz="3200" b="1" i="0" dirty="0">
                <a:solidFill>
                  <a:srgbClr val="F709DB"/>
                </a:solidFill>
                <a:effectLst/>
                <a:latin typeface="montserrat"/>
              </a:rPr>
              <a:t>Як </a:t>
            </a:r>
            <a:r>
              <a:rPr lang="ru-RU" sz="3200" b="1" i="0" dirty="0" err="1">
                <a:solidFill>
                  <a:srgbClr val="F709DB"/>
                </a:solidFill>
                <a:effectLst/>
                <a:latin typeface="montserrat"/>
              </a:rPr>
              <a:t>працює</a:t>
            </a:r>
            <a:r>
              <a:rPr lang="ru-RU" sz="3200" b="1" i="0" dirty="0">
                <a:solidFill>
                  <a:srgbClr val="F709DB"/>
                </a:solidFill>
                <a:effectLst/>
                <a:latin typeface="montserrat"/>
              </a:rPr>
              <a:t> контент-маркетинг</a:t>
            </a:r>
            <a:endParaRPr lang="ru-RU" b="1" i="0" dirty="0">
              <a:solidFill>
                <a:srgbClr val="F709DB"/>
              </a:solidFill>
              <a:effectLst/>
              <a:latin typeface="montserrat"/>
            </a:endParaRPr>
          </a:p>
          <a:p>
            <a:pPr algn="l"/>
            <a:r>
              <a:rPr lang="ru-RU" sz="1800" b="0" i="0" dirty="0">
                <a:solidFill>
                  <a:srgbClr val="4A4A4A"/>
                </a:solidFill>
                <a:effectLst/>
                <a:latin typeface="open sans"/>
              </a:rPr>
              <a:t>Задача контент-маркетингу – </a:t>
            </a:r>
            <a:r>
              <a:rPr lang="ru-RU" sz="1800" b="0" i="0" dirty="0" err="1">
                <a:solidFill>
                  <a:srgbClr val="4A4A4A"/>
                </a:solidFill>
                <a:effectLst/>
                <a:latin typeface="open sans"/>
              </a:rPr>
              <a:t>перетворювати</a:t>
            </a:r>
            <a:r>
              <a:rPr lang="ru-RU" sz="1800" b="0" i="0" dirty="0">
                <a:solidFill>
                  <a:srgbClr val="4A4A4A"/>
                </a:solidFill>
                <a:effectLst/>
                <a:latin typeface="open sans"/>
              </a:rPr>
              <a:t> </a:t>
            </a:r>
            <a:r>
              <a:rPr lang="ru-RU" sz="1800" b="0" i="0" dirty="0" err="1">
                <a:solidFill>
                  <a:srgbClr val="4A4A4A"/>
                </a:solidFill>
                <a:effectLst/>
                <a:latin typeface="open sans"/>
              </a:rPr>
              <a:t>відвідувачів</a:t>
            </a:r>
            <a:r>
              <a:rPr lang="ru-RU" sz="1800" b="0" i="0" dirty="0">
                <a:solidFill>
                  <a:srgbClr val="4A4A4A"/>
                </a:solidFill>
                <a:effectLst/>
                <a:latin typeface="open sans"/>
              </a:rPr>
              <a:t> сайту на </a:t>
            </a:r>
            <a:r>
              <a:rPr lang="ru-RU" sz="1800" b="0" i="0" dirty="0" err="1">
                <a:solidFill>
                  <a:srgbClr val="4A4A4A"/>
                </a:solidFill>
                <a:effectLst/>
                <a:latin typeface="open sans"/>
              </a:rPr>
              <a:t>ліди</a:t>
            </a:r>
            <a:r>
              <a:rPr lang="ru-RU" sz="1800" b="0" i="0" dirty="0">
                <a:solidFill>
                  <a:srgbClr val="4A4A4A"/>
                </a:solidFill>
                <a:effectLst/>
                <a:latin typeface="open sans"/>
              </a:rPr>
              <a:t>. До </a:t>
            </a:r>
            <a:r>
              <a:rPr lang="ru-RU" sz="1800" b="0" i="0" dirty="0" err="1">
                <a:solidFill>
                  <a:srgbClr val="4A4A4A"/>
                </a:solidFill>
                <a:effectLst/>
                <a:latin typeface="open sans"/>
              </a:rPr>
              <a:t>речі</a:t>
            </a:r>
            <a:r>
              <a:rPr lang="ru-RU" sz="1800" b="0" i="0" dirty="0">
                <a:solidFill>
                  <a:srgbClr val="4A4A4A"/>
                </a:solidFill>
                <a:effectLst/>
                <a:latin typeface="open sans"/>
              </a:rPr>
              <a:t>, </a:t>
            </a:r>
            <a:r>
              <a:rPr lang="ru-RU" sz="1800" b="0" i="0" dirty="0" err="1">
                <a:solidFill>
                  <a:srgbClr val="4A4A4A"/>
                </a:solidFill>
                <a:effectLst/>
                <a:latin typeface="open sans"/>
              </a:rPr>
              <a:t>якщо</a:t>
            </a:r>
            <a:r>
              <a:rPr lang="ru-RU" sz="1800" b="0" i="0" dirty="0">
                <a:solidFill>
                  <a:srgbClr val="4A4A4A"/>
                </a:solidFill>
                <a:effectLst/>
                <a:latin typeface="open sans"/>
              </a:rPr>
              <a:t> </a:t>
            </a:r>
            <a:r>
              <a:rPr lang="ru-RU" sz="1800" b="0" i="0" dirty="0" err="1">
                <a:solidFill>
                  <a:srgbClr val="4A4A4A"/>
                </a:solidFill>
                <a:effectLst/>
                <a:latin typeface="open sans"/>
              </a:rPr>
              <a:t>порівняти</a:t>
            </a:r>
            <a:r>
              <a:rPr lang="ru-RU" sz="1800" b="0" i="0" dirty="0">
                <a:solidFill>
                  <a:srgbClr val="4A4A4A"/>
                </a:solidFill>
                <a:effectLst/>
                <a:latin typeface="open sans"/>
              </a:rPr>
              <a:t> з </a:t>
            </a:r>
            <a:r>
              <a:rPr lang="ru-RU" sz="1800" b="0" i="0" dirty="0" err="1">
                <a:solidFill>
                  <a:srgbClr val="4A4A4A"/>
                </a:solidFill>
                <a:effectLst/>
                <a:latin typeface="open sans"/>
              </a:rPr>
              <a:t>традиційною</a:t>
            </a:r>
            <a:r>
              <a:rPr lang="ru-RU" sz="1800" b="0" i="0" dirty="0">
                <a:solidFill>
                  <a:srgbClr val="4A4A4A"/>
                </a:solidFill>
                <a:effectLst/>
                <a:latin typeface="open sans"/>
              </a:rPr>
              <a:t> рекламою, то контент </a:t>
            </a:r>
            <a:r>
              <a:rPr lang="ru-RU" sz="1800" b="0" i="0" dirty="0" err="1">
                <a:solidFill>
                  <a:srgbClr val="4A4A4A"/>
                </a:solidFill>
                <a:effectLst/>
                <a:latin typeface="open sans"/>
              </a:rPr>
              <a:t>генерує</a:t>
            </a:r>
            <a:r>
              <a:rPr lang="ru-RU" sz="1800" b="0" i="0" dirty="0">
                <a:solidFill>
                  <a:srgbClr val="4A4A4A"/>
                </a:solidFill>
                <a:effectLst/>
                <a:latin typeface="open sans"/>
              </a:rPr>
              <a:t> в три рази </a:t>
            </a:r>
            <a:r>
              <a:rPr lang="ru-RU" sz="1800" b="0" i="0" dirty="0" err="1">
                <a:solidFill>
                  <a:srgbClr val="4A4A4A"/>
                </a:solidFill>
                <a:effectLst/>
                <a:latin typeface="open sans"/>
              </a:rPr>
              <a:t>більше</a:t>
            </a:r>
            <a:r>
              <a:rPr lang="ru-RU" sz="1800" b="0" i="0" dirty="0">
                <a:solidFill>
                  <a:srgbClr val="4A4A4A"/>
                </a:solidFill>
                <a:effectLst/>
                <a:latin typeface="open sans"/>
              </a:rPr>
              <a:t> </a:t>
            </a:r>
            <a:r>
              <a:rPr lang="ru-RU" sz="1800" b="0" i="0" dirty="0" err="1">
                <a:solidFill>
                  <a:srgbClr val="4A4A4A"/>
                </a:solidFill>
                <a:effectLst/>
                <a:latin typeface="open sans"/>
              </a:rPr>
              <a:t>клієнтів</a:t>
            </a:r>
            <a:r>
              <a:rPr lang="ru-RU" sz="1800" b="0" i="0" dirty="0">
                <a:solidFill>
                  <a:srgbClr val="4A4A4A"/>
                </a:solidFill>
                <a:effectLst/>
                <a:latin typeface="open sans"/>
              </a:rPr>
              <a:t>.</a:t>
            </a:r>
            <a:endParaRPr lang="ru-RU" b="0" i="0" dirty="0">
              <a:solidFill>
                <a:srgbClr val="4A4A4A"/>
              </a:solidFill>
              <a:effectLst/>
              <a:latin typeface="open sans"/>
            </a:endParaRPr>
          </a:p>
          <a:p>
            <a:pPr algn="l"/>
            <a:r>
              <a:rPr lang="ru-RU" sz="1800" b="0" i="0" dirty="0" err="1">
                <a:solidFill>
                  <a:srgbClr val="4A4A4A"/>
                </a:solidFill>
                <a:effectLst/>
                <a:latin typeface="open sans"/>
              </a:rPr>
              <a:t>Існує</a:t>
            </a:r>
            <a:r>
              <a:rPr lang="ru-RU" sz="1800" b="0" i="0" dirty="0">
                <a:solidFill>
                  <a:srgbClr val="4A4A4A"/>
                </a:solidFill>
                <a:effectLst/>
                <a:latin typeface="open sans"/>
              </a:rPr>
              <a:t> 4 </a:t>
            </a:r>
            <a:r>
              <a:rPr lang="ru-RU" sz="1800" b="0" i="0" dirty="0" err="1">
                <a:solidFill>
                  <a:srgbClr val="4A4A4A"/>
                </a:solidFill>
                <a:effectLst/>
                <a:latin typeface="open sans"/>
              </a:rPr>
              <a:t>етапи</a:t>
            </a:r>
            <a:r>
              <a:rPr lang="ru-RU" sz="1800" b="0" i="0" dirty="0">
                <a:solidFill>
                  <a:srgbClr val="4A4A4A"/>
                </a:solidFill>
                <a:effectLst/>
                <a:latin typeface="open sans"/>
              </a:rPr>
              <a:t> </a:t>
            </a:r>
            <a:r>
              <a:rPr lang="ru-RU" sz="1800" b="0" i="0" dirty="0" err="1">
                <a:solidFill>
                  <a:srgbClr val="4A4A4A"/>
                </a:solidFill>
                <a:effectLst/>
                <a:latin typeface="open sans"/>
              </a:rPr>
              <a:t>купівельного</a:t>
            </a:r>
            <a:r>
              <a:rPr lang="ru-RU" sz="1800" b="0" i="0" dirty="0">
                <a:solidFill>
                  <a:srgbClr val="4A4A4A"/>
                </a:solidFill>
                <a:effectLst/>
                <a:latin typeface="open sans"/>
              </a:rPr>
              <a:t> циклу:</a:t>
            </a:r>
            <a:endParaRPr lang="ru-RU" b="0" i="0" dirty="0">
              <a:solidFill>
                <a:srgbClr val="4A4A4A"/>
              </a:solidFill>
              <a:effectLst/>
              <a:latin typeface="open sans"/>
            </a:endParaRPr>
          </a:p>
          <a:p>
            <a:pPr algn="l">
              <a:buFont typeface="Arial" panose="020B0604020202020204" pitchFamily="34" charset="0"/>
              <a:buChar char="•"/>
            </a:pPr>
            <a:r>
              <a:rPr lang="ru-RU" sz="1800" b="0" i="0" dirty="0" err="1">
                <a:solidFill>
                  <a:srgbClr val="4A4A4A"/>
                </a:solidFill>
                <a:effectLst/>
                <a:latin typeface="open sans"/>
              </a:rPr>
              <a:t>усвідомлення</a:t>
            </a:r>
            <a:r>
              <a:rPr lang="ru-RU" sz="1800" b="0" i="0" dirty="0">
                <a:solidFill>
                  <a:srgbClr val="4A4A4A"/>
                </a:solidFill>
                <a:effectLst/>
                <a:latin typeface="open sans"/>
              </a:rPr>
              <a:t> – у </a:t>
            </a:r>
            <a:r>
              <a:rPr lang="ru-RU" sz="1800" b="0" i="0" dirty="0" err="1">
                <a:solidFill>
                  <a:srgbClr val="4A4A4A"/>
                </a:solidFill>
                <a:effectLst/>
                <a:latin typeface="open sans"/>
              </a:rPr>
              <a:t>людини</a:t>
            </a:r>
            <a:r>
              <a:rPr lang="ru-RU" sz="1800" b="0" i="0" dirty="0">
                <a:solidFill>
                  <a:srgbClr val="4A4A4A"/>
                </a:solidFill>
                <a:effectLst/>
                <a:latin typeface="open sans"/>
              </a:rPr>
              <a:t> </a:t>
            </a:r>
            <a:r>
              <a:rPr lang="ru-RU" sz="1800" b="0" i="0" dirty="0" err="1">
                <a:solidFill>
                  <a:srgbClr val="4A4A4A"/>
                </a:solidFill>
                <a:effectLst/>
                <a:latin typeface="open sans"/>
              </a:rPr>
              <a:t>з’являється</a:t>
            </a:r>
            <a:r>
              <a:rPr lang="ru-RU" sz="1800" b="0" i="0" dirty="0">
                <a:solidFill>
                  <a:srgbClr val="4A4A4A"/>
                </a:solidFill>
                <a:effectLst/>
                <a:latin typeface="open sans"/>
              </a:rPr>
              <a:t> потреба в </a:t>
            </a:r>
            <a:r>
              <a:rPr lang="ru-RU" sz="1800" b="0" i="0" dirty="0" err="1">
                <a:solidFill>
                  <a:srgbClr val="4A4A4A"/>
                </a:solidFill>
                <a:effectLst/>
                <a:latin typeface="open sans"/>
              </a:rPr>
              <a:t>товарі</a:t>
            </a:r>
            <a:r>
              <a:rPr lang="ru-RU" sz="1800" b="0" i="0" dirty="0">
                <a:solidFill>
                  <a:srgbClr val="4A4A4A"/>
                </a:solidFill>
                <a:effectLst/>
                <a:latin typeface="open sans"/>
              </a:rPr>
              <a:t>, але </a:t>
            </a:r>
            <a:r>
              <a:rPr lang="ru-RU" sz="1800" b="0" i="0" dirty="0" err="1">
                <a:solidFill>
                  <a:srgbClr val="4A4A4A"/>
                </a:solidFill>
                <a:effectLst/>
                <a:latin typeface="open sans"/>
              </a:rPr>
              <a:t>він</a:t>
            </a:r>
            <a:r>
              <a:rPr lang="ru-RU" sz="1800" b="0" i="0" dirty="0">
                <a:solidFill>
                  <a:srgbClr val="4A4A4A"/>
                </a:solidFill>
                <a:effectLst/>
                <a:latin typeface="open sans"/>
              </a:rPr>
              <a:t> </a:t>
            </a:r>
            <a:r>
              <a:rPr lang="ru-RU" sz="1800" b="0" i="0" dirty="0" err="1">
                <a:solidFill>
                  <a:srgbClr val="4A4A4A"/>
                </a:solidFill>
                <a:effectLst/>
                <a:latin typeface="open sans"/>
              </a:rPr>
              <a:t>ще</a:t>
            </a:r>
            <a:r>
              <a:rPr lang="ru-RU" sz="1800" b="0" i="0" dirty="0">
                <a:solidFill>
                  <a:srgbClr val="4A4A4A"/>
                </a:solidFill>
                <a:effectLst/>
                <a:latin typeface="open sans"/>
              </a:rPr>
              <a:t> не </a:t>
            </a:r>
            <a:r>
              <a:rPr lang="ru-RU" sz="1800" b="0" i="0" dirty="0" err="1">
                <a:solidFill>
                  <a:srgbClr val="4A4A4A"/>
                </a:solidFill>
                <a:effectLst/>
                <a:latin typeface="open sans"/>
              </a:rPr>
              <a:t>знає</a:t>
            </a:r>
            <a:r>
              <a:rPr lang="ru-RU" sz="1800" b="0" i="0" dirty="0">
                <a:solidFill>
                  <a:srgbClr val="4A4A4A"/>
                </a:solidFill>
                <a:effectLst/>
                <a:latin typeface="open sans"/>
              </a:rPr>
              <a:t>, як </a:t>
            </a:r>
            <a:r>
              <a:rPr lang="ru-RU" sz="1800" b="0" i="0" dirty="0" err="1">
                <a:solidFill>
                  <a:srgbClr val="4A4A4A"/>
                </a:solidFill>
                <a:effectLst/>
                <a:latin typeface="open sans"/>
              </a:rPr>
              <a:t>її</a:t>
            </a:r>
            <a:r>
              <a:rPr lang="ru-RU" sz="1800" b="0" i="0" dirty="0">
                <a:solidFill>
                  <a:srgbClr val="4A4A4A"/>
                </a:solidFill>
                <a:effectLst/>
                <a:latin typeface="open sans"/>
              </a:rPr>
              <a:t> </a:t>
            </a:r>
            <a:r>
              <a:rPr lang="ru-RU" sz="1800" b="0" i="0" dirty="0" err="1">
                <a:solidFill>
                  <a:srgbClr val="4A4A4A"/>
                </a:solidFill>
                <a:effectLst/>
                <a:latin typeface="open sans"/>
              </a:rPr>
              <a:t>розв’язати</a:t>
            </a:r>
            <a:r>
              <a:rPr lang="ru-RU" sz="1800" b="0" i="0" dirty="0">
                <a:solidFill>
                  <a:srgbClr val="4A4A4A"/>
                </a:solidFill>
                <a:effectLst/>
                <a:latin typeface="open sans"/>
              </a:rPr>
              <a:t>;</a:t>
            </a:r>
            <a:endParaRPr lang="ru-RU" b="0" i="0" dirty="0">
              <a:solidFill>
                <a:srgbClr val="4A4A4A"/>
              </a:solidFill>
              <a:effectLst/>
              <a:latin typeface="open sans"/>
            </a:endParaRPr>
          </a:p>
          <a:p>
            <a:pPr algn="l">
              <a:buFont typeface="Arial" panose="020B0604020202020204" pitchFamily="34" charset="0"/>
              <a:buChar char="•"/>
            </a:pPr>
            <a:r>
              <a:rPr lang="ru-RU" sz="1800" b="0" i="0" dirty="0" err="1">
                <a:solidFill>
                  <a:srgbClr val="4A4A4A"/>
                </a:solidFill>
                <a:effectLst/>
                <a:latin typeface="open sans"/>
              </a:rPr>
              <a:t>дослідження</a:t>
            </a:r>
            <a:r>
              <a:rPr lang="ru-RU" sz="1800" b="0" i="0" dirty="0">
                <a:solidFill>
                  <a:srgbClr val="4A4A4A"/>
                </a:solidFill>
                <a:effectLst/>
                <a:latin typeface="open sans"/>
              </a:rPr>
              <a:t> – </a:t>
            </a:r>
            <a:r>
              <a:rPr lang="ru-RU" sz="1800" b="0" i="0" dirty="0" err="1">
                <a:solidFill>
                  <a:srgbClr val="4A4A4A"/>
                </a:solidFill>
                <a:effectLst/>
                <a:latin typeface="open sans"/>
              </a:rPr>
              <a:t>користувач</a:t>
            </a:r>
            <a:r>
              <a:rPr lang="ru-RU" sz="1800" b="0" i="0" dirty="0">
                <a:solidFill>
                  <a:srgbClr val="4A4A4A"/>
                </a:solidFill>
                <a:effectLst/>
                <a:latin typeface="open sans"/>
              </a:rPr>
              <a:t> </a:t>
            </a:r>
            <a:r>
              <a:rPr lang="ru-RU" sz="1800" b="0" i="0" dirty="0" err="1">
                <a:solidFill>
                  <a:srgbClr val="4A4A4A"/>
                </a:solidFill>
                <a:effectLst/>
                <a:latin typeface="open sans"/>
              </a:rPr>
              <a:t>розглядає</a:t>
            </a:r>
            <a:r>
              <a:rPr lang="ru-RU" sz="1800" b="0" i="0" dirty="0">
                <a:solidFill>
                  <a:srgbClr val="4A4A4A"/>
                </a:solidFill>
                <a:effectLst/>
                <a:latin typeface="open sans"/>
              </a:rPr>
              <a:t> </a:t>
            </a:r>
            <a:r>
              <a:rPr lang="ru-RU" sz="1800" b="0" i="0" dirty="0" err="1">
                <a:solidFill>
                  <a:srgbClr val="4A4A4A"/>
                </a:solidFill>
                <a:effectLst/>
                <a:latin typeface="open sans"/>
              </a:rPr>
              <a:t>різноманітні</a:t>
            </a:r>
            <a:r>
              <a:rPr lang="ru-RU" sz="1800" b="0" i="0" dirty="0">
                <a:solidFill>
                  <a:srgbClr val="4A4A4A"/>
                </a:solidFill>
                <a:effectLst/>
                <a:latin typeface="open sans"/>
              </a:rPr>
              <a:t> </a:t>
            </a:r>
            <a:r>
              <a:rPr lang="ru-RU" sz="1800" b="0" i="0" dirty="0" err="1">
                <a:solidFill>
                  <a:srgbClr val="4A4A4A"/>
                </a:solidFill>
                <a:effectLst/>
                <a:latin typeface="open sans"/>
              </a:rPr>
              <a:t>варіанти</a:t>
            </a:r>
            <a:r>
              <a:rPr lang="ru-RU" sz="1800" b="0" i="0" dirty="0">
                <a:solidFill>
                  <a:srgbClr val="4A4A4A"/>
                </a:solidFill>
                <a:effectLst/>
                <a:latin typeface="open sans"/>
              </a:rPr>
              <a:t>, </a:t>
            </a:r>
            <a:r>
              <a:rPr lang="ru-RU" sz="1800" b="0" i="0" dirty="0" err="1">
                <a:solidFill>
                  <a:srgbClr val="4A4A4A"/>
                </a:solidFill>
                <a:effectLst/>
                <a:latin typeface="open sans"/>
              </a:rPr>
              <a:t>знайомиться</a:t>
            </a:r>
            <a:r>
              <a:rPr lang="ru-RU" sz="1800" b="0" i="0" dirty="0">
                <a:solidFill>
                  <a:srgbClr val="4A4A4A"/>
                </a:solidFill>
                <a:effectLst/>
                <a:latin typeface="open sans"/>
              </a:rPr>
              <a:t> з </a:t>
            </a:r>
            <a:r>
              <a:rPr lang="ru-RU" sz="1800" b="0" i="0" dirty="0" err="1">
                <a:solidFill>
                  <a:srgbClr val="4A4A4A"/>
                </a:solidFill>
                <a:effectLst/>
                <a:latin typeface="open sans"/>
              </a:rPr>
              <a:t>оглядами</a:t>
            </a:r>
            <a:r>
              <a:rPr lang="ru-RU" sz="1800" b="0" i="0" dirty="0">
                <a:solidFill>
                  <a:srgbClr val="4A4A4A"/>
                </a:solidFill>
                <a:effectLst/>
                <a:latin typeface="open sans"/>
              </a:rPr>
              <a:t> та </a:t>
            </a:r>
            <a:r>
              <a:rPr lang="ru-RU" sz="1800" b="0" i="0" dirty="0" err="1">
                <a:solidFill>
                  <a:srgbClr val="4A4A4A"/>
                </a:solidFill>
                <a:effectLst/>
                <a:latin typeface="open sans"/>
              </a:rPr>
              <a:t>відгуками</a:t>
            </a:r>
            <a:r>
              <a:rPr lang="ru-RU" sz="1800" b="0" i="0" dirty="0">
                <a:solidFill>
                  <a:srgbClr val="4A4A4A"/>
                </a:solidFill>
                <a:effectLst/>
                <a:latin typeface="open sans"/>
              </a:rPr>
              <a:t>, просить </a:t>
            </a:r>
            <a:r>
              <a:rPr lang="ru-RU" sz="1800" b="0" i="0" dirty="0" err="1">
                <a:solidFill>
                  <a:srgbClr val="4A4A4A"/>
                </a:solidFill>
                <a:effectLst/>
                <a:latin typeface="open sans"/>
              </a:rPr>
              <a:t>знайомих</a:t>
            </a:r>
            <a:r>
              <a:rPr lang="ru-RU" sz="1800" b="0" i="0" dirty="0">
                <a:solidFill>
                  <a:srgbClr val="4A4A4A"/>
                </a:solidFill>
                <a:effectLst/>
                <a:latin typeface="open sans"/>
              </a:rPr>
              <a:t> </a:t>
            </a:r>
            <a:r>
              <a:rPr lang="ru-RU" sz="1800" b="0" i="0" dirty="0" err="1">
                <a:solidFill>
                  <a:srgbClr val="4A4A4A"/>
                </a:solidFill>
                <a:effectLst/>
                <a:latin typeface="open sans"/>
              </a:rPr>
              <a:t>порекомендувати</a:t>
            </a:r>
            <a:r>
              <a:rPr lang="ru-RU" sz="1800" b="0" i="0" dirty="0">
                <a:solidFill>
                  <a:srgbClr val="4A4A4A"/>
                </a:solidFill>
                <a:effectLst/>
                <a:latin typeface="open sans"/>
              </a:rPr>
              <a:t> продукт;</a:t>
            </a:r>
            <a:endParaRPr lang="ru-RU" b="0" i="0" dirty="0">
              <a:solidFill>
                <a:srgbClr val="4A4A4A"/>
              </a:solidFill>
              <a:effectLst/>
              <a:latin typeface="open sans"/>
            </a:endParaRPr>
          </a:p>
          <a:p>
            <a:pPr algn="l">
              <a:buFont typeface="Arial" panose="020B0604020202020204" pitchFamily="34" charset="0"/>
              <a:buChar char="•"/>
            </a:pPr>
            <a:r>
              <a:rPr lang="ru-RU" sz="1800" b="0" i="0" dirty="0" err="1">
                <a:solidFill>
                  <a:srgbClr val="4A4A4A"/>
                </a:solidFill>
                <a:effectLst/>
                <a:latin typeface="open sans"/>
              </a:rPr>
              <a:t>розгляд</a:t>
            </a:r>
            <a:r>
              <a:rPr lang="ru-RU" sz="1800" b="0" i="0" dirty="0">
                <a:solidFill>
                  <a:srgbClr val="4A4A4A"/>
                </a:solidFill>
                <a:effectLst/>
                <a:latin typeface="open sans"/>
              </a:rPr>
              <a:t> – на </a:t>
            </a:r>
            <a:r>
              <a:rPr lang="ru-RU" sz="1800" b="0" i="0" dirty="0" err="1">
                <a:solidFill>
                  <a:srgbClr val="4A4A4A"/>
                </a:solidFill>
                <a:effectLst/>
                <a:latin typeface="open sans"/>
              </a:rPr>
              <a:t>цьому</a:t>
            </a:r>
            <a:r>
              <a:rPr lang="ru-RU" sz="1800" b="0" i="0" dirty="0">
                <a:solidFill>
                  <a:srgbClr val="4A4A4A"/>
                </a:solidFill>
                <a:effectLst/>
                <a:latin typeface="open sans"/>
              </a:rPr>
              <a:t> </a:t>
            </a:r>
            <a:r>
              <a:rPr lang="ru-RU" sz="1800" b="0" i="0" dirty="0" err="1">
                <a:solidFill>
                  <a:srgbClr val="4A4A4A"/>
                </a:solidFill>
                <a:effectLst/>
                <a:latin typeface="open sans"/>
              </a:rPr>
              <a:t>етапі</a:t>
            </a:r>
            <a:r>
              <a:rPr lang="ru-RU" sz="1800" b="0" i="0" dirty="0">
                <a:solidFill>
                  <a:srgbClr val="4A4A4A"/>
                </a:solidFill>
                <a:effectLst/>
                <a:latin typeface="open sans"/>
              </a:rPr>
              <a:t> </a:t>
            </a:r>
            <a:r>
              <a:rPr lang="ru-RU" sz="1800" b="0" i="0" dirty="0" err="1">
                <a:solidFill>
                  <a:srgbClr val="4A4A4A"/>
                </a:solidFill>
                <a:effectLst/>
                <a:latin typeface="open sans"/>
              </a:rPr>
              <a:t>людина</a:t>
            </a:r>
            <a:r>
              <a:rPr lang="ru-RU" sz="1800" b="0" i="0" dirty="0">
                <a:solidFill>
                  <a:srgbClr val="4A4A4A"/>
                </a:solidFill>
                <a:effectLst/>
                <a:latin typeface="open sans"/>
              </a:rPr>
              <a:t> </a:t>
            </a:r>
            <a:r>
              <a:rPr lang="ru-RU" sz="1800" b="0" i="0" dirty="0" err="1">
                <a:solidFill>
                  <a:srgbClr val="4A4A4A"/>
                </a:solidFill>
                <a:effectLst/>
                <a:latin typeface="open sans"/>
              </a:rPr>
              <a:t>порівнює</a:t>
            </a:r>
            <a:r>
              <a:rPr lang="ru-RU" sz="1800" b="0" i="0" dirty="0">
                <a:solidFill>
                  <a:srgbClr val="4A4A4A"/>
                </a:solidFill>
                <a:effectLst/>
                <a:latin typeface="open sans"/>
              </a:rPr>
              <a:t> </a:t>
            </a:r>
            <a:r>
              <a:rPr lang="ru-RU" sz="1800" b="0" i="0" dirty="0" err="1">
                <a:solidFill>
                  <a:srgbClr val="4A4A4A"/>
                </a:solidFill>
                <a:effectLst/>
                <a:latin typeface="open sans"/>
              </a:rPr>
              <a:t>товари</a:t>
            </a:r>
            <a:r>
              <a:rPr lang="ru-RU" sz="1800" b="0" i="0" dirty="0">
                <a:solidFill>
                  <a:srgbClr val="4A4A4A"/>
                </a:solidFill>
                <a:effectLst/>
                <a:latin typeface="open sans"/>
              </a:rPr>
              <a:t> </a:t>
            </a:r>
            <a:r>
              <a:rPr lang="ru-RU" sz="1800" b="0" i="0" dirty="0" err="1">
                <a:solidFill>
                  <a:srgbClr val="4A4A4A"/>
                </a:solidFill>
                <a:effectLst/>
                <a:latin typeface="open sans"/>
              </a:rPr>
              <a:t>різних</a:t>
            </a:r>
            <a:r>
              <a:rPr lang="ru-RU" sz="1800" b="0" i="0" dirty="0">
                <a:solidFill>
                  <a:srgbClr val="4A4A4A"/>
                </a:solidFill>
                <a:effectLst/>
                <a:latin typeface="open sans"/>
              </a:rPr>
              <a:t> </a:t>
            </a:r>
            <a:r>
              <a:rPr lang="ru-RU" sz="1800" b="0" i="0" dirty="0" err="1">
                <a:solidFill>
                  <a:srgbClr val="4A4A4A"/>
                </a:solidFill>
                <a:effectLst/>
                <a:latin typeface="open sans"/>
              </a:rPr>
              <a:t>постачальників</a:t>
            </a:r>
            <a:r>
              <a:rPr lang="ru-RU" sz="1800" b="0" i="0" dirty="0">
                <a:solidFill>
                  <a:srgbClr val="4A4A4A"/>
                </a:solidFill>
                <a:effectLst/>
                <a:latin typeface="open sans"/>
              </a:rPr>
              <a:t>;</a:t>
            </a:r>
            <a:endParaRPr lang="ru-RU" b="0" i="0" dirty="0">
              <a:solidFill>
                <a:srgbClr val="4A4A4A"/>
              </a:solidFill>
              <a:effectLst/>
              <a:latin typeface="open sans"/>
            </a:endParaRPr>
          </a:p>
          <a:p>
            <a:pPr algn="l">
              <a:buFont typeface="Arial" panose="020B0604020202020204" pitchFamily="34" charset="0"/>
              <a:buChar char="•"/>
            </a:pPr>
            <a:r>
              <a:rPr lang="ru-RU" sz="1800" b="0" i="0" dirty="0">
                <a:solidFill>
                  <a:srgbClr val="4A4A4A"/>
                </a:solidFill>
                <a:effectLst/>
                <a:latin typeface="open sans"/>
              </a:rPr>
              <a:t>покупка – </a:t>
            </a:r>
            <a:r>
              <a:rPr lang="ru-RU" sz="1800" b="0" i="0" dirty="0" err="1">
                <a:solidFill>
                  <a:srgbClr val="4A4A4A"/>
                </a:solidFill>
                <a:effectLst/>
                <a:latin typeface="open sans"/>
              </a:rPr>
              <a:t>вирішує</a:t>
            </a:r>
            <a:r>
              <a:rPr lang="ru-RU" sz="1800" b="0" i="0" dirty="0">
                <a:solidFill>
                  <a:srgbClr val="4A4A4A"/>
                </a:solidFill>
                <a:effectLst/>
                <a:latin typeface="open sans"/>
              </a:rPr>
              <a:t> на </a:t>
            </a:r>
            <a:r>
              <a:rPr lang="ru-RU" sz="1800" b="0" i="0" dirty="0" err="1">
                <a:solidFill>
                  <a:srgbClr val="4A4A4A"/>
                </a:solidFill>
                <a:effectLst/>
                <a:latin typeface="open sans"/>
              </a:rPr>
              <a:t>користь</a:t>
            </a:r>
            <a:r>
              <a:rPr lang="ru-RU" sz="1800" b="0" i="0" dirty="0">
                <a:solidFill>
                  <a:srgbClr val="4A4A4A"/>
                </a:solidFill>
                <a:effectLst/>
                <a:latin typeface="open sans"/>
              </a:rPr>
              <a:t> одного товару.</a:t>
            </a:r>
            <a:endParaRPr lang="ru-RU" b="0" i="0" dirty="0">
              <a:solidFill>
                <a:srgbClr val="4A4A4A"/>
              </a:solidFill>
              <a:effectLst/>
              <a:latin typeface="open sans"/>
            </a:endParaRPr>
          </a:p>
          <a:p>
            <a:pPr algn="l"/>
            <a:r>
              <a:rPr lang="ru-RU" sz="1800" b="0" i="0" dirty="0" err="1">
                <a:solidFill>
                  <a:srgbClr val="4A4A4A"/>
                </a:solidFill>
                <a:effectLst/>
                <a:latin typeface="open sans"/>
              </a:rPr>
              <a:t>Якщо</a:t>
            </a:r>
            <a:r>
              <a:rPr lang="ru-RU" sz="1800" b="0" i="0" dirty="0">
                <a:solidFill>
                  <a:srgbClr val="4A4A4A"/>
                </a:solidFill>
                <a:effectLst/>
                <a:latin typeface="open sans"/>
              </a:rPr>
              <a:t> </a:t>
            </a:r>
            <a:r>
              <a:rPr lang="ru-RU" sz="1800" b="0" i="0" dirty="0" err="1">
                <a:solidFill>
                  <a:srgbClr val="4A4A4A"/>
                </a:solidFill>
                <a:effectLst/>
                <a:latin typeface="open sans"/>
              </a:rPr>
              <a:t>традиційна</a:t>
            </a:r>
            <a:r>
              <a:rPr lang="ru-RU" sz="1800" b="0" i="0" dirty="0">
                <a:solidFill>
                  <a:srgbClr val="4A4A4A"/>
                </a:solidFill>
                <a:effectLst/>
                <a:latin typeface="open sans"/>
              </a:rPr>
              <a:t> реклама </a:t>
            </a:r>
            <a:r>
              <a:rPr lang="ru-RU" sz="1800" b="0" i="0" dirty="0" err="1">
                <a:solidFill>
                  <a:srgbClr val="4A4A4A"/>
                </a:solidFill>
                <a:effectLst/>
                <a:latin typeface="open sans"/>
              </a:rPr>
              <a:t>допомагає</a:t>
            </a:r>
            <a:r>
              <a:rPr lang="ru-RU" sz="1800" b="0" i="0" dirty="0">
                <a:solidFill>
                  <a:srgbClr val="4A4A4A"/>
                </a:solidFill>
                <a:effectLst/>
                <a:latin typeface="open sans"/>
              </a:rPr>
              <a:t> на </a:t>
            </a:r>
            <a:r>
              <a:rPr lang="ru-RU" sz="1800" b="0" i="0" dirty="0" err="1">
                <a:solidFill>
                  <a:srgbClr val="4A4A4A"/>
                </a:solidFill>
                <a:effectLst/>
                <a:latin typeface="open sans"/>
              </a:rPr>
              <a:t>третьому</a:t>
            </a:r>
            <a:r>
              <a:rPr lang="ru-RU" sz="1800" b="0" i="0" dirty="0">
                <a:solidFill>
                  <a:srgbClr val="4A4A4A"/>
                </a:solidFill>
                <a:effectLst/>
                <a:latin typeface="open sans"/>
              </a:rPr>
              <a:t> та четвертому </a:t>
            </a:r>
            <a:r>
              <a:rPr lang="ru-RU" sz="1800" b="0" i="0" dirty="0" err="1">
                <a:solidFill>
                  <a:srgbClr val="4A4A4A"/>
                </a:solidFill>
                <a:effectLst/>
                <a:latin typeface="open sans"/>
              </a:rPr>
              <a:t>етапі</a:t>
            </a:r>
            <a:r>
              <a:rPr lang="ru-RU" sz="1800" b="0" i="0" dirty="0">
                <a:solidFill>
                  <a:srgbClr val="4A4A4A"/>
                </a:solidFill>
                <a:effectLst/>
                <a:latin typeface="open sans"/>
              </a:rPr>
              <a:t>, то на </a:t>
            </a:r>
            <a:r>
              <a:rPr lang="ru-RU" sz="1800" b="0" i="0" dirty="0" err="1">
                <a:solidFill>
                  <a:srgbClr val="4A4A4A"/>
                </a:solidFill>
                <a:effectLst/>
                <a:latin typeface="open sans"/>
              </a:rPr>
              <a:t>двох</a:t>
            </a:r>
            <a:r>
              <a:rPr lang="ru-RU" sz="1800" b="0" i="0" dirty="0">
                <a:solidFill>
                  <a:srgbClr val="4A4A4A"/>
                </a:solidFill>
                <a:effectLst/>
                <a:latin typeface="open sans"/>
              </a:rPr>
              <a:t> перших </a:t>
            </a:r>
            <a:r>
              <a:rPr lang="ru-RU" sz="1800" b="0" i="0" dirty="0" err="1">
                <a:solidFill>
                  <a:srgbClr val="4A4A4A"/>
                </a:solidFill>
                <a:effectLst/>
                <a:latin typeface="open sans"/>
              </a:rPr>
              <a:t>залучений</a:t>
            </a:r>
            <a:r>
              <a:rPr lang="ru-RU" sz="1800" b="0" i="0" dirty="0">
                <a:solidFill>
                  <a:srgbClr val="4A4A4A"/>
                </a:solidFill>
                <a:effectLst/>
                <a:latin typeface="open sans"/>
              </a:rPr>
              <a:t> контент-маркетинг. От як </a:t>
            </a:r>
            <a:r>
              <a:rPr lang="ru-RU" sz="1800" b="0" i="0" dirty="0" err="1">
                <a:solidFill>
                  <a:srgbClr val="4A4A4A"/>
                </a:solidFill>
                <a:effectLst/>
                <a:latin typeface="open sans"/>
              </a:rPr>
              <a:t>це</a:t>
            </a:r>
            <a:r>
              <a:rPr lang="ru-RU" sz="1800" b="0" i="0" dirty="0">
                <a:solidFill>
                  <a:srgbClr val="4A4A4A"/>
                </a:solidFill>
                <a:effectLst/>
                <a:latin typeface="open sans"/>
              </a:rPr>
              <a:t> </a:t>
            </a:r>
            <a:r>
              <a:rPr lang="ru-RU" sz="1800" b="0" i="0" dirty="0" err="1">
                <a:solidFill>
                  <a:srgbClr val="4A4A4A"/>
                </a:solidFill>
                <a:effectLst/>
                <a:latin typeface="open sans"/>
              </a:rPr>
              <a:t>працює</a:t>
            </a:r>
            <a:r>
              <a:rPr lang="ru-RU" sz="1800" b="0" i="0" dirty="0">
                <a:solidFill>
                  <a:srgbClr val="4A4A4A"/>
                </a:solidFill>
                <a:effectLst/>
                <a:latin typeface="open sans"/>
              </a:rPr>
              <a:t>:</a:t>
            </a:r>
            <a:endParaRPr lang="ru-RU" b="0" i="0" dirty="0">
              <a:solidFill>
                <a:srgbClr val="4A4A4A"/>
              </a:solidFill>
              <a:effectLst/>
              <a:latin typeface="open sans"/>
            </a:endParaRPr>
          </a:p>
          <a:p>
            <a:pPr algn="l">
              <a:buFont typeface="Arial" panose="020B0604020202020204" pitchFamily="34" charset="0"/>
              <a:buChar char="•"/>
            </a:pPr>
            <a:r>
              <a:rPr lang="ru-RU" sz="1800" b="0" i="0" dirty="0">
                <a:solidFill>
                  <a:srgbClr val="4A4A4A"/>
                </a:solidFill>
                <a:effectLst/>
                <a:latin typeface="open sans"/>
              </a:rPr>
              <a:t>контент </a:t>
            </a:r>
            <a:r>
              <a:rPr lang="ru-RU" sz="1800" b="0" i="0" dirty="0" err="1">
                <a:solidFill>
                  <a:srgbClr val="4A4A4A"/>
                </a:solidFill>
                <a:effectLst/>
                <a:latin typeface="open sans"/>
              </a:rPr>
              <a:t>приваблює</a:t>
            </a:r>
            <a:r>
              <a:rPr lang="ru-RU" sz="1800" b="0" i="0" dirty="0">
                <a:solidFill>
                  <a:srgbClr val="4A4A4A"/>
                </a:solidFill>
                <a:effectLst/>
                <a:latin typeface="open sans"/>
              </a:rPr>
              <a:t> </a:t>
            </a:r>
            <a:r>
              <a:rPr lang="ru-RU" sz="1800" b="0" i="0" dirty="0" err="1">
                <a:solidFill>
                  <a:srgbClr val="4A4A4A"/>
                </a:solidFill>
                <a:effectLst/>
                <a:latin typeface="open sans"/>
              </a:rPr>
              <a:t>нових</a:t>
            </a:r>
            <a:r>
              <a:rPr lang="ru-RU" sz="1800" b="0" i="0" dirty="0">
                <a:solidFill>
                  <a:srgbClr val="4A4A4A"/>
                </a:solidFill>
                <a:effectLst/>
                <a:latin typeface="open sans"/>
              </a:rPr>
              <a:t> </a:t>
            </a:r>
            <a:r>
              <a:rPr lang="ru-RU" sz="1800" b="0" i="0" dirty="0" err="1">
                <a:solidFill>
                  <a:srgbClr val="4A4A4A"/>
                </a:solidFill>
                <a:effectLst/>
                <a:latin typeface="open sans"/>
              </a:rPr>
              <a:t>користувачів</a:t>
            </a:r>
            <a:r>
              <a:rPr lang="ru-RU" sz="1800" b="0" i="0" dirty="0">
                <a:solidFill>
                  <a:srgbClr val="4A4A4A"/>
                </a:solidFill>
                <a:effectLst/>
                <a:latin typeface="open sans"/>
              </a:rPr>
              <a:t>, </a:t>
            </a:r>
            <a:r>
              <a:rPr lang="ru-RU" sz="1800" b="0" i="0" dirty="0" err="1">
                <a:solidFill>
                  <a:srgbClr val="4A4A4A"/>
                </a:solidFill>
                <a:effectLst/>
                <a:latin typeface="open sans"/>
              </a:rPr>
              <a:t>які</a:t>
            </a:r>
            <a:r>
              <a:rPr lang="ru-RU" sz="1800" b="0" i="0" dirty="0">
                <a:solidFill>
                  <a:srgbClr val="4A4A4A"/>
                </a:solidFill>
                <a:effectLst/>
                <a:latin typeface="open sans"/>
              </a:rPr>
              <a:t> </a:t>
            </a:r>
            <a:r>
              <a:rPr lang="ru-RU" sz="1800" b="0" i="0" dirty="0" err="1">
                <a:solidFill>
                  <a:srgbClr val="4A4A4A"/>
                </a:solidFill>
                <a:effectLst/>
                <a:latin typeface="open sans"/>
              </a:rPr>
              <a:t>раніше</a:t>
            </a:r>
            <a:r>
              <a:rPr lang="ru-RU" sz="1800" b="0" i="0" dirty="0">
                <a:solidFill>
                  <a:srgbClr val="4A4A4A"/>
                </a:solidFill>
                <a:effectLst/>
                <a:latin typeface="open sans"/>
              </a:rPr>
              <a:t> не знали про вас;</a:t>
            </a:r>
            <a:endParaRPr lang="ru-RU" b="0" i="0" dirty="0">
              <a:solidFill>
                <a:srgbClr val="4A4A4A"/>
              </a:solidFill>
              <a:effectLst/>
              <a:latin typeface="open sans"/>
            </a:endParaRPr>
          </a:p>
          <a:p>
            <a:pPr algn="l">
              <a:buFont typeface="Arial" panose="020B0604020202020204" pitchFamily="34" charset="0"/>
              <a:buChar char="•"/>
            </a:pPr>
            <a:r>
              <a:rPr lang="ru-RU" sz="1800" b="0" i="0" dirty="0" err="1">
                <a:solidFill>
                  <a:srgbClr val="4A4A4A"/>
                </a:solidFill>
                <a:effectLst/>
                <a:latin typeface="open sans"/>
              </a:rPr>
              <a:t>публікації</a:t>
            </a:r>
            <a:r>
              <a:rPr lang="ru-RU" sz="1800" b="0" i="0" dirty="0">
                <a:solidFill>
                  <a:srgbClr val="4A4A4A"/>
                </a:solidFill>
                <a:effectLst/>
                <a:latin typeface="open sans"/>
              </a:rPr>
              <a:t>, </a:t>
            </a:r>
            <a:r>
              <a:rPr lang="ru-RU" sz="1800" b="0" i="0" dirty="0" err="1">
                <a:solidFill>
                  <a:srgbClr val="4A4A4A"/>
                </a:solidFill>
                <a:effectLst/>
                <a:latin typeface="open sans"/>
              </a:rPr>
              <a:t>відео</a:t>
            </a:r>
            <a:r>
              <a:rPr lang="ru-RU" sz="1800" b="0" i="0" dirty="0">
                <a:solidFill>
                  <a:srgbClr val="4A4A4A"/>
                </a:solidFill>
                <a:effectLst/>
                <a:latin typeface="open sans"/>
              </a:rPr>
              <a:t> </a:t>
            </a:r>
            <a:r>
              <a:rPr lang="ru-RU" sz="1800" b="0" i="0" dirty="0" err="1">
                <a:solidFill>
                  <a:srgbClr val="4A4A4A"/>
                </a:solidFill>
                <a:effectLst/>
                <a:latin typeface="open sans"/>
              </a:rPr>
              <a:t>або</a:t>
            </a:r>
            <a:r>
              <a:rPr lang="ru-RU" sz="1800" b="0" i="0" dirty="0">
                <a:solidFill>
                  <a:srgbClr val="4A4A4A"/>
                </a:solidFill>
                <a:effectLst/>
                <a:latin typeface="open sans"/>
              </a:rPr>
              <a:t> </a:t>
            </a:r>
            <a:r>
              <a:rPr lang="ru-RU" sz="1800" b="0" i="0" dirty="0" err="1">
                <a:solidFill>
                  <a:srgbClr val="4A4A4A"/>
                </a:solidFill>
                <a:effectLst/>
                <a:latin typeface="open sans"/>
              </a:rPr>
              <a:t>статті</a:t>
            </a:r>
            <a:r>
              <a:rPr lang="ru-RU" sz="1800" b="0" i="0" dirty="0">
                <a:solidFill>
                  <a:srgbClr val="4A4A4A"/>
                </a:solidFill>
                <a:effectLst/>
                <a:latin typeface="open sans"/>
              </a:rPr>
              <a:t> </a:t>
            </a:r>
            <a:r>
              <a:rPr lang="ru-RU" sz="1800" b="0" i="0" dirty="0" err="1">
                <a:solidFill>
                  <a:srgbClr val="4A4A4A"/>
                </a:solidFill>
                <a:effectLst/>
                <a:latin typeface="open sans"/>
              </a:rPr>
              <a:t>викликають</a:t>
            </a:r>
            <a:r>
              <a:rPr lang="ru-RU" sz="1800" b="0" i="0" dirty="0">
                <a:solidFill>
                  <a:srgbClr val="4A4A4A"/>
                </a:solidFill>
                <a:effectLst/>
                <a:latin typeface="open sans"/>
              </a:rPr>
              <a:t> </a:t>
            </a:r>
            <a:r>
              <a:rPr lang="ru-RU" sz="1800" b="0" i="0" dirty="0" err="1">
                <a:solidFill>
                  <a:srgbClr val="4A4A4A"/>
                </a:solidFill>
                <a:effectLst/>
                <a:latin typeface="open sans"/>
              </a:rPr>
              <a:t>зацікавлення</a:t>
            </a:r>
            <a:r>
              <a:rPr lang="ru-RU" sz="1800" b="0" i="0" dirty="0">
                <a:solidFill>
                  <a:srgbClr val="4A4A4A"/>
                </a:solidFill>
                <a:effectLst/>
                <a:latin typeface="open sans"/>
              </a:rPr>
              <a:t>, </a:t>
            </a:r>
            <a:r>
              <a:rPr lang="ru-RU" sz="1800" b="0" i="0" dirty="0" err="1">
                <a:solidFill>
                  <a:srgbClr val="4A4A4A"/>
                </a:solidFill>
                <a:effectLst/>
                <a:latin typeface="open sans"/>
              </a:rPr>
              <a:t>користувач</a:t>
            </a:r>
            <a:r>
              <a:rPr lang="ru-RU" sz="1800" b="0" i="0" dirty="0">
                <a:solidFill>
                  <a:srgbClr val="4A4A4A"/>
                </a:solidFill>
                <a:effectLst/>
                <a:latin typeface="open sans"/>
              </a:rPr>
              <a:t> </a:t>
            </a:r>
            <a:r>
              <a:rPr lang="ru-RU" sz="1800" b="0" i="0" dirty="0" err="1">
                <a:solidFill>
                  <a:srgbClr val="4A4A4A"/>
                </a:solidFill>
                <a:effectLst/>
                <a:latin typeface="open sans"/>
              </a:rPr>
              <a:t>підписується</a:t>
            </a:r>
            <a:r>
              <a:rPr lang="ru-RU" sz="1800" b="0" i="0" dirty="0">
                <a:solidFill>
                  <a:srgbClr val="4A4A4A"/>
                </a:solidFill>
                <a:effectLst/>
                <a:latin typeface="open sans"/>
              </a:rPr>
              <a:t> та </a:t>
            </a:r>
            <a:r>
              <a:rPr lang="ru-RU" sz="1800" b="0" i="0" dirty="0" err="1">
                <a:solidFill>
                  <a:srgbClr val="4A4A4A"/>
                </a:solidFill>
                <a:effectLst/>
                <a:latin typeface="open sans"/>
              </a:rPr>
              <a:t>стає</a:t>
            </a:r>
            <a:r>
              <a:rPr lang="ru-RU" sz="1800" b="0" i="0" dirty="0">
                <a:solidFill>
                  <a:srgbClr val="4A4A4A"/>
                </a:solidFill>
                <a:effectLst/>
                <a:latin typeface="open sans"/>
              </a:rPr>
              <a:t> </a:t>
            </a:r>
            <a:r>
              <a:rPr lang="ru-RU" sz="1800" b="0" i="0" dirty="0" err="1">
                <a:solidFill>
                  <a:srgbClr val="4A4A4A"/>
                </a:solidFill>
                <a:effectLst/>
                <a:latin typeface="open sans"/>
              </a:rPr>
              <a:t>постійним</a:t>
            </a:r>
            <a:r>
              <a:rPr lang="ru-RU" sz="1800" b="0" i="0" dirty="0">
                <a:solidFill>
                  <a:srgbClr val="4A4A4A"/>
                </a:solidFill>
                <a:effectLst/>
                <a:latin typeface="open sans"/>
              </a:rPr>
              <a:t> </a:t>
            </a:r>
            <a:r>
              <a:rPr lang="ru-RU" sz="1800" b="0" i="0" dirty="0" err="1">
                <a:solidFill>
                  <a:srgbClr val="4A4A4A"/>
                </a:solidFill>
                <a:effectLst/>
                <a:latin typeface="open sans"/>
              </a:rPr>
              <a:t>читачем</a:t>
            </a:r>
            <a:r>
              <a:rPr lang="ru-RU" sz="1800" b="0" i="0" dirty="0">
                <a:solidFill>
                  <a:srgbClr val="4A4A4A"/>
                </a:solidFill>
                <a:effectLst/>
                <a:latin typeface="open sans"/>
              </a:rPr>
              <a:t>/</a:t>
            </a:r>
            <a:r>
              <a:rPr lang="ru-RU" sz="1800" b="0" i="0" dirty="0" err="1">
                <a:solidFill>
                  <a:srgbClr val="4A4A4A"/>
                </a:solidFill>
                <a:effectLst/>
                <a:latin typeface="open sans"/>
              </a:rPr>
              <a:t>глядачем</a:t>
            </a:r>
            <a:r>
              <a:rPr lang="ru-RU" sz="1800" b="0" i="0" dirty="0">
                <a:solidFill>
                  <a:srgbClr val="4A4A4A"/>
                </a:solidFill>
                <a:effectLst/>
                <a:latin typeface="open sans"/>
              </a:rPr>
              <a:t>;</a:t>
            </a:r>
            <a:endParaRPr lang="ru-RU" b="0" i="0" dirty="0">
              <a:solidFill>
                <a:srgbClr val="4A4A4A"/>
              </a:solidFill>
              <a:effectLst/>
              <a:latin typeface="open sans"/>
            </a:endParaRPr>
          </a:p>
          <a:p>
            <a:pPr algn="l">
              <a:buFont typeface="Arial" panose="020B0604020202020204" pitchFamily="34" charset="0"/>
              <a:buChar char="•"/>
            </a:pPr>
            <a:r>
              <a:rPr lang="ru-RU" sz="1800" b="0" i="0" dirty="0" err="1">
                <a:solidFill>
                  <a:srgbClr val="4A4A4A"/>
                </a:solidFill>
                <a:effectLst/>
                <a:latin typeface="open sans"/>
              </a:rPr>
              <a:t>згодом</a:t>
            </a:r>
            <a:r>
              <a:rPr lang="ru-RU" sz="1800" b="0" i="0" dirty="0">
                <a:solidFill>
                  <a:srgbClr val="4A4A4A"/>
                </a:solidFill>
                <a:effectLst/>
                <a:latin typeface="open sans"/>
              </a:rPr>
              <a:t> </a:t>
            </a:r>
            <a:r>
              <a:rPr lang="ru-RU" sz="1800" b="0" i="0" dirty="0" err="1">
                <a:solidFill>
                  <a:srgbClr val="4A4A4A"/>
                </a:solidFill>
                <a:effectLst/>
                <a:latin typeface="open sans"/>
              </a:rPr>
              <a:t>він</a:t>
            </a:r>
            <a:r>
              <a:rPr lang="ru-RU" sz="1800" b="0" i="0" dirty="0">
                <a:solidFill>
                  <a:srgbClr val="4A4A4A"/>
                </a:solidFill>
                <a:effectLst/>
                <a:latin typeface="open sans"/>
              </a:rPr>
              <a:t> </a:t>
            </a:r>
            <a:r>
              <a:rPr lang="ru-RU" sz="1800" b="0" i="0" dirty="0" err="1">
                <a:solidFill>
                  <a:srgbClr val="4A4A4A"/>
                </a:solidFill>
                <a:effectLst/>
                <a:latin typeface="open sans"/>
              </a:rPr>
              <a:t>починає</a:t>
            </a:r>
            <a:r>
              <a:rPr lang="ru-RU" sz="1800" b="0" i="0" dirty="0">
                <a:solidFill>
                  <a:srgbClr val="4A4A4A"/>
                </a:solidFill>
                <a:effectLst/>
                <a:latin typeface="open sans"/>
              </a:rPr>
              <a:t> </a:t>
            </a:r>
            <a:r>
              <a:rPr lang="ru-RU" sz="1800" b="0" i="0" dirty="0" err="1">
                <a:solidFill>
                  <a:srgbClr val="4A4A4A"/>
                </a:solidFill>
                <a:effectLst/>
                <a:latin typeface="open sans"/>
              </a:rPr>
              <a:t>довіряти</a:t>
            </a:r>
            <a:r>
              <a:rPr lang="ru-RU" sz="1800" b="0" i="0" dirty="0">
                <a:solidFill>
                  <a:srgbClr val="4A4A4A"/>
                </a:solidFill>
                <a:effectLst/>
                <a:latin typeface="open sans"/>
              </a:rPr>
              <a:t> вам та </a:t>
            </a:r>
            <a:r>
              <a:rPr lang="ru-RU" sz="1800" b="0" i="0" dirty="0" err="1">
                <a:solidFill>
                  <a:srgbClr val="4A4A4A"/>
                </a:solidFill>
                <a:effectLst/>
                <a:latin typeface="open sans"/>
              </a:rPr>
              <a:t>робить</a:t>
            </a:r>
            <a:r>
              <a:rPr lang="ru-RU" sz="1800" b="0" i="0" dirty="0">
                <a:solidFill>
                  <a:srgbClr val="4A4A4A"/>
                </a:solidFill>
                <a:effectLst/>
                <a:latin typeface="open sans"/>
              </a:rPr>
              <a:t> першу покупку;</a:t>
            </a:r>
            <a:endParaRPr lang="ru-RU" b="0" i="0" dirty="0">
              <a:solidFill>
                <a:srgbClr val="4A4A4A"/>
              </a:solidFill>
              <a:effectLst/>
              <a:latin typeface="open sans"/>
            </a:endParaRPr>
          </a:p>
          <a:p>
            <a:pPr algn="l">
              <a:buFont typeface="Arial" panose="020B0604020202020204" pitchFamily="34" charset="0"/>
              <a:buChar char="•"/>
            </a:pPr>
            <a:r>
              <a:rPr lang="ru-RU" sz="1800" b="0" i="0" dirty="0" err="1">
                <a:solidFill>
                  <a:srgbClr val="4A4A4A"/>
                </a:solidFill>
                <a:effectLst/>
                <a:latin typeface="open sans"/>
              </a:rPr>
              <a:t>якщо</a:t>
            </a:r>
            <a:r>
              <a:rPr lang="ru-RU" sz="1800" b="0" i="0" dirty="0">
                <a:solidFill>
                  <a:srgbClr val="4A4A4A"/>
                </a:solidFill>
                <a:effectLst/>
                <a:latin typeface="open sans"/>
              </a:rPr>
              <a:t> </a:t>
            </a:r>
            <a:r>
              <a:rPr lang="ru-RU" sz="1800" b="0" i="0" dirty="0" err="1">
                <a:solidFill>
                  <a:srgbClr val="4A4A4A"/>
                </a:solidFill>
                <a:effectLst/>
                <a:latin typeface="open sans"/>
              </a:rPr>
              <a:t>ви</a:t>
            </a:r>
            <a:r>
              <a:rPr lang="ru-RU" sz="1800" b="0" i="0" dirty="0">
                <a:solidFill>
                  <a:srgbClr val="4A4A4A"/>
                </a:solidFill>
                <a:effectLst/>
                <a:latin typeface="open sans"/>
              </a:rPr>
              <a:t> </a:t>
            </a:r>
            <a:r>
              <a:rPr lang="ru-RU" sz="1800" b="0" i="0" dirty="0" err="1">
                <a:solidFill>
                  <a:srgbClr val="4A4A4A"/>
                </a:solidFill>
                <a:effectLst/>
                <a:latin typeface="open sans"/>
              </a:rPr>
              <a:t>пропонуєте</a:t>
            </a:r>
            <a:r>
              <a:rPr lang="ru-RU" sz="1800" b="0" i="0" dirty="0">
                <a:solidFill>
                  <a:srgbClr val="4A4A4A"/>
                </a:solidFill>
                <a:effectLst/>
                <a:latin typeface="open sans"/>
              </a:rPr>
              <a:t> </a:t>
            </a:r>
            <a:r>
              <a:rPr lang="ru-RU" sz="1800" b="0" i="0" dirty="0" err="1">
                <a:solidFill>
                  <a:srgbClr val="4A4A4A"/>
                </a:solidFill>
                <a:effectLst/>
                <a:latin typeface="open sans"/>
              </a:rPr>
              <a:t>якісний</a:t>
            </a:r>
            <a:r>
              <a:rPr lang="ru-RU" sz="1800" b="0" i="0" dirty="0">
                <a:solidFill>
                  <a:srgbClr val="4A4A4A"/>
                </a:solidFill>
                <a:effectLst/>
                <a:latin typeface="open sans"/>
              </a:rPr>
              <a:t> товар та </a:t>
            </a:r>
            <a:r>
              <a:rPr lang="ru-RU" sz="1800" b="0" i="0" dirty="0" err="1">
                <a:solidFill>
                  <a:srgbClr val="4A4A4A"/>
                </a:solidFill>
                <a:effectLst/>
                <a:latin typeface="open sans"/>
              </a:rPr>
              <a:t>ще</a:t>
            </a:r>
            <a:r>
              <a:rPr lang="ru-RU" sz="1800" b="0" i="0" dirty="0">
                <a:solidFill>
                  <a:srgbClr val="4A4A4A"/>
                </a:solidFill>
                <a:effectLst/>
                <a:latin typeface="open sans"/>
              </a:rPr>
              <a:t> й </a:t>
            </a:r>
            <a:r>
              <a:rPr lang="ru-RU" sz="1800" b="0" i="0" dirty="0" err="1">
                <a:solidFill>
                  <a:srgbClr val="4A4A4A"/>
                </a:solidFill>
                <a:effectLst/>
                <a:latin typeface="open sans"/>
              </a:rPr>
              <a:t>відмінне</a:t>
            </a:r>
            <a:r>
              <a:rPr lang="ru-RU" sz="1800" b="0" i="0" dirty="0">
                <a:solidFill>
                  <a:srgbClr val="4A4A4A"/>
                </a:solidFill>
                <a:effectLst/>
                <a:latin typeface="open sans"/>
              </a:rPr>
              <a:t> </a:t>
            </a:r>
            <a:r>
              <a:rPr lang="ru-RU" sz="1800" b="0" i="0" dirty="0" err="1">
                <a:solidFill>
                  <a:srgbClr val="4A4A4A"/>
                </a:solidFill>
                <a:effectLst/>
                <a:latin typeface="open sans"/>
              </a:rPr>
              <a:t>обслуговування</a:t>
            </a:r>
            <a:r>
              <a:rPr lang="ru-RU" sz="1800" b="0" i="0" dirty="0">
                <a:solidFill>
                  <a:srgbClr val="4A4A4A"/>
                </a:solidFill>
                <a:effectLst/>
                <a:latin typeface="open sans"/>
              </a:rPr>
              <a:t>, </a:t>
            </a:r>
            <a:r>
              <a:rPr lang="ru-RU" sz="1800" b="0" i="0" dirty="0" err="1">
                <a:solidFill>
                  <a:srgbClr val="4A4A4A"/>
                </a:solidFill>
                <a:effectLst/>
                <a:latin typeface="open sans"/>
              </a:rPr>
              <a:t>користувач</a:t>
            </a:r>
            <a:r>
              <a:rPr lang="ru-RU" sz="1800" b="0" i="0" dirty="0">
                <a:solidFill>
                  <a:srgbClr val="4A4A4A"/>
                </a:solidFill>
                <a:effectLst/>
                <a:latin typeface="open sans"/>
              </a:rPr>
              <a:t> </a:t>
            </a:r>
            <a:r>
              <a:rPr lang="ru-RU" sz="1800" b="0" i="0" dirty="0" err="1">
                <a:solidFill>
                  <a:srgbClr val="4A4A4A"/>
                </a:solidFill>
                <a:effectLst/>
                <a:latin typeface="open sans"/>
              </a:rPr>
              <a:t>здійснює</a:t>
            </a:r>
            <a:r>
              <a:rPr lang="ru-RU" sz="1800" b="0" i="0" dirty="0">
                <a:solidFill>
                  <a:srgbClr val="4A4A4A"/>
                </a:solidFill>
                <a:effectLst/>
                <a:latin typeface="open sans"/>
              </a:rPr>
              <a:t> </a:t>
            </a:r>
            <a:r>
              <a:rPr lang="ru-RU" sz="1800" b="0" i="0" dirty="0" err="1">
                <a:solidFill>
                  <a:srgbClr val="4A4A4A"/>
                </a:solidFill>
                <a:effectLst/>
                <a:latin typeface="open sans"/>
              </a:rPr>
              <a:t>ще</a:t>
            </a:r>
            <a:r>
              <a:rPr lang="ru-RU" sz="1800" b="0" i="0" dirty="0">
                <a:solidFill>
                  <a:srgbClr val="4A4A4A"/>
                </a:solidFill>
                <a:effectLst/>
                <a:latin typeface="open sans"/>
              </a:rPr>
              <a:t> одну покупку та </a:t>
            </a:r>
            <a:r>
              <a:rPr lang="ru-RU" sz="1800" b="0" i="0" dirty="0" err="1">
                <a:solidFill>
                  <a:srgbClr val="4A4A4A"/>
                </a:solidFill>
                <a:effectLst/>
                <a:latin typeface="open sans"/>
              </a:rPr>
              <a:t>стає</a:t>
            </a:r>
            <a:r>
              <a:rPr lang="ru-RU" sz="1800" b="0" i="0" dirty="0">
                <a:solidFill>
                  <a:srgbClr val="4A4A4A"/>
                </a:solidFill>
                <a:effectLst/>
                <a:latin typeface="open sans"/>
              </a:rPr>
              <a:t> </a:t>
            </a:r>
            <a:r>
              <a:rPr lang="ru-RU" sz="1800" b="0" i="0" dirty="0" err="1">
                <a:solidFill>
                  <a:srgbClr val="4A4A4A"/>
                </a:solidFill>
                <a:effectLst/>
                <a:latin typeface="open sans"/>
              </a:rPr>
              <a:t>постійним</a:t>
            </a:r>
            <a:r>
              <a:rPr lang="ru-RU" sz="1800" b="0" i="0" dirty="0">
                <a:solidFill>
                  <a:srgbClr val="4A4A4A"/>
                </a:solidFill>
                <a:effectLst/>
                <a:latin typeface="open sans"/>
              </a:rPr>
              <a:t> </a:t>
            </a:r>
            <a:r>
              <a:rPr lang="ru-RU" sz="1800" b="0" i="0" dirty="0" err="1">
                <a:solidFill>
                  <a:srgbClr val="4A4A4A"/>
                </a:solidFill>
                <a:effectLst/>
                <a:latin typeface="open sans"/>
              </a:rPr>
              <a:t>клієнтом</a:t>
            </a:r>
            <a:r>
              <a:rPr lang="ru-RU" sz="1800" b="0" i="0" dirty="0">
                <a:solidFill>
                  <a:srgbClr val="4A4A4A"/>
                </a:solidFill>
                <a:effectLst/>
                <a:latin typeface="open sans"/>
              </a:rPr>
              <a:t>;</a:t>
            </a:r>
            <a:endParaRPr lang="ru-RU" b="0" i="0" dirty="0">
              <a:solidFill>
                <a:srgbClr val="4A4A4A"/>
              </a:solidFill>
              <a:effectLst/>
              <a:latin typeface="open sans"/>
            </a:endParaRPr>
          </a:p>
          <a:p>
            <a:pPr algn="l">
              <a:buFont typeface="Arial" panose="020B0604020202020204" pitchFamily="34" charset="0"/>
              <a:buChar char="•"/>
            </a:pPr>
            <a:r>
              <a:rPr lang="ru-RU" sz="1800" b="0" i="0" dirty="0" err="1">
                <a:solidFill>
                  <a:srgbClr val="4A4A4A"/>
                </a:solidFill>
                <a:effectLst/>
                <a:latin typeface="open sans"/>
              </a:rPr>
              <a:t>продовжуючи</a:t>
            </a:r>
            <a:r>
              <a:rPr lang="ru-RU" sz="1800" b="0" i="0" dirty="0">
                <a:solidFill>
                  <a:srgbClr val="4A4A4A"/>
                </a:solidFill>
                <a:effectLst/>
                <a:latin typeface="open sans"/>
              </a:rPr>
              <a:t> </a:t>
            </a:r>
            <a:r>
              <a:rPr lang="ru-RU" sz="1800" b="0" i="0" dirty="0" err="1">
                <a:solidFill>
                  <a:srgbClr val="4A4A4A"/>
                </a:solidFill>
                <a:effectLst/>
                <a:latin typeface="open sans"/>
              </a:rPr>
              <a:t>отримувати</a:t>
            </a:r>
            <a:r>
              <a:rPr lang="ru-RU" sz="1800" b="0" i="0" dirty="0">
                <a:solidFill>
                  <a:srgbClr val="4A4A4A"/>
                </a:solidFill>
                <a:effectLst/>
                <a:latin typeface="open sans"/>
              </a:rPr>
              <a:t> </a:t>
            </a:r>
            <a:r>
              <a:rPr lang="ru-RU" sz="1800" b="0" i="0" dirty="0" err="1">
                <a:solidFill>
                  <a:srgbClr val="4A4A4A"/>
                </a:solidFill>
                <a:effectLst/>
                <a:latin typeface="open sans"/>
              </a:rPr>
              <a:t>корисний</a:t>
            </a:r>
            <a:r>
              <a:rPr lang="ru-RU" sz="1800" b="0" i="0" dirty="0">
                <a:solidFill>
                  <a:srgbClr val="4A4A4A"/>
                </a:solidFill>
                <a:effectLst/>
                <a:latin typeface="open sans"/>
              </a:rPr>
              <a:t> контент та </a:t>
            </a:r>
            <a:r>
              <a:rPr lang="ru-RU" sz="1800" b="0" i="0" dirty="0" err="1">
                <a:solidFill>
                  <a:srgbClr val="4A4A4A"/>
                </a:solidFill>
                <a:effectLst/>
                <a:latin typeface="open sans"/>
              </a:rPr>
              <a:t>якісний</a:t>
            </a:r>
            <a:r>
              <a:rPr lang="ru-RU" sz="1800" b="0" i="0" dirty="0">
                <a:solidFill>
                  <a:srgbClr val="4A4A4A"/>
                </a:solidFill>
                <a:effectLst/>
                <a:latin typeface="open sans"/>
              </a:rPr>
              <a:t> продукт, </a:t>
            </a:r>
            <a:r>
              <a:rPr lang="ru-RU" sz="1800" b="0" i="0" dirty="0" err="1">
                <a:solidFill>
                  <a:srgbClr val="4A4A4A"/>
                </a:solidFill>
                <a:effectLst/>
                <a:latin typeface="open sans"/>
              </a:rPr>
              <a:t>постійний</a:t>
            </a:r>
            <a:r>
              <a:rPr lang="ru-RU" sz="1800" b="0" i="0" dirty="0">
                <a:solidFill>
                  <a:srgbClr val="4A4A4A"/>
                </a:solidFill>
                <a:effectLst/>
                <a:latin typeface="open sans"/>
              </a:rPr>
              <a:t> </a:t>
            </a:r>
            <a:r>
              <a:rPr lang="ru-RU" sz="1800" b="0" i="0" dirty="0" err="1">
                <a:solidFill>
                  <a:srgbClr val="4A4A4A"/>
                </a:solidFill>
                <a:effectLst/>
                <a:latin typeface="open sans"/>
              </a:rPr>
              <a:t>клієнт</a:t>
            </a:r>
            <a:r>
              <a:rPr lang="ru-RU" sz="1800" b="0" i="0" dirty="0">
                <a:solidFill>
                  <a:srgbClr val="4A4A4A"/>
                </a:solidFill>
                <a:effectLst/>
                <a:latin typeface="open sans"/>
              </a:rPr>
              <a:t> </a:t>
            </a:r>
            <a:r>
              <a:rPr lang="ru-RU" sz="1800" b="0" i="0" dirty="0" err="1">
                <a:solidFill>
                  <a:srgbClr val="4A4A4A"/>
                </a:solidFill>
                <a:effectLst/>
                <a:latin typeface="open sans"/>
              </a:rPr>
              <a:t>стає</a:t>
            </a:r>
            <a:r>
              <a:rPr lang="ru-RU" sz="1800" b="0" i="0" dirty="0">
                <a:solidFill>
                  <a:srgbClr val="4A4A4A"/>
                </a:solidFill>
                <a:effectLst/>
                <a:latin typeface="open sans"/>
              </a:rPr>
              <a:t> адвокатом бренду. </a:t>
            </a:r>
            <a:r>
              <a:rPr lang="ru-RU" sz="1800" b="0" i="0" dirty="0" err="1">
                <a:solidFill>
                  <a:srgbClr val="4A4A4A"/>
                </a:solidFill>
                <a:effectLst/>
                <a:latin typeface="open sans"/>
              </a:rPr>
              <a:t>Він</a:t>
            </a:r>
            <a:r>
              <a:rPr lang="ru-RU" sz="1800" b="0" i="0" dirty="0">
                <a:solidFill>
                  <a:srgbClr val="4A4A4A"/>
                </a:solidFill>
                <a:effectLst/>
                <a:latin typeface="open sans"/>
              </a:rPr>
              <a:t> </a:t>
            </a:r>
            <a:r>
              <a:rPr lang="ru-RU" sz="1800" b="0" i="0" dirty="0" err="1">
                <a:solidFill>
                  <a:srgbClr val="4A4A4A"/>
                </a:solidFill>
                <a:effectLst/>
                <a:latin typeface="open sans"/>
              </a:rPr>
              <a:t>залишає</a:t>
            </a:r>
            <a:r>
              <a:rPr lang="ru-RU" sz="1800" b="0" i="0" dirty="0">
                <a:solidFill>
                  <a:srgbClr val="4A4A4A"/>
                </a:solidFill>
                <a:effectLst/>
                <a:latin typeface="open sans"/>
              </a:rPr>
              <a:t> </a:t>
            </a:r>
            <a:r>
              <a:rPr lang="ru-RU" sz="1800" b="0" i="0" dirty="0" err="1">
                <a:solidFill>
                  <a:srgbClr val="4A4A4A"/>
                </a:solidFill>
                <a:effectLst/>
                <a:latin typeface="open sans"/>
              </a:rPr>
              <a:t>гарні</a:t>
            </a:r>
            <a:r>
              <a:rPr lang="ru-RU" sz="1800" b="0" i="0" dirty="0">
                <a:solidFill>
                  <a:srgbClr val="4A4A4A"/>
                </a:solidFill>
                <a:effectLst/>
                <a:latin typeface="open sans"/>
              </a:rPr>
              <a:t> </a:t>
            </a:r>
            <a:r>
              <a:rPr lang="ru-RU" sz="1800" b="0" i="0" dirty="0" err="1">
                <a:solidFill>
                  <a:srgbClr val="4A4A4A"/>
                </a:solidFill>
                <a:effectLst/>
                <a:latin typeface="open sans"/>
              </a:rPr>
              <a:t>відгуки</a:t>
            </a:r>
            <a:r>
              <a:rPr lang="ru-RU" sz="1800" b="0" i="0" dirty="0">
                <a:solidFill>
                  <a:srgbClr val="4A4A4A"/>
                </a:solidFill>
                <a:effectLst/>
                <a:latin typeface="open sans"/>
              </a:rPr>
              <a:t> та </a:t>
            </a:r>
            <a:r>
              <a:rPr lang="ru-RU" sz="1800" b="0" i="0" dirty="0" err="1">
                <a:solidFill>
                  <a:srgbClr val="4A4A4A"/>
                </a:solidFill>
                <a:effectLst/>
                <a:latin typeface="open sans"/>
              </a:rPr>
              <a:t>рекомендує</a:t>
            </a:r>
            <a:r>
              <a:rPr lang="ru-RU" sz="1800" b="0" i="0" dirty="0">
                <a:solidFill>
                  <a:srgbClr val="4A4A4A"/>
                </a:solidFill>
                <a:effectLst/>
                <a:latin typeface="open sans"/>
              </a:rPr>
              <a:t> вас </a:t>
            </a:r>
            <a:r>
              <a:rPr lang="ru-RU" sz="1800" b="0" i="0" dirty="0" err="1">
                <a:solidFill>
                  <a:srgbClr val="4A4A4A"/>
                </a:solidFill>
                <a:effectLst/>
                <a:latin typeface="open sans"/>
              </a:rPr>
              <a:t>знайомим</a:t>
            </a:r>
            <a:r>
              <a:rPr lang="ru-RU" sz="1800" b="0" i="0" dirty="0">
                <a:solidFill>
                  <a:srgbClr val="4A4A4A"/>
                </a:solidFill>
                <a:effectLst/>
                <a:latin typeface="open sans"/>
              </a:rPr>
              <a:t>.</a:t>
            </a:r>
            <a:endParaRPr lang="ru-RU" b="0" i="0" dirty="0">
              <a:solidFill>
                <a:srgbClr val="4A4A4A"/>
              </a:solidFill>
              <a:effectLst/>
              <a:latin typeface="open sans"/>
            </a:endParaRPr>
          </a:p>
        </p:txBody>
      </p:sp>
      <p:pic>
        <p:nvPicPr>
          <p:cNvPr id="4" name="Рисунок 3">
            <a:extLst>
              <a:ext uri="{FF2B5EF4-FFF2-40B4-BE49-F238E27FC236}">
                <a16:creationId xmlns:a16="http://schemas.microsoft.com/office/drawing/2014/main" id="{0B3B2342-2BEC-4C37-AAB0-1730DC6A1328}"/>
              </a:ext>
            </a:extLst>
          </p:cNvPr>
          <p:cNvPicPr>
            <a:picLocks noChangeAspect="1"/>
          </p:cNvPicPr>
          <p:nvPr/>
        </p:nvPicPr>
        <p:blipFill rotWithShape="1">
          <a:blip r:embed="rId2">
            <a:extLst>
              <a:ext uri="{28A0092B-C50C-407E-A947-70E740481C1C}">
                <a14:useLocalDpi xmlns:a14="http://schemas.microsoft.com/office/drawing/2010/main" val="0"/>
              </a:ext>
            </a:extLst>
          </a:blip>
          <a:srcRect r="1594"/>
          <a:stretch/>
        </p:blipFill>
        <p:spPr>
          <a:xfrm rot="16529498">
            <a:off x="10949639" y="5603189"/>
            <a:ext cx="1070036" cy="1318334"/>
          </a:xfrm>
          <a:prstGeom prst="rect">
            <a:avLst/>
          </a:prstGeom>
        </p:spPr>
      </p:pic>
    </p:spTree>
    <p:extLst>
      <p:ext uri="{BB962C8B-B14F-4D97-AF65-F5344CB8AC3E}">
        <p14:creationId xmlns:p14="http://schemas.microsoft.com/office/powerpoint/2010/main" val="955241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EB0921-1117-4AFE-B241-41DDAE2887FB}"/>
              </a:ext>
            </a:extLst>
          </p:cNvPr>
          <p:cNvSpPr>
            <a:spLocks noGrp="1"/>
          </p:cNvSpPr>
          <p:nvPr>
            <p:ph type="title"/>
          </p:nvPr>
        </p:nvSpPr>
        <p:spPr>
          <a:xfrm>
            <a:off x="1047925" y="672554"/>
            <a:ext cx="10515600" cy="1325563"/>
          </a:xfrm>
        </p:spPr>
        <p:txBody>
          <a:bodyPr>
            <a:normAutofit fontScale="90000"/>
          </a:bodyPr>
          <a:lstStyle/>
          <a:p>
            <a:pPr>
              <a:lnSpc>
                <a:spcPct val="150000"/>
              </a:lnSpc>
            </a:pPr>
            <a:r>
              <a:rPr lang="uk-UA" sz="2300" b="1" dirty="0">
                <a:latin typeface="Times New Roman" panose="02020603050405020304" pitchFamily="18" charset="0"/>
                <a:cs typeface="Times New Roman" panose="02020603050405020304" pitchFamily="18" charset="0"/>
              </a:rPr>
              <a:t>Контент - інформаційне наповнення сайту (сторінки), який направлений на цільову аудиторію з метою приваблення потенційних клієнтів та мотивації їх до купівлі товарів або замовлення послуг.</a:t>
            </a:r>
            <a:br>
              <a:rPr lang="ru-RU" sz="2300" b="1" dirty="0">
                <a:latin typeface="Times New Roman" panose="02020603050405020304" pitchFamily="18" charset="0"/>
                <a:cs typeface="Times New Roman" panose="02020603050405020304" pitchFamily="18" charset="0"/>
              </a:rPr>
            </a:br>
            <a:endParaRPr lang="ru-RU" sz="23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7CE3BC2C-82BF-48B1-B5F7-438B40304882}"/>
              </a:ext>
            </a:extLst>
          </p:cNvPr>
          <p:cNvSpPr>
            <a:spLocks noGrp="1"/>
          </p:cNvSpPr>
          <p:nvPr>
            <p:ph idx="1"/>
          </p:nvPr>
        </p:nvSpPr>
        <p:spPr>
          <a:xfrm>
            <a:off x="1047925" y="2228297"/>
            <a:ext cx="10515600" cy="4351338"/>
          </a:xfrm>
        </p:spPr>
        <p:txBody>
          <a:bodyPr/>
          <a:lstStyle/>
          <a:p>
            <a:pPr marL="0" indent="0">
              <a:buNone/>
            </a:pPr>
            <a:r>
              <a:rPr lang="ru-RU" dirty="0">
                <a:latin typeface="Times New Roman" panose="02020603050405020304" pitchFamily="18" charset="0"/>
                <a:cs typeface="Times New Roman" panose="02020603050405020304" pitchFamily="18" charset="0"/>
              </a:rPr>
              <a:t>Контент </a:t>
            </a:r>
            <a:r>
              <a:rPr lang="ru-RU" dirty="0" err="1">
                <a:latin typeface="Times New Roman" panose="02020603050405020304" pitchFamily="18" charset="0"/>
                <a:cs typeface="Times New Roman" panose="02020603050405020304" pitchFamily="18" charset="0"/>
              </a:rPr>
              <a:t>складають</a:t>
            </a:r>
            <a:r>
              <a:rPr lang="ru-RU" dirty="0">
                <a:latin typeface="Times New Roman" panose="02020603050405020304" pitchFamily="18" charset="0"/>
                <a:cs typeface="Times New Roman" panose="02020603050405020304" pitchFamily="18" charset="0"/>
              </a:rPr>
              <a:t>: </a:t>
            </a:r>
          </a:p>
          <a:p>
            <a:r>
              <a:rPr lang="ru-RU" dirty="0">
                <a:latin typeface="Times New Roman" panose="02020603050405020304" pitchFamily="18" charset="0"/>
                <a:cs typeface="Times New Roman" panose="02020603050405020304" pitchFamily="18" charset="0"/>
              </a:rPr>
              <a:t>фото </a:t>
            </a:r>
          </a:p>
          <a:p>
            <a:r>
              <a:rPr lang="ru-RU" dirty="0" err="1">
                <a:latin typeface="Times New Roman" panose="02020603050405020304" pitchFamily="18" charset="0"/>
                <a:cs typeface="Times New Roman" panose="02020603050405020304" pitchFamily="18" charset="0"/>
              </a:rPr>
              <a:t>відео</a:t>
            </a:r>
            <a:r>
              <a:rPr lang="ru-RU" dirty="0">
                <a:latin typeface="Times New Roman" panose="02020603050405020304" pitchFamily="18" charset="0"/>
                <a:cs typeface="Times New Roman" panose="02020603050405020304" pitchFamily="18" charset="0"/>
              </a:rPr>
              <a:t> </a:t>
            </a:r>
          </a:p>
          <a:p>
            <a:r>
              <a:rPr lang="ru-RU" dirty="0" err="1">
                <a:latin typeface="Times New Roman" panose="02020603050405020304" pitchFamily="18" charset="0"/>
                <a:cs typeface="Times New Roman" panose="02020603050405020304" pitchFamily="18" charset="0"/>
              </a:rPr>
              <a:t>тексти</a:t>
            </a:r>
            <a:r>
              <a:rPr lang="ru-RU" dirty="0">
                <a:latin typeface="Times New Roman" panose="02020603050405020304" pitchFamily="18" charset="0"/>
                <a:cs typeface="Times New Roman" panose="02020603050405020304" pitchFamily="18" charset="0"/>
              </a:rPr>
              <a:t> </a:t>
            </a:r>
          </a:p>
          <a:p>
            <a:r>
              <a:rPr lang="ru-RU" dirty="0" err="1">
                <a:latin typeface="Times New Roman" panose="02020603050405020304" pitchFamily="18" charset="0"/>
                <a:cs typeface="Times New Roman" panose="02020603050405020304" pitchFamily="18" charset="0"/>
              </a:rPr>
              <a:t>імидж</a:t>
            </a:r>
            <a:r>
              <a:rPr lang="ru-RU" dirty="0">
                <a:latin typeface="Times New Roman" panose="02020603050405020304" pitchFamily="18" charset="0"/>
                <a:cs typeface="Times New Roman" panose="02020603050405020304" pitchFamily="18" charset="0"/>
              </a:rPr>
              <a:t> </a:t>
            </a:r>
          </a:p>
          <a:p>
            <a:r>
              <a:rPr lang="ru-RU" dirty="0">
                <a:latin typeface="Times New Roman" panose="02020603050405020304" pitchFamily="18" charset="0"/>
                <a:cs typeface="Times New Roman" panose="02020603050405020304" pitchFamily="18" charset="0"/>
              </a:rPr>
              <a:t>брендинг </a:t>
            </a:r>
          </a:p>
          <a:p>
            <a:r>
              <a:rPr lang="ru-RU" dirty="0" err="1">
                <a:latin typeface="Times New Roman" panose="02020603050405020304" pitchFamily="18" charset="0"/>
                <a:cs typeface="Times New Roman" panose="02020603050405020304" pitchFamily="18" charset="0"/>
              </a:rPr>
              <a:t>методи</a:t>
            </a:r>
            <a:r>
              <a:rPr lang="ru-RU" dirty="0">
                <a:latin typeface="Times New Roman" panose="02020603050405020304" pitchFamily="18" charset="0"/>
                <a:cs typeface="Times New Roman" panose="02020603050405020304" pitchFamily="18" charset="0"/>
              </a:rPr>
              <a:t> залучен</a:t>
            </a:r>
            <a:r>
              <a:rPr lang="uk-UA" dirty="0">
                <a:latin typeface="Times New Roman" panose="02020603050405020304" pitchFamily="18" charset="0"/>
                <a:cs typeface="Times New Roman" panose="02020603050405020304" pitchFamily="18" charset="0"/>
              </a:rPr>
              <a:t>ня (</a:t>
            </a:r>
            <a:r>
              <a:rPr lang="uk-UA" dirty="0" err="1">
                <a:latin typeface="Times New Roman" panose="02020603050405020304" pitchFamily="18" charset="0"/>
                <a:cs typeface="Times New Roman" panose="02020603050405020304" pitchFamily="18" charset="0"/>
              </a:rPr>
              <a:t>вовлеченность</a:t>
            </a:r>
            <a:r>
              <a:rPr lang="uk-UA"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воронка </a:t>
            </a:r>
            <a:r>
              <a:rPr lang="ru-RU" dirty="0" err="1">
                <a:latin typeface="Times New Roman" panose="02020603050405020304" pitchFamily="18" charset="0"/>
                <a:cs typeface="Times New Roman" panose="02020603050405020304" pitchFamily="18" charset="0"/>
              </a:rPr>
              <a:t>продажів</a:t>
            </a:r>
            <a:endParaRPr lang="ru-RU"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0E095A2C-6386-40F0-A655-734D04C45C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4104" y="1432683"/>
            <a:ext cx="2992165" cy="5375850"/>
          </a:xfrm>
          <a:prstGeom prst="rect">
            <a:avLst/>
          </a:prstGeom>
        </p:spPr>
      </p:pic>
    </p:spTree>
    <p:extLst>
      <p:ext uri="{BB962C8B-B14F-4D97-AF65-F5344CB8AC3E}">
        <p14:creationId xmlns:p14="http://schemas.microsoft.com/office/powerpoint/2010/main" val="2928349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3B0FD1-9153-46F1-9813-2E8F797BA724}"/>
              </a:ext>
            </a:extLst>
          </p:cNvPr>
          <p:cNvSpPr>
            <a:spLocks noGrp="1"/>
          </p:cNvSpPr>
          <p:nvPr>
            <p:ph type="title"/>
          </p:nvPr>
        </p:nvSpPr>
        <p:spPr/>
        <p:txBody>
          <a:bodyPr/>
          <a:lstStyle/>
          <a:p>
            <a:r>
              <a:rPr lang="uk-UA" dirty="0">
                <a:solidFill>
                  <a:schemeClr val="accent1">
                    <a:lumMod val="75000"/>
                  </a:schemeClr>
                </a:solidFill>
                <a:latin typeface="Times New Roman" panose="02020603050405020304" pitchFamily="18" charset="0"/>
                <a:cs typeface="Times New Roman" panose="02020603050405020304" pitchFamily="18" charset="0"/>
              </a:rPr>
              <a:t>Основні складові контенту</a:t>
            </a:r>
            <a:endParaRPr lang="ru-RU"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CDBBF39C-F1F1-4AD6-A684-332E1E8CBE55}"/>
              </a:ext>
            </a:extLst>
          </p:cNvPr>
          <p:cNvSpPr>
            <a:spLocks noGrp="1"/>
          </p:cNvSpPr>
          <p:nvPr>
            <p:ph idx="1"/>
          </p:nvPr>
        </p:nvSpPr>
        <p:spPr/>
        <p:txBody>
          <a:bodyPr>
            <a:normAutofit/>
          </a:bodyPr>
          <a:lstStyle/>
          <a:p>
            <a:r>
              <a:rPr lang="uk-UA" sz="5200" dirty="0">
                <a:latin typeface="Times New Roman" panose="02020603050405020304" pitchFamily="18" charset="0"/>
                <a:cs typeface="Times New Roman" panose="02020603050405020304" pitchFamily="18" charset="0"/>
              </a:rPr>
              <a:t>Визначення тематики</a:t>
            </a:r>
          </a:p>
          <a:p>
            <a:r>
              <a:rPr lang="uk-UA" sz="5200" dirty="0">
                <a:latin typeface="Times New Roman" panose="02020603050405020304" pitchFamily="18" charset="0"/>
                <a:cs typeface="Times New Roman" panose="02020603050405020304" pitchFamily="18" charset="0"/>
              </a:rPr>
              <a:t>Аналіз конкурентів</a:t>
            </a:r>
          </a:p>
          <a:p>
            <a:r>
              <a:rPr lang="uk-UA" sz="5200" dirty="0">
                <a:latin typeface="Times New Roman" panose="02020603050405020304" pitchFamily="18" charset="0"/>
                <a:cs typeface="Times New Roman" panose="02020603050405020304" pitchFamily="18" charset="0"/>
              </a:rPr>
              <a:t>Контент-план</a:t>
            </a:r>
          </a:p>
          <a:p>
            <a:endParaRPr lang="uk-UA" sz="5200" dirty="0">
              <a:latin typeface="Times New Roman" panose="02020603050405020304" pitchFamily="18" charset="0"/>
              <a:cs typeface="Times New Roman" panose="02020603050405020304" pitchFamily="18" charset="0"/>
            </a:endParaRPr>
          </a:p>
          <a:p>
            <a:endParaRPr lang="ru-RU" sz="5200"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F0FCB142-3A56-497A-8504-0F959D1F59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2286" y="3905118"/>
            <a:ext cx="5662482" cy="2831241"/>
          </a:xfrm>
          <a:prstGeom prst="rect">
            <a:avLst/>
          </a:prstGeom>
        </p:spPr>
      </p:pic>
    </p:spTree>
    <p:extLst>
      <p:ext uri="{BB962C8B-B14F-4D97-AF65-F5344CB8AC3E}">
        <p14:creationId xmlns:p14="http://schemas.microsoft.com/office/powerpoint/2010/main" val="324622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60F891-CB9B-458C-B551-205BE57AC49E}"/>
              </a:ext>
            </a:extLst>
          </p:cNvPr>
          <p:cNvSpPr>
            <a:spLocks noGrp="1"/>
          </p:cNvSpPr>
          <p:nvPr>
            <p:ph type="title"/>
          </p:nvPr>
        </p:nvSpPr>
        <p:spPr>
          <a:xfrm>
            <a:off x="838200" y="18255"/>
            <a:ext cx="10515600" cy="1325563"/>
          </a:xfrm>
        </p:spPr>
        <p:txBody>
          <a:bodyPr/>
          <a:lstStyle/>
          <a:p>
            <a:r>
              <a:rPr lang="uk-UA" dirty="0">
                <a:solidFill>
                  <a:schemeClr val="accent1">
                    <a:lumMod val="75000"/>
                  </a:schemeClr>
                </a:solidFill>
                <a:latin typeface="Times New Roman" panose="02020603050405020304" pitchFamily="18" charset="0"/>
                <a:cs typeface="Times New Roman" panose="02020603050405020304" pitchFamily="18" charset="0"/>
              </a:rPr>
              <a:t>Види контенту</a:t>
            </a:r>
            <a:endParaRPr lang="ru-RU"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AE110F16-E90C-45B1-8EE9-85A200172BE5}"/>
              </a:ext>
            </a:extLst>
          </p:cNvPr>
          <p:cNvSpPr>
            <a:spLocks noGrp="1"/>
          </p:cNvSpPr>
          <p:nvPr>
            <p:ph idx="1"/>
          </p:nvPr>
        </p:nvSpPr>
        <p:spPr>
          <a:xfrm>
            <a:off x="737533" y="1448120"/>
            <a:ext cx="10515600" cy="4351338"/>
          </a:xfrm>
        </p:spPr>
        <p:txBody>
          <a:bodyPr>
            <a:normAutofit/>
          </a:bodyPr>
          <a:lstStyle/>
          <a:p>
            <a:r>
              <a:rPr lang="uk-UA" sz="5200" dirty="0">
                <a:latin typeface="Times New Roman" panose="02020603050405020304" pitchFamily="18" charset="0"/>
                <a:cs typeface="Times New Roman" panose="02020603050405020304" pitchFamily="18" charset="0"/>
              </a:rPr>
              <a:t>Контент, що продає</a:t>
            </a:r>
          </a:p>
          <a:p>
            <a:r>
              <a:rPr lang="uk-UA" sz="5200" dirty="0">
                <a:latin typeface="Times New Roman" panose="02020603050405020304" pitchFamily="18" charset="0"/>
                <a:cs typeface="Times New Roman" panose="02020603050405020304" pitchFamily="18" charset="0"/>
              </a:rPr>
              <a:t>Інформаційний контент</a:t>
            </a:r>
          </a:p>
          <a:p>
            <a:r>
              <a:rPr lang="uk-UA" sz="5200" dirty="0">
                <a:latin typeface="Times New Roman" panose="02020603050405020304" pitchFamily="18" charset="0"/>
                <a:cs typeface="Times New Roman" panose="02020603050405020304" pitchFamily="18" charset="0"/>
              </a:rPr>
              <a:t>Розважальний контент</a:t>
            </a:r>
            <a:endParaRPr lang="ru-RU" sz="5200"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34B3A67B-7F1D-4BC3-949B-AFC2F64CDD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5516" y="2812316"/>
            <a:ext cx="6201334" cy="4381243"/>
          </a:xfrm>
          <a:prstGeom prst="rect">
            <a:avLst/>
          </a:prstGeom>
        </p:spPr>
      </p:pic>
    </p:spTree>
    <p:extLst>
      <p:ext uri="{BB962C8B-B14F-4D97-AF65-F5344CB8AC3E}">
        <p14:creationId xmlns:p14="http://schemas.microsoft.com/office/powerpoint/2010/main" val="3491547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34D78D-8BD6-4677-B2FC-4C3E9076F1C4}"/>
              </a:ext>
            </a:extLst>
          </p:cNvPr>
          <p:cNvSpPr>
            <a:spLocks noGrp="1"/>
          </p:cNvSpPr>
          <p:nvPr>
            <p:ph type="title"/>
          </p:nvPr>
        </p:nvSpPr>
        <p:spPr/>
        <p:txBody>
          <a:bodyPr>
            <a:noAutofit/>
          </a:bodyPr>
          <a:lstStyle/>
          <a:p>
            <a:r>
              <a:rPr lang="ru-RU" sz="2500" dirty="0">
                <a:latin typeface="Times New Roman" panose="02020603050405020304" pitchFamily="18" charset="0"/>
                <a:cs typeface="Times New Roman" panose="02020603050405020304" pitchFamily="18" charset="0"/>
              </a:rPr>
              <a:t>Для </a:t>
            </a:r>
            <a:r>
              <a:rPr lang="ru-RU" sz="2500" dirty="0" err="1">
                <a:latin typeface="Times New Roman" panose="02020603050405020304" pitchFamily="18" charset="0"/>
                <a:cs typeface="Times New Roman" panose="02020603050405020304" pitchFamily="18" charset="0"/>
              </a:rPr>
              <a:t>успішного</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облікового</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запису</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оптимальним</a:t>
            </a:r>
            <a:r>
              <a:rPr lang="ru-RU" sz="2500" dirty="0">
                <a:latin typeface="Times New Roman" panose="02020603050405020304" pitchFamily="18" charset="0"/>
                <a:cs typeface="Times New Roman" panose="02020603050405020304" pitchFamily="18" charset="0"/>
              </a:rPr>
              <a:t> є : 40% </a:t>
            </a:r>
            <a:r>
              <a:rPr lang="ru-RU" sz="2500" dirty="0" err="1">
                <a:latin typeface="Times New Roman" panose="02020603050405020304" pitchFamily="18" charset="0"/>
                <a:cs typeface="Times New Roman" panose="02020603050405020304" pitchFamily="18" charset="0"/>
              </a:rPr>
              <a:t>інформаційний</a:t>
            </a:r>
            <a:r>
              <a:rPr lang="ru-RU" sz="2500" dirty="0">
                <a:latin typeface="Times New Roman" panose="02020603050405020304" pitchFamily="18" charset="0"/>
                <a:cs typeface="Times New Roman" panose="02020603050405020304" pitchFamily="18" charset="0"/>
              </a:rPr>
              <a:t>, 40% </a:t>
            </a:r>
            <a:r>
              <a:rPr lang="ru-RU" sz="2500" dirty="0" err="1">
                <a:latin typeface="Times New Roman" panose="02020603050405020304" pitchFamily="18" charset="0"/>
                <a:cs typeface="Times New Roman" panose="02020603050405020304" pitchFamily="18" charset="0"/>
              </a:rPr>
              <a:t>продає</a:t>
            </a:r>
            <a:r>
              <a:rPr lang="ru-RU" sz="2500" dirty="0">
                <a:latin typeface="Times New Roman" panose="02020603050405020304" pitchFamily="18" charset="0"/>
                <a:cs typeface="Times New Roman" panose="02020603050405020304" pitchFamily="18" charset="0"/>
              </a:rPr>
              <a:t> і 20% </a:t>
            </a:r>
            <a:r>
              <a:rPr lang="ru-RU" sz="2500" dirty="0" err="1">
                <a:latin typeface="Times New Roman" panose="02020603050405020304" pitchFamily="18" charset="0"/>
                <a:cs typeface="Times New Roman" panose="02020603050405020304" pitchFamily="18" charset="0"/>
              </a:rPr>
              <a:t>залучає</a:t>
            </a:r>
            <a:r>
              <a:rPr lang="ru-RU" sz="2500" dirty="0">
                <a:latin typeface="Times New Roman" panose="02020603050405020304" pitchFamily="18" charset="0"/>
                <a:cs typeface="Times New Roman" panose="02020603050405020304" pitchFamily="18" charset="0"/>
              </a:rPr>
              <a:t>.</a:t>
            </a:r>
            <a:br>
              <a:rPr lang="ru-RU" sz="2500" dirty="0">
                <a:latin typeface="Times New Roman" panose="02020603050405020304" pitchFamily="18" charset="0"/>
                <a:cs typeface="Times New Roman" panose="02020603050405020304" pitchFamily="18" charset="0"/>
              </a:rPr>
            </a:br>
            <a:endParaRPr lang="ru-RU" sz="25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3AA6D81A-610D-4820-B978-52703ACB26B2}"/>
              </a:ext>
            </a:extLst>
          </p:cNvPr>
          <p:cNvSpPr>
            <a:spLocks noGrp="1"/>
          </p:cNvSpPr>
          <p:nvPr>
            <p:ph idx="1"/>
          </p:nvPr>
        </p:nvSpPr>
        <p:spPr>
          <a:xfrm>
            <a:off x="585609" y="1448120"/>
            <a:ext cx="8557470" cy="4868790"/>
          </a:xfrm>
        </p:spPr>
        <p:txBody>
          <a:bodyPr>
            <a:normAutofit fontScale="25000" lnSpcReduction="20000"/>
          </a:bodyPr>
          <a:lstStyle/>
          <a:p>
            <a:pPr>
              <a:lnSpc>
                <a:spcPct val="170000"/>
              </a:lnSpc>
            </a:pPr>
            <a:r>
              <a:rPr lang="ru-RU" sz="6800" b="1" dirty="0">
                <a:latin typeface="Times New Roman" panose="02020603050405020304" pitchFamily="18" charset="0"/>
                <a:cs typeface="Times New Roman" panose="02020603050405020304" pitchFamily="18" charset="0"/>
              </a:rPr>
              <a:t>40% </a:t>
            </a:r>
            <a:r>
              <a:rPr lang="ru-RU" sz="6800" dirty="0">
                <a:latin typeface="Times New Roman" panose="02020603050405020304" pitchFamily="18" charset="0"/>
                <a:cs typeface="Times New Roman" panose="02020603050405020304" pitchFamily="18" charset="0"/>
              </a:rPr>
              <a:t>контент, </a:t>
            </a:r>
            <a:r>
              <a:rPr lang="ru-RU" sz="6800" dirty="0" err="1">
                <a:latin typeface="Times New Roman" panose="02020603050405020304" pitchFamily="18" charset="0"/>
                <a:cs typeface="Times New Roman" panose="02020603050405020304" pitchFamily="18" charset="0"/>
              </a:rPr>
              <a:t>що</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продає</a:t>
            </a:r>
            <a:r>
              <a:rPr lang="ru-RU" sz="6800" dirty="0">
                <a:latin typeface="Times New Roman" panose="02020603050405020304" pitchFamily="18" charset="0"/>
                <a:cs typeface="Times New Roman" panose="02020603050405020304" pitchFamily="18" charset="0"/>
              </a:rPr>
              <a:t> - </a:t>
            </a:r>
            <a:r>
              <a:rPr lang="ru-RU" sz="6800" dirty="0" err="1">
                <a:latin typeface="Times New Roman" panose="02020603050405020304" pitchFamily="18" charset="0"/>
                <a:cs typeface="Times New Roman" panose="02020603050405020304" pitchFamily="18" charset="0"/>
              </a:rPr>
              <a:t>сприятимуть</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створенню</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стабільного</a:t>
            </a:r>
            <a:r>
              <a:rPr lang="ru-RU" sz="6800" dirty="0">
                <a:latin typeface="Times New Roman" panose="02020603050405020304" pitchFamily="18" charset="0"/>
                <a:cs typeface="Times New Roman" panose="02020603050405020304" pitchFamily="18" charset="0"/>
              </a:rPr>
              <a:t> потоку </a:t>
            </a:r>
            <a:r>
              <a:rPr lang="ru-RU" sz="6800" dirty="0" err="1">
                <a:latin typeface="Times New Roman" panose="02020603050405020304" pitchFamily="18" charset="0"/>
                <a:cs typeface="Times New Roman" panose="02020603050405020304" pitchFamily="18" charset="0"/>
              </a:rPr>
              <a:t>клієнтів</a:t>
            </a:r>
            <a:r>
              <a:rPr lang="ru-RU" sz="6800" dirty="0">
                <a:latin typeface="Times New Roman" panose="02020603050405020304" pitchFamily="18" charset="0"/>
                <a:cs typeface="Times New Roman" panose="02020603050405020304" pitchFamily="18" charset="0"/>
              </a:rPr>
              <a:t> і </a:t>
            </a:r>
            <a:r>
              <a:rPr lang="ru-RU" sz="6800" dirty="0" err="1">
                <a:latin typeface="Times New Roman" panose="02020603050405020304" pitchFamily="18" charset="0"/>
                <a:cs typeface="Times New Roman" panose="02020603050405020304" pitchFamily="18" charset="0"/>
              </a:rPr>
              <a:t>залученню</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нових</a:t>
            </a:r>
            <a:r>
              <a:rPr lang="ru-RU" sz="6800" dirty="0">
                <a:latin typeface="Times New Roman" panose="02020603050405020304" pitchFamily="18" charset="0"/>
                <a:cs typeface="Times New Roman" panose="02020603050405020304" pitchFamily="18" charset="0"/>
              </a:rPr>
              <a:t> на </a:t>
            </a:r>
            <a:r>
              <a:rPr lang="ru-RU" sz="6800" dirty="0" err="1">
                <a:latin typeface="Times New Roman" panose="02020603050405020304" pitchFamily="18" charset="0"/>
                <a:cs typeface="Times New Roman" panose="02020603050405020304" pitchFamily="18" charset="0"/>
              </a:rPr>
              <a:t>сторінку</a:t>
            </a:r>
            <a:r>
              <a:rPr lang="ru-RU" sz="6800" dirty="0">
                <a:latin typeface="Times New Roman" panose="02020603050405020304" pitchFamily="18" charset="0"/>
                <a:cs typeface="Times New Roman" panose="02020603050405020304" pitchFamily="18" charset="0"/>
              </a:rPr>
              <a:t> магазину. </a:t>
            </a:r>
            <a:r>
              <a:rPr lang="ru-RU" sz="6800" dirty="0" err="1">
                <a:latin typeface="Times New Roman" panose="02020603050405020304" pitchFamily="18" charset="0"/>
                <a:cs typeface="Times New Roman" panose="02020603050405020304" pitchFamily="18" charset="0"/>
              </a:rPr>
              <a:t>Також</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такий</a:t>
            </a:r>
            <a:r>
              <a:rPr lang="ru-RU" sz="6800" dirty="0">
                <a:latin typeface="Times New Roman" panose="02020603050405020304" pitchFamily="18" charset="0"/>
                <a:cs typeface="Times New Roman" panose="02020603050405020304" pitchFamily="18" charset="0"/>
              </a:rPr>
              <a:t> контент буде </a:t>
            </a:r>
            <a:r>
              <a:rPr lang="ru-RU" sz="6800" dirty="0" err="1">
                <a:latin typeface="Times New Roman" panose="02020603050405020304" pitchFamily="18" charset="0"/>
                <a:cs typeface="Times New Roman" panose="02020603050405020304" pitchFamily="18" charset="0"/>
              </a:rPr>
              <a:t>підвищувати</a:t>
            </a:r>
            <a:r>
              <a:rPr lang="ru-RU" sz="6800" dirty="0">
                <a:latin typeface="Times New Roman" panose="02020603050405020304" pitchFamily="18" charset="0"/>
                <a:cs typeface="Times New Roman" panose="02020603050405020304" pitchFamily="18" charset="0"/>
              </a:rPr>
              <a:t> попит на продукт на ринку</a:t>
            </a:r>
          </a:p>
          <a:p>
            <a:pPr>
              <a:lnSpc>
                <a:spcPct val="170000"/>
              </a:lnSpc>
            </a:pPr>
            <a:r>
              <a:rPr lang="ru-RU" sz="6800" b="1" dirty="0">
                <a:latin typeface="Times New Roman" panose="02020603050405020304" pitchFamily="18" charset="0"/>
                <a:cs typeface="Times New Roman" panose="02020603050405020304" pitchFamily="18" charset="0"/>
              </a:rPr>
              <a:t>40% </a:t>
            </a:r>
            <a:r>
              <a:rPr lang="ru-RU" sz="6800" b="1" dirty="0" err="1">
                <a:latin typeface="Times New Roman" panose="02020603050405020304" pitchFamily="18" charset="0"/>
                <a:cs typeface="Times New Roman" panose="02020603050405020304" pitchFamily="18" charset="0"/>
              </a:rPr>
              <a:t>інформаційного</a:t>
            </a:r>
            <a:r>
              <a:rPr lang="ru-RU" sz="6800" b="1" dirty="0">
                <a:latin typeface="Times New Roman" panose="02020603050405020304" pitchFamily="18" charset="0"/>
                <a:cs typeface="Times New Roman" panose="02020603050405020304" pitchFamily="18" charset="0"/>
              </a:rPr>
              <a:t> контенту </a:t>
            </a:r>
            <a:r>
              <a:rPr lang="ru-RU" sz="6800" dirty="0">
                <a:latin typeface="Times New Roman" panose="02020603050405020304" pitchFamily="18" charset="0"/>
                <a:cs typeface="Times New Roman" panose="02020603050405020304" pitchFamily="18" charset="0"/>
              </a:rPr>
              <a:t>буде </a:t>
            </a:r>
            <a:r>
              <a:rPr lang="ru-RU" sz="6800" dirty="0" err="1">
                <a:latin typeface="Times New Roman" panose="02020603050405020304" pitchFamily="18" charset="0"/>
                <a:cs typeface="Times New Roman" panose="02020603050405020304" pitchFamily="18" charset="0"/>
              </a:rPr>
              <a:t>стимулювати</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підписки</a:t>
            </a:r>
            <a:r>
              <a:rPr lang="ru-RU" sz="6800" dirty="0">
                <a:latin typeface="Times New Roman" panose="02020603050405020304" pitchFamily="18" charset="0"/>
                <a:cs typeface="Times New Roman" panose="02020603050405020304" pitchFamily="18" charset="0"/>
              </a:rPr>
              <a:t> на аккаунт. Даний тип контенту буде </a:t>
            </a:r>
            <a:r>
              <a:rPr lang="ru-RU" sz="6800" dirty="0" err="1">
                <a:latin typeface="Times New Roman" panose="02020603050405020304" pitchFamily="18" charset="0"/>
                <a:cs typeface="Times New Roman" panose="02020603050405020304" pitchFamily="18" charset="0"/>
              </a:rPr>
              <a:t>знайомити</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потенційних</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споживачів</a:t>
            </a:r>
            <a:r>
              <a:rPr lang="ru-RU" sz="6800" dirty="0">
                <a:latin typeface="Times New Roman" panose="02020603050405020304" pitchFamily="18" charset="0"/>
                <a:cs typeface="Times New Roman" panose="02020603050405020304" pitchFamily="18" charset="0"/>
              </a:rPr>
              <a:t> з товаром, </a:t>
            </a:r>
            <a:r>
              <a:rPr lang="ru-RU" sz="6800" dirty="0" err="1">
                <a:latin typeface="Times New Roman" panose="02020603050405020304" pitchFamily="18" charset="0"/>
                <a:cs typeface="Times New Roman" panose="02020603050405020304" pitchFamily="18" charset="0"/>
              </a:rPr>
              <a:t>пояснювати</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унікальність</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торгової</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пропозиції</a:t>
            </a:r>
            <a:r>
              <a:rPr lang="ru-RU" sz="6800" dirty="0">
                <a:latin typeface="Times New Roman" panose="02020603050405020304" pitchFamily="18" charset="0"/>
                <a:cs typeface="Times New Roman" panose="02020603050405020304" pitchFamily="18" charset="0"/>
              </a:rPr>
              <a:t> бренду, </a:t>
            </a:r>
            <a:r>
              <a:rPr lang="ru-RU" sz="6800" dirty="0" err="1">
                <a:latin typeface="Times New Roman" panose="02020603050405020304" pitchFamily="18" charset="0"/>
                <a:cs typeface="Times New Roman" panose="02020603050405020304" pitchFamily="18" charset="0"/>
              </a:rPr>
              <a:t>інформувати</a:t>
            </a:r>
            <a:r>
              <a:rPr lang="ru-RU" sz="6800" dirty="0">
                <a:latin typeface="Times New Roman" panose="02020603050405020304" pitchFamily="18" charset="0"/>
                <a:cs typeface="Times New Roman" panose="02020603050405020304" pitchFamily="18" charset="0"/>
              </a:rPr>
              <a:t> про новинки та </a:t>
            </a:r>
            <a:r>
              <a:rPr lang="ru-RU" sz="6800" dirty="0" err="1">
                <a:latin typeface="Times New Roman" panose="02020603050405020304" pitchFamily="18" charset="0"/>
                <a:cs typeface="Times New Roman" panose="02020603050405020304" pitchFamily="18" charset="0"/>
              </a:rPr>
              <a:t>відповідати</a:t>
            </a:r>
            <a:r>
              <a:rPr lang="ru-RU" sz="6800" dirty="0">
                <a:latin typeface="Times New Roman" panose="02020603050405020304" pitchFamily="18" charset="0"/>
                <a:cs typeface="Times New Roman" panose="02020603050405020304" pitchFamily="18" charset="0"/>
              </a:rPr>
              <a:t> на </a:t>
            </a:r>
            <a:r>
              <a:rPr lang="ru-RU" sz="6800" dirty="0" err="1">
                <a:latin typeface="Times New Roman" panose="02020603050405020304" pitchFamily="18" charset="0"/>
                <a:cs typeface="Times New Roman" panose="02020603050405020304" pitchFamily="18" charset="0"/>
              </a:rPr>
              <a:t>найактуальніші</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питання</a:t>
            </a:r>
            <a:r>
              <a:rPr lang="ru-RU" sz="6800" dirty="0">
                <a:latin typeface="Times New Roman" panose="02020603050405020304" pitchFamily="18" charset="0"/>
                <a:cs typeface="Times New Roman" panose="02020603050405020304" pitchFamily="18" charset="0"/>
              </a:rPr>
              <a:t> для </a:t>
            </a:r>
            <a:r>
              <a:rPr lang="ru-RU" sz="6800" dirty="0" err="1">
                <a:latin typeface="Times New Roman" panose="02020603050405020304" pitchFamily="18" charset="0"/>
                <a:cs typeface="Times New Roman" panose="02020603050405020304" pitchFamily="18" charset="0"/>
              </a:rPr>
              <a:t>підвищення</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лояльності</a:t>
            </a:r>
            <a:r>
              <a:rPr lang="ru-RU" sz="6800" dirty="0">
                <a:latin typeface="Times New Roman" panose="02020603050405020304" pitchFamily="18" charset="0"/>
                <a:cs typeface="Times New Roman" panose="02020603050405020304" pitchFamily="18" charset="0"/>
              </a:rPr>
              <a:t> і </a:t>
            </a:r>
            <a:r>
              <a:rPr lang="ru-RU" sz="6800" dirty="0" err="1">
                <a:latin typeface="Times New Roman" panose="02020603050405020304" pitchFamily="18" charset="0"/>
                <a:cs typeface="Times New Roman" panose="02020603050405020304" pitchFamily="18" charset="0"/>
              </a:rPr>
              <a:t>впізнаваності</a:t>
            </a:r>
            <a:r>
              <a:rPr lang="ru-RU" sz="6800" dirty="0">
                <a:latin typeface="Times New Roman" panose="02020603050405020304" pitchFamily="18" charset="0"/>
                <a:cs typeface="Times New Roman" panose="02020603050405020304" pitchFamily="18" charset="0"/>
              </a:rPr>
              <a:t>.</a:t>
            </a:r>
          </a:p>
          <a:p>
            <a:pPr>
              <a:lnSpc>
                <a:spcPct val="170000"/>
              </a:lnSpc>
            </a:pPr>
            <a:r>
              <a:rPr lang="ru-RU" sz="6800" b="1" dirty="0">
                <a:latin typeface="Times New Roman" panose="02020603050405020304" pitchFamily="18" charset="0"/>
                <a:cs typeface="Times New Roman" panose="02020603050405020304" pitchFamily="18" charset="0"/>
              </a:rPr>
              <a:t>20% </a:t>
            </a:r>
            <a:r>
              <a:rPr lang="ru-RU" sz="6800" b="1" dirty="0" err="1">
                <a:latin typeface="Times New Roman" panose="02020603050405020304" pitchFamily="18" charset="0"/>
                <a:cs typeface="Times New Roman" panose="02020603050405020304" pitchFamily="18" charset="0"/>
              </a:rPr>
              <a:t>залучення</a:t>
            </a:r>
            <a:r>
              <a:rPr lang="ru-RU" sz="6800" b="1" dirty="0">
                <a:latin typeface="Times New Roman" panose="02020603050405020304" pitchFamily="18" charset="0"/>
                <a:cs typeface="Times New Roman" panose="02020603050405020304" pitchFamily="18" charset="0"/>
              </a:rPr>
              <a:t> контенту </a:t>
            </a:r>
            <a:r>
              <a:rPr lang="ru-RU" sz="6800" dirty="0">
                <a:latin typeface="Times New Roman" panose="02020603050405020304" pitchFamily="18" charset="0"/>
                <a:cs typeface="Times New Roman" panose="02020603050405020304" pitchFamily="18" charset="0"/>
              </a:rPr>
              <a:t>буде </a:t>
            </a:r>
            <a:r>
              <a:rPr lang="ru-RU" sz="6800" dirty="0" err="1">
                <a:latin typeface="Times New Roman" panose="02020603050405020304" pitchFamily="18" charset="0"/>
                <a:cs typeface="Times New Roman" panose="02020603050405020304" pitchFamily="18" charset="0"/>
              </a:rPr>
              <a:t>стимулювати</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підписатися</a:t>
            </a:r>
            <a:r>
              <a:rPr lang="ru-RU" sz="6800" dirty="0">
                <a:latin typeface="Times New Roman" panose="02020603050405020304" pitchFamily="18" charset="0"/>
                <a:cs typeface="Times New Roman" panose="02020603050405020304" pitchFamily="18" charset="0"/>
              </a:rPr>
              <a:t> на аккаунт, з </a:t>
            </a:r>
            <a:r>
              <a:rPr lang="ru-RU" sz="6800" dirty="0" err="1">
                <a:latin typeface="Times New Roman" panose="02020603050405020304" pitchFamily="18" charset="0"/>
                <a:cs typeface="Times New Roman" panose="02020603050405020304" pitchFamily="18" charset="0"/>
              </a:rPr>
              <a:t>подальшою</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участю</a:t>
            </a:r>
            <a:r>
              <a:rPr lang="ru-RU" sz="6800" dirty="0">
                <a:latin typeface="Times New Roman" panose="02020603050405020304" pitchFamily="18" charset="0"/>
                <a:cs typeface="Times New Roman" panose="02020603050405020304" pitchFamily="18" charset="0"/>
              </a:rPr>
              <a:t> в </a:t>
            </a:r>
            <a:r>
              <a:rPr lang="ru-RU" sz="6800" dirty="0" err="1">
                <a:latin typeface="Times New Roman" panose="02020603050405020304" pitchFamily="18" charset="0"/>
                <a:cs typeface="Times New Roman" panose="02020603050405020304" pitchFamily="18" charset="0"/>
              </a:rPr>
              <a:t>житті</a:t>
            </a:r>
            <a:r>
              <a:rPr lang="ru-RU" sz="6800" dirty="0">
                <a:latin typeface="Times New Roman" panose="02020603050405020304" pitchFamily="18" charset="0"/>
                <a:cs typeface="Times New Roman" panose="02020603050405020304" pitchFamily="18" charset="0"/>
              </a:rPr>
              <a:t> аккаунта, активного </a:t>
            </a:r>
            <a:r>
              <a:rPr lang="ru-RU" sz="6800" dirty="0" err="1">
                <a:latin typeface="Times New Roman" panose="02020603050405020304" pitchFamily="18" charset="0"/>
                <a:cs typeface="Times New Roman" panose="02020603050405020304" pitchFamily="18" charset="0"/>
              </a:rPr>
              <a:t>комментінга</a:t>
            </a:r>
            <a:r>
              <a:rPr lang="ru-RU" sz="6800" dirty="0">
                <a:latin typeface="Times New Roman" panose="02020603050405020304" pitchFamily="18" charset="0"/>
                <a:cs typeface="Times New Roman" panose="02020603050405020304" pitchFamily="18" charset="0"/>
              </a:rPr>
              <a:t> і </a:t>
            </a:r>
            <a:r>
              <a:rPr lang="ru-RU" sz="6800" dirty="0" err="1">
                <a:latin typeface="Times New Roman" panose="02020603050405020304" pitchFamily="18" charset="0"/>
                <a:cs typeface="Times New Roman" panose="02020603050405020304" pitchFamily="18" charset="0"/>
              </a:rPr>
              <a:t>збереження</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публікацій</a:t>
            </a:r>
            <a:r>
              <a:rPr lang="ru-RU" sz="6800" dirty="0">
                <a:latin typeface="Times New Roman" panose="02020603050405020304" pitchFamily="18" charset="0"/>
                <a:cs typeface="Times New Roman" panose="02020603050405020304" pitchFamily="18" charset="0"/>
              </a:rPr>
              <a:t>. За </a:t>
            </a:r>
            <a:r>
              <a:rPr lang="ru-RU" sz="6800" dirty="0" err="1">
                <a:latin typeface="Times New Roman" panose="02020603050405020304" pitchFamily="18" charset="0"/>
                <a:cs typeface="Times New Roman" panose="02020603050405020304" pitchFamily="18" charset="0"/>
              </a:rPr>
              <a:t>допомогою</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даного</a:t>
            </a:r>
            <a:r>
              <a:rPr lang="ru-RU" sz="6800" dirty="0">
                <a:latin typeface="Times New Roman" panose="02020603050405020304" pitchFamily="18" charset="0"/>
                <a:cs typeface="Times New Roman" panose="02020603050405020304" pitchFamily="18" charset="0"/>
              </a:rPr>
              <a:t> контенту </a:t>
            </a:r>
            <a:r>
              <a:rPr lang="ru-RU" sz="6800" dirty="0" err="1">
                <a:latin typeface="Times New Roman" panose="02020603050405020304" pitchFamily="18" charset="0"/>
                <a:cs typeface="Times New Roman" panose="02020603050405020304" pitchFamily="18" charset="0"/>
              </a:rPr>
              <a:t>вдасться</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підвищувати</a:t>
            </a:r>
            <a:r>
              <a:rPr lang="ru-RU" sz="6800" dirty="0">
                <a:latin typeface="Times New Roman" panose="02020603050405020304" pitchFamily="18" charset="0"/>
                <a:cs typeface="Times New Roman" panose="02020603050405020304" pitchFamily="18" charset="0"/>
              </a:rPr>
              <a:t> і </a:t>
            </a:r>
            <a:r>
              <a:rPr lang="ru-RU" sz="6800" dirty="0" err="1">
                <a:latin typeface="Times New Roman" panose="02020603050405020304" pitchFamily="18" charset="0"/>
                <a:cs typeface="Times New Roman" panose="02020603050405020304" pitchFamily="18" charset="0"/>
              </a:rPr>
              <a:t>підтримувати</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рівень</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залученості</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вже</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існуючої</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аудиторії</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привернути</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нових</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клієнтів</a:t>
            </a:r>
            <a:r>
              <a:rPr lang="ru-RU" sz="6800" dirty="0">
                <a:latin typeface="Times New Roman" panose="02020603050405020304" pitchFamily="18" charset="0"/>
                <a:cs typeface="Times New Roman" panose="02020603050405020304" pitchFamily="18" charset="0"/>
              </a:rPr>
              <a:t> і </a:t>
            </a:r>
            <a:r>
              <a:rPr lang="ru-RU" sz="6800" dirty="0" err="1">
                <a:latin typeface="Times New Roman" panose="02020603050405020304" pitchFamily="18" charset="0"/>
                <a:cs typeface="Times New Roman" panose="02020603050405020304" pitchFamily="18" charset="0"/>
              </a:rPr>
              <a:t>змотивуватиїх</a:t>
            </a:r>
            <a:r>
              <a:rPr lang="ru-RU" sz="6800" dirty="0">
                <a:latin typeface="Times New Roman" panose="02020603050405020304" pitchFamily="18" charset="0"/>
                <a:cs typeface="Times New Roman" panose="02020603050405020304" pitchFamily="18" charset="0"/>
              </a:rPr>
              <a:t> до покупки.</a:t>
            </a:r>
          </a:p>
          <a:p>
            <a:pPr>
              <a:lnSpc>
                <a:spcPct val="170000"/>
              </a:lnSpc>
            </a:pPr>
            <a:endParaRPr lang="ru-RU" dirty="0"/>
          </a:p>
        </p:txBody>
      </p:sp>
      <p:pic>
        <p:nvPicPr>
          <p:cNvPr id="5" name="Рисунок 4">
            <a:extLst>
              <a:ext uri="{FF2B5EF4-FFF2-40B4-BE49-F238E27FC236}">
                <a16:creationId xmlns:a16="http://schemas.microsoft.com/office/drawing/2014/main" id="{DBB04F8C-D2EE-4BF6-ABFD-6E97D98241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3079" y="3428999"/>
            <a:ext cx="3048922" cy="3063875"/>
          </a:xfrm>
          <a:prstGeom prst="rect">
            <a:avLst/>
          </a:prstGeom>
        </p:spPr>
      </p:pic>
    </p:spTree>
    <p:extLst>
      <p:ext uri="{BB962C8B-B14F-4D97-AF65-F5344CB8AC3E}">
        <p14:creationId xmlns:p14="http://schemas.microsoft.com/office/powerpoint/2010/main" val="900773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A8913D-CC21-48C3-A020-EFCE028BC0F6}"/>
              </a:ext>
            </a:extLst>
          </p:cNvPr>
          <p:cNvSpPr>
            <a:spLocks noGrp="1"/>
          </p:cNvSpPr>
          <p:nvPr>
            <p:ph type="title"/>
          </p:nvPr>
        </p:nvSpPr>
        <p:spPr>
          <a:xfrm>
            <a:off x="838200" y="675853"/>
            <a:ext cx="10515600" cy="1325563"/>
          </a:xfrm>
        </p:spPr>
        <p:txBody>
          <a:bodyPr/>
          <a:lstStyle/>
          <a:p>
            <a:pPr algn="ctr"/>
            <a:r>
              <a:rPr lang="uk-UA" dirty="0">
                <a:highlight>
                  <a:srgbClr val="FFFF00"/>
                </a:highlight>
              </a:rPr>
              <a:t>Створення контенту на прикладі магазину одягу</a:t>
            </a:r>
            <a:endParaRPr lang="ru-RU" dirty="0">
              <a:highlight>
                <a:srgbClr val="FFFF00"/>
              </a:highlight>
            </a:endParaRPr>
          </a:p>
        </p:txBody>
      </p:sp>
      <p:pic>
        <p:nvPicPr>
          <p:cNvPr id="3" name="Рисунок 2">
            <a:extLst>
              <a:ext uri="{FF2B5EF4-FFF2-40B4-BE49-F238E27FC236}">
                <a16:creationId xmlns:a16="http://schemas.microsoft.com/office/drawing/2014/main" id="{B9AC5928-09C9-4C18-813D-046466290F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582" y="1776192"/>
            <a:ext cx="3422433" cy="4824576"/>
          </a:xfrm>
          <a:prstGeom prst="rect">
            <a:avLst/>
          </a:prstGeom>
        </p:spPr>
      </p:pic>
      <p:pic>
        <p:nvPicPr>
          <p:cNvPr id="4" name="Рисунок 3">
            <a:extLst>
              <a:ext uri="{FF2B5EF4-FFF2-40B4-BE49-F238E27FC236}">
                <a16:creationId xmlns:a16="http://schemas.microsoft.com/office/drawing/2014/main" id="{FC7DC730-0A79-426F-B5EA-3599C768EB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1886" y="1870857"/>
            <a:ext cx="2682747" cy="4729911"/>
          </a:xfrm>
          <a:prstGeom prst="rect">
            <a:avLst/>
          </a:prstGeom>
          <a:ln>
            <a:solidFill>
              <a:schemeClr val="bg1"/>
            </a:solidFill>
          </a:ln>
        </p:spPr>
      </p:pic>
      <p:pic>
        <p:nvPicPr>
          <p:cNvPr id="5" name="Рисунок 4">
            <a:extLst>
              <a:ext uri="{FF2B5EF4-FFF2-40B4-BE49-F238E27FC236}">
                <a16:creationId xmlns:a16="http://schemas.microsoft.com/office/drawing/2014/main" id="{98FD36A2-D15C-46F1-A484-8B30189F47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8498" y="2235755"/>
            <a:ext cx="2847489" cy="4365013"/>
          </a:xfrm>
          <a:prstGeom prst="rect">
            <a:avLst/>
          </a:prstGeom>
          <a:ln>
            <a:solidFill>
              <a:schemeClr val="bg1"/>
            </a:solidFill>
          </a:ln>
        </p:spPr>
      </p:pic>
    </p:spTree>
    <p:extLst>
      <p:ext uri="{BB962C8B-B14F-4D97-AF65-F5344CB8AC3E}">
        <p14:creationId xmlns:p14="http://schemas.microsoft.com/office/powerpoint/2010/main" val="901279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F7B8CE-577B-49ED-BDD7-65A5FF7A304A}"/>
              </a:ext>
            </a:extLst>
          </p:cNvPr>
          <p:cNvSpPr>
            <a:spLocks noGrp="1"/>
          </p:cNvSpPr>
          <p:nvPr>
            <p:ph type="title"/>
          </p:nvPr>
        </p:nvSpPr>
        <p:spPr>
          <a:xfrm>
            <a:off x="418751" y="365125"/>
            <a:ext cx="10515600" cy="1325563"/>
          </a:xfrm>
        </p:spPr>
        <p:txBody>
          <a:bodyPr>
            <a:normAutofit fontScale="90000"/>
          </a:bodyPr>
          <a:lstStyle/>
          <a:p>
            <a:r>
              <a:rPr lang="ru-RU" dirty="0" err="1">
                <a:latin typeface="Times New Roman" panose="02020603050405020304" pitchFamily="18" charset="0"/>
                <a:cs typeface="Times New Roman" panose="02020603050405020304" pitchFamily="18" charset="0"/>
              </a:rPr>
              <a:t>Інформаційний</a:t>
            </a:r>
            <a:r>
              <a:rPr lang="ru-RU" dirty="0">
                <a:latin typeface="Times New Roman" panose="02020603050405020304" pitchFamily="18" charset="0"/>
                <a:cs typeface="Times New Roman" panose="02020603050405020304" pitchFamily="18" charset="0"/>
              </a:rPr>
              <a:t> (40%):       </a:t>
            </a:r>
            <a:r>
              <a:rPr lang="ru-RU" dirty="0" err="1">
                <a:latin typeface="Times New Roman" panose="02020603050405020304" pitchFamily="18" charset="0"/>
                <a:cs typeface="Times New Roman" panose="02020603050405020304" pitchFamily="18" charset="0"/>
              </a:rPr>
              <a:t>Залучений</a:t>
            </a:r>
            <a:r>
              <a:rPr lang="ru-RU" dirty="0">
                <a:latin typeface="Times New Roman" panose="02020603050405020304" pitchFamily="18" charset="0"/>
                <a:cs typeface="Times New Roman" panose="02020603050405020304" pitchFamily="18" charset="0"/>
              </a:rPr>
              <a:t> (20%):</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87FA191C-0BC3-4DB5-8A30-3FDAAAFAB1EA}"/>
              </a:ext>
            </a:extLst>
          </p:cNvPr>
          <p:cNvSpPr>
            <a:spLocks noGrp="1"/>
          </p:cNvSpPr>
          <p:nvPr>
            <p:ph idx="1"/>
          </p:nvPr>
        </p:nvSpPr>
        <p:spPr>
          <a:xfrm>
            <a:off x="418751" y="1265009"/>
            <a:ext cx="5914937" cy="5028556"/>
          </a:xfrm>
          <a:ln>
            <a:solidFill>
              <a:schemeClr val="tx2">
                <a:lumMod val="60000"/>
                <a:lumOff val="40000"/>
              </a:schemeClr>
            </a:solidFill>
          </a:ln>
        </p:spPr>
        <p:txBody>
          <a:bodyPr>
            <a:normAutofit fontScale="77500" lnSpcReduction="20000"/>
          </a:bodyPr>
          <a:lstStyle/>
          <a:p>
            <a:pPr marL="0" indent="0">
              <a:buNone/>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ідея</a:t>
            </a:r>
            <a:r>
              <a:rPr lang="ru-RU" dirty="0">
                <a:latin typeface="Times New Roman" panose="02020603050405020304" pitchFamily="18" charset="0"/>
                <a:cs typeface="Times New Roman" panose="02020603050405020304" pitchFamily="18" charset="0"/>
              </a:rPr>
              <a:t> бренду</a:t>
            </a:r>
          </a:p>
          <a:p>
            <a:pPr marL="0" indent="0">
              <a:buNone/>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актуальні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тренди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поради</a:t>
            </a:r>
            <a:endParaRPr lang="ru-RU" dirty="0">
              <a:latin typeface="Times New Roman" panose="02020603050405020304" pitchFamily="18" charset="0"/>
              <a:cs typeface="Times New Roman" panose="02020603050405020304" pitchFamily="18" charset="0"/>
            </a:endParaRPr>
          </a:p>
          <a:p>
            <a:pPr marL="0" indent="0">
              <a:buNone/>
            </a:pPr>
            <a:r>
              <a:rPr lang="ru-RU" dirty="0" err="1">
                <a:latin typeface="Times New Roman" panose="02020603050405020304" pitchFamily="18" charset="0"/>
                <a:cs typeface="Times New Roman" panose="02020603050405020304" pitchFamily="18" charset="0"/>
              </a:rPr>
              <a:t>стиліста</a:t>
            </a:r>
            <a:r>
              <a:rPr lang="ru-RU" dirty="0">
                <a:latin typeface="Times New Roman" panose="02020603050405020304" pitchFamily="18" charset="0"/>
                <a:cs typeface="Times New Roman" panose="02020603050405020304" pitchFamily="18" charset="0"/>
              </a:rPr>
              <a:t>, новинки сезону,</a:t>
            </a:r>
          </a:p>
          <a:p>
            <a:pPr marL="0" indent="0">
              <a:buNone/>
            </a:pPr>
            <a:r>
              <a:rPr lang="ru-RU" dirty="0">
                <a:latin typeface="Times New Roman" panose="02020603050405020304" pitchFamily="18" charset="0"/>
                <a:cs typeface="Times New Roman" panose="02020603050405020304" pitchFamily="18" charset="0"/>
              </a:rPr>
              <a:t>- як правильно </a:t>
            </a:r>
            <a:r>
              <a:rPr lang="ru-RU" dirty="0" err="1">
                <a:latin typeface="Times New Roman" panose="02020603050405020304" pitchFamily="18" charset="0"/>
                <a:cs typeface="Times New Roman" panose="02020603050405020304" pitchFamily="18" charset="0"/>
              </a:rPr>
              <a:t>підібрати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розмір</a:t>
            </a:r>
            <a:endParaRPr lang="ru-RU"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 за </a:t>
            </a:r>
            <a:r>
              <a:rPr lang="ru-RU" dirty="0" err="1">
                <a:latin typeface="Times New Roman" panose="02020603050405020304" pitchFamily="18" charset="0"/>
                <a:cs typeface="Times New Roman" panose="02020603050405020304" pitchFamily="18" charset="0"/>
              </a:rPr>
              <a:t>лаштунками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виробництво,матеріали</a:t>
            </a:r>
            <a:r>
              <a:rPr lang="ru-RU" dirty="0">
                <a:latin typeface="Times New Roman" panose="02020603050405020304" pitchFamily="18" charset="0"/>
                <a:cs typeface="Times New Roman" panose="02020603050405020304" pitchFamily="18" charset="0"/>
              </a:rPr>
              <a:t>)</a:t>
            </a:r>
          </a:p>
          <a:p>
            <a:pPr marL="0" indent="0">
              <a:buNone/>
            </a:pPr>
            <a:r>
              <a:rPr lang="ru-RU" dirty="0">
                <a:latin typeface="Times New Roman" panose="02020603050405020304" pitchFamily="18" charset="0"/>
                <a:cs typeface="Times New Roman" panose="02020603050405020304" pitchFamily="18" charset="0"/>
              </a:rPr>
              <a:t>- для кого </a:t>
            </a:r>
            <a:r>
              <a:rPr lang="ru-RU" dirty="0" err="1">
                <a:latin typeface="Times New Roman" panose="02020603050405020304" pitchFamily="18" charset="0"/>
                <a:cs typeface="Times New Roman" panose="02020603050405020304" pitchFamily="18" charset="0"/>
              </a:rPr>
              <a:t>створений</a:t>
            </a:r>
            <a:r>
              <a:rPr lang="ru-RU" dirty="0">
                <a:latin typeface="Times New Roman" panose="02020603050405020304" pitchFamily="18" charset="0"/>
                <a:cs typeface="Times New Roman" panose="02020603050405020304" pitchFamily="18" charset="0"/>
              </a:rPr>
              <a:t> бренд</a:t>
            </a:r>
          </a:p>
          <a:p>
            <a:pPr marL="0" indent="0">
              <a:buNone/>
            </a:pPr>
            <a:r>
              <a:rPr lang="ru-RU" dirty="0">
                <a:latin typeface="Times New Roman" panose="02020603050405020304" pitchFamily="18" charset="0"/>
                <a:cs typeface="Times New Roman" panose="02020603050405020304" pitchFamily="18" charset="0"/>
              </a:rPr>
              <a:t>- команда бренду</a:t>
            </a:r>
          </a:p>
          <a:p>
            <a:pPr marL="0" indent="0">
              <a:buNone/>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анонси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нових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колекцій</a:t>
            </a:r>
            <a:endParaRPr lang="ru-RU"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 топ рейтинги і </a:t>
            </a:r>
            <a:r>
              <a:rPr lang="ru-RU" dirty="0" err="1">
                <a:latin typeface="Times New Roman" panose="02020603050405020304" pitchFamily="18" charset="0"/>
                <a:cs typeface="Times New Roman" panose="02020603050405020304" pitchFamily="18" charset="0"/>
              </a:rPr>
              <a:t>вибірки</a:t>
            </a:r>
            <a:r>
              <a:rPr lang="ru-RU" dirty="0">
                <a:latin typeface="Times New Roman" panose="02020603050405020304" pitchFamily="18" charset="0"/>
                <a:cs typeface="Times New Roman" panose="02020603050405020304" pitchFamily="18" charset="0"/>
              </a:rPr>
              <a:t> (топ-5аксесуарів, </a:t>
            </a:r>
            <a:r>
              <a:rPr lang="ru-RU" dirty="0" err="1">
                <a:latin typeface="Times New Roman" panose="02020603050405020304" pitchFamily="18" charset="0"/>
                <a:cs typeface="Times New Roman" panose="02020603050405020304" pitchFamily="18" charset="0"/>
              </a:rPr>
              <a:t>які</a:t>
            </a:r>
            <a:endParaRPr lang="ru-RU" dirty="0">
              <a:latin typeface="Times New Roman" panose="02020603050405020304" pitchFamily="18" charset="0"/>
              <a:cs typeface="Times New Roman" panose="02020603050405020304" pitchFamily="18" charset="0"/>
            </a:endParaRPr>
          </a:p>
          <a:p>
            <a:pPr marL="0" indent="0">
              <a:buNone/>
            </a:pPr>
            <a:r>
              <a:rPr lang="ru-RU" dirty="0" err="1">
                <a:latin typeface="Times New Roman" panose="02020603050405020304" pitchFamily="18" charset="0"/>
                <a:cs typeface="Times New Roman" panose="02020603050405020304" pitchFamily="18" charset="0"/>
              </a:rPr>
              <a:t>поєднуються</a:t>
            </a:r>
            <a:r>
              <a:rPr lang="ru-RU" dirty="0">
                <a:latin typeface="Times New Roman" panose="02020603050405020304" pitchFamily="18" charset="0"/>
                <a:cs typeface="Times New Roman" panose="02020603050405020304" pitchFamily="18" charset="0"/>
              </a:rPr>
              <a:t> з </a:t>
            </a:r>
            <a:r>
              <a:rPr lang="ru-RU" dirty="0" err="1">
                <a:latin typeface="Times New Roman" panose="02020603050405020304" pitchFamily="18" charset="0"/>
                <a:cs typeface="Times New Roman" panose="02020603050405020304" pitchFamily="18" charset="0"/>
              </a:rPr>
              <a:t>сукнею</a:t>
            </a:r>
            <a:r>
              <a:rPr lang="ru-RU" dirty="0">
                <a:latin typeface="Times New Roman" panose="02020603050405020304" pitchFamily="18" charset="0"/>
                <a:cs typeface="Times New Roman" panose="02020603050405020304" pitchFamily="18" charset="0"/>
              </a:rPr>
              <a:t>)</a:t>
            </a:r>
          </a:p>
          <a:p>
            <a:pPr marL="0" indent="0">
              <a:buNone/>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результати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опитувань</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голосувань</a:t>
            </a:r>
            <a:endParaRPr lang="ru-RU" dirty="0">
              <a:latin typeface="Times New Roman" panose="02020603050405020304" pitchFamily="18" charset="0"/>
              <a:cs typeface="Times New Roman" panose="02020603050405020304" pitchFamily="18" charset="0"/>
            </a:endParaRPr>
          </a:p>
          <a:p>
            <a:pPr>
              <a:buFontTx/>
              <a:buChar char="-"/>
            </a:pPr>
            <a:r>
              <a:rPr lang="en-US" dirty="0">
                <a:latin typeface="Times New Roman" panose="02020603050405020304" pitchFamily="18" charset="0"/>
                <a:cs typeface="Times New Roman" panose="02020603050405020304" pitchFamily="18" charset="0"/>
              </a:rPr>
              <a:t>FAQ</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підбірка</a:t>
            </a:r>
            <a:r>
              <a:rPr lang="ru-RU" dirty="0">
                <a:latin typeface="Times New Roman" panose="02020603050405020304" pitchFamily="18" charset="0"/>
                <a:cs typeface="Times New Roman" panose="02020603050405020304" pitchFamily="18" charset="0"/>
              </a:rPr>
              <a:t> часто </a:t>
            </a:r>
            <a:r>
              <a:rPr lang="ru-RU" dirty="0" err="1">
                <a:latin typeface="Times New Roman" panose="02020603050405020304" pitchFamily="18" charset="0"/>
                <a:cs typeface="Times New Roman" panose="02020603050405020304" pitchFamily="18" charset="0"/>
              </a:rPr>
              <a:t>задаваних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питань</a:t>
            </a:r>
            <a:r>
              <a:rPr lang="ru-RU" dirty="0">
                <a:latin typeface="Times New Roman" panose="02020603050405020304" pitchFamily="18" charset="0"/>
                <a:cs typeface="Times New Roman" panose="02020603050405020304" pitchFamily="18" charset="0"/>
              </a:rPr>
              <a:t> на</a:t>
            </a:r>
          </a:p>
          <a:p>
            <a:pPr marL="0" indent="0">
              <a:buNone/>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певну</a:t>
            </a:r>
            <a:r>
              <a:rPr lang="ru-RU" dirty="0">
                <a:latin typeface="Times New Roman" panose="02020603050405020304" pitchFamily="18" charset="0"/>
                <a:cs typeface="Times New Roman" panose="02020603050405020304" pitchFamily="18" charset="0"/>
              </a:rPr>
              <a:t> тему та </a:t>
            </a:r>
            <a:r>
              <a:rPr lang="ru-RU" dirty="0" err="1">
                <a:latin typeface="Times New Roman" panose="02020603050405020304" pitchFamily="18" charset="0"/>
                <a:cs typeface="Times New Roman" panose="02020603050405020304" pitchFamily="18" charset="0"/>
              </a:rPr>
              <a:t>відповідей</a:t>
            </a:r>
            <a:r>
              <a:rPr lang="ru-RU" dirty="0">
                <a:latin typeface="Times New Roman" panose="02020603050405020304" pitchFamily="18" charset="0"/>
                <a:cs typeface="Times New Roman" panose="02020603050405020304" pitchFamily="18" charset="0"/>
              </a:rPr>
              <a:t> на них)</a:t>
            </a:r>
          </a:p>
        </p:txBody>
      </p:sp>
      <p:sp>
        <p:nvSpPr>
          <p:cNvPr id="4" name="Прямоугольник 3">
            <a:extLst>
              <a:ext uri="{FF2B5EF4-FFF2-40B4-BE49-F238E27FC236}">
                <a16:creationId xmlns:a16="http://schemas.microsoft.com/office/drawing/2014/main" id="{74EE530B-F6AC-47C1-A3F9-7AD899C11B11}"/>
              </a:ext>
            </a:extLst>
          </p:cNvPr>
          <p:cNvSpPr/>
          <p:nvPr/>
        </p:nvSpPr>
        <p:spPr>
          <a:xfrm>
            <a:off x="6554597" y="1265010"/>
            <a:ext cx="5533938" cy="5028556"/>
          </a:xfrm>
          <a:prstGeom prst="rect">
            <a:avLst/>
          </a:prstGeom>
          <a:ln>
            <a:solidFill>
              <a:schemeClr val="tx2">
                <a:lumMod val="60000"/>
                <a:lumOff val="40000"/>
              </a:schemeClr>
            </a:solidFill>
          </a:ln>
        </p:spPr>
        <p:txBody>
          <a:bodyPr wrap="square">
            <a:spAutoFit/>
          </a:bodyPr>
          <a:lstStyle/>
          <a:p>
            <a:pPr>
              <a:lnSpc>
                <a:spcPct val="150000"/>
              </a:lnSpc>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гіф-анімації</a:t>
            </a:r>
            <a:endParaRPr lang="ru-RU" dirty="0">
              <a:latin typeface="Times New Roman" panose="02020603050405020304" pitchFamily="18" charset="0"/>
              <a:cs typeface="Times New Roman" panose="02020603050405020304" pitchFamily="18" charset="0"/>
            </a:endParaRPr>
          </a:p>
          <a:p>
            <a:pPr>
              <a:lnSpc>
                <a:spcPct val="150000"/>
              </a:lnSpc>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підбір</a:t>
            </a:r>
            <a:r>
              <a:rPr lang="ru-RU" dirty="0">
                <a:latin typeface="Times New Roman" panose="02020603050405020304" pitchFamily="18" charset="0"/>
                <a:cs typeface="Times New Roman" panose="02020603050405020304" pitchFamily="18" charset="0"/>
              </a:rPr>
              <a:t> образу для </a:t>
            </a:r>
            <a:r>
              <a:rPr lang="ru-RU" dirty="0" err="1">
                <a:latin typeface="Times New Roman" panose="02020603050405020304" pitchFamily="18" charset="0"/>
                <a:cs typeface="Times New Roman" panose="02020603050405020304" pitchFamily="18" charset="0"/>
              </a:rPr>
              <a:t>дівчат</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залежно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a:t>
            </a:r>
            <a:r>
              <a:rPr lang="ru-RU" dirty="0">
                <a:latin typeface="Times New Roman" panose="02020603050405020304" pitchFamily="18" charset="0"/>
                <a:cs typeface="Times New Roman" panose="02020603050405020304" pitchFamily="18" charset="0"/>
              </a:rPr>
              <a:t> типу </a:t>
            </a:r>
            <a:r>
              <a:rPr lang="ru-RU" dirty="0" err="1">
                <a:latin typeface="Times New Roman" panose="02020603050405020304" pitchFamily="18" charset="0"/>
                <a:cs typeface="Times New Roman" panose="02020603050405020304" pitchFamily="18" charset="0"/>
              </a:rPr>
              <a:t>фігури</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зовнішності</a:t>
            </a:r>
            <a:endParaRPr lang="ru-RU" dirty="0">
              <a:latin typeface="Times New Roman" panose="02020603050405020304" pitchFamily="18" charset="0"/>
              <a:cs typeface="Times New Roman" panose="02020603050405020304" pitchFamily="18" charset="0"/>
            </a:endParaRPr>
          </a:p>
          <a:p>
            <a:pPr>
              <a:lnSpc>
                <a:spcPct val="150000"/>
              </a:lnSpc>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бекстейдж</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репортажної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зйомки</a:t>
            </a:r>
            <a:r>
              <a:rPr lang="ru-RU" dirty="0">
                <a:latin typeface="Times New Roman" panose="02020603050405020304" pitchFamily="18" charset="0"/>
                <a:cs typeface="Times New Roman" panose="02020603050405020304" pitchFamily="18" charset="0"/>
              </a:rPr>
              <a:t>) з </a:t>
            </a:r>
            <a:r>
              <a:rPr lang="ru-RU" dirty="0" err="1">
                <a:latin typeface="Times New Roman" panose="02020603050405020304" pitchFamily="18" charset="0"/>
                <a:cs typeface="Times New Roman" panose="02020603050405020304" pitchFamily="18" charset="0"/>
              </a:rPr>
              <a:t>фотозйомок</a:t>
            </a:r>
            <a:endParaRPr lang="ru-RU" dirty="0">
              <a:latin typeface="Times New Roman" panose="02020603050405020304" pitchFamily="18" charset="0"/>
              <a:cs typeface="Times New Roman" panose="02020603050405020304" pitchFamily="18" charset="0"/>
            </a:endParaRPr>
          </a:p>
          <a:p>
            <a:pPr>
              <a:lnSpc>
                <a:spcPct val="150000"/>
              </a:lnSpc>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відео</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stop</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motion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додаток</a:t>
            </a:r>
            <a:r>
              <a:rPr lang="ru-RU" dirty="0">
                <a:latin typeface="Times New Roman" panose="02020603050405020304" pitchFamily="18" charset="0"/>
                <a:cs typeface="Times New Roman" panose="02020603050405020304" pitchFamily="18" charset="0"/>
              </a:rPr>
              <a:t> для </a:t>
            </a:r>
            <a:r>
              <a:rPr lang="ru-RU" dirty="0" err="1">
                <a:latin typeface="Times New Roman" panose="02020603050405020304" pitchFamily="18" charset="0"/>
                <a:cs typeface="Times New Roman" panose="02020603050405020304" pitchFamily="18" charset="0"/>
              </a:rPr>
              <a:t>створення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відео</a:t>
            </a:r>
            <a:r>
              <a:rPr lang="ru-RU" dirty="0">
                <a:latin typeface="Times New Roman" panose="02020603050405020304" pitchFamily="18" charset="0"/>
                <a:cs typeface="Times New Roman" panose="02020603050405020304" pitchFamily="18" charset="0"/>
              </a:rPr>
              <a:t>)</a:t>
            </a:r>
          </a:p>
          <a:p>
            <a:pPr>
              <a:lnSpc>
                <a:spcPct val="150000"/>
              </a:lnSpc>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відео</a:t>
            </a:r>
            <a:r>
              <a:rPr lang="ru-RU" dirty="0">
                <a:latin typeface="Times New Roman" panose="02020603050405020304" pitchFamily="18" charset="0"/>
                <a:cs typeface="Times New Roman" panose="02020603050405020304" pitchFamily="18" charset="0"/>
              </a:rPr>
              <a:t> з </a:t>
            </a:r>
            <a:r>
              <a:rPr lang="ru-RU" dirty="0" err="1">
                <a:latin typeface="Times New Roman" panose="02020603050405020304" pitchFamily="18" charset="0"/>
                <a:cs typeface="Times New Roman" panose="02020603050405020304" pitchFamily="18" charset="0"/>
              </a:rPr>
              <a:t>наочним</a:t>
            </a:r>
            <a:r>
              <a:rPr lang="ru-RU" dirty="0">
                <a:latin typeface="Times New Roman" panose="02020603050405020304" pitchFamily="18" charset="0"/>
                <a:cs typeface="Times New Roman" panose="02020603050405020304" pitchFamily="18" charset="0"/>
              </a:rPr>
              <a:t> прикладом </a:t>
            </a:r>
            <a:r>
              <a:rPr lang="ru-RU" dirty="0" err="1">
                <a:latin typeface="Times New Roman" panose="02020603050405020304" pitchFamily="18" charset="0"/>
                <a:cs typeface="Times New Roman" panose="02020603050405020304" pitchFamily="18" charset="0"/>
              </a:rPr>
              <a:t>поєднання</a:t>
            </a:r>
            <a:endParaRPr lang="ru-RU" dirty="0">
              <a:latin typeface="Times New Roman" panose="02020603050405020304" pitchFamily="18" charset="0"/>
              <a:cs typeface="Times New Roman" panose="02020603050405020304" pitchFamily="18" charset="0"/>
            </a:endParaRPr>
          </a:p>
          <a:p>
            <a:pPr>
              <a:lnSpc>
                <a:spcPct val="150000"/>
              </a:lnSpc>
            </a:pPr>
            <a:r>
              <a:rPr lang="ru-RU" dirty="0">
                <a:latin typeface="Times New Roman" panose="02020603050405020304" pitchFamily="18" charset="0"/>
                <a:cs typeface="Times New Roman" panose="02020603050405020304" pitchFamily="18" charset="0"/>
              </a:rPr>
              <a:t>речей </a:t>
            </a:r>
            <a:r>
              <a:rPr lang="ru-RU" dirty="0" err="1">
                <a:latin typeface="Times New Roman" panose="02020603050405020304" pitchFamily="18" charset="0"/>
                <a:cs typeface="Times New Roman" panose="02020603050405020304" pitchFamily="18" charset="0"/>
              </a:rPr>
              <a:t>між</a:t>
            </a:r>
            <a:r>
              <a:rPr lang="ru-RU" dirty="0">
                <a:latin typeface="Times New Roman" panose="02020603050405020304" pitchFamily="18" charset="0"/>
                <a:cs typeface="Times New Roman" panose="02020603050405020304" pitchFamily="18" charset="0"/>
              </a:rPr>
              <a:t> собою і </a:t>
            </a:r>
            <a:r>
              <a:rPr lang="ru-RU" dirty="0" err="1">
                <a:latin typeface="Times New Roman" panose="02020603050405020304" pitchFamily="18" charset="0"/>
                <a:cs typeface="Times New Roman" panose="02020603050405020304" pitchFamily="18" charset="0"/>
              </a:rPr>
              <a:t>створення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стильних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образів</a:t>
            </a:r>
            <a:endParaRPr lang="ru-RU" dirty="0">
              <a:latin typeface="Times New Roman" panose="02020603050405020304" pitchFamily="18" charset="0"/>
              <a:cs typeface="Times New Roman" panose="02020603050405020304" pitchFamily="18" charset="0"/>
            </a:endParaRPr>
          </a:p>
          <a:p>
            <a:pPr>
              <a:lnSpc>
                <a:spcPct val="150000"/>
              </a:lnSpc>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перетворення</a:t>
            </a:r>
            <a:r>
              <a:rPr lang="ru-RU" dirty="0">
                <a:latin typeface="Times New Roman" panose="02020603050405020304" pitchFamily="18" charset="0"/>
                <a:cs typeface="Times New Roman" panose="02020603050405020304" pitchFamily="18" charset="0"/>
              </a:rPr>
              <a:t> до / </a:t>
            </a:r>
            <a:r>
              <a:rPr lang="ru-RU" dirty="0" err="1">
                <a:latin typeface="Times New Roman" panose="02020603050405020304" pitchFamily="18" charset="0"/>
                <a:cs typeface="Times New Roman" panose="02020603050405020304" pitchFamily="18" charset="0"/>
              </a:rPr>
              <a:t>після</a:t>
            </a:r>
            <a:endParaRPr lang="ru-RU" dirty="0">
              <a:latin typeface="Times New Roman" panose="02020603050405020304" pitchFamily="18" charset="0"/>
              <a:cs typeface="Times New Roman" panose="02020603050405020304" pitchFamily="18" charset="0"/>
            </a:endParaRPr>
          </a:p>
          <a:p>
            <a:pPr>
              <a:lnSpc>
                <a:spcPct val="150000"/>
              </a:lnSpc>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розпакування</a:t>
            </a:r>
            <a:r>
              <a:rPr lang="ru-RU" dirty="0">
                <a:latin typeface="Times New Roman" panose="02020603050405020304" pitchFamily="18" charset="0"/>
                <a:cs typeface="Times New Roman" panose="02020603050405020304" pitchFamily="18" charset="0"/>
              </a:rPr>
              <a:t> в деталях</a:t>
            </a:r>
          </a:p>
          <a:p>
            <a:pPr>
              <a:lnSpc>
                <a:spcPct val="150000"/>
              </a:lnSpc>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організація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марафонів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челендж</a:t>
            </a:r>
            <a:endParaRPr lang="ru-RU" dirty="0">
              <a:latin typeface="Times New Roman" panose="02020603050405020304" pitchFamily="18" charset="0"/>
              <a:cs typeface="Times New Roman" panose="02020603050405020304" pitchFamily="18" charset="0"/>
            </a:endParaRPr>
          </a:p>
          <a:p>
            <a:pPr>
              <a:lnSpc>
                <a:spcPct val="150000"/>
              </a:lnSpc>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конкурси</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розіграш</a:t>
            </a:r>
            <a:r>
              <a:rPr lang="ru-RU" dirty="0">
                <a:latin typeface="Times New Roman" panose="02020603050405020304" pitchFamily="18" charset="0"/>
                <a:cs typeface="Times New Roman" panose="02020603050405020304" pitchFamily="18" charset="0"/>
              </a:rPr>
              <a:t> товару / </a:t>
            </a:r>
            <a:r>
              <a:rPr lang="ru-RU" dirty="0" err="1">
                <a:latin typeface="Times New Roman" panose="02020603050405020304" pitchFamily="18" charset="0"/>
                <a:cs typeface="Times New Roman" panose="02020603050405020304" pitchFamily="18" charset="0"/>
              </a:rPr>
              <a:t>знижки</a:t>
            </a:r>
            <a:r>
              <a:rPr lang="ru-RU" dirty="0">
                <a:latin typeface="Times New Roman" panose="02020603050405020304" pitchFamily="18" charset="0"/>
                <a:cs typeface="Times New Roman" panose="02020603050405020304" pitchFamily="18" charset="0"/>
              </a:rPr>
              <a:t>, а</a:t>
            </a:r>
          </a:p>
          <a:p>
            <a:pPr>
              <a:lnSpc>
                <a:spcPct val="150000"/>
              </a:lnSpc>
            </a:pPr>
            <a:r>
              <a:rPr lang="ru-RU" dirty="0" err="1">
                <a:latin typeface="Times New Roman" panose="02020603050405020304" pitchFamily="18" charset="0"/>
                <a:cs typeface="Times New Roman" panose="02020603050405020304" pitchFamily="18" charset="0"/>
              </a:rPr>
              <a:t>також</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генерацію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коментарів</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600335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29504</TotalTime>
  <Words>977</Words>
  <Application>Microsoft Macintosh PowerPoint</Application>
  <PresentationFormat>Широкоэкранный</PresentationFormat>
  <Paragraphs>92</Paragraphs>
  <Slides>13</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13</vt:i4>
      </vt:variant>
    </vt:vector>
  </HeadingPairs>
  <TitlesOfParts>
    <vt:vector size="20" baseType="lpstr">
      <vt:lpstr>Arial</vt:lpstr>
      <vt:lpstr>Calibri</vt:lpstr>
      <vt:lpstr>Calibri Light</vt:lpstr>
      <vt:lpstr>montserrat</vt:lpstr>
      <vt:lpstr>open sans</vt:lpstr>
      <vt:lpstr>Times New Roman</vt:lpstr>
      <vt:lpstr>Тема Office</vt:lpstr>
      <vt:lpstr>Тема: «Упаковка» брендової сторінки в соціальних мережах. Підготовка до маркетингових заходів. </vt:lpstr>
      <vt:lpstr>Презентация PowerPoint</vt:lpstr>
      <vt:lpstr>Презентация PowerPoint</vt:lpstr>
      <vt:lpstr>Контент - інформаційне наповнення сайту (сторінки), який направлений на цільову аудиторію з метою приваблення потенційних клієнтів та мотивації їх до купівлі товарів або замовлення послуг. </vt:lpstr>
      <vt:lpstr>Основні складові контенту</vt:lpstr>
      <vt:lpstr>Види контенту</vt:lpstr>
      <vt:lpstr>Для успішного облікового запису оптимальним є : 40% інформаційний, 40% продає і 20% залучає. </vt:lpstr>
      <vt:lpstr>Створення контенту на прикладі магазину одягу</vt:lpstr>
      <vt:lpstr>Інформаційний (40%):       Залучений (20%): </vt:lpstr>
      <vt:lpstr>Контент направлений на продаж (40%)</vt:lpstr>
      <vt:lpstr>Презентация PowerPoint</vt:lpstr>
      <vt:lpstr>Презентация PowerPoint</vt:lpstr>
      <vt:lpstr>Що таке контент-план і навіщо він потрібен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Власна сторінка або створити паблік паблік – це коли є гроші на просування, якщо коштів немає краще створити звичайну сторінку</dc:title>
  <dc:creator>Komp</dc:creator>
  <cp:lastModifiedBy>Виктория Малтиз</cp:lastModifiedBy>
  <cp:revision>246</cp:revision>
  <dcterms:created xsi:type="dcterms:W3CDTF">2020-09-20T15:20:55Z</dcterms:created>
  <dcterms:modified xsi:type="dcterms:W3CDTF">2025-09-24T06:30:56Z</dcterms:modified>
</cp:coreProperties>
</file>