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06" r:id="rId3"/>
    <p:sldId id="307" r:id="rId4"/>
    <p:sldId id="308" r:id="rId5"/>
    <p:sldId id="309" r:id="rId6"/>
    <p:sldId id="310" r:id="rId7"/>
    <p:sldId id="311" r:id="rId8"/>
    <p:sldId id="314" r:id="rId9"/>
    <p:sldId id="315" r:id="rId10"/>
    <p:sldId id="316" r:id="rId11"/>
    <p:sldId id="325" r:id="rId12"/>
    <p:sldId id="322" r:id="rId13"/>
    <p:sldId id="317" r:id="rId14"/>
    <p:sldId id="318" r:id="rId15"/>
    <p:sldId id="319" r:id="rId16"/>
    <p:sldId id="320" r:id="rId17"/>
    <p:sldId id="323" r:id="rId18"/>
    <p:sldId id="324" r:id="rId19"/>
    <p:sldId id="32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06" autoAdjust="0"/>
    <p:restoredTop sz="94660"/>
  </p:normalViewPr>
  <p:slideViewPr>
    <p:cSldViewPr>
      <p:cViewPr>
        <p:scale>
          <a:sx n="80" d="100"/>
          <a:sy n="80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60219-AC63-4E00-94F3-AAB03AE19959}" type="datetimeFigureOut">
              <a:rPr lang="uk-UA" smtClean="0"/>
              <a:pPr/>
              <a:t>18.03.2019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063AF-5CC6-4EC3-8F87-485C4B4A62E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92561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160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678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63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729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7963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89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530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285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771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265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575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980E3-9152-4CD5-8371-8B60106BCA8D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758A8-5EF4-4B6D-9026-65084F7AA879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667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496"/>
            <a:ext cx="7772400" cy="1372142"/>
          </a:xfrm>
        </p:spPr>
        <p:txBody>
          <a:bodyPr>
            <a:noAutofit/>
          </a:bodyPr>
          <a:lstStyle/>
          <a:p>
            <a:r>
              <a:rPr lang="uk-UA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Профілактика професійного вигорання</a:t>
            </a: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930098"/>
            <a:ext cx="2071702" cy="2092419"/>
          </a:xfrm>
          <a:prstGeom prst="rect">
            <a:avLst/>
          </a:prstGeom>
        </p:spPr>
      </p:pic>
      <p:sp>
        <p:nvSpPr>
          <p:cNvPr id="8" name="Прямокутник 7"/>
          <p:cNvSpPr/>
          <p:nvPr/>
        </p:nvSpPr>
        <p:spPr>
          <a:xfrm>
            <a:off x="928662" y="4500570"/>
            <a:ext cx="7951407" cy="10618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		кандидат психологічних наук,  доцент,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		доцент кафедри соціальної філософії та управління ЗНУ</a:t>
            </a:r>
          </a:p>
          <a:p>
            <a:pPr>
              <a:lnSpc>
                <a:spcPct val="150000"/>
              </a:lnSpc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		БОЙКО ГАННА ВАЛЕНТИНІВНА 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421653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ОСОБИСТІСНІ ЧИННИКИ</a:t>
            </a:r>
            <a:endParaRPr lang="uk-UA" sz="24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Турбота про свій стан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здоров’я (вчасні лікарняні)</a:t>
            </a: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Використання власного  досвіду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успішного подолання професійних стресів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 об’єктивація стресів через вміння відрізняти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невдачі від катастроф, негаразди від біди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здатність розглянути конкретну професійну проблему в контексті життя, знижуючи її значущість) 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pPr algn="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571604" y="857232"/>
            <a:ext cx="2786082" cy="532453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marL="457200" lvl="0" indent="-457200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ОСОБИСТІСНІ </a:t>
            </a:r>
          </a:p>
          <a:p>
            <a:pPr marL="457200" lvl="0" indent="-457200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ЧИННИКИ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 проблемних ситуаціях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налаштовуйтесь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їх вирішення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5-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8521" y="1928802"/>
            <a:ext cx="2783078" cy="4452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421653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marL="457200" lvl="0" indent="-457200" algn="ctr">
              <a:buAutoNum type="arabicPeriod"/>
            </a:pPr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ОСОБИСТІСНІ ЧИННИКИ</a:t>
            </a:r>
            <a:endParaRPr lang="uk-UA" sz="2400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Здатність підтримувати в собі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оптимістичні настанови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по відношенню до себе, інших людей, життя в цілому</a:t>
            </a:r>
          </a:p>
          <a:p>
            <a:pPr marL="457200" indent="-457200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Вправа: Знайдіть, що доброго в наступних ситуаціях:</a:t>
            </a:r>
          </a:p>
          <a:p>
            <a:pPr marL="457200" indent="-457200"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вулиці дуже погана погода, а Вам треба на роботу.</a:t>
            </a:r>
          </a:p>
          <a:p>
            <a:pPr marL="457200" indent="-457200"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 запізнюєтесь, а транспорт підводить</a:t>
            </a:r>
          </a:p>
          <a:p>
            <a:pPr marL="457200" indent="-457200"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Вам дають відпустку, але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немає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відпускних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4778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КОМАНДНА РОБОТА</a:t>
            </a:r>
            <a:r>
              <a:rPr lang="uk-UA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Співпраця із колегами, які можуть вислухати, порадити, підмінити,підтримати один одного. 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Обговорення  з колегами найскладніших проблем в роботі, через вербалізацію (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проговорення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 можна знизити надмірний рівень напруги. Отримати пораду, підтримку.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847207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УЧАСТЬ У СЕМІНАРАХ, ТРЕНІНГАХ </a:t>
            </a:r>
          </a:p>
          <a:p>
            <a:pPr lvl="0"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ПРОБЛЕМАМ ПРОФЕСІЙНОГО ВИГОРАННЯ:</a:t>
            </a:r>
          </a:p>
          <a:p>
            <a:pPr lvl="0" algn="ctr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/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Вміння аналізувати власні стани;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Зізнаватися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собі в наявності симптомів професійного вигорання;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Обговорювати проблеми, що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виникають,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 колегами.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53943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algn="ctr"/>
            <a:r>
              <a:rPr lang="uk-UA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ДИСКРЕТНЕ СПІЛКУВАННЯ: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uk-UA" sz="2400" dirty="0" smtClean="0"/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ситуаціях перенасичення спілкуванням вміння вчасно виходити з контакту, заради наступного позитивного продовження спілкування. </a:t>
            </a:r>
          </a:p>
          <a:p>
            <a:pPr>
              <a:buFont typeface="Wingdings" pitchFamily="2" charset="2"/>
              <a:buChar char="Ø"/>
            </a:pPr>
            <a:r>
              <a:rPr lang="uk-UA" sz="28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 дискретного спілкування: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Висловити причину припинення спілкування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Домовитись про наступну зустріч, використовуючи висунення подвійної пропозиції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4585871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РОЗВИТОК ЗАЦІКАВЛЕНЬ ТА ХОБІ, НЕ ПОВ’ЯЗАНИХ ІЗ РОБОТОЮ</a:t>
            </a:r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Хобі має переваги у співвідношенні з професійною діяльністю в тому, що в ньому є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завершеність  діяльності, 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можливість її припинити у будь який момент</a:t>
            </a:r>
          </a:p>
          <a:p>
            <a:pPr lvl="0">
              <a:buFont typeface="Wingdings" pitchFamily="2" charset="2"/>
              <a:buChar char="Ø"/>
            </a:pPr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Хобі дає можливість переключення, відчуття досягнення, і просто задоволення!</a:t>
            </a:r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714488"/>
            <a:ext cx="7215238" cy="3847207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ПЛАНУВАННЯ РЕЖИМУ ВІДПОЧИНКУ ВИХІДНІ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Половина вихідних має бути віддана домашнім справам, 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Друга половина  - відпочинку і хобі</a:t>
            </a:r>
          </a:p>
          <a:p>
            <a:pPr lvl="0"/>
            <a:endParaRPr lang="uk-UA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ВІДПУСТКА </a:t>
            </a: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має бути кілька разів на рік, хоча б 2!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 час відпустки добре було б куди-небудь їхати з міста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Прийоми подолання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1571612"/>
            <a:ext cx="7215238" cy="421653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/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РОЗВИТОК ПОЧУТТЯ ГУМОРУ</a:t>
            </a:r>
          </a:p>
          <a:p>
            <a:pPr lvl="0"/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Дивіться комедії , збирайте їх відеотеку, діліться </a:t>
            </a: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враженнями з </a:t>
            </a: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колегами і друзями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Читайте рубрики з анекдотами 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Розповідайте їх самі!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Вмійте посміятися разом з іншими!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Вмійте посміятися над собою!</a:t>
            </a:r>
          </a:p>
          <a:p>
            <a:pPr lvl="0"/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Товаришуйте з веселими  та щасливими людьми!</a:t>
            </a:r>
            <a:endParaRPr lang="uk-UA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gran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3714752"/>
            <a:ext cx="17145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928934"/>
            <a:ext cx="7858180" cy="135732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ДЯКУЮ ЗА УВАГУ!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868" y="1214422"/>
            <a:ext cx="2071702" cy="20924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71600" y="1785938"/>
            <a:ext cx="7772400" cy="642937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Знайомство: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571473" y="2571744"/>
            <a:ext cx="835824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1. Назвіть себе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2. Розкажіть про себе в кількох фразах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3. Розкажіть про Ваші очікування стосовно тренінгу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профвигорання</a:t>
            </a:r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4. Згадайте останню приємну подію, що відбулась останнім часом, </a:t>
            </a: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Яка дає Вам натхнення працювати далі!</a:t>
            </a:r>
          </a:p>
          <a:p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uk-UA" sz="28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тренінгової</a:t>
            </a:r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роботи:</a:t>
            </a:r>
            <a:endParaRPr lang="uk-UA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“тут”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“тепер”</a:t>
            </a:r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Принцип обов'язковості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“зворотнього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“звязку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78592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Психологічна природа професійного вигорання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71538" y="2714620"/>
            <a:ext cx="714379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У 1974 р. термін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STAFF BURN-OUT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(вигорання працівників) ввів американський психіатр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Герберт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Фрейденберг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Він вперше виявив явище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профвигорання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лікарів та вчителів. воно характерне для професій сфери людина-людина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1976 році було введено термін «емоційне вигорання» американською дослідницею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Крістіною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Маслач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Замість терміну «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staff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burn-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» вона стала використовувати поняття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BURNOUT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(припинення горіння). За словами К.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Маслач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емоційне вигорання, яке є причиною професійного вигорання, – це розплата за співчуття. 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78592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Психологічна природа професійного вигорання</a:t>
            </a:r>
            <a:endParaRPr lang="ru-RU" sz="28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428596" y="2714620"/>
            <a:ext cx="8286808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це синдром емоційного виснаження, деперсоналізації та зниження особистих досягнень, що може виникнути  у працівників, робота яких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пов'язана з людьми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Це реакція на хронічне емоційне напруження через роботу з іншими людьми, особливо якщо вони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стурбовані або мають проблеми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Це може вважатися одним із видів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стресу на роботі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В чому полягає унікальність вигорання, так це в тому, що стрес виникає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через соціальну взаємодію між партнерами  (соціальними працівниками та клієнтами).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42873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Ознаки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00100" y="2285992"/>
            <a:ext cx="721523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Відчуття байдужості, емоційного виснаження (волонтер,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соц.працівник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 може віддаватися роботі так, як раніше);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Дегуманізація (розвиток негативного відношення до своїх підопічних, клієнтів, колег);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Негативне професійне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самосприйняття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(те, що роблю недостатньо: мало, неефективно, не дає результату у порівнянні з прикладеними зусиллями);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42873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Причини виникнення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142976" y="2000240"/>
            <a:ext cx="721523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Емпатія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співпереживання емоційному стану партнера (підопічного, клієнта, його родини). Сприйняття таких проблем на особистому рівні.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Напружені відносини в колективі, з керівництвом.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Недостатнє заохочення роботи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Надмірна завантаженість.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Погані умови роботи 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Невідповідність між бажаним та наданим рівнем відповідальності.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  Неможливість особистого розвитку.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Симптоми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142976" y="2000240"/>
            <a:ext cx="721523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Синдром професійного вигорання розвивається поступово:</a:t>
            </a:r>
          </a:p>
          <a:p>
            <a:pPr lvl="0" algn="ctr"/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 СТАДІЯ</a:t>
            </a:r>
            <a:r>
              <a:rPr lang="uk-UA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НАПРУЖЕННЯ</a:t>
            </a:r>
            <a:r>
              <a:rPr lang="uk-UA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Відчуття надмірного напруження. Турбота про себе через виснаженість: частіша потреба в перервах, забування якихось робочих моментів</a:t>
            </a:r>
          </a:p>
          <a:p>
            <a:pPr lvl="0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Симптоми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71538" y="2000240"/>
            <a:ext cx="721523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Синдром професійного вигорання розвивається поступово:</a:t>
            </a:r>
          </a:p>
          <a:p>
            <a:pPr lvl="0" algn="ctr"/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СТАДІЯ РЕЗІСТЕНЦІЯ </a:t>
            </a:r>
          </a:p>
          <a:p>
            <a:pPr lvl="0" algn="ctr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Зниження інтересу до роботи та потреби у спілкуванні, навіть з близькими та друзями. </a:t>
            </a:r>
          </a:p>
          <a:p>
            <a:pPr lvl="0" algn="ctr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Відчуття, що робочий тиждень триває безкінечно, наростання апатії до кінця тижня, </a:t>
            </a:r>
          </a:p>
          <a:p>
            <a:pPr lvl="0" algn="ctr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Головні болі по вечорах, безсоння, збільшення кількості простудних захворювань, </a:t>
            </a:r>
          </a:p>
          <a:p>
            <a:pPr lvl="0" algn="ctr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Підвищена дратівливість, швидка виснажливість</a:t>
            </a:r>
          </a:p>
          <a:p>
            <a:pPr lvl="0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071546"/>
            <a:ext cx="7772400" cy="642942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Симптоми професійного вигорання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ЗАПОРІЗЬКИЙ НАЦІОНАЛЬНИЙ УНІВЕРСИТЕТ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ФАКУЛЬТЕТ СОЦІОЛОГІЇ ТА УПРАВЛІННЯ	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м. Запоріжжя, вул.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Жуковського 22			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E-mail: hannaboyko@ukr.net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Тел.: (061) 289-41-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				                Web-site: fsu.org.ua</a:t>
            </a:r>
          </a:p>
        </p:txBody>
      </p:sp>
      <p:pic>
        <p:nvPicPr>
          <p:cNvPr id="7" name="Рисунок 6" descr="герб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85728"/>
            <a:ext cx="1365809" cy="1379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кутник 7"/>
          <p:cNvSpPr/>
          <p:nvPr/>
        </p:nvSpPr>
        <p:spPr>
          <a:xfrm>
            <a:off x="1071538" y="1857364"/>
            <a:ext cx="721523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Синдром професійного вигорання розвивається поступово:</a:t>
            </a:r>
          </a:p>
          <a:p>
            <a:pPr lvl="0" algn="ctr"/>
            <a:r>
              <a:rPr lang="uk-UA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3. СТАДІЯ ВИСНАЖЕННЯ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Розвиток психосоматичних захворювань, (типу виразки шлунку, гіпертонії, мігреней);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Втрата інтересу до роботи та життя взагалі, емоційна байдужість;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Порушення пам’яті, уваги;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Контакти з тваринами та природою приємніші, ніж з людьми, тяга до усамітнення. </a:t>
            </a:r>
          </a:p>
          <a:p>
            <a:pPr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Все це поступово переростає на стійку відразу до життя і цілому. </a:t>
            </a:r>
            <a:endParaRPr lang="uk-UA" sz="2400" i="1" dirty="0"/>
          </a:p>
        </p:txBody>
      </p:sp>
    </p:spTree>
    <p:extLst>
      <p:ext uri="{BB962C8B-B14F-4D97-AF65-F5344CB8AC3E}">
        <p14:creationId xmlns:p14="http://schemas.microsoft.com/office/powerpoint/2010/main" xmlns="" val="12970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1065</Words>
  <Application>Microsoft Office PowerPoint</Application>
  <PresentationFormat>Екран (4:3)</PresentationFormat>
  <Paragraphs>206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0" baseType="lpstr">
      <vt:lpstr>Тема Office</vt:lpstr>
      <vt:lpstr>Профілактика професійного вигорання</vt:lpstr>
      <vt:lpstr>Знайомство:</vt:lpstr>
      <vt:lpstr>Психологічна природа професійного вигорання</vt:lpstr>
      <vt:lpstr>Психологічна природа професійного вигорання</vt:lpstr>
      <vt:lpstr>Ознаки професійного вигорання</vt:lpstr>
      <vt:lpstr>Причини виникнення</vt:lpstr>
      <vt:lpstr>Симптоми професійного вигорання</vt:lpstr>
      <vt:lpstr>Симптоми професійного вигорання</vt:lpstr>
      <vt:lpstr>Симптоми професійного вигорання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Прийоми подолання</vt:lpstr>
      <vt:lpstr>ДЯКУЮ ЗА УВАГУ!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практики з організації соціологічного дослідження</dc:title>
  <dc:creator>DNA7 X86</dc:creator>
  <cp:lastModifiedBy>Ганна</cp:lastModifiedBy>
  <cp:revision>153</cp:revision>
  <dcterms:created xsi:type="dcterms:W3CDTF">2014-05-17T18:57:21Z</dcterms:created>
  <dcterms:modified xsi:type="dcterms:W3CDTF">2019-03-18T18:21:46Z</dcterms:modified>
</cp:coreProperties>
</file>