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91" r:id="rId4"/>
    <p:sldId id="292" r:id="rId5"/>
    <p:sldId id="293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047" autoAdjust="0"/>
  </p:normalViewPr>
  <p:slideViewPr>
    <p:cSldViewPr>
      <p:cViewPr>
        <p:scale>
          <a:sx n="100" d="100"/>
          <a:sy n="100" d="100"/>
        </p:scale>
        <p:origin x="96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9729F-EAB4-4EA9-95C9-8B71E8B20F4A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24E3-F242-4452-8EFE-A9C8833963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0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Приклад </a:t>
            </a:r>
            <a:r>
              <a:rPr lang="en-US" b="1" dirty="0"/>
              <a:t>FF</a:t>
            </a:r>
            <a:r>
              <a:rPr lang="uk-UA" b="1" dirty="0"/>
              <a:t>. </a:t>
            </a:r>
            <a:r>
              <a:rPr lang="uk-UA" dirty="0"/>
              <a:t>Уявімо, що ви працюєте над створенням сайту, і у вас є дві задачі: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A:</a:t>
            </a:r>
            <a:r>
              <a:rPr lang="en-US" dirty="0"/>
              <a:t> </a:t>
            </a:r>
            <a:r>
              <a:rPr lang="uk-UA" dirty="0"/>
              <a:t>Тестування функціональності сайту.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B:</a:t>
            </a:r>
            <a:r>
              <a:rPr lang="en-US" dirty="0"/>
              <a:t> </a:t>
            </a:r>
            <a:r>
              <a:rPr lang="uk-UA" dirty="0"/>
              <a:t>Тестування сумісності сайту з різними браузерами.</a:t>
            </a:r>
          </a:p>
          <a:p>
            <a:r>
              <a:rPr lang="uk-UA" dirty="0"/>
              <a:t>Тут може бути залежність "Закінчення-Закінчення", оскільки обидві задачі можна виконувати паралельно, але тестування сумісності з браузерами (Завдання </a:t>
            </a:r>
            <a:r>
              <a:rPr lang="en-US" dirty="0"/>
              <a:t>B) </a:t>
            </a:r>
            <a:r>
              <a:rPr lang="uk-UA" dirty="0"/>
              <a:t>не може бути завершене, доки не завершиться загальне тестування функціональності сайту (Завдання </a:t>
            </a:r>
            <a:r>
              <a:rPr lang="en-US" dirty="0"/>
              <a:t>A). </a:t>
            </a:r>
            <a:r>
              <a:rPr lang="uk-UA" dirty="0"/>
              <a:t>Тобто ви не зможете сказати, що сайт сумісний з усіма браузерами, поки не протестуєте всю функціональність.</a:t>
            </a:r>
          </a:p>
          <a:p>
            <a:endParaRPr lang="uk-UA" dirty="0"/>
          </a:p>
          <a:p>
            <a:r>
              <a:rPr lang="uk-UA" b="1" dirty="0"/>
              <a:t>Приклад зв'язку "Початок-Початок" (</a:t>
            </a:r>
            <a:r>
              <a:rPr lang="en-US" b="1" dirty="0"/>
              <a:t>SS) </a:t>
            </a:r>
            <a:r>
              <a:rPr lang="uk-UA" b="1" dirty="0"/>
              <a:t>в ІТ:</a:t>
            </a:r>
          </a:p>
          <a:p>
            <a:r>
              <a:rPr lang="uk-UA" dirty="0"/>
              <a:t>Уявімо, що ви працюєте над розробкою програмного забезпечення, і у вас є дві взаємопов'язані задачі: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A:</a:t>
            </a:r>
            <a:r>
              <a:rPr lang="en-US" dirty="0"/>
              <a:t> </a:t>
            </a:r>
            <a:r>
              <a:rPr lang="uk-UA" dirty="0"/>
              <a:t>Створення бази даних.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B:</a:t>
            </a:r>
            <a:r>
              <a:rPr lang="en-US" dirty="0"/>
              <a:t> </a:t>
            </a:r>
            <a:r>
              <a:rPr lang="uk-UA" dirty="0"/>
              <a:t>Створення </a:t>
            </a:r>
            <a:r>
              <a:rPr lang="en-US" dirty="0"/>
              <a:t>API </a:t>
            </a:r>
            <a:r>
              <a:rPr lang="uk-UA" dirty="0"/>
              <a:t>для взаємодії з цією базою даних.</a:t>
            </a:r>
          </a:p>
          <a:p>
            <a:r>
              <a:rPr lang="uk-UA" dirty="0"/>
              <a:t>Зв'язок "Початок-Початок" </a:t>
            </a:r>
            <a:r>
              <a:rPr lang="uk-UA" dirty="0" err="1"/>
              <a:t>означатиме</a:t>
            </a:r>
            <a:r>
              <a:rPr lang="uk-UA" dirty="0"/>
              <a:t>, що </a:t>
            </a:r>
            <a:r>
              <a:rPr lang="en-US" dirty="0"/>
              <a:t>API </a:t>
            </a:r>
            <a:r>
              <a:rPr lang="uk-UA" dirty="0"/>
              <a:t>не може почати розроблятися до тих пір, поки не почнеться створення бази даних, оскільки </a:t>
            </a:r>
            <a:r>
              <a:rPr lang="en-US" dirty="0"/>
              <a:t>API </a:t>
            </a:r>
            <a:r>
              <a:rPr lang="uk-UA" dirty="0"/>
              <a:t>повинен взаємодіяти з базою. Однак після того, як робота над базою даних почалася, можна паралельно почати розробляти </a:t>
            </a:r>
            <a:r>
              <a:rPr lang="en-US" dirty="0"/>
              <a:t>API, </a:t>
            </a:r>
            <a:r>
              <a:rPr lang="uk-UA" dirty="0"/>
              <a:t>оскільки частина структури вже буде готова.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24E3-F242-4452-8EFE-A9C88339631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46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Приклад "Початок-Закінчення" (</a:t>
            </a:r>
            <a:r>
              <a:rPr lang="en-US" b="1" dirty="0"/>
              <a:t>SF) </a:t>
            </a:r>
            <a:r>
              <a:rPr lang="uk-UA" b="1" dirty="0"/>
              <a:t>в ІТ:</a:t>
            </a:r>
          </a:p>
          <a:p>
            <a:r>
              <a:rPr lang="uk-UA" dirty="0"/>
              <a:t>Уявімо, що ви працюєте над розгортанням нової версії програмного забезпечення, і у вас є дві задачі: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A:</a:t>
            </a:r>
            <a:r>
              <a:rPr lang="en-US" dirty="0"/>
              <a:t> </a:t>
            </a:r>
            <a:r>
              <a:rPr lang="uk-UA" dirty="0"/>
              <a:t>Початок роботи нового сервера для обслуговування клієнтів.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Завдання </a:t>
            </a:r>
            <a:r>
              <a:rPr lang="en-US" b="1" dirty="0"/>
              <a:t>B:</a:t>
            </a:r>
            <a:r>
              <a:rPr lang="en-US" dirty="0"/>
              <a:t> </a:t>
            </a:r>
            <a:r>
              <a:rPr lang="uk-UA" dirty="0"/>
              <a:t>Завершення роботи старого сервера.</a:t>
            </a:r>
          </a:p>
          <a:p>
            <a:r>
              <a:rPr lang="uk-UA" dirty="0"/>
              <a:t>Зв'язок "Початок-Закінчення" означає, що старий сервер (Завдання </a:t>
            </a:r>
            <a:r>
              <a:rPr lang="en-US" dirty="0"/>
              <a:t>B) </a:t>
            </a:r>
            <a:r>
              <a:rPr lang="uk-UA" dirty="0"/>
              <a:t>не може бути вимкнений або виведений з експлуатації, доки не почне працювати новий сервер (Завдання </a:t>
            </a:r>
            <a:r>
              <a:rPr lang="en-US" dirty="0"/>
              <a:t>A). </a:t>
            </a:r>
            <a:r>
              <a:rPr lang="uk-UA" dirty="0"/>
              <a:t>Тобто, запуск нового сервера повинен відбутися, щоб завершити роботу старого.</a:t>
            </a:r>
          </a:p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дає</a:t>
            </a:r>
            <a:r>
              <a:rPr lang="ru-RU" b="1" dirty="0"/>
              <a:t>:</a:t>
            </a:r>
          </a:p>
          <a:p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безперервності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, ми не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роботу старого, доки не </a:t>
            </a:r>
            <a:r>
              <a:rPr lang="ru-RU" dirty="0" err="1"/>
              <a:t>переконаємося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належним</a:t>
            </a:r>
            <a:r>
              <a:rPr lang="ru-RU" dirty="0"/>
              <a:t> чином і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24E3-F242-4452-8EFE-A9C88339631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27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MS </a:t>
            </a:r>
            <a:r>
              <a:rPr lang="ru-RU" dirty="0" err="1"/>
              <a:t>Project</a:t>
            </a:r>
            <a:r>
              <a:rPr lang="ru-RU" dirty="0"/>
              <a:t> </a:t>
            </a:r>
            <a:r>
              <a:rPr lang="ru-RU" dirty="0" err="1"/>
              <a:t>трудовий</a:t>
            </a:r>
            <a:r>
              <a:rPr lang="ru-RU" dirty="0"/>
              <a:t> ресурс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dirty="0" err="1"/>
              <a:t>предложним</a:t>
            </a:r>
            <a:r>
              <a:rPr lang="ru-RU" dirty="0"/>
              <a:t> (</a:t>
            </a:r>
            <a:r>
              <a:rPr lang="ru-RU" dirty="0" err="1"/>
              <a:t>proposed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/>
              <a:t>виділеним</a:t>
            </a:r>
            <a:r>
              <a:rPr lang="ru-RU" dirty="0"/>
              <a:t> (</a:t>
            </a:r>
            <a:r>
              <a:rPr lang="ru-RU" dirty="0" err="1"/>
              <a:t>committed</a:t>
            </a:r>
            <a:r>
              <a:rPr lang="ru-RU" dirty="0"/>
              <a:t>), і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статусі</a:t>
            </a:r>
            <a:r>
              <a:rPr lang="ru-RU" dirty="0"/>
              <a:t> та </a:t>
            </a:r>
            <a:r>
              <a:rPr lang="ru-RU" dirty="0" err="1"/>
              <a:t>впливі</a:t>
            </a:r>
            <a:r>
              <a:rPr lang="ru-RU" dirty="0"/>
              <a:t> на проект: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Предложний</a:t>
            </a:r>
            <a:r>
              <a:rPr lang="ru-RU" b="1" dirty="0"/>
              <a:t> ресурс (</a:t>
            </a:r>
            <a:r>
              <a:rPr lang="ru-RU" b="1" dirty="0" err="1"/>
              <a:t>Proposed</a:t>
            </a:r>
            <a:r>
              <a:rPr lang="ru-RU" b="1" dirty="0"/>
              <a:t>)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 err="1"/>
              <a:t>Це</a:t>
            </a:r>
            <a:r>
              <a:rPr lang="ru-RU" dirty="0"/>
              <a:t> ресурс,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остаточно </a:t>
            </a:r>
            <a:r>
              <a:rPr lang="ru-RU" dirty="0" err="1"/>
              <a:t>призначений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проекту.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Статус "</a:t>
            </a:r>
            <a:r>
              <a:rPr lang="ru-RU" dirty="0" err="1"/>
              <a:t>Proposed</a:t>
            </a:r>
            <a:r>
              <a:rPr lang="ru-RU" dirty="0"/>
              <a:t>"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ресурс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переглянутий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обговорений</a:t>
            </a:r>
            <a:r>
              <a:rPr lang="ru-RU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статус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планування</a:t>
            </a:r>
            <a:r>
              <a:rPr lang="ru-RU" dirty="0"/>
              <a:t>, коли команда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проекту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ресурс для </a:t>
            </a:r>
            <a:r>
              <a:rPr lang="ru-RU" dirty="0" err="1"/>
              <a:t>завдання</a:t>
            </a:r>
            <a:r>
              <a:rPr lang="ru-RU" dirty="0"/>
              <a:t>, але остаточного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схвалення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Виділений</a:t>
            </a:r>
            <a:r>
              <a:rPr lang="ru-RU" b="1" dirty="0"/>
              <a:t> ресурс (</a:t>
            </a:r>
            <a:r>
              <a:rPr lang="ru-RU" b="1" dirty="0" err="1"/>
              <a:t>Committed</a:t>
            </a:r>
            <a:r>
              <a:rPr lang="ru-RU" b="1" dirty="0"/>
              <a:t>)</a:t>
            </a:r>
            <a:r>
              <a:rPr lang="ru-RU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 err="1"/>
              <a:t>Це</a:t>
            </a:r>
            <a:r>
              <a:rPr lang="ru-RU" dirty="0"/>
              <a:t> ресурс, </a:t>
            </a:r>
            <a:r>
              <a:rPr lang="ru-RU" dirty="0" err="1"/>
              <a:t>який</a:t>
            </a:r>
            <a:r>
              <a:rPr lang="ru-RU" dirty="0"/>
              <a:t> уже остаточно </a:t>
            </a:r>
            <a:r>
              <a:rPr lang="ru-RU" dirty="0" err="1"/>
              <a:t>призначений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проекту.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/>
              <a:t>Статус "</a:t>
            </a:r>
            <a:r>
              <a:rPr lang="ru-RU" dirty="0" err="1"/>
              <a:t>Committed</a:t>
            </a:r>
            <a:r>
              <a:rPr lang="ru-RU" dirty="0"/>
              <a:t>"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ресурс </a:t>
            </a:r>
            <a:r>
              <a:rPr lang="ru-RU" dirty="0" err="1"/>
              <a:t>підтверджений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і </a:t>
            </a:r>
            <a:r>
              <a:rPr lang="ru-RU" dirty="0" err="1"/>
              <a:t>цей</a:t>
            </a:r>
            <a:r>
              <a:rPr lang="ru-RU" dirty="0"/>
              <a:t> ресурс </a:t>
            </a:r>
            <a:r>
              <a:rPr lang="ru-RU" dirty="0" err="1"/>
              <a:t>обов'язково</a:t>
            </a:r>
            <a:r>
              <a:rPr lang="ru-RU" dirty="0"/>
              <a:t> буде </a:t>
            </a:r>
            <a:r>
              <a:rPr lang="ru-RU" dirty="0" err="1"/>
              <a:t>використаний</a:t>
            </a:r>
            <a:r>
              <a:rPr lang="ru-RU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ресурсу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розпочати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і </a:t>
            </a:r>
            <a:r>
              <a:rPr lang="ru-RU" dirty="0" err="1"/>
              <a:t>цей</a:t>
            </a:r>
            <a:r>
              <a:rPr lang="ru-RU" dirty="0"/>
              <a:t> статус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зобов'язання</a:t>
            </a:r>
            <a:r>
              <a:rPr lang="ru-RU" dirty="0"/>
              <a:t> ресурсу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проекті</a:t>
            </a:r>
            <a:r>
              <a:rPr lang="ru-RU" dirty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залученості</a:t>
            </a:r>
            <a:r>
              <a:rPr lang="ru-RU" dirty="0"/>
              <a:t> ресурсу до проекту: </a:t>
            </a:r>
            <a:r>
              <a:rPr lang="ru-RU" b="1" dirty="0" err="1"/>
              <a:t>предложний</a:t>
            </a:r>
            <a:r>
              <a:rPr lang="ru-RU" dirty="0"/>
              <a:t> статус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а </a:t>
            </a:r>
            <a:r>
              <a:rPr lang="ru-RU" b="1" dirty="0" err="1"/>
              <a:t>виділений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підтверджене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ресурсу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24E3-F242-4452-8EFE-A9C88339631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19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1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1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50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38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26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64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83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4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6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50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17E0-AA4C-4C9D-B48C-2965C6632082}" type="datetimeFigureOut">
              <a:rPr lang="uk-UA" smtClean="0"/>
              <a:t>15.10.2024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6102-B5B7-4241-AECE-F426ABF5B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8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7608" y="260648"/>
            <a:ext cx="7272808" cy="1071562"/>
          </a:xfrm>
        </p:spPr>
        <p:txBody>
          <a:bodyPr rtlCol="0">
            <a:normAutofit fontScale="90000"/>
          </a:bodyPr>
          <a:lstStyle/>
          <a:p>
            <a:pPr rtl="0">
              <a:defRPr/>
            </a:pPr>
            <a:br>
              <a:rPr lang="ru-RU" dirty="0"/>
            </a:br>
            <a:br>
              <a:rPr lang="ru-RU" dirty="0"/>
            </a:br>
            <a:r>
              <a:rPr lang="ru-RU" sz="3900" b="1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uk-UA" sz="3900" b="1">
                <a:latin typeface="Arial" panose="020B0604020202020204" pitchFamily="34" charset="0"/>
                <a:cs typeface="Arial" panose="020B0604020202020204" pitchFamily="34" charset="0"/>
              </a:rPr>
              <a:t>ПЛАНУВАННЯ </a:t>
            </a:r>
            <a:r>
              <a:rPr lang="ru-RU" altLang="uk-UA" sz="3900" b="1" dirty="0">
                <a:latin typeface="Arial" panose="020B0604020202020204" pitchFamily="34" charset="0"/>
                <a:cs typeface="Arial" panose="020B0604020202020204" pitchFamily="34" charset="0"/>
              </a:rPr>
              <a:t>РЕСУРСІВ </a:t>
            </a:r>
            <a:r>
              <a:rPr lang="ru-RU" altLang="uk-UA" sz="3900" b="1">
                <a:latin typeface="Arial" panose="020B0604020202020204" pitchFamily="34" charset="0"/>
                <a:cs typeface="Arial" panose="020B0604020202020204" pitchFamily="34" charset="0"/>
              </a:rPr>
              <a:t>У ПРОЕКТІ </a:t>
            </a:r>
            <a:r>
              <a:rPr lang="en-US" sz="3900" b="1">
                <a:latin typeface="Arial" panose="020B0604020202020204" pitchFamily="34" charset="0"/>
                <a:cs typeface="Arial" panose="020B0604020202020204" pitchFamily="34" charset="0"/>
              </a:rPr>
              <a:t>Microsoft Project </a:t>
            </a:r>
            <a:b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5 Способов восстановить несохраненные файлы Microsoft Project">
            <a:extLst>
              <a:ext uri="{FF2B5EF4-FFF2-40B4-BE49-F238E27FC236}">
                <a16:creationId xmlns:a16="http://schemas.microsoft.com/office/drawing/2014/main" id="{FEC7D3E6-1D40-43C0-B506-D57A1971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492897"/>
            <a:ext cx="6297379" cy="38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416051" y="549276"/>
            <a:ext cx="8496373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79376" y="1340768"/>
            <a:ext cx="633670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latin typeface="Arial" charset="0"/>
              </a:rPr>
              <a:t>Крім того, кожен ресурс може бути </a:t>
            </a:r>
            <a:r>
              <a:rPr lang="ru-RU" altLang="uk-UA" sz="2000" b="1">
                <a:latin typeface="Arial" charset="0"/>
              </a:rPr>
              <a:t>запропонованим </a:t>
            </a:r>
            <a:r>
              <a:rPr lang="ru-RU" altLang="uk-UA" sz="2000">
                <a:latin typeface="Arial" charset="0"/>
              </a:rPr>
              <a:t>або </a:t>
            </a:r>
            <a:r>
              <a:rPr lang="ru-RU" altLang="uk-UA" sz="2000" b="1">
                <a:latin typeface="Arial" charset="0"/>
              </a:rPr>
              <a:t>виділеним</a:t>
            </a:r>
            <a:r>
              <a:rPr lang="ru-RU" altLang="uk-UA" sz="2000">
                <a:latin typeface="Arial" charset="0"/>
              </a:rPr>
              <a:t>: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endParaRPr lang="ru-RU" altLang="uk-UA" sz="2000" b="1" u="sng">
              <a:latin typeface="Arial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000" b="1" u="sng">
                <a:latin typeface="Arial" charset="0"/>
              </a:rPr>
              <a:t>Виділений ресурс </a:t>
            </a:r>
            <a:r>
              <a:rPr lang="ru-RU" altLang="uk-UA" sz="2000">
                <a:latin typeface="Arial" charset="0"/>
              </a:rPr>
              <a:t>– ресурс, формально виділений будь-якого призначення завдань, що у проекте. Цей тип ресурсів</a:t>
            </a:r>
            <a:endParaRPr lang="uk-UA" altLang="uk-UA" sz="2000">
              <a:latin typeface="Arial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latin typeface="Arial" charset="0"/>
              </a:rPr>
              <a:t>використовується для резервування ресурсів за промовчанням. Вибір даного типу резервування впливає на доступність та завантаження ресурсу.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endParaRPr lang="ru-RU" altLang="uk-UA" sz="2000" b="1" u="sng">
              <a:latin typeface="Arial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000" b="1" u="sng">
                <a:latin typeface="Arial" charset="0"/>
              </a:rPr>
              <a:t>Запропонований ресурс </a:t>
            </a:r>
            <a:r>
              <a:rPr lang="ru-RU" altLang="uk-UA" sz="2000">
                <a:latin typeface="Arial" charset="0"/>
              </a:rPr>
              <a:t>- Ресурс, що очікує виділення ресурсів для ще не затвердженого призначення завдання. Таке призначення ресурсу не зменшує його доступність для роботи з іншими проектами. Вибір даного типу резервування не впливає на доступність та завантаження ресурсу.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ru-RU" altLang="uk-UA" sz="2000">
              <a:latin typeface="Arial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72816"/>
            <a:ext cx="47863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63352" y="2170345"/>
            <a:ext cx="51551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 err="1">
                <a:latin typeface="Arial" charset="0"/>
              </a:rPr>
              <a:t>Якщо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трудовий</a:t>
            </a:r>
            <a:r>
              <a:rPr lang="ru-RU" altLang="uk-UA" sz="2400" dirty="0">
                <a:latin typeface="Arial" charset="0"/>
              </a:rPr>
              <a:t> ресурс, </a:t>
            </a:r>
            <a:r>
              <a:rPr lang="ru-RU" altLang="uk-UA" sz="2400" dirty="0" err="1">
                <a:latin typeface="Arial" charset="0"/>
              </a:rPr>
              <a:t>що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має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робочий</a:t>
            </a:r>
            <a:r>
              <a:rPr lang="ru-RU" altLang="uk-UA" sz="2400" dirty="0">
                <a:latin typeface="Arial" charset="0"/>
              </a:rPr>
              <a:t> час </a:t>
            </a:r>
            <a:r>
              <a:rPr lang="ru-RU" altLang="uk-UA" sz="2400" dirty="0" err="1">
                <a:latin typeface="Arial" charset="0"/>
              </a:rPr>
              <a:t>відмінний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від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загальноприйнятого</a:t>
            </a:r>
            <a:r>
              <a:rPr lang="ru-RU" altLang="uk-UA" sz="2400" dirty="0">
                <a:latin typeface="Arial" charset="0"/>
              </a:rPr>
              <a:t> в </a:t>
            </a:r>
            <a:r>
              <a:rPr lang="ru-RU" altLang="uk-UA" sz="2400" dirty="0" err="1">
                <a:latin typeface="Arial" charset="0"/>
              </a:rPr>
              <a:t>проекті</a:t>
            </a:r>
            <a:r>
              <a:rPr lang="ru-RU" altLang="uk-UA" sz="2400" dirty="0">
                <a:latin typeface="Arial" charset="0"/>
              </a:rPr>
              <a:t>, </a:t>
            </a:r>
            <a:r>
              <a:rPr lang="ru-RU" altLang="uk-UA" sz="2400" dirty="0" err="1">
                <a:latin typeface="Arial" charset="0"/>
              </a:rPr>
              <a:t>потрібно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натиснути</a:t>
            </a:r>
            <a:r>
              <a:rPr lang="ru-RU" altLang="uk-UA" sz="2400" dirty="0">
                <a:latin typeface="Arial" charset="0"/>
              </a:rPr>
              <a:t> на кнопку «</a:t>
            </a:r>
            <a:r>
              <a:rPr lang="ru-RU" altLang="uk-UA" sz="2400" dirty="0" err="1">
                <a:latin typeface="Arial" charset="0"/>
              </a:rPr>
              <a:t>Змінити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робочий</a:t>
            </a:r>
            <a:r>
              <a:rPr lang="ru-RU" altLang="uk-UA" sz="2400" dirty="0">
                <a:latin typeface="Arial" charset="0"/>
              </a:rPr>
              <a:t> час» і у </a:t>
            </a:r>
            <a:r>
              <a:rPr lang="ru-RU" altLang="uk-UA" sz="2400" dirty="0" err="1">
                <a:latin typeface="Arial" charset="0"/>
              </a:rPr>
              <a:t>вікні</a:t>
            </a:r>
            <a:r>
              <a:rPr lang="ru-RU" altLang="uk-UA" sz="2400" dirty="0">
                <a:latin typeface="Arial" charset="0"/>
              </a:rPr>
              <a:t> «</a:t>
            </a:r>
            <a:r>
              <a:rPr lang="ru-RU" altLang="uk-UA" sz="2400" dirty="0" err="1">
                <a:latin typeface="Arial" charset="0"/>
              </a:rPr>
              <a:t>Зміна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робочого</a:t>
            </a:r>
            <a:r>
              <a:rPr lang="ru-RU" altLang="uk-UA" sz="2400" dirty="0">
                <a:latin typeface="Arial" charset="0"/>
              </a:rPr>
              <a:t> часу», </a:t>
            </a:r>
            <a:r>
              <a:rPr lang="ru-RU" altLang="uk-UA" sz="2400" dirty="0" err="1">
                <a:latin typeface="Arial" charset="0"/>
              </a:rPr>
              <a:t>що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з'явилося</a:t>
            </a:r>
            <a:r>
              <a:rPr lang="ru-RU" altLang="uk-UA" sz="2400" dirty="0">
                <a:latin typeface="Arial" charset="0"/>
              </a:rPr>
              <a:t>, ввести </a:t>
            </a:r>
            <a:r>
              <a:rPr lang="ru-RU" altLang="uk-UA" sz="2400" dirty="0" err="1">
                <a:latin typeface="Arial" charset="0"/>
              </a:rPr>
              <a:t>його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відмінні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винятки</a:t>
            </a:r>
            <a:r>
              <a:rPr lang="ru-RU" altLang="uk-UA" sz="2400" dirty="0">
                <a:latin typeface="Arial" charset="0"/>
              </a:rPr>
              <a:t> та </a:t>
            </a:r>
            <a:r>
              <a:rPr lang="ru-RU" altLang="uk-UA" sz="2400" dirty="0" err="1">
                <a:latin typeface="Arial" charset="0"/>
              </a:rPr>
              <a:t>графіки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роботи</a:t>
            </a:r>
            <a:r>
              <a:rPr lang="ru-RU" altLang="uk-UA" sz="2400" dirty="0">
                <a:latin typeface="Arial" charset="0"/>
              </a:rPr>
              <a:t>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96" y="1617741"/>
            <a:ext cx="5909088" cy="42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9767888" y="3213101"/>
            <a:ext cx="5762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B60D44-00A5-40EA-91BF-596F4C410E4F}"/>
              </a:ext>
            </a:extLst>
          </p:cNvPr>
          <p:cNvSpPr txBox="1">
            <a:spLocks/>
          </p:cNvSpPr>
          <p:nvPr/>
        </p:nvSpPr>
        <p:spPr>
          <a:xfrm>
            <a:off x="2160516" y="464418"/>
            <a:ext cx="849637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</p:spTree>
    <p:extLst>
      <p:ext uri="{BB962C8B-B14F-4D97-AF65-F5344CB8AC3E}">
        <p14:creationId xmlns:p14="http://schemas.microsoft.com/office/powerpoint/2010/main" val="7624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6" y="2060576"/>
            <a:ext cx="47863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816726" y="3300414"/>
            <a:ext cx="57467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35845" name="Прямоугольник 2"/>
          <p:cNvSpPr>
            <a:spLocks noChangeArrowheads="1"/>
          </p:cNvSpPr>
          <p:nvPr/>
        </p:nvSpPr>
        <p:spPr bwMode="auto">
          <a:xfrm>
            <a:off x="551384" y="2076431"/>
            <a:ext cx="50609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>
                <a:latin typeface="Arial" charset="0"/>
              </a:rPr>
              <a:t>Кожному ресурсу </a:t>
            </a:r>
            <a:r>
              <a:rPr lang="ru-RU" altLang="uk-UA" sz="2400" dirty="0" err="1">
                <a:latin typeface="Arial" charset="0"/>
              </a:rPr>
              <a:t>можна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окремо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задавати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його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доступність</a:t>
            </a:r>
            <a:r>
              <a:rPr lang="ru-RU" altLang="uk-UA" sz="2400" dirty="0">
                <a:latin typeface="Arial" charset="0"/>
              </a:rPr>
              <a:t> у </a:t>
            </a:r>
            <a:r>
              <a:rPr lang="ru-RU" altLang="uk-UA" sz="2400" dirty="0" err="1">
                <a:latin typeface="Arial" charset="0"/>
              </a:rPr>
              <a:t>проекті</a:t>
            </a:r>
            <a:r>
              <a:rPr lang="ru-RU" altLang="uk-UA" sz="2400" dirty="0">
                <a:latin typeface="Arial" charset="0"/>
              </a:rPr>
              <a:t>. </a:t>
            </a:r>
            <a:r>
              <a:rPr lang="ru-RU" altLang="uk-UA" sz="2400" dirty="0" err="1">
                <a:latin typeface="Arial" charset="0"/>
              </a:rPr>
              <a:t>Наприклад</a:t>
            </a:r>
            <a:r>
              <a:rPr lang="ru-RU" altLang="uk-UA" sz="2400" dirty="0">
                <a:latin typeface="Arial" charset="0"/>
              </a:rPr>
              <a:t>, </a:t>
            </a:r>
            <a:r>
              <a:rPr lang="ru-RU" altLang="uk-UA" sz="2400" dirty="0" err="1">
                <a:latin typeface="Arial" charset="0"/>
              </a:rPr>
              <a:t>якщо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облікова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кількість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мулярів</a:t>
            </a:r>
            <a:r>
              <a:rPr lang="ru-RU" altLang="uk-UA" sz="2400" dirty="0">
                <a:latin typeface="Arial" charset="0"/>
              </a:rPr>
              <a:t> – 10 </a:t>
            </a:r>
            <a:r>
              <a:rPr lang="ru-RU" altLang="uk-UA" sz="2400" dirty="0" err="1">
                <a:latin typeface="Arial" charset="0"/>
              </a:rPr>
              <a:t>осіб</a:t>
            </a:r>
            <a:r>
              <a:rPr lang="ru-RU" altLang="uk-UA" sz="2400" dirty="0">
                <a:latin typeface="Arial" charset="0"/>
              </a:rPr>
              <a:t>, то </a:t>
            </a:r>
            <a:r>
              <a:rPr lang="ru-RU" altLang="uk-UA" sz="2400" dirty="0" err="1">
                <a:latin typeface="Arial" charset="0"/>
              </a:rPr>
              <a:t>якщо</a:t>
            </a:r>
            <a:r>
              <a:rPr lang="ru-RU" altLang="uk-UA" sz="2400" dirty="0">
                <a:latin typeface="Arial" charset="0"/>
              </a:rPr>
              <a:t> з </a:t>
            </a:r>
            <a:r>
              <a:rPr lang="ru-RU" altLang="uk-UA" sz="2400" dirty="0" err="1">
                <a:latin typeface="Arial" charset="0"/>
              </a:rPr>
              <a:t>якогось</a:t>
            </a:r>
            <a:r>
              <a:rPr lang="ru-RU" altLang="uk-UA" sz="2400" dirty="0">
                <a:latin typeface="Arial" charset="0"/>
              </a:rPr>
              <a:t> числа </a:t>
            </a:r>
            <a:r>
              <a:rPr lang="ru-RU" altLang="uk-UA" sz="2400" dirty="0" err="1">
                <a:latin typeface="Arial" charset="0"/>
              </a:rPr>
              <a:t>їх</a:t>
            </a:r>
            <a:r>
              <a:rPr lang="ru-RU" altLang="uk-UA" sz="2400" dirty="0">
                <a:latin typeface="Arial" charset="0"/>
              </a:rPr>
              <a:t> буде </a:t>
            </a:r>
            <a:r>
              <a:rPr lang="ru-RU" altLang="uk-UA" sz="2400" dirty="0" err="1">
                <a:latin typeface="Arial" charset="0"/>
              </a:rPr>
              <a:t>лише</a:t>
            </a:r>
            <a:r>
              <a:rPr lang="ru-RU" altLang="uk-UA" sz="2400" dirty="0">
                <a:latin typeface="Arial" charset="0"/>
              </a:rPr>
              <a:t> 8, то в </a:t>
            </a:r>
            <a:r>
              <a:rPr lang="ru-RU" altLang="uk-UA" sz="2400" dirty="0" err="1">
                <a:latin typeface="Arial" charset="0"/>
              </a:rPr>
              <a:t>області</a:t>
            </a:r>
            <a:r>
              <a:rPr lang="ru-RU" altLang="uk-UA" sz="2400" dirty="0">
                <a:latin typeface="Arial" charset="0"/>
              </a:rPr>
              <a:t> «</a:t>
            </a:r>
            <a:r>
              <a:rPr lang="ru-RU" altLang="uk-UA" sz="2400" dirty="0" err="1">
                <a:latin typeface="Arial" charset="0"/>
              </a:rPr>
              <a:t>Доступність</a:t>
            </a:r>
            <a:r>
              <a:rPr lang="ru-RU" altLang="uk-UA" sz="2400" dirty="0">
                <a:latin typeface="Arial" charset="0"/>
              </a:rPr>
              <a:t> ресурсу» </a:t>
            </a:r>
            <a:r>
              <a:rPr lang="ru-RU" altLang="uk-UA" sz="2400" dirty="0" err="1">
                <a:latin typeface="Arial" charset="0"/>
              </a:rPr>
              <a:t>можна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вказати</a:t>
            </a:r>
            <a:r>
              <a:rPr lang="ru-RU" altLang="uk-UA" sz="2400" dirty="0">
                <a:latin typeface="Arial" charset="0"/>
              </a:rPr>
              <a:t> з </a:t>
            </a:r>
            <a:r>
              <a:rPr lang="ru-RU" altLang="uk-UA" sz="2400" dirty="0" err="1">
                <a:latin typeface="Arial" charset="0"/>
              </a:rPr>
              <a:t>якого</a:t>
            </a:r>
            <a:r>
              <a:rPr lang="ru-RU" altLang="uk-UA" sz="2400" dirty="0">
                <a:latin typeface="Arial" charset="0"/>
              </a:rPr>
              <a:t> числа </a:t>
            </a:r>
            <a:r>
              <a:rPr lang="ru-RU" altLang="uk-UA" sz="2400" dirty="0" err="1">
                <a:latin typeface="Arial" charset="0"/>
              </a:rPr>
              <a:t>їх</a:t>
            </a:r>
            <a:r>
              <a:rPr lang="ru-RU" altLang="uk-UA" sz="2400" dirty="0">
                <a:latin typeface="Arial" charset="0"/>
              </a:rPr>
              <a:t> буде </a:t>
            </a:r>
            <a:r>
              <a:rPr lang="ru-RU" altLang="uk-UA" sz="2400" dirty="0" err="1">
                <a:latin typeface="Arial" charset="0"/>
              </a:rPr>
              <a:t>лише</a:t>
            </a:r>
            <a:r>
              <a:rPr lang="ru-RU" altLang="uk-UA" sz="2400" dirty="0">
                <a:latin typeface="Arial" charset="0"/>
              </a:rPr>
              <a:t> 8.</a:t>
            </a:r>
            <a:endParaRPr lang="uk-UA" altLang="uk-UA" sz="2400" dirty="0">
              <a:latin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AAA0324-3965-4FD3-9E3B-7D2FE3D4B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</p:spTree>
    <p:extLst>
      <p:ext uri="{BB962C8B-B14F-4D97-AF65-F5344CB8AC3E}">
        <p14:creationId xmlns:p14="http://schemas.microsoft.com/office/powerpoint/2010/main" val="277118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1524000" y="2844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600" dirty="0" err="1">
                <a:latin typeface="Arial" charset="0"/>
              </a:rPr>
              <a:t>Кожен</a:t>
            </a:r>
            <a:r>
              <a:rPr lang="ru-RU" altLang="uk-UA" sz="1600" dirty="0">
                <a:latin typeface="Arial" charset="0"/>
              </a:rPr>
              <a:t> ресурс (з будь-</a:t>
            </a:r>
            <a:r>
              <a:rPr lang="ru-RU" altLang="uk-UA" sz="1600" dirty="0" err="1">
                <a:latin typeface="Arial" charset="0"/>
              </a:rPr>
              <a:t>яким</a:t>
            </a:r>
            <a:r>
              <a:rPr lang="ru-RU" altLang="uk-UA" sz="1600" dirty="0">
                <a:latin typeface="Arial" charset="0"/>
              </a:rPr>
              <a:t> типом), </a:t>
            </a:r>
            <a:r>
              <a:rPr lang="ru-RU" altLang="uk-UA" sz="1600" dirty="0" err="1">
                <a:latin typeface="Arial" charset="0"/>
              </a:rPr>
              <a:t>також</a:t>
            </a:r>
            <a:r>
              <a:rPr lang="ru-RU" altLang="uk-UA" sz="1600" dirty="0">
                <a:latin typeface="Arial" charset="0"/>
              </a:rPr>
              <a:t>, у </a:t>
            </a:r>
            <a:r>
              <a:rPr lang="ru-RU" altLang="uk-UA" sz="1600" dirty="0" err="1">
                <a:latin typeface="Arial" charset="0"/>
              </a:rPr>
              <a:t>проекті</a:t>
            </a:r>
            <a:r>
              <a:rPr lang="ru-RU" altLang="uk-UA" sz="1600" dirty="0">
                <a:latin typeface="Arial" charset="0"/>
              </a:rPr>
              <a:t> </a:t>
            </a:r>
            <a:r>
              <a:rPr lang="ru-RU" altLang="uk-UA" sz="1600" dirty="0" err="1">
                <a:latin typeface="Arial" charset="0"/>
              </a:rPr>
              <a:t>може</a:t>
            </a:r>
            <a:r>
              <a:rPr lang="ru-RU" altLang="uk-UA" sz="1600" dirty="0">
                <a:latin typeface="Arial" charset="0"/>
              </a:rPr>
              <a:t> бути:</a:t>
            </a:r>
            <a:endParaRPr lang="ru-RU" altLang="uk-UA" sz="1800" dirty="0">
              <a:latin typeface="Arial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60648"/>
            <a:ext cx="47863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9624392" y="1032743"/>
            <a:ext cx="5762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3597543"/>
            <a:ext cx="10657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defRPr/>
            </a:pPr>
            <a:endParaRPr lang="uk-UA" sz="20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b="1" i="1" dirty="0" err="1"/>
              <a:t>Універсальний</a:t>
            </a:r>
            <a:r>
              <a:rPr lang="ru-RU" sz="2000" b="1" i="1" dirty="0"/>
              <a:t>. </a:t>
            </a:r>
            <a:r>
              <a:rPr lang="ru-RU" sz="2000" dirty="0" err="1"/>
              <a:t>Дані</a:t>
            </a:r>
            <a:r>
              <a:rPr lang="ru-RU" sz="2000" dirty="0"/>
              <a:t> ресурси (прототипи ресурсів) використовуються для визначення вимог до персоналу для проекту, наприклад до </a:t>
            </a:r>
            <a:r>
              <a:rPr lang="ru-RU" sz="2000" dirty="0" err="1"/>
              <a:t>тестувальників</a:t>
            </a:r>
            <a:r>
              <a:rPr lang="ru-RU" sz="2000" dirty="0"/>
              <a:t> та розробників. Після детального планування проекту, універсальні ресурси бажано замінювати конкретними ресурсами.</a:t>
            </a:r>
          </a:p>
        </p:txBody>
      </p:sp>
      <p:sp>
        <p:nvSpPr>
          <p:cNvPr id="36871" name="Прямоугольник 3"/>
          <p:cNvSpPr>
            <a:spLocks noChangeArrowheads="1"/>
          </p:cNvSpPr>
          <p:nvPr/>
        </p:nvSpPr>
        <p:spPr bwMode="auto">
          <a:xfrm>
            <a:off x="701712" y="5181133"/>
            <a:ext cx="108349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 err="1">
                <a:latin typeface="Arial" charset="0"/>
              </a:rPr>
              <a:t>Наприклад</a:t>
            </a:r>
            <a:r>
              <a:rPr lang="ru-RU" altLang="uk-UA" sz="1800" dirty="0">
                <a:latin typeface="Arial" charset="0"/>
              </a:rPr>
              <a:t>, нам у </a:t>
            </a:r>
            <a:r>
              <a:rPr lang="ru-RU" altLang="uk-UA" sz="1800" dirty="0" err="1">
                <a:latin typeface="Arial" charset="0"/>
              </a:rPr>
              <a:t>проекті</a:t>
            </a:r>
            <a:r>
              <a:rPr lang="ru-RU" altLang="uk-UA" sz="1800" dirty="0">
                <a:latin typeface="Arial" charset="0"/>
              </a:rPr>
              <a:t> буде </a:t>
            </a:r>
            <a:r>
              <a:rPr lang="ru-RU" altLang="uk-UA" sz="1800" dirty="0" err="1">
                <a:latin typeface="Arial" charset="0"/>
              </a:rPr>
              <a:t>потрібний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програміст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знанням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мови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програмування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en-US" altLang="uk-UA" sz="1800" dirty="0">
                <a:latin typeface="Arial" charset="0"/>
              </a:rPr>
              <a:t>Java</a:t>
            </a:r>
            <a:r>
              <a:rPr lang="ru-RU" altLang="uk-UA" sz="1800" dirty="0">
                <a:latin typeface="Arial" charset="0"/>
              </a:rPr>
              <a:t>. Але </a:t>
            </a:r>
            <a:r>
              <a:rPr lang="ru-RU" altLang="uk-UA" sz="1800" dirty="0" err="1">
                <a:latin typeface="Arial" charset="0"/>
              </a:rPr>
              <a:t>найчастіше</a:t>
            </a:r>
            <a:r>
              <a:rPr lang="ru-RU" altLang="uk-UA" sz="1800" dirty="0">
                <a:latin typeface="Arial" charset="0"/>
              </a:rPr>
              <a:t> на початку проекту </a:t>
            </a:r>
            <a:r>
              <a:rPr lang="ru-RU" altLang="uk-UA" sz="1800" dirty="0" err="1">
                <a:latin typeface="Arial" charset="0"/>
              </a:rPr>
              <a:t>невідомо</a:t>
            </a:r>
            <a:r>
              <a:rPr lang="ru-RU" altLang="uk-UA" sz="1800" dirty="0">
                <a:latin typeface="Arial" charset="0"/>
              </a:rPr>
              <a:t>, яка конкретна </a:t>
            </a:r>
            <a:r>
              <a:rPr lang="ru-RU" altLang="uk-UA" sz="1800" dirty="0" err="1">
                <a:latin typeface="Arial" charset="0"/>
              </a:rPr>
              <a:t>особистість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виконуватиме</a:t>
            </a:r>
            <a:r>
              <a:rPr lang="ru-RU" altLang="uk-UA" sz="1800" dirty="0">
                <a:latin typeface="Arial" charset="0"/>
              </a:rPr>
              <a:t> роботу. Тому </a:t>
            </a:r>
            <a:r>
              <a:rPr lang="ru-RU" altLang="uk-UA" sz="1800" dirty="0" err="1">
                <a:latin typeface="Arial" charset="0"/>
              </a:rPr>
              <a:t>спочатку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планується</a:t>
            </a:r>
            <a:r>
              <a:rPr lang="ru-RU" altLang="uk-UA" sz="1800" dirty="0">
                <a:latin typeface="Arial" charset="0"/>
              </a:rPr>
              <a:t> проект, у </a:t>
            </a:r>
            <a:r>
              <a:rPr lang="ru-RU" altLang="uk-UA" sz="1800" dirty="0" err="1">
                <a:latin typeface="Arial" charset="0"/>
              </a:rPr>
              <a:t>якому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призначається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завдання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універсальний</a:t>
            </a:r>
            <a:r>
              <a:rPr lang="ru-RU" altLang="uk-UA" sz="1800" dirty="0">
                <a:latin typeface="Arial" charset="0"/>
              </a:rPr>
              <a:t> ресурс «</a:t>
            </a:r>
            <a:r>
              <a:rPr lang="ru-RU" altLang="uk-UA" sz="1800" dirty="0" err="1">
                <a:latin typeface="Arial" charset="0"/>
              </a:rPr>
              <a:t>Програміст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en-US" altLang="uk-UA" sz="1800" dirty="0">
                <a:latin typeface="Arial" charset="0"/>
              </a:rPr>
              <a:t>Java</a:t>
            </a:r>
            <a:r>
              <a:rPr lang="ru-RU" altLang="uk-UA" sz="1800" dirty="0">
                <a:latin typeface="Arial" charset="0"/>
              </a:rPr>
              <a:t>»</a:t>
            </a:r>
            <a:endParaRPr lang="uk-UA" altLang="uk-UA" sz="1800" dirty="0">
              <a:latin typeface="Arial" charset="0"/>
            </a:endParaRPr>
          </a:p>
        </p:txBody>
      </p:sp>
      <p:sp>
        <p:nvSpPr>
          <p:cNvPr id="36872" name="Прямоугольник 4"/>
          <p:cNvSpPr>
            <a:spLocks noChangeArrowheads="1"/>
          </p:cNvSpPr>
          <p:nvPr/>
        </p:nvSpPr>
        <p:spPr bwMode="auto">
          <a:xfrm>
            <a:off x="701712" y="967075"/>
            <a:ext cx="58263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 i="1" dirty="0" err="1">
                <a:latin typeface="Arial" charset="0"/>
              </a:rPr>
              <a:t>Бажано</a:t>
            </a:r>
            <a:r>
              <a:rPr lang="ru-RU" altLang="uk-UA" sz="1800" b="1" i="1" dirty="0">
                <a:latin typeface="Arial" charset="0"/>
              </a:rPr>
              <a:t> </a:t>
            </a:r>
            <a:r>
              <a:rPr lang="ru-RU" altLang="uk-UA" sz="1800" b="1" i="1" dirty="0" err="1">
                <a:latin typeface="Arial" charset="0"/>
              </a:rPr>
              <a:t>завжди</a:t>
            </a:r>
            <a:r>
              <a:rPr lang="ru-RU" altLang="uk-UA" sz="1800" b="1" i="1" dirty="0">
                <a:latin typeface="Arial" charset="0"/>
              </a:rPr>
              <a:t> </a:t>
            </a:r>
            <a:r>
              <a:rPr lang="ru-RU" altLang="uk-UA" sz="1800" b="1" i="1" dirty="0" err="1">
                <a:latin typeface="Arial" charset="0"/>
              </a:rPr>
              <a:t>користуватися</a:t>
            </a:r>
            <a:r>
              <a:rPr lang="ru-RU" altLang="uk-UA" sz="1800" b="1" i="1" dirty="0">
                <a:latin typeface="Arial" charset="0"/>
              </a:rPr>
              <a:t> </a:t>
            </a:r>
            <a:r>
              <a:rPr lang="ru-RU" altLang="uk-UA" sz="1800" b="1" i="1" dirty="0" err="1">
                <a:latin typeface="Arial" charset="0"/>
              </a:rPr>
              <a:t>універсальними</a:t>
            </a:r>
            <a:r>
              <a:rPr lang="ru-RU" altLang="uk-UA" sz="1800" b="1" i="1" dirty="0">
                <a:latin typeface="Arial" charset="0"/>
              </a:rPr>
              <a:t> ресурсами на тих </a:t>
            </a:r>
            <a:r>
              <a:rPr lang="ru-RU" altLang="uk-UA" sz="1800" b="1" i="1" dirty="0" err="1">
                <a:latin typeface="Arial" charset="0"/>
              </a:rPr>
              <a:t>етапах</a:t>
            </a:r>
            <a:r>
              <a:rPr lang="ru-RU" altLang="uk-UA" sz="1800" b="1" i="1" dirty="0">
                <a:latin typeface="Arial" charset="0"/>
              </a:rPr>
              <a:t>, коли </a:t>
            </a:r>
            <a:r>
              <a:rPr lang="ru-RU" altLang="uk-UA" sz="1800" b="1" i="1" dirty="0" err="1">
                <a:latin typeface="Arial" charset="0"/>
              </a:rPr>
              <a:t>ви</a:t>
            </a:r>
            <a:r>
              <a:rPr lang="ru-RU" altLang="uk-UA" sz="1800" b="1" i="1" dirty="0">
                <a:latin typeface="Arial" charset="0"/>
              </a:rPr>
              <a:t> </a:t>
            </a:r>
            <a:r>
              <a:rPr lang="ru-RU" altLang="uk-UA" sz="1800" b="1" i="1" dirty="0" err="1">
                <a:latin typeface="Arial" charset="0"/>
              </a:rPr>
              <a:t>заздалегідь</a:t>
            </a:r>
            <a:r>
              <a:rPr lang="ru-RU" altLang="uk-UA" sz="1800" b="1" i="1" dirty="0">
                <a:latin typeface="Arial" charset="0"/>
              </a:rPr>
              <a:t> не </a:t>
            </a:r>
            <a:r>
              <a:rPr lang="ru-RU" altLang="uk-UA" sz="1800" b="1" i="1" dirty="0" err="1">
                <a:latin typeface="Arial" charset="0"/>
              </a:rPr>
              <a:t>знаєте</a:t>
            </a:r>
            <a:r>
              <a:rPr lang="ru-RU" altLang="uk-UA" sz="1800" b="1" i="1" dirty="0">
                <a:latin typeface="Arial" charset="0"/>
              </a:rPr>
              <a:t>, яке </a:t>
            </a:r>
            <a:r>
              <a:rPr lang="ru-RU" altLang="uk-UA" sz="1800" b="1" i="1" dirty="0" err="1">
                <a:latin typeface="Arial" charset="0"/>
              </a:rPr>
              <a:t>конкретне</a:t>
            </a:r>
            <a:r>
              <a:rPr lang="ru-RU" altLang="uk-UA" sz="1800" b="1" i="1" dirty="0">
                <a:latin typeface="Arial" charset="0"/>
              </a:rPr>
              <a:t> ПІБ </a:t>
            </a:r>
            <a:r>
              <a:rPr lang="ru-RU" altLang="uk-UA" sz="1800" b="1" i="1" dirty="0" err="1">
                <a:latin typeface="Arial" charset="0"/>
              </a:rPr>
              <a:t>виконуватиме</a:t>
            </a:r>
            <a:r>
              <a:rPr lang="ru-RU" altLang="uk-UA" sz="1800" b="1" i="1" dirty="0">
                <a:latin typeface="Arial" charset="0"/>
              </a:rPr>
              <a:t> ту </a:t>
            </a:r>
            <a:r>
              <a:rPr lang="ru-RU" altLang="uk-UA" sz="1800" b="1" i="1" dirty="0" err="1">
                <a:latin typeface="Arial" charset="0"/>
              </a:rPr>
              <a:t>чи</a:t>
            </a:r>
            <a:r>
              <a:rPr lang="ru-RU" altLang="uk-UA" sz="1800" b="1" i="1" dirty="0">
                <a:latin typeface="Arial" charset="0"/>
              </a:rPr>
              <a:t> </a:t>
            </a:r>
            <a:r>
              <a:rPr lang="ru-RU" altLang="uk-UA" sz="1800" b="1" i="1" dirty="0" err="1">
                <a:latin typeface="Arial" charset="0"/>
              </a:rPr>
              <a:t>іншу</a:t>
            </a:r>
            <a:r>
              <a:rPr lang="ru-RU" altLang="uk-UA" sz="1800" b="1" i="1" dirty="0">
                <a:latin typeface="Arial" charset="0"/>
              </a:rPr>
              <a:t> роботу</a:t>
            </a:r>
            <a:endParaRPr lang="uk-UA" altLang="uk-UA" sz="1800" i="1" dirty="0">
              <a:latin typeface="Arial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D26C478-0996-4F70-B539-32BA9CF471E8}"/>
              </a:ext>
            </a:extLst>
          </p:cNvPr>
          <p:cNvSpPr txBox="1">
            <a:spLocks/>
          </p:cNvSpPr>
          <p:nvPr/>
        </p:nvSpPr>
        <p:spPr>
          <a:xfrm>
            <a:off x="-596937" y="314265"/>
            <a:ext cx="849637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</p:spTree>
    <p:extLst>
      <p:ext uri="{BB962C8B-B14F-4D97-AF65-F5344CB8AC3E}">
        <p14:creationId xmlns:p14="http://schemas.microsoft.com/office/powerpoint/2010/main" val="335620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416051" y="549276"/>
            <a:ext cx="3814763" cy="504825"/>
          </a:xfrm>
        </p:spPr>
        <p:txBody>
          <a:bodyPr>
            <a:normAutofit fontScale="90000"/>
          </a:bodyPr>
          <a:lstStyle/>
          <a:p>
            <a:r>
              <a:rPr lang="ru-RU" altLang="uk-UA" sz="3200" b="1"/>
              <a:t>ПЛАНУВАННЯ </a:t>
            </a:r>
            <a:r>
              <a:rPr lang="uk-UA" altLang="uk-UA" sz="3200" b="1"/>
              <a:t>ТРУДОВИХ РЕСУРСІВ</a:t>
            </a:r>
            <a:endParaRPr lang="ru-RU" altLang="uk-UA" sz="3200" b="1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1" y="106364"/>
            <a:ext cx="47863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9551988" y="836614"/>
            <a:ext cx="5762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695400" y="3789040"/>
            <a:ext cx="110892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2. </a:t>
            </a:r>
            <a:r>
              <a:rPr lang="ru-RU" altLang="uk-UA" sz="1800" b="1" i="1">
                <a:latin typeface="Arial" charset="0"/>
              </a:rPr>
              <a:t>Бюджетним. </a:t>
            </a:r>
            <a:r>
              <a:rPr lang="ru-RU" altLang="uk-UA" sz="1800">
                <a:latin typeface="Arial" charset="0"/>
              </a:rPr>
              <a:t>Бюджетний ресурс є загальним обсягом задіяних у проекті фінансових, трудових та інших матеріальних ресурсів На рівні проекту бюджетний ресурс може бути призначений лише сумарним завданням проекту.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endParaRPr lang="ru-RU" altLang="uk-UA" sz="1800">
              <a:latin typeface="Arial" charset="0"/>
            </a:endParaRP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Наприклад, Ви маєте бюджет на заробітну плату робітників 40 000 грн. Виходячи зі ставок робітників та їх призначень, у Вас буде підсумкова сума витрат на заробітну плату робітників. Порівнюючи бюджетний ресурс та підсумкову суми можна побачити різницю.</a:t>
            </a:r>
          </a:p>
        </p:txBody>
      </p:sp>
    </p:spTree>
    <p:extLst>
      <p:ext uri="{BB962C8B-B14F-4D97-AF65-F5344CB8AC3E}">
        <p14:creationId xmlns:p14="http://schemas.microsoft.com/office/powerpoint/2010/main" val="388570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58" y="0"/>
            <a:ext cx="480853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1416051" y="549276"/>
            <a:ext cx="3814763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2800" b="1"/>
              <a:t>ПЛАНУВАННЯ </a:t>
            </a:r>
            <a:r>
              <a:rPr lang="uk-UA" altLang="uk-UA" sz="2800" b="1"/>
              <a:t>ТРУДОВИХ РЕСУРСІВ</a:t>
            </a:r>
            <a:endParaRPr lang="ru-RU" altLang="uk-UA" sz="3000" b="1"/>
          </a:p>
        </p:txBody>
      </p:sp>
      <p:sp>
        <p:nvSpPr>
          <p:cNvPr id="2" name="Стрелка вниз 1"/>
          <p:cNvSpPr/>
          <p:nvPr/>
        </p:nvSpPr>
        <p:spPr>
          <a:xfrm>
            <a:off x="6383338" y="404814"/>
            <a:ext cx="5762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38917" name="Прямоугольник 2"/>
          <p:cNvSpPr>
            <a:spLocks noChangeArrowheads="1"/>
          </p:cNvSpPr>
          <p:nvPr/>
        </p:nvSpPr>
        <p:spPr bwMode="auto">
          <a:xfrm>
            <a:off x="767408" y="4015581"/>
            <a:ext cx="104052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 err="1">
                <a:latin typeface="Arial" charset="0"/>
              </a:rPr>
              <a:t>Також</a:t>
            </a:r>
            <a:r>
              <a:rPr lang="ru-RU" altLang="uk-UA" sz="2400" dirty="0">
                <a:latin typeface="Arial" charset="0"/>
              </a:rPr>
              <a:t> для кожного ресурсу </a:t>
            </a:r>
            <a:r>
              <a:rPr lang="ru-RU" altLang="uk-UA" sz="2400" dirty="0" err="1">
                <a:latin typeface="Arial" charset="0"/>
              </a:rPr>
              <a:t>можна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встановити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п'ять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різних</a:t>
            </a:r>
            <a:r>
              <a:rPr lang="ru-RU" altLang="uk-UA" sz="2400" dirty="0">
                <a:latin typeface="Arial" charset="0"/>
              </a:rPr>
              <a:t> норм </a:t>
            </a:r>
            <a:r>
              <a:rPr lang="ru-RU" altLang="uk-UA" sz="2400" dirty="0" err="1">
                <a:latin typeface="Arial" charset="0"/>
              </a:rPr>
              <a:t>витрат</a:t>
            </a:r>
            <a:r>
              <a:rPr lang="ru-RU" altLang="uk-UA" sz="2400" dirty="0">
                <a:latin typeface="Arial" charset="0"/>
              </a:rPr>
              <a:t>. </a:t>
            </a:r>
            <a:r>
              <a:rPr lang="ru-RU" altLang="uk-UA" sz="2400" dirty="0" err="1">
                <a:latin typeface="Arial" charset="0"/>
              </a:rPr>
              <a:t>Таблиця</a:t>
            </a:r>
            <a:r>
              <a:rPr lang="ru-RU" altLang="uk-UA" sz="2400" dirty="0">
                <a:latin typeface="Arial" charset="0"/>
              </a:rPr>
              <a:t> норм </a:t>
            </a:r>
            <a:r>
              <a:rPr lang="ru-RU" altLang="uk-UA" sz="2400" dirty="0" err="1">
                <a:latin typeface="Arial" charset="0"/>
              </a:rPr>
              <a:t>витрат</a:t>
            </a:r>
            <a:r>
              <a:rPr lang="ru-RU" altLang="uk-UA" sz="2400" dirty="0">
                <a:latin typeface="Arial" charset="0"/>
              </a:rPr>
              <a:t> – </a:t>
            </a:r>
            <a:r>
              <a:rPr lang="ru-RU" altLang="uk-UA" sz="2400" dirty="0" err="1">
                <a:latin typeface="Arial" charset="0"/>
              </a:rPr>
              <a:t>набір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відомостей</a:t>
            </a:r>
            <a:r>
              <a:rPr lang="ru-RU" altLang="uk-UA" sz="2400" dirty="0">
                <a:latin typeface="Arial" charset="0"/>
              </a:rPr>
              <a:t> про </a:t>
            </a:r>
            <a:r>
              <a:rPr lang="ru-RU" altLang="uk-UA" sz="2400" dirty="0" err="1">
                <a:latin typeface="Arial" charset="0"/>
              </a:rPr>
              <a:t>норми</a:t>
            </a:r>
            <a:r>
              <a:rPr lang="ru-RU" altLang="uk-UA" sz="2400" dirty="0">
                <a:latin typeface="Arial" charset="0"/>
              </a:rPr>
              <a:t> та ставки для ресурсу, </a:t>
            </a:r>
            <a:r>
              <a:rPr lang="ru-RU" altLang="uk-UA" sz="2400" dirty="0" err="1">
                <a:latin typeface="Arial" charset="0"/>
              </a:rPr>
              <a:t>включаючи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стандартну</a:t>
            </a:r>
            <a:r>
              <a:rPr lang="ru-RU" altLang="uk-UA" sz="2400" dirty="0">
                <a:latin typeface="Arial" charset="0"/>
              </a:rPr>
              <a:t> ставку, ставку </a:t>
            </a:r>
            <a:r>
              <a:rPr lang="ru-RU" altLang="uk-UA" sz="2400" dirty="0" err="1">
                <a:latin typeface="Arial" charset="0"/>
              </a:rPr>
              <a:t>понаднормових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робіт</a:t>
            </a:r>
            <a:r>
              <a:rPr lang="ru-RU" altLang="uk-UA" sz="2400" dirty="0">
                <a:latin typeface="Arial" charset="0"/>
              </a:rPr>
              <a:t>, будь-</a:t>
            </a:r>
            <a:r>
              <a:rPr lang="ru-RU" altLang="uk-UA" sz="2400" dirty="0" err="1">
                <a:latin typeface="Arial" charset="0"/>
              </a:rPr>
              <a:t>які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витрати</a:t>
            </a:r>
            <a:r>
              <a:rPr lang="ru-RU" altLang="uk-UA" sz="2400" dirty="0">
                <a:latin typeface="Arial" charset="0"/>
              </a:rPr>
              <a:t> на </a:t>
            </a:r>
            <a:r>
              <a:rPr lang="ru-RU" altLang="uk-UA" sz="2400" dirty="0" err="1">
                <a:latin typeface="Arial" charset="0"/>
              </a:rPr>
              <a:t>використання</a:t>
            </a:r>
            <a:r>
              <a:rPr lang="ru-RU" altLang="uk-UA" sz="2400" dirty="0">
                <a:latin typeface="Arial" charset="0"/>
              </a:rPr>
              <a:t>, а </a:t>
            </a:r>
            <a:r>
              <a:rPr lang="ru-RU" altLang="uk-UA" sz="2400" dirty="0" err="1">
                <a:latin typeface="Arial" charset="0"/>
              </a:rPr>
              <a:t>також</a:t>
            </a:r>
            <a:r>
              <a:rPr lang="ru-RU" altLang="uk-UA" sz="2400" dirty="0">
                <a:latin typeface="Arial" charset="0"/>
              </a:rPr>
              <a:t> дату, коли ставка оплати </a:t>
            </a:r>
            <a:r>
              <a:rPr lang="ru-RU" altLang="uk-UA" sz="2400" dirty="0" err="1">
                <a:latin typeface="Arial" charset="0"/>
              </a:rPr>
              <a:t>набирає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чинності</a:t>
            </a:r>
            <a:r>
              <a:rPr lang="ru-RU" altLang="uk-UA" sz="2400" dirty="0">
                <a:latin typeface="Arial" charset="0"/>
              </a:rPr>
              <a:t>.</a:t>
            </a:r>
          </a:p>
        </p:txBody>
      </p:sp>
      <p:sp>
        <p:nvSpPr>
          <p:cNvPr id="38918" name="Прямоугольник 3"/>
          <p:cNvSpPr>
            <a:spLocks noChangeArrowheads="1"/>
          </p:cNvSpPr>
          <p:nvPr/>
        </p:nvSpPr>
        <p:spPr bwMode="auto">
          <a:xfrm>
            <a:off x="1524609" y="1689894"/>
            <a:ext cx="3065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 u="sng">
                <a:latin typeface="Arial" charset="0"/>
              </a:rPr>
              <a:t>п'ять різних норм витрат</a:t>
            </a:r>
            <a:endParaRPr lang="uk-UA" altLang="uk-UA" sz="1800" b="1" u="sng"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16726" y="388939"/>
            <a:ext cx="57467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7104063" y="403225"/>
            <a:ext cx="576262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7535863" y="407989"/>
            <a:ext cx="5762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7824789" y="407989"/>
            <a:ext cx="57467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43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0"/>
            <a:ext cx="480853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1416051" y="549276"/>
            <a:ext cx="3814763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200" b="1"/>
              <a:t>ПЛАНУВАННЯ </a:t>
            </a:r>
            <a:r>
              <a:rPr lang="uk-UA" altLang="uk-UA" sz="3200" b="1"/>
              <a:t>ТРУДОВИХ РЕСУРСІВ</a:t>
            </a:r>
            <a:endParaRPr lang="ru-RU" altLang="uk-UA" sz="3000" b="1"/>
          </a:p>
        </p:txBody>
      </p:sp>
      <p:sp>
        <p:nvSpPr>
          <p:cNvPr id="2" name="Стрелка вниз 1"/>
          <p:cNvSpPr/>
          <p:nvPr/>
        </p:nvSpPr>
        <p:spPr>
          <a:xfrm>
            <a:off x="7196139" y="1773239"/>
            <a:ext cx="57467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39941" name="Прямоугольник 2"/>
          <p:cNvSpPr>
            <a:spLocks noChangeArrowheads="1"/>
          </p:cNvSpPr>
          <p:nvPr/>
        </p:nvSpPr>
        <p:spPr bwMode="auto">
          <a:xfrm>
            <a:off x="1703388" y="3538538"/>
            <a:ext cx="8640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000">
                <a:latin typeface="Arial" charset="0"/>
              </a:rPr>
              <a:t>Крім того, Microsoft Project передбачає три способи нарахування планових витрат на ресурс і віднесення фактичних витрат на проект:</a:t>
            </a:r>
          </a:p>
        </p:txBody>
      </p:sp>
      <p:sp>
        <p:nvSpPr>
          <p:cNvPr id="39942" name="Прямоугольник 3"/>
          <p:cNvSpPr>
            <a:spLocks noChangeArrowheads="1"/>
          </p:cNvSpPr>
          <p:nvPr/>
        </p:nvSpPr>
        <p:spPr bwMode="auto">
          <a:xfrm>
            <a:off x="1503362" y="1809641"/>
            <a:ext cx="3148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 u="sng">
                <a:latin typeface="Arial" charset="0"/>
              </a:rPr>
              <a:t>три способи нарахування</a:t>
            </a:r>
            <a:endParaRPr lang="en-US" altLang="uk-UA" sz="1800" b="1" u="sng">
              <a:latin typeface="Arial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 u="sng">
                <a:latin typeface="Arial" charset="0"/>
              </a:rPr>
              <a:t>планових витрат</a:t>
            </a:r>
            <a:endParaRPr lang="uk-UA" altLang="uk-UA" sz="1800" b="1" u="sng">
              <a:latin typeface="Arial" charset="0"/>
            </a:endParaRPr>
          </a:p>
        </p:txBody>
      </p:sp>
      <p:sp>
        <p:nvSpPr>
          <p:cNvPr id="39943" name="Прямоугольник 4"/>
          <p:cNvSpPr>
            <a:spLocks noChangeArrowheads="1"/>
          </p:cNvSpPr>
          <p:nvPr/>
        </p:nvSpPr>
        <p:spPr bwMode="auto">
          <a:xfrm>
            <a:off x="1271464" y="4343886"/>
            <a:ext cx="93767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ru-RU" altLang="uk-UA" sz="2000">
                <a:latin typeface="Arial" charset="0"/>
              </a:rPr>
              <a:t>На початку (витрати нараховуються на початку завдання);</a:t>
            </a:r>
          </a:p>
          <a:p>
            <a:pPr algn="l" rtl="0" eaLnBrk="1" hangingPunct="1">
              <a:spcBef>
                <a:spcPct val="0"/>
              </a:spcBef>
            </a:pPr>
            <a:r>
              <a:rPr lang="ru-RU" altLang="uk-UA" sz="2000">
                <a:latin typeface="Arial" charset="0"/>
              </a:rPr>
              <a:t>Наприкінці (витрати нараховуються наприкінці завдання);</a:t>
            </a:r>
          </a:p>
          <a:p>
            <a:pPr algn="l" rtl="0" eaLnBrk="1" hangingPunct="1">
              <a:spcBef>
                <a:spcPct val="0"/>
              </a:spcBef>
            </a:pPr>
            <a:r>
              <a:rPr lang="ru-RU" altLang="uk-UA" sz="2000">
                <a:latin typeface="Arial" charset="0"/>
              </a:rPr>
              <a:t>Пропорційно (витрати розподіляються пропорційно у виконання завдання).</a:t>
            </a:r>
          </a:p>
        </p:txBody>
      </p:sp>
    </p:spTree>
    <p:extLst>
      <p:ext uri="{BB962C8B-B14F-4D97-AF65-F5344CB8AC3E}">
        <p14:creationId xmlns:p14="http://schemas.microsoft.com/office/powerpoint/2010/main" val="232146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648076" y="842964"/>
            <a:ext cx="3814763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200" b="1" dirty="0"/>
              <a:t>ПЛАНУВАННЯ</a:t>
            </a:r>
            <a:r>
              <a:rPr lang="pl-PL" altLang="uk-UA" sz="3200" b="1" dirty="0"/>
              <a:t> </a:t>
            </a:r>
            <a:br>
              <a:rPr lang="ru-RU" altLang="uk-UA" sz="3200" b="1" dirty="0"/>
            </a:br>
            <a:r>
              <a:rPr lang="ru-RU" altLang="uk-UA" sz="3200" b="1" dirty="0"/>
              <a:t>МАТЕРІАЛЬНИХ</a:t>
            </a:r>
            <a:br>
              <a:rPr lang="ru-RU" altLang="uk-UA" sz="3200" b="1" dirty="0"/>
            </a:br>
            <a:r>
              <a:rPr lang="uk-UA" altLang="uk-UA" sz="3600" b="1" dirty="0"/>
              <a:t>РЕСУРСІВ</a:t>
            </a:r>
            <a:endParaRPr lang="ru-RU" altLang="uk-UA" sz="3000" b="1" dirty="0"/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623392" y="3212976"/>
            <a:ext cx="110172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 err="1">
                <a:latin typeface="Arial" charset="0"/>
              </a:rPr>
              <a:t>Формування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переліку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матеріальних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ресурсів</a:t>
            </a:r>
            <a:r>
              <a:rPr lang="ru-RU" altLang="uk-UA" sz="2400" dirty="0">
                <a:latin typeface="Arial" charset="0"/>
              </a:rPr>
              <a:t> (</a:t>
            </a:r>
            <a:r>
              <a:rPr lang="ru-RU" altLang="uk-UA" sz="2400" dirty="0" err="1">
                <a:latin typeface="Arial" charset="0"/>
              </a:rPr>
              <a:t>матеріалів</a:t>
            </a:r>
            <a:r>
              <a:rPr lang="ru-RU" altLang="uk-UA" sz="2400" dirty="0">
                <a:latin typeface="Arial" charset="0"/>
              </a:rPr>
              <a:t>) </a:t>
            </a:r>
            <a:r>
              <a:rPr lang="ru-RU" altLang="uk-UA" sz="2400" dirty="0" err="1">
                <a:latin typeface="Arial" charset="0"/>
              </a:rPr>
              <a:t>дасть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можливість</a:t>
            </a:r>
            <a:r>
              <a:rPr lang="ru-RU" altLang="uk-UA" sz="2400" dirty="0">
                <a:latin typeface="Arial" charset="0"/>
              </a:rPr>
              <a:t>, </a:t>
            </a:r>
            <a:r>
              <a:rPr lang="ru-RU" altLang="uk-UA" sz="2400" dirty="0" err="1">
                <a:latin typeface="Arial" charset="0"/>
              </a:rPr>
              <a:t>призначивши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матеріали</a:t>
            </a:r>
            <a:r>
              <a:rPr lang="ru-RU" altLang="uk-UA" sz="2400" dirty="0">
                <a:latin typeface="Arial" charset="0"/>
              </a:rPr>
              <a:t> на </a:t>
            </a:r>
            <a:r>
              <a:rPr lang="ru-RU" altLang="uk-UA" sz="2400" dirty="0" err="1">
                <a:latin typeface="Arial" charset="0"/>
              </a:rPr>
              <a:t>завдання</a:t>
            </a:r>
            <a:r>
              <a:rPr lang="ru-RU" altLang="uk-UA" sz="2400" dirty="0">
                <a:latin typeface="Arial" charset="0"/>
              </a:rPr>
              <a:t>, </a:t>
            </a:r>
            <a:r>
              <a:rPr lang="ru-RU" altLang="uk-UA" sz="2400" dirty="0" err="1">
                <a:latin typeface="Arial" charset="0"/>
              </a:rPr>
              <a:t>визначити</a:t>
            </a:r>
            <a:r>
              <a:rPr lang="ru-RU" altLang="uk-UA" sz="2400" dirty="0">
                <a:latin typeface="Arial" charset="0"/>
              </a:rPr>
              <a:t> потребу в </a:t>
            </a:r>
            <a:r>
              <a:rPr lang="ru-RU" altLang="uk-UA" sz="2400" dirty="0" err="1">
                <a:latin typeface="Arial" charset="0"/>
              </a:rPr>
              <a:t>матеріалах</a:t>
            </a:r>
            <a:r>
              <a:rPr lang="ru-RU" altLang="uk-UA" sz="2400" dirty="0">
                <a:latin typeface="Arial" charset="0"/>
              </a:rPr>
              <a:t>, </a:t>
            </a:r>
            <a:r>
              <a:rPr lang="ru-RU" altLang="uk-UA" sz="2400" dirty="0" err="1">
                <a:latin typeface="Arial" charset="0"/>
              </a:rPr>
              <a:t>розподілену</a:t>
            </a:r>
            <a:r>
              <a:rPr lang="ru-RU" altLang="uk-UA" sz="2400" dirty="0">
                <a:latin typeface="Arial" charset="0"/>
              </a:rPr>
              <a:t> в </a:t>
            </a:r>
            <a:r>
              <a:rPr lang="ru-RU" altLang="uk-UA" sz="2400" dirty="0" err="1">
                <a:latin typeface="Arial" charset="0"/>
              </a:rPr>
              <a:t>часі</a:t>
            </a:r>
            <a:r>
              <a:rPr lang="ru-RU" altLang="uk-UA" sz="2400" dirty="0">
                <a:latin typeface="Arial" charset="0"/>
              </a:rPr>
              <a:t>, а </a:t>
            </a:r>
            <a:r>
              <a:rPr lang="ru-RU" altLang="uk-UA" sz="2400" dirty="0" err="1">
                <a:latin typeface="Arial" charset="0"/>
              </a:rPr>
              <a:t>також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дізнатися</a:t>
            </a:r>
            <a:r>
              <a:rPr lang="ru-RU" altLang="uk-UA" sz="2400" dirty="0">
                <a:latin typeface="Arial" charset="0"/>
              </a:rPr>
              <a:t> про </a:t>
            </a:r>
            <a:r>
              <a:rPr lang="ru-RU" altLang="uk-UA" sz="2400" dirty="0" err="1">
                <a:latin typeface="Arial" charset="0"/>
              </a:rPr>
              <a:t>необхідність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вартості</a:t>
            </a:r>
            <a:r>
              <a:rPr lang="ru-RU" altLang="uk-UA" sz="2400" dirty="0">
                <a:latin typeface="Arial" charset="0"/>
              </a:rPr>
              <a:t> кожного </a:t>
            </a:r>
            <a:r>
              <a:rPr lang="ru-RU" altLang="uk-UA" sz="2400" dirty="0" err="1">
                <a:latin typeface="Arial" charset="0"/>
              </a:rPr>
              <a:t>матеріалу</a:t>
            </a:r>
            <a:r>
              <a:rPr lang="ru-RU" altLang="uk-UA" sz="2400" dirty="0">
                <a:latin typeface="Arial" charset="0"/>
              </a:rPr>
              <a:t> та </a:t>
            </a:r>
            <a:r>
              <a:rPr lang="ru-RU" altLang="uk-UA" sz="2400" dirty="0" err="1">
                <a:latin typeface="Arial" charset="0"/>
              </a:rPr>
              <a:t>вартість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усіх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матеріалів</a:t>
            </a:r>
            <a:r>
              <a:rPr lang="ru-RU" altLang="uk-UA" sz="2400" dirty="0">
                <a:latin typeface="Arial" charset="0"/>
              </a:rPr>
              <a:t>.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dirty="0" err="1">
                <a:latin typeface="Arial" charset="0"/>
              </a:rPr>
              <a:t>Перелік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матеріальних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ресурсів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формується</a:t>
            </a:r>
            <a:r>
              <a:rPr lang="ru-RU" altLang="uk-UA" sz="2400" dirty="0">
                <a:latin typeface="Arial" charset="0"/>
              </a:rPr>
              <a:t> у </a:t>
            </a:r>
            <a:r>
              <a:rPr lang="ru-RU" altLang="uk-UA" sz="2400" dirty="0" err="1">
                <a:latin typeface="Arial" charset="0"/>
              </a:rPr>
              <a:t>поданні</a:t>
            </a:r>
            <a:r>
              <a:rPr lang="ru-RU" altLang="uk-UA" sz="2400" dirty="0">
                <a:latin typeface="Arial" charset="0"/>
              </a:rPr>
              <a:t> «лист </a:t>
            </a:r>
            <a:r>
              <a:rPr lang="ru-RU" altLang="uk-UA" sz="2400" dirty="0" err="1">
                <a:latin typeface="Arial" charset="0"/>
              </a:rPr>
              <a:t>ресурсів</a:t>
            </a:r>
            <a:r>
              <a:rPr lang="ru-RU" altLang="uk-UA" sz="2400" dirty="0">
                <a:latin typeface="Arial" charset="0"/>
              </a:rPr>
              <a:t>». Для </a:t>
            </a:r>
            <a:r>
              <a:rPr lang="ru-RU" altLang="uk-UA" sz="2400" dirty="0" err="1">
                <a:latin typeface="Arial" charset="0"/>
              </a:rPr>
              <a:t>матеріальних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ресурсів</a:t>
            </a:r>
            <a:r>
              <a:rPr lang="ru-RU" altLang="uk-UA" sz="2400" dirty="0">
                <a:latin typeface="Arial" charset="0"/>
              </a:rPr>
              <a:t> </a:t>
            </a:r>
            <a:r>
              <a:rPr lang="ru-RU" altLang="uk-UA" sz="2400" dirty="0" err="1">
                <a:latin typeface="Arial" charset="0"/>
              </a:rPr>
              <a:t>вибирається</a:t>
            </a:r>
            <a:r>
              <a:rPr lang="ru-RU" altLang="uk-UA" sz="2400" dirty="0">
                <a:latin typeface="Arial" charset="0"/>
              </a:rPr>
              <a:t> тип "</a:t>
            </a:r>
            <a:r>
              <a:rPr lang="ru-RU" altLang="uk-UA" sz="2400" dirty="0" err="1">
                <a:latin typeface="Arial" charset="0"/>
              </a:rPr>
              <a:t>Матеріальний</a:t>
            </a:r>
            <a:r>
              <a:rPr lang="ru-RU" altLang="uk-UA" sz="2400" dirty="0">
                <a:latin typeface="Arial" charset="0"/>
              </a:rPr>
              <a:t>".</a:t>
            </a:r>
          </a:p>
        </p:txBody>
      </p:sp>
      <p:pic>
        <p:nvPicPr>
          <p:cNvPr id="40964" name="Picture 5" descr="ÐÐ°ÑÑÐ¸Ð½ÐºÐ¸ Ð¿Ð¾ Ð·Ð°Ð¿ÑÐ¾ÑÑ ÐÐÐ¢ÐÐ ÐÐÐÐ¬ÐÑÐµ Ð ÐÐ¡Ð£Ð Ð¡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1" y="2381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8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15480" y="801688"/>
            <a:ext cx="3814763" cy="504825"/>
          </a:xfrm>
        </p:spPr>
        <p:txBody>
          <a:bodyPr>
            <a:noAutofit/>
          </a:bodyPr>
          <a:lstStyle/>
          <a:p>
            <a:pPr rtl="0"/>
            <a:r>
              <a:rPr lang="ru-RU" altLang="uk-UA" sz="3200" b="1"/>
              <a:t>планування</a:t>
            </a:r>
            <a:r>
              <a:rPr lang="pl-PL" altLang="uk-UA" sz="3200" b="1"/>
              <a:t> </a:t>
            </a:r>
            <a:br>
              <a:rPr lang="ru-RU" altLang="uk-UA" sz="3200" b="1"/>
            </a:br>
            <a:r>
              <a:rPr lang="ru-RU" altLang="uk-UA" sz="3200" b="1"/>
              <a:t>витратних </a:t>
            </a:r>
            <a:r>
              <a:rPr lang="uk-UA" altLang="uk-UA" sz="3200" b="1"/>
              <a:t>ресурсів</a:t>
            </a:r>
            <a:endParaRPr lang="ru-RU" altLang="uk-UA" sz="3200" b="1"/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695400" y="2276476"/>
            <a:ext cx="11122074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У </a:t>
            </a:r>
            <a:r>
              <a:rPr lang="ru-RU" altLang="uk-UA" sz="1800" dirty="0" err="1">
                <a:latin typeface="Arial" charset="0"/>
              </a:rPr>
              <a:t>Microsoft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Project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під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витратним</a:t>
            </a:r>
            <a:r>
              <a:rPr lang="ru-RU" altLang="uk-UA" sz="1800" dirty="0">
                <a:latin typeface="Arial" charset="0"/>
              </a:rPr>
              <a:t> ресурсом </a:t>
            </a:r>
            <a:r>
              <a:rPr lang="ru-RU" altLang="uk-UA" sz="1800" dirty="0" err="1">
                <a:latin typeface="Arial" charset="0"/>
              </a:rPr>
              <a:t>розуміються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незалежні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витрати</a:t>
            </a:r>
            <a:r>
              <a:rPr lang="ru-RU" altLang="uk-UA" sz="1800" dirty="0">
                <a:latin typeface="Arial" charset="0"/>
              </a:rPr>
              <a:t> (не </a:t>
            </a:r>
            <a:r>
              <a:rPr lang="ru-RU" altLang="uk-UA" sz="1800" dirty="0" err="1">
                <a:latin typeface="Arial" charset="0"/>
              </a:rPr>
              <a:t>залежать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від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тривалості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завдання</a:t>
            </a:r>
            <a:r>
              <a:rPr lang="ru-RU" altLang="uk-UA" sz="1800" dirty="0">
                <a:latin typeface="Arial" charset="0"/>
              </a:rPr>
              <a:t>/проекту), </a:t>
            </a:r>
            <a:r>
              <a:rPr lang="ru-RU" altLang="uk-UA" sz="1800" dirty="0" err="1">
                <a:latin typeface="Arial" charset="0"/>
              </a:rPr>
              <a:t>які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потрібно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пов'язати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із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завданням</a:t>
            </a:r>
            <a:r>
              <a:rPr lang="ru-RU" altLang="uk-UA" sz="1800" dirty="0">
                <a:latin typeface="Arial" charset="0"/>
              </a:rPr>
              <a:t> проекту </a:t>
            </a:r>
            <a:r>
              <a:rPr lang="ru-RU" altLang="uk-UA" sz="1800" dirty="0" err="1">
                <a:latin typeface="Arial" charset="0"/>
              </a:rPr>
              <a:t>або</a:t>
            </a:r>
            <a:r>
              <a:rPr lang="ru-RU" altLang="uk-UA" sz="1800" dirty="0">
                <a:latin typeface="Arial" charset="0"/>
              </a:rPr>
              <a:t> проектом (</a:t>
            </a:r>
            <a:r>
              <a:rPr lang="ru-RU" altLang="uk-UA" sz="1800" dirty="0" err="1">
                <a:latin typeface="Arial" charset="0"/>
              </a:rPr>
              <a:t>наприклад</a:t>
            </a:r>
            <a:r>
              <a:rPr lang="ru-RU" altLang="uk-UA" sz="1800" dirty="0">
                <a:latin typeface="Arial" charset="0"/>
              </a:rPr>
              <a:t>, </a:t>
            </a:r>
            <a:r>
              <a:rPr lang="ru-RU" altLang="uk-UA" sz="1800" dirty="0" err="1">
                <a:latin typeface="Arial" charset="0"/>
              </a:rPr>
              <a:t>вартість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авіаквитка</a:t>
            </a:r>
            <a:r>
              <a:rPr lang="ru-RU" altLang="uk-UA" sz="1800" dirty="0">
                <a:latin typeface="Arial" charset="0"/>
              </a:rPr>
              <a:t>).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Але для </a:t>
            </a:r>
            <a:r>
              <a:rPr lang="ru-RU" altLang="uk-UA" sz="1800" dirty="0" err="1">
                <a:latin typeface="Arial" charset="0"/>
              </a:rPr>
              <a:t>моделювання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витрат</a:t>
            </a:r>
            <a:r>
              <a:rPr lang="ru-RU" altLang="uk-UA" sz="1800" dirty="0">
                <a:latin typeface="Arial" charset="0"/>
              </a:rPr>
              <a:t>, </a:t>
            </a:r>
            <a:r>
              <a:rPr lang="ru-RU" altLang="uk-UA" sz="1800" dirty="0" err="1">
                <a:latin typeface="Arial" charset="0"/>
              </a:rPr>
              <a:t>які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залежать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від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тривалості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чи</a:t>
            </a:r>
            <a:r>
              <a:rPr lang="ru-RU" altLang="uk-UA" sz="1800" dirty="0">
                <a:latin typeface="Arial" charset="0"/>
              </a:rPr>
              <a:t> проекту, </a:t>
            </a:r>
            <a:r>
              <a:rPr lang="ru-RU" altLang="uk-UA" sz="1800" dirty="0" err="1">
                <a:latin typeface="Arial" charset="0"/>
              </a:rPr>
              <a:t>такий</a:t>
            </a:r>
            <a:r>
              <a:rPr lang="ru-RU" altLang="uk-UA" sz="1800" dirty="0">
                <a:latin typeface="Arial" charset="0"/>
              </a:rPr>
              <a:t> вид ресурсу не </a:t>
            </a:r>
            <a:r>
              <a:rPr lang="ru-RU" altLang="uk-UA" sz="1800" dirty="0" err="1">
                <a:latin typeface="Arial" charset="0"/>
              </a:rPr>
              <a:t>підходить</a:t>
            </a:r>
            <a:r>
              <a:rPr lang="ru-RU" altLang="uk-UA" sz="1800" dirty="0">
                <a:latin typeface="Arial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 err="1">
                <a:latin typeface="Arial" charset="0"/>
              </a:rPr>
              <a:t>Також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витратний</a:t>
            </a:r>
            <a:r>
              <a:rPr lang="ru-RU" altLang="uk-UA" sz="1800" dirty="0">
                <a:latin typeface="Arial" charset="0"/>
              </a:rPr>
              <a:t> ресурс не </a:t>
            </a:r>
            <a:r>
              <a:rPr lang="ru-RU" altLang="uk-UA" sz="1800" dirty="0" err="1">
                <a:latin typeface="Arial" charset="0"/>
              </a:rPr>
              <a:t>дозволяє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моделювати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зміну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витрат</a:t>
            </a:r>
            <a:r>
              <a:rPr lang="ru-RU" altLang="uk-UA" sz="1800" dirty="0">
                <a:latin typeface="Arial" charset="0"/>
              </a:rPr>
              <a:t> у </a:t>
            </a:r>
            <a:r>
              <a:rPr lang="ru-RU" altLang="uk-UA" sz="1800" dirty="0" err="1">
                <a:latin typeface="Arial" charset="0"/>
              </a:rPr>
              <a:t>часі</a:t>
            </a:r>
            <a:r>
              <a:rPr lang="ru-RU" altLang="uk-UA" sz="1800" dirty="0">
                <a:latin typeface="Arial" charset="0"/>
              </a:rPr>
              <a:t>, </a:t>
            </a:r>
            <a:r>
              <a:rPr lang="ru-RU" altLang="uk-UA" sz="1800" dirty="0" err="1">
                <a:latin typeface="Arial" charset="0"/>
              </a:rPr>
              <a:t>мультивалютність</a:t>
            </a:r>
            <a:r>
              <a:rPr lang="ru-RU" altLang="uk-UA" sz="1800" dirty="0">
                <a:latin typeface="Arial" charset="0"/>
              </a:rPr>
              <a:t> проекту, </a:t>
            </a:r>
            <a:r>
              <a:rPr lang="ru-RU" altLang="uk-UA" sz="1800" dirty="0" err="1">
                <a:latin typeface="Arial" charset="0"/>
              </a:rPr>
              <a:t>надходження</a:t>
            </a:r>
            <a:r>
              <a:rPr lang="ru-RU" altLang="uk-UA" sz="1800" dirty="0">
                <a:latin typeface="Arial" charset="0"/>
              </a:rPr>
              <a:t> грошей у проект (</a:t>
            </a:r>
            <a:r>
              <a:rPr lang="ru-RU" altLang="uk-UA" sz="1800" dirty="0" err="1">
                <a:latin typeface="Arial" charset="0"/>
              </a:rPr>
              <a:t>прибуток</a:t>
            </a:r>
            <a:r>
              <a:rPr lang="ru-RU" altLang="uk-UA" sz="1800" dirty="0">
                <a:latin typeface="Arial" charset="0"/>
              </a:rPr>
              <a:t>). Для </a:t>
            </a:r>
            <a:r>
              <a:rPr lang="ru-RU" altLang="uk-UA" sz="1800" dirty="0" err="1">
                <a:latin typeface="Arial" charset="0"/>
              </a:rPr>
              <a:t>моделювання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всього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цього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використовують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матеріальні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ресурси</a:t>
            </a:r>
            <a:r>
              <a:rPr lang="ru-RU" altLang="uk-UA" sz="1800" dirty="0">
                <a:latin typeface="Arial" charset="0"/>
              </a:rPr>
              <a:t>.</a:t>
            </a:r>
          </a:p>
        </p:txBody>
      </p:sp>
      <p:pic>
        <p:nvPicPr>
          <p:cNvPr id="41988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79401"/>
            <a:ext cx="55054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Прямоугольник 1"/>
          <p:cNvSpPr>
            <a:spLocks noChangeArrowheads="1"/>
          </p:cNvSpPr>
          <p:nvPr/>
        </p:nvSpPr>
        <p:spPr bwMode="auto">
          <a:xfrm>
            <a:off x="695401" y="4652964"/>
            <a:ext cx="10873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>
                <a:latin typeface="Arial" charset="0"/>
              </a:rPr>
              <a:t>Для </a:t>
            </a:r>
            <a:r>
              <a:rPr lang="ru-RU" altLang="uk-UA" sz="2000" b="1" u="sng" dirty="0" err="1">
                <a:latin typeface="Arial" charset="0"/>
              </a:rPr>
              <a:t>моделювання</a:t>
            </a:r>
            <a:r>
              <a:rPr lang="ru-RU" altLang="uk-UA" sz="2000" b="1" u="sng" dirty="0">
                <a:latin typeface="Arial" charset="0"/>
              </a:rPr>
              <a:t> </a:t>
            </a:r>
            <a:r>
              <a:rPr lang="ru-RU" altLang="uk-UA" sz="2000" b="1" u="sng" dirty="0" err="1">
                <a:latin typeface="Arial" charset="0"/>
              </a:rPr>
              <a:t>грошових</a:t>
            </a:r>
            <a:r>
              <a:rPr lang="ru-RU" altLang="uk-UA" sz="2000" b="1" u="sng" dirty="0">
                <a:latin typeface="Arial" charset="0"/>
              </a:rPr>
              <a:t> </a:t>
            </a:r>
            <a:r>
              <a:rPr lang="ru-RU" altLang="uk-UA" sz="2000" b="1" u="sng" dirty="0" err="1">
                <a:latin typeface="Arial" charset="0"/>
              </a:rPr>
              <a:t>потоків</a:t>
            </a:r>
            <a:r>
              <a:rPr lang="ru-RU" altLang="uk-UA" sz="2000" b="1" u="sng" dirty="0">
                <a:latin typeface="Arial" charset="0"/>
              </a:rPr>
              <a:t> </a:t>
            </a:r>
            <a:r>
              <a:rPr lang="ru-RU" altLang="uk-UA" sz="2000" dirty="0" err="1">
                <a:latin typeface="Arial" charset="0"/>
              </a:rPr>
              <a:t>можна</a:t>
            </a:r>
            <a:r>
              <a:rPr lang="ru-RU" altLang="uk-UA" sz="2000" dirty="0">
                <a:latin typeface="Arial" charset="0"/>
              </a:rPr>
              <a:t> </a:t>
            </a:r>
            <a:r>
              <a:rPr lang="ru-RU" altLang="uk-UA" sz="2000" dirty="0" err="1">
                <a:latin typeface="Arial" charset="0"/>
              </a:rPr>
              <a:t>використати</a:t>
            </a:r>
            <a:r>
              <a:rPr lang="ru-RU" altLang="uk-UA" sz="2000" dirty="0">
                <a:latin typeface="Arial" charset="0"/>
              </a:rPr>
              <a:t> </a:t>
            </a:r>
            <a:r>
              <a:rPr lang="ru-RU" altLang="uk-UA" sz="2000" dirty="0" err="1">
                <a:latin typeface="Arial" charset="0"/>
              </a:rPr>
              <a:t>матеріальний</a:t>
            </a:r>
            <a:r>
              <a:rPr lang="ru-RU" altLang="uk-UA" sz="2000" dirty="0">
                <a:latin typeface="Arial" charset="0"/>
              </a:rPr>
              <a:t> ресурс </a:t>
            </a:r>
            <a:r>
              <a:rPr lang="ru-RU" altLang="uk-UA" sz="2000" b="1" u="sng" dirty="0">
                <a:latin typeface="Arial" charset="0"/>
              </a:rPr>
              <a:t>«</a:t>
            </a:r>
            <a:r>
              <a:rPr lang="ru-RU" altLang="uk-UA" sz="2000" b="1" u="sng" dirty="0" err="1">
                <a:latin typeface="Arial" charset="0"/>
              </a:rPr>
              <a:t>Дохід</a:t>
            </a:r>
            <a:r>
              <a:rPr lang="ru-RU" altLang="uk-UA" sz="2000" b="1" u="sng" dirty="0">
                <a:latin typeface="Arial" charset="0"/>
              </a:rPr>
              <a:t> </a:t>
            </a:r>
            <a:r>
              <a:rPr lang="ru-RU" altLang="uk-UA" sz="2000" b="1" u="sng" dirty="0" err="1">
                <a:latin typeface="Arial" charset="0"/>
              </a:rPr>
              <a:t>від</a:t>
            </a:r>
            <a:r>
              <a:rPr lang="ru-RU" altLang="uk-UA" sz="2000" b="1" u="sng" dirty="0">
                <a:latin typeface="Arial" charset="0"/>
              </a:rPr>
              <a:t> </a:t>
            </a:r>
            <a:r>
              <a:rPr lang="ru-RU" altLang="uk-UA" sz="2000" b="1" u="sng" dirty="0" err="1">
                <a:latin typeface="Arial" charset="0"/>
              </a:rPr>
              <a:t>реалізації</a:t>
            </a:r>
            <a:r>
              <a:rPr lang="ru-RU" altLang="uk-UA" sz="2000" b="1" u="sng" dirty="0">
                <a:latin typeface="Arial" charset="0"/>
              </a:rPr>
              <a:t>», </a:t>
            </a:r>
            <a:r>
              <a:rPr lang="ru-RU" altLang="uk-UA" sz="2000" dirty="0" err="1">
                <a:latin typeface="Arial" charset="0"/>
              </a:rPr>
              <a:t>знегативною</a:t>
            </a:r>
            <a:r>
              <a:rPr lang="ru-RU" altLang="uk-UA" sz="2000" dirty="0">
                <a:latin typeface="Arial" charset="0"/>
              </a:rPr>
              <a:t> </a:t>
            </a:r>
            <a:r>
              <a:rPr lang="ru-RU" altLang="uk-UA" sz="2000" dirty="0" err="1">
                <a:latin typeface="Arial" charset="0"/>
              </a:rPr>
              <a:t>вартістю</a:t>
            </a:r>
            <a:r>
              <a:rPr lang="ru-RU" altLang="uk-UA" sz="2000" dirty="0">
                <a:latin typeface="Arial" charset="0"/>
              </a:rPr>
              <a:t> (курсовою </a:t>
            </a:r>
            <a:r>
              <a:rPr lang="ru-RU" altLang="uk-UA" sz="2000" dirty="0" err="1">
                <a:latin typeface="Arial" charset="0"/>
              </a:rPr>
              <a:t>вартістю</a:t>
            </a:r>
            <a:r>
              <a:rPr lang="ru-RU" altLang="uk-UA" sz="2000" dirty="0">
                <a:latin typeface="Arial" charset="0"/>
              </a:rPr>
              <a:t> одного </a:t>
            </a:r>
            <a:r>
              <a:rPr lang="ru-RU" altLang="uk-UA" sz="2000" dirty="0" err="1">
                <a:latin typeface="Arial" charset="0"/>
              </a:rPr>
              <a:t>долара</a:t>
            </a:r>
            <a:r>
              <a:rPr lang="ru-RU" altLang="uk-UA" sz="2000" dirty="0">
                <a:latin typeface="Arial" charset="0"/>
              </a:rPr>
              <a:t> США до </a:t>
            </a:r>
            <a:r>
              <a:rPr lang="ru-RU" altLang="uk-UA" sz="2000" dirty="0" err="1">
                <a:latin typeface="Arial" charset="0"/>
              </a:rPr>
              <a:t>однієї</a:t>
            </a:r>
            <a:r>
              <a:rPr lang="ru-RU" altLang="uk-UA" sz="2000" dirty="0">
                <a:latin typeface="Arial" charset="0"/>
              </a:rPr>
              <a:t> </a:t>
            </a:r>
            <a:r>
              <a:rPr lang="ru-RU" altLang="uk-UA" sz="2000" dirty="0" err="1">
                <a:latin typeface="Arial" charset="0"/>
              </a:rPr>
              <a:t>гривні</a:t>
            </a:r>
            <a:r>
              <a:rPr lang="ru-RU" altLang="uk-UA" sz="2000" dirty="0">
                <a:latin typeface="Arial" charset="0"/>
              </a:rPr>
              <a:t>).</a:t>
            </a:r>
            <a:endParaRPr lang="uk-UA" altLang="uk-UA" sz="2000" dirty="0">
              <a:latin typeface="Arial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732463"/>
            <a:ext cx="73453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0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000" b="1"/>
              <a:t>ПЛАНУВАННЯ БЮДЖЕТУ ПРОЕКТУ (БЮДЖЕТНІ РЕСУРСИ)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767409" y="2276475"/>
            <a:ext cx="10801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При плануванні проекту обов'язково має становити бюджет проекту у межах статей витрат. Використання в Microsoft Project бюджетних ресурсів дозволяє порівняти плановані бюджетні статті витрат із реальними потребами проекту, визначеного за допомогою детального планування.</a:t>
            </a:r>
          </a:p>
        </p:txBody>
      </p:sp>
      <p:pic>
        <p:nvPicPr>
          <p:cNvPr id="43012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36729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2"/>
          <p:cNvSpPr>
            <a:spLocks noChangeArrowheads="1"/>
          </p:cNvSpPr>
          <p:nvPr/>
        </p:nvSpPr>
        <p:spPr bwMode="auto">
          <a:xfrm>
            <a:off x="911424" y="3335139"/>
            <a:ext cx="864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Бюджетними ресурсами можуть бути звичайні ресурси всіх трьох типів - матеріальні, трудові та витрати.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844284"/>
            <a:ext cx="41751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48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524000" y="189000"/>
            <a:ext cx="4572000" cy="1503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pc="-1" dirty="0" err="1">
                <a:solidFill>
                  <a:srgbClr val="000000"/>
                </a:solidFill>
                <a:latin typeface="Calibri"/>
              </a:rPr>
              <a:t>Визначення</a:t>
            </a: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spc="-1" dirty="0" err="1">
                <a:solidFill>
                  <a:srgbClr val="000000"/>
                </a:solidFill>
                <a:latin typeface="Calibri"/>
              </a:rPr>
              <a:t>ієрархічної</a:t>
            </a: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spc="-1" dirty="0" err="1">
                <a:solidFill>
                  <a:srgbClr val="000000"/>
                </a:solidFill>
                <a:latin typeface="Calibri"/>
              </a:rPr>
              <a:t>структури</a:t>
            </a: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 проекту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71464" y="2060640"/>
            <a:ext cx="10657184" cy="244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4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Для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моделювання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етапів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Microsoft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Project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використовуються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сумарні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завдання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Щоб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створити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етап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сумарне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завдання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) «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Ініціація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проекту»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необхідно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закладці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Завдання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», в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області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Вставити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»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натиснути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піктограмі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Сумарне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завдання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»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pic>
        <p:nvPicPr>
          <p:cNvPr id="62" name="Picture 2" descr="Картинки по запросу Метод планирования проекта"/>
          <p:cNvPicPr/>
          <p:nvPr/>
        </p:nvPicPr>
        <p:blipFill>
          <a:blip r:embed="rId2"/>
          <a:stretch/>
        </p:blipFill>
        <p:spPr>
          <a:xfrm>
            <a:off x="6598380" y="220860"/>
            <a:ext cx="5186520" cy="16556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8B282-181A-4B29-BB83-BB1638C98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977641"/>
            <a:ext cx="10369420" cy="3798557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2FD28F68-B726-41E0-B22A-F087731A37CF}"/>
              </a:ext>
            </a:extLst>
          </p:cNvPr>
          <p:cNvSpPr/>
          <p:nvPr/>
        </p:nvSpPr>
        <p:spPr>
          <a:xfrm rot="10800000">
            <a:off x="10200322" y="3244454"/>
            <a:ext cx="288032" cy="1447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000" b="1"/>
              <a:t>ПЛАНУВАННЯ БЮДЖЕТУ ПРОЕКТУ (БЮДЖЕТНІ РЕСУРСИ)</a:t>
            </a: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911424" y="2551113"/>
            <a:ext cx="10585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Для того, </a:t>
            </a:r>
            <a:r>
              <a:rPr lang="ru-RU" altLang="uk-UA" sz="1800" dirty="0" err="1">
                <a:latin typeface="Arial" charset="0"/>
              </a:rPr>
              <a:t>щоб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зі</a:t>
            </a:r>
            <a:r>
              <a:rPr lang="ru-RU" altLang="uk-UA" sz="1800" dirty="0">
                <a:latin typeface="Arial" charset="0"/>
              </a:rPr>
              <a:t> списку </a:t>
            </a:r>
            <a:r>
              <a:rPr lang="ru-RU" altLang="uk-UA" sz="1800" dirty="0" err="1">
                <a:latin typeface="Arial" charset="0"/>
              </a:rPr>
              <a:t>ресурсів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створити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бюджетні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ресурси</a:t>
            </a:r>
            <a:r>
              <a:rPr lang="ru-RU" altLang="uk-UA" sz="1800" dirty="0">
                <a:latin typeface="Arial" charset="0"/>
              </a:rPr>
              <a:t>, </a:t>
            </a:r>
            <a:r>
              <a:rPr lang="ru-RU" altLang="uk-UA" sz="1800" dirty="0" err="1">
                <a:latin typeface="Arial" charset="0"/>
              </a:rPr>
              <a:t>потрібно</a:t>
            </a:r>
            <a:r>
              <a:rPr lang="ru-RU" altLang="uk-UA" sz="1800" dirty="0">
                <a:latin typeface="Arial" charset="0"/>
              </a:rPr>
              <a:t>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1. Або у </a:t>
            </a:r>
            <a:r>
              <a:rPr lang="ru-RU" altLang="uk-UA" sz="1800" dirty="0" err="1">
                <a:latin typeface="Arial" charset="0"/>
              </a:rPr>
              <a:t>властивостях</a:t>
            </a:r>
            <a:r>
              <a:rPr lang="ru-RU" altLang="uk-UA" sz="1800" dirty="0">
                <a:latin typeface="Arial" charset="0"/>
              </a:rPr>
              <a:t> ресурсу, на </a:t>
            </a:r>
            <a:r>
              <a:rPr lang="ru-RU" altLang="uk-UA" sz="1800" dirty="0" err="1">
                <a:latin typeface="Arial" charset="0"/>
              </a:rPr>
              <a:t>закладці</a:t>
            </a:r>
            <a:r>
              <a:rPr lang="ru-RU" altLang="uk-UA" sz="1800" dirty="0">
                <a:latin typeface="Arial" charset="0"/>
              </a:rPr>
              <a:t> "</a:t>
            </a:r>
            <a:r>
              <a:rPr lang="ru-RU" altLang="uk-UA" sz="1800" dirty="0" err="1">
                <a:latin typeface="Arial" charset="0"/>
              </a:rPr>
              <a:t>Загальні</a:t>
            </a:r>
            <a:r>
              <a:rPr lang="ru-RU" altLang="uk-UA" sz="1800" dirty="0">
                <a:latin typeface="Arial" charset="0"/>
              </a:rPr>
              <a:t>" </a:t>
            </a:r>
            <a:r>
              <a:rPr lang="ru-RU" altLang="uk-UA" sz="1800" dirty="0" err="1">
                <a:latin typeface="Arial" charset="0"/>
              </a:rPr>
              <a:t>поставити</a:t>
            </a:r>
            <a:r>
              <a:rPr lang="ru-RU" altLang="uk-UA" sz="1800" dirty="0">
                <a:latin typeface="Arial" charset="0"/>
              </a:rPr>
              <a:t> галочку "Бюджет";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2. Або </a:t>
            </a:r>
            <a:r>
              <a:rPr lang="ru-RU" altLang="uk-UA" sz="1800" dirty="0" err="1">
                <a:latin typeface="Arial" charset="0"/>
              </a:rPr>
              <a:t>вивести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стовпчик</a:t>
            </a:r>
            <a:r>
              <a:rPr lang="ru-RU" altLang="uk-UA" sz="1800" dirty="0">
                <a:latin typeface="Arial" charset="0"/>
              </a:rPr>
              <a:t> «Бюджет» і у </a:t>
            </a:r>
            <a:r>
              <a:rPr lang="ru-RU" altLang="uk-UA" sz="1800" dirty="0" err="1">
                <a:latin typeface="Arial" charset="0"/>
              </a:rPr>
              <a:t>випадаючому</a:t>
            </a:r>
            <a:r>
              <a:rPr lang="ru-RU" altLang="uk-UA" sz="1800" dirty="0">
                <a:latin typeface="Arial" charset="0"/>
              </a:rPr>
              <a:t> меню </a:t>
            </a:r>
            <a:r>
              <a:rPr lang="ru-RU" altLang="uk-UA" sz="1800" dirty="0" err="1">
                <a:latin typeface="Arial" charset="0"/>
              </a:rPr>
              <a:t>вибрати</a:t>
            </a:r>
            <a:r>
              <a:rPr lang="ru-RU" altLang="uk-UA" sz="1800" dirty="0">
                <a:latin typeface="Arial" charset="0"/>
              </a:rPr>
              <a:t> «Так».</a:t>
            </a:r>
          </a:p>
        </p:txBody>
      </p:sp>
      <p:pic>
        <p:nvPicPr>
          <p:cNvPr id="44036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Прямоугольник 1"/>
          <p:cNvSpPr>
            <a:spLocks noChangeArrowheads="1"/>
          </p:cNvSpPr>
          <p:nvPr/>
        </p:nvSpPr>
        <p:spPr bwMode="auto">
          <a:xfrm>
            <a:off x="884526" y="3933056"/>
            <a:ext cx="989199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 err="1">
                <a:latin typeface="Arial" charset="0"/>
              </a:rPr>
              <a:t>Створені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бюджетні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ресурси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можна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призначати</a:t>
            </a:r>
            <a:r>
              <a:rPr lang="ru-RU" altLang="uk-UA" sz="1800" dirty="0">
                <a:latin typeface="Arial" charset="0"/>
              </a:rPr>
              <a:t> на </a:t>
            </a:r>
            <a:r>
              <a:rPr lang="ru-RU" altLang="uk-UA" sz="1800" dirty="0" err="1">
                <a:latin typeface="Arial" charset="0"/>
              </a:rPr>
              <a:t>сумарне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завдання</a:t>
            </a:r>
            <a:r>
              <a:rPr lang="ru-RU" altLang="uk-UA" sz="1800" dirty="0">
                <a:latin typeface="Arial" charset="0"/>
              </a:rPr>
              <a:t> проекту та </a:t>
            </a:r>
            <a:r>
              <a:rPr lang="ru-RU" altLang="uk-UA" sz="1800" dirty="0" err="1">
                <a:latin typeface="Arial" charset="0"/>
              </a:rPr>
              <a:t>визначати</a:t>
            </a:r>
            <a:r>
              <a:rPr lang="ru-RU" altLang="uk-UA" sz="1800" dirty="0">
                <a:latin typeface="Arial" charset="0"/>
              </a:rPr>
              <a:t> за </a:t>
            </a:r>
            <a:r>
              <a:rPr lang="ru-RU" altLang="uk-UA" sz="1800" dirty="0" err="1">
                <a:latin typeface="Arial" charset="0"/>
              </a:rPr>
              <a:t>їх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допомогою</a:t>
            </a:r>
            <a:r>
              <a:rPr lang="ru-RU" altLang="uk-UA" sz="1800" dirty="0">
                <a:latin typeface="Arial" charset="0"/>
              </a:rPr>
              <a:t> бюджет проекту.</a:t>
            </a:r>
            <a:endParaRPr lang="uk-UA" altLang="uk-UA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sz="3200" b="1"/>
              <a:t>ПРИЗНАЧЕННЯ РЕСУРСІВ НА ЗАВДАННЯ</a:t>
            </a:r>
            <a:endParaRPr lang="ru-RU" altLang="uk-UA" sz="3000" b="1"/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631951" y="2276476"/>
            <a:ext cx="864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На початковій стадії планування проекту та визначення його вартості необхідно скористатися створеними бюджетними ресурсами.</a:t>
            </a:r>
          </a:p>
        </p:txBody>
      </p:sp>
      <p:pic>
        <p:nvPicPr>
          <p:cNvPr id="45060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Прямоугольник 2"/>
          <p:cNvSpPr>
            <a:spLocks noChangeArrowheads="1"/>
          </p:cNvSpPr>
          <p:nvPr/>
        </p:nvSpPr>
        <p:spPr bwMode="auto">
          <a:xfrm>
            <a:off x="479376" y="3282950"/>
            <a:ext cx="58680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charset="0"/>
              </a:rPr>
              <a:t>Для цього ми: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charset="0"/>
              </a:rPr>
              <a:t>- виділяємо сумарне завдання проекту;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- на закладці «Ресурс», в області призначення натискаємо «Призначити ресурси»;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- у вікні "Призначення ресурсів", розкриваємо "Параметри списку ресурсів";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- натискаємо на трикутник та вибираємо фільтр «Бюджетні ресурси»,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996952"/>
            <a:ext cx="6314141" cy="30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0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sz="3200" b="1"/>
              <a:t>ПРИЗНАЧЕННЯ РЕСУРСІВ НА ЗАВДАННЯ</a:t>
            </a:r>
            <a:endParaRPr lang="ru-RU" altLang="uk-UA" sz="3000" b="1"/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911424" y="2636912"/>
            <a:ext cx="1051316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ru-RU" sz="2400" dirty="0"/>
              <a:t>Щоб визначити погодинний (помісячний, поквартальний) бюджет проекту, потрібно: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перейти до подання «Використання завдань»;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клацнути правою кнопкою миші у правій частині діаграми;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у меню вибрати "Стилі докладних даних";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у доступних полях вибрати «Бюджетна вартість» та перенести її вправо та натиснути «ОК»;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клацнути правою кнопкою миші у правій частині діаграми;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 меню, за бажанням зняти всі галочки, крім галочки «Бюджетна вартість».</a:t>
            </a:r>
          </a:p>
        </p:txBody>
      </p:sp>
      <p:pic>
        <p:nvPicPr>
          <p:cNvPr id="46084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3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sz="3200" b="1"/>
              <a:t>ПРИЗНАЧЕННЯ РЕСУРСІВ НА ЗАВДАННЯ</a:t>
            </a:r>
            <a:endParaRPr lang="ru-RU" altLang="uk-UA" sz="3000" b="1"/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983433" y="2492375"/>
            <a:ext cx="10801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Для того щоб визначити бюджетну вартість проекту, потрібно у поданні «Використання завдань» або: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1. Вивести колонку «Бюджетна вартість» та навпроти кожного бюджетного витратного ресурсу запровадити значення. І тут, у погодинному поданні сума бюджету поступово розподілиться по всій тривалості проекту.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2. У погодинному поданні, навпроти кожного бюджетного витратного ресурсу, запровадити певну суму бюджету. У цьому випадку в колонці «Бюджетна вартість» відбудеться підсумовування всіх значень за конкретною статтею.</a:t>
            </a:r>
          </a:p>
        </p:txBody>
      </p:sp>
      <p:pic>
        <p:nvPicPr>
          <p:cNvPr id="47108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Прямоугольник 1"/>
          <p:cNvSpPr>
            <a:spLocks noChangeArrowheads="1"/>
          </p:cNvSpPr>
          <p:nvPr/>
        </p:nvSpPr>
        <p:spPr bwMode="auto">
          <a:xfrm>
            <a:off x="1531936" y="5489672"/>
            <a:ext cx="5634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Arial" charset="0"/>
              </a:rPr>
              <a:t>Для матеріальних та трудових бюджетних ресурсів потрібно вивести колонку «Бюджетні трудовитрати»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9" y="5157789"/>
            <a:ext cx="33242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sz="3200" b="1"/>
              <a:t>ПРИЗНАЧЕННЯ РЕСУРСІВ НА ЗАВДАННЯ</a:t>
            </a:r>
            <a:endParaRPr lang="ru-RU" altLang="uk-UA" sz="3000" b="1"/>
          </a:p>
        </p:txBody>
      </p:sp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407369" y="3302001"/>
            <a:ext cx="583309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ru-RU" altLang="uk-UA" sz="2500" dirty="0" err="1">
                <a:latin typeface="Arial" charset="0"/>
              </a:rPr>
              <a:t>Якщо</a:t>
            </a:r>
            <a:r>
              <a:rPr lang="ru-RU" altLang="uk-UA" sz="2500" dirty="0">
                <a:latin typeface="Arial" charset="0"/>
              </a:rPr>
              <a:t> вам </a:t>
            </a:r>
            <a:r>
              <a:rPr lang="ru-RU" altLang="uk-UA" sz="2500" dirty="0" err="1">
                <a:latin typeface="Arial" charset="0"/>
              </a:rPr>
              <a:t>потрібно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замінити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призначений</a:t>
            </a:r>
            <a:r>
              <a:rPr lang="ru-RU" altLang="uk-UA" sz="2500" dirty="0">
                <a:latin typeface="Arial" charset="0"/>
              </a:rPr>
              <a:t> ресурс на </a:t>
            </a:r>
            <a:r>
              <a:rPr lang="ru-RU" altLang="uk-UA" sz="2500" dirty="0" err="1">
                <a:latin typeface="Arial" charset="0"/>
              </a:rPr>
              <a:t>інший</a:t>
            </a:r>
            <a:r>
              <a:rPr lang="ru-RU" altLang="uk-UA" sz="2500" dirty="0">
                <a:latin typeface="Arial" charset="0"/>
              </a:rPr>
              <a:t>, у </a:t>
            </a:r>
            <a:r>
              <a:rPr lang="ru-RU" altLang="uk-UA" sz="2500" dirty="0" err="1">
                <a:latin typeface="Arial" charset="0"/>
              </a:rPr>
              <a:t>вікні</a:t>
            </a:r>
            <a:r>
              <a:rPr lang="ru-RU" altLang="uk-UA" sz="2500" dirty="0">
                <a:latin typeface="Arial" charset="0"/>
              </a:rPr>
              <a:t> "</a:t>
            </a:r>
            <a:r>
              <a:rPr lang="ru-RU" altLang="uk-UA" sz="2500" dirty="0" err="1">
                <a:latin typeface="Arial" charset="0"/>
              </a:rPr>
              <a:t>Призначення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ресурсів</a:t>
            </a:r>
            <a:r>
              <a:rPr lang="ru-RU" altLang="uk-UA" sz="2500" dirty="0">
                <a:latin typeface="Arial" charset="0"/>
              </a:rPr>
              <a:t>", </a:t>
            </a:r>
            <a:r>
              <a:rPr lang="ru-RU" altLang="uk-UA" sz="2500" dirty="0" err="1">
                <a:latin typeface="Arial" charset="0"/>
              </a:rPr>
              <a:t>потрібно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натиснути</a:t>
            </a:r>
            <a:r>
              <a:rPr lang="ru-RU" altLang="uk-UA" sz="2500" dirty="0">
                <a:latin typeface="Arial" charset="0"/>
              </a:rPr>
              <a:t> кнопку "</a:t>
            </a:r>
            <a:r>
              <a:rPr lang="ru-RU" altLang="uk-UA" sz="2500" dirty="0" err="1">
                <a:latin typeface="Arial" charset="0"/>
              </a:rPr>
              <a:t>Замінити</a:t>
            </a:r>
            <a:r>
              <a:rPr lang="ru-RU" altLang="uk-UA" sz="2500" dirty="0">
                <a:latin typeface="Arial" charset="0"/>
              </a:rPr>
              <a:t>" і у </a:t>
            </a:r>
            <a:r>
              <a:rPr lang="ru-RU" altLang="uk-UA" sz="2500" dirty="0" err="1">
                <a:latin typeface="Arial" charset="0"/>
              </a:rPr>
              <a:t>вікні</a:t>
            </a:r>
            <a:r>
              <a:rPr lang="ru-RU" altLang="uk-UA" sz="2500" dirty="0">
                <a:latin typeface="Arial" charset="0"/>
              </a:rPr>
              <a:t> "</a:t>
            </a:r>
            <a:r>
              <a:rPr lang="ru-RU" altLang="uk-UA" sz="2500" dirty="0" err="1">
                <a:latin typeface="Arial" charset="0"/>
              </a:rPr>
              <a:t>Заміна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ресурсів</a:t>
            </a:r>
            <a:r>
              <a:rPr lang="ru-RU" altLang="uk-UA" sz="2500" dirty="0">
                <a:latin typeface="Arial" charset="0"/>
              </a:rPr>
              <a:t>" </a:t>
            </a:r>
            <a:r>
              <a:rPr lang="ru-RU" altLang="uk-UA" sz="2500" dirty="0" err="1">
                <a:latin typeface="Arial" charset="0"/>
              </a:rPr>
              <a:t>вибрати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потрібний</a:t>
            </a:r>
            <a:r>
              <a:rPr lang="ru-RU" altLang="uk-UA" sz="2500" dirty="0">
                <a:latin typeface="Arial" charset="0"/>
              </a:rPr>
              <a:t> ресурс.</a:t>
            </a:r>
          </a:p>
        </p:txBody>
      </p:sp>
      <p:pic>
        <p:nvPicPr>
          <p:cNvPr id="48132" name="Picture 2" descr="ÐÐ°ÑÑÐ¸Ð½ÐºÐ¸ Ð¿Ð¾ Ð·Ð°Ð¿ÑÐ¾ÑÑ ÐÐÐÐÐÐ ÐÐÐÐÐÐ ÐÐ®ÐÐÐÐ¢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"/>
            <a:ext cx="40290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390776"/>
            <a:ext cx="3743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72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200" b="1"/>
              <a:t>Профілі завантаження та пікове завантаження в Microsoft Project </a:t>
            </a:r>
            <a:endParaRPr lang="ru-RU" altLang="uk-UA" sz="3000" b="1"/>
          </a:p>
        </p:txBody>
      </p:sp>
      <p:pic>
        <p:nvPicPr>
          <p:cNvPr id="4915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"/>
            <a:ext cx="33480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1199457" y="2508250"/>
            <a:ext cx="9649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За замовчанням, трудовитрати ресурсу розподіляються за завданням рівномірно, але якщо вам необхідно, щоб ресурс був більше завантажений на початку завдання, наприкінці або за іншим варіантом, ви можете скористатися профілем завантаження ресурсів</a:t>
            </a:r>
            <a:endParaRPr lang="uk-UA" altLang="uk-UA" sz="1800">
              <a:latin typeface="Arial" charset="0"/>
            </a:endParaRPr>
          </a:p>
        </p:txBody>
      </p:sp>
      <p:sp>
        <p:nvSpPr>
          <p:cNvPr id="49157" name="Прямоугольник 2"/>
          <p:cNvSpPr>
            <a:spLocks noChangeArrowheads="1"/>
          </p:cNvSpPr>
          <p:nvPr/>
        </p:nvSpPr>
        <p:spPr bwMode="auto">
          <a:xfrm>
            <a:off x="695400" y="4221088"/>
            <a:ext cx="464482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charset="0"/>
              </a:rPr>
              <a:t>Для </a:t>
            </a:r>
            <a:r>
              <a:rPr lang="ru-RU" altLang="uk-UA" sz="1800" dirty="0" err="1">
                <a:latin typeface="Arial" charset="0"/>
              </a:rPr>
              <a:t>цього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потрібно</a:t>
            </a:r>
            <a:r>
              <a:rPr lang="ru-RU" altLang="uk-UA" sz="1800" dirty="0">
                <a:latin typeface="Arial" charset="0"/>
              </a:rPr>
              <a:t> у «</a:t>
            </a:r>
            <a:r>
              <a:rPr lang="ru-RU" altLang="uk-UA" sz="1800" dirty="0" err="1">
                <a:latin typeface="Arial" charset="0"/>
              </a:rPr>
              <a:t>Використанні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завдань</a:t>
            </a:r>
            <a:r>
              <a:rPr lang="ru-RU" altLang="uk-UA" sz="1800" dirty="0">
                <a:latin typeface="Arial" charset="0"/>
              </a:rPr>
              <a:t>» </a:t>
            </a:r>
            <a:r>
              <a:rPr lang="ru-RU" altLang="uk-UA" sz="1800" dirty="0" err="1">
                <a:latin typeface="Arial" charset="0"/>
              </a:rPr>
              <a:t>вивести</a:t>
            </a:r>
            <a:r>
              <a:rPr lang="ru-RU" altLang="uk-UA" sz="1800" dirty="0">
                <a:latin typeface="Arial" charset="0"/>
              </a:rPr>
              <a:t> колонку «</a:t>
            </a:r>
            <a:r>
              <a:rPr lang="ru-RU" altLang="uk-UA" sz="1800" dirty="0" err="1">
                <a:latin typeface="Arial" charset="0"/>
              </a:rPr>
              <a:t>Профіль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завантаження</a:t>
            </a:r>
            <a:r>
              <a:rPr lang="ru-RU" altLang="uk-UA" sz="1800" dirty="0">
                <a:latin typeface="Arial" charset="0"/>
              </a:rPr>
              <a:t>» і </a:t>
            </a:r>
            <a:r>
              <a:rPr lang="ru-RU" altLang="uk-UA" sz="1800" dirty="0" err="1">
                <a:latin typeface="Arial" charset="0"/>
              </a:rPr>
              <a:t>вибрати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навпроти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потрібного</a:t>
            </a:r>
            <a:r>
              <a:rPr lang="ru-RU" altLang="uk-UA" sz="1800" dirty="0">
                <a:latin typeface="Arial" charset="0"/>
              </a:rPr>
              <a:t> ресурсу </a:t>
            </a:r>
            <a:r>
              <a:rPr lang="ru-RU" altLang="uk-UA" sz="1800" dirty="0" err="1">
                <a:latin typeface="Arial" charset="0"/>
              </a:rPr>
              <a:t>необхідний</a:t>
            </a:r>
            <a:r>
              <a:rPr lang="ru-RU" altLang="uk-UA" sz="1800" dirty="0">
                <a:latin typeface="Arial" charset="0"/>
              </a:rPr>
              <a:t>, один з восьми, </a:t>
            </a:r>
            <a:r>
              <a:rPr lang="ru-RU" altLang="uk-UA" sz="1800" dirty="0" err="1">
                <a:latin typeface="Arial" charset="0"/>
              </a:rPr>
              <a:t>профіль</a:t>
            </a:r>
            <a:r>
              <a:rPr lang="ru-RU" altLang="uk-UA" sz="1800" dirty="0">
                <a:latin typeface="Arial" charset="0"/>
              </a:rPr>
              <a:t> </a:t>
            </a:r>
            <a:r>
              <a:rPr lang="ru-RU" altLang="uk-UA" sz="1800" dirty="0" err="1">
                <a:latin typeface="Arial" charset="0"/>
              </a:rPr>
              <a:t>завантаження</a:t>
            </a:r>
            <a:endParaRPr lang="uk-UA" altLang="uk-UA" sz="1800" dirty="0">
              <a:latin typeface="Arial" charset="0"/>
            </a:endParaRP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70" y="3429000"/>
            <a:ext cx="67303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424113" y="836614"/>
            <a:ext cx="3814762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200" b="1"/>
              <a:t>Профілі завантаження та пікове завантаження в Microsoft Project </a:t>
            </a:r>
            <a:endParaRPr lang="ru-RU" altLang="uk-UA" sz="3000" b="1"/>
          </a:p>
        </p:txBody>
      </p:sp>
      <p:pic>
        <p:nvPicPr>
          <p:cNvPr id="5017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"/>
            <a:ext cx="33480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235051" y="2881313"/>
            <a:ext cx="9793336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У разі вибору профілю завантаження, відмінного від запропонованого за замовчуванням «Плоский», в колонці інформація (i) відображатиметься графічне представлення профілю.</a:t>
            </a:r>
          </a:p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У Microsoft Project  з'явилася нова функція, це </a:t>
            </a:r>
            <a:r>
              <a:rPr lang="ru-RU" altLang="uk-UA" sz="1800" b="1">
                <a:latin typeface="Arial" charset="0"/>
              </a:rPr>
              <a:t>«Пікове завантаження»</a:t>
            </a:r>
            <a:r>
              <a:rPr lang="ru-RU" altLang="uk-UA" sz="1800">
                <a:latin typeface="Arial" charset="0"/>
              </a:rPr>
              <a:t>, що показує максимальне завантаження ресурсу.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51" y="4509120"/>
            <a:ext cx="10459690" cy="194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5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631504" y="715963"/>
            <a:ext cx="3814762" cy="1066800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200" b="1"/>
              <a:t>Профілі завантаження та пікове завантаження в Microsoft Project </a:t>
            </a:r>
            <a:endParaRPr lang="ru-RU" altLang="uk-UA" sz="3000" b="1"/>
          </a:p>
        </p:txBody>
      </p:sp>
      <p:pic>
        <p:nvPicPr>
          <p:cNvPr id="5120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"/>
            <a:ext cx="33480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658194" y="2708920"/>
            <a:ext cx="113772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У разі перевантаження ресурсів, навпроти завдання, на якому є перевантажені ресурси, з'являється «червона людина».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Для того щоб поборотися з навантаженням ресурсів, потрібно клацнути правою кнопкою миші на задачі з «червоним чоловічком» і в меню вибрати один з трьох варіантів: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1. Виправити в інспекторі завдань. У викликаному меню можна скористатися трьома варіантами: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a. Збільшити тривалість та зберегти трудовитрати;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b. Зменшити трудовитрати та зберегти тривалість;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latin typeface="Arial" charset="0"/>
              </a:rPr>
              <a:t>c.</a:t>
            </a:r>
            <a:r>
              <a:rPr lang="uk-UA" altLang="uk-UA" sz="1800">
                <a:latin typeface="Arial" charset="0"/>
              </a:rPr>
              <a:t>Призначте додатковий ресурс.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2. Зменшити трудовитрати (перевантажені ресурси)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3. Збільшити тривалість (щоб позбутися перевантаження ресурсів)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9" y="1903414"/>
            <a:ext cx="447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7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523640" y="188640"/>
            <a:ext cx="9325080" cy="718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700" b="1" spc="-1">
                <a:solidFill>
                  <a:srgbClr val="000000"/>
                </a:solidFill>
                <a:latin typeface="Calibri"/>
              </a:rPr>
              <a:t>Існує такі типи взаємозв'язків робіт (етапів):</a:t>
            </a:r>
            <a:endParaRPr lang="en-US" sz="27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Прямоугольник 6"/>
          <p:cNvSpPr/>
          <p:nvPr/>
        </p:nvSpPr>
        <p:spPr>
          <a:xfrm>
            <a:off x="983420" y="1145636"/>
            <a:ext cx="1044116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1.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-початок»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наступна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операція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розпочатися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раніше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ніж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завершиться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попередня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2"/>
          <p:cNvPicPr/>
          <p:nvPr/>
        </p:nvPicPr>
        <p:blipFill>
          <a:blip r:embed="rId3"/>
          <a:stretch/>
        </p:blipFill>
        <p:spPr>
          <a:xfrm>
            <a:off x="3503640" y="1844640"/>
            <a:ext cx="5400720" cy="79056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983432" y="2637000"/>
            <a:ext cx="10297144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2.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»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наступна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операція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повинна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завершитися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пізніше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попередню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dirty="0"/>
              <a:t>Finish-to-Finish, FF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3"/>
          <p:cNvPicPr/>
          <p:nvPr/>
        </p:nvPicPr>
        <p:blipFill>
          <a:blip r:embed="rId4"/>
          <a:stretch/>
        </p:blipFill>
        <p:spPr>
          <a:xfrm>
            <a:off x="4656000" y="3429000"/>
            <a:ext cx="2735280" cy="1373040"/>
          </a:xfrm>
          <a:prstGeom prst="rect">
            <a:avLst/>
          </a:prstGeom>
          <a:ln w="0">
            <a:noFill/>
          </a:ln>
        </p:spPr>
      </p:pic>
      <p:sp>
        <p:nvSpPr>
          <p:cNvPr id="69" name="Прямоугольник 10"/>
          <p:cNvSpPr/>
          <p:nvPr/>
        </p:nvSpPr>
        <p:spPr>
          <a:xfrm>
            <a:off x="977504" y="4953723"/>
            <a:ext cx="10297144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3.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«Початок - Початок»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Наступна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операція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починається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раніше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початку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попередньої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dirty="0"/>
              <a:t>Start-to-Start, SS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Picture 4"/>
          <p:cNvPicPr/>
          <p:nvPr/>
        </p:nvPicPr>
        <p:blipFill>
          <a:blip r:embed="rId5"/>
          <a:stretch/>
        </p:blipFill>
        <p:spPr>
          <a:xfrm>
            <a:off x="5519640" y="5381640"/>
            <a:ext cx="3000600" cy="14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523640" y="188640"/>
            <a:ext cx="9325080" cy="718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700" b="1" spc="-1">
                <a:solidFill>
                  <a:srgbClr val="000000"/>
                </a:solidFill>
                <a:latin typeface="Calibri"/>
              </a:rPr>
              <a:t>Існує такі типи взаємозв'язків робіт (етапів):</a:t>
            </a:r>
            <a:endParaRPr lang="en-US" sz="27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Прямоугольник 6"/>
          <p:cNvSpPr/>
          <p:nvPr/>
        </p:nvSpPr>
        <p:spPr>
          <a:xfrm>
            <a:off x="1092000" y="1197000"/>
            <a:ext cx="10260584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4.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«Початок - 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»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Наступна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операція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закінчується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раніше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початку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попередньої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. (</a:t>
            </a:r>
            <a:r>
              <a:rPr lang="en-US" dirty="0"/>
              <a:t>Start-to-Finish, SF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)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2"/>
          <p:cNvPicPr/>
          <p:nvPr/>
        </p:nvPicPr>
        <p:blipFill>
          <a:blip r:embed="rId3"/>
          <a:stretch/>
        </p:blipFill>
        <p:spPr>
          <a:xfrm>
            <a:off x="3792360" y="2060640"/>
            <a:ext cx="3343320" cy="1533600"/>
          </a:xfrm>
          <a:prstGeom prst="rect">
            <a:avLst/>
          </a:prstGeom>
          <a:ln w="0">
            <a:noFill/>
          </a:ln>
        </p:spPr>
      </p:pic>
      <p:sp>
        <p:nvSpPr>
          <p:cNvPr id="74" name="Прямоугольник 9"/>
          <p:cNvSpPr/>
          <p:nvPr/>
        </p:nvSpPr>
        <p:spPr>
          <a:xfrm>
            <a:off x="911424" y="3716280"/>
            <a:ext cx="10801200" cy="2310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pc="-1" dirty="0" err="1">
                <a:solidFill>
                  <a:srgbClr val="000000"/>
                </a:solidFill>
                <a:latin typeface="Arial"/>
              </a:rPr>
              <a:t>Найчастіше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використовуються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зв'язки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типу 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 - Початок»,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найбільш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рідко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- «Початок - </a:t>
            </a: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Закінчення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»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pc="-1" dirty="0" err="1">
                <a:solidFill>
                  <a:srgbClr val="000000"/>
                </a:solidFill>
                <a:latin typeface="Arial"/>
              </a:rPr>
              <a:t>Крім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типу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взаємозв'язку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інформація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зв'язок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операцій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містити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запізнення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Запізнення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бути як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позитивним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, і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негативним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Позитивне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запізнення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називається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випередження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негативне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затримка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 spc="-1" dirty="0">
                <a:solidFill>
                  <a:srgbClr val="000000"/>
                </a:solidFill>
                <a:latin typeface="Arial"/>
              </a:rPr>
              <a:t>Приклад: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подальшу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роботу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можна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розпочати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раніше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ніж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через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тиждень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після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початку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попередньої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описується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зв'язком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"Початок - Початок"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затримкою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 в один </a:t>
            </a:r>
            <a:r>
              <a:rPr lang="ru-RU" i="1" spc="-1" dirty="0" err="1">
                <a:solidFill>
                  <a:srgbClr val="000000"/>
                </a:solidFill>
                <a:latin typeface="Arial"/>
              </a:rPr>
              <a:t>тиждень</a:t>
            </a:r>
            <a:r>
              <a:rPr lang="ru-RU" i="1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738312" y="114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spc="-1" dirty="0" err="1">
                <a:solidFill>
                  <a:srgbClr val="000000"/>
                </a:solidFill>
                <a:latin typeface="Calibri"/>
              </a:rPr>
              <a:t>Контрольні</a:t>
            </a:r>
            <a:r>
              <a:rPr lang="ru-RU" sz="4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400" spc="-1" dirty="0" err="1">
                <a:solidFill>
                  <a:srgbClr val="000000"/>
                </a:solidFill>
                <a:latin typeface="Calibri"/>
              </a:rPr>
              <a:t>події</a:t>
            </a:r>
            <a:endParaRPr lang="en-US" sz="4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Прямоугольник 3"/>
          <p:cNvSpPr/>
          <p:nvPr/>
        </p:nvSpPr>
        <p:spPr>
          <a:xfrm>
            <a:off x="767408" y="1413000"/>
            <a:ext cx="10945216" cy="1325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У кожному з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проектів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мають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мають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тривалості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, так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звані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u="sng" spc="-1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sz="2000" b="1" u="sng" spc="-1" dirty="0" err="1">
                <a:solidFill>
                  <a:srgbClr val="000000"/>
                </a:solidFill>
                <a:latin typeface="Arial"/>
              </a:rPr>
              <a:t>Контрольні</a:t>
            </a:r>
            <a:r>
              <a:rPr lang="ru-RU" sz="2000" b="1" u="sng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u="sng" spc="-1" dirty="0" err="1">
                <a:solidFill>
                  <a:srgbClr val="000000"/>
                </a:solidFill>
                <a:latin typeface="Arial"/>
              </a:rPr>
              <a:t>події</a:t>
            </a:r>
            <a:r>
              <a:rPr lang="ru-RU" sz="2000" b="1" u="sng" spc="-1" dirty="0">
                <a:solidFill>
                  <a:srgbClr val="000000"/>
                </a:solidFill>
                <a:latin typeface="Arial"/>
              </a:rPr>
              <a:t>» (</a:t>
            </a:r>
            <a:r>
              <a:rPr lang="ru-RU" sz="2000" b="1" u="sng" spc="-1" dirty="0" err="1">
                <a:solidFill>
                  <a:srgbClr val="000000"/>
                </a:solidFill>
                <a:latin typeface="Arial"/>
              </a:rPr>
              <a:t>віхи</a:t>
            </a:r>
            <a:r>
              <a:rPr lang="ru-RU" sz="2000" b="1" u="sng" spc="-1" dirty="0">
                <a:solidFill>
                  <a:srgbClr val="000000"/>
                </a:solidFill>
                <a:latin typeface="Arial"/>
              </a:rPr>
              <a:t>).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Зазвичай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вони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відображають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настання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важливих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подій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проекту (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,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Підписано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договір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відведення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земельної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ділянки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»),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досягнення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запланованих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результатів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3"/>
          <p:cNvPicPr/>
          <p:nvPr/>
        </p:nvPicPr>
        <p:blipFill>
          <a:blip r:embed="rId2"/>
          <a:stretch/>
        </p:blipFill>
        <p:spPr>
          <a:xfrm>
            <a:off x="8184232" y="130932"/>
            <a:ext cx="3703193" cy="1325620"/>
          </a:xfrm>
          <a:prstGeom prst="rect">
            <a:avLst/>
          </a:prstGeom>
          <a:ln w="0">
            <a:noFill/>
          </a:ln>
        </p:spPr>
      </p:pic>
      <p:sp>
        <p:nvSpPr>
          <p:cNvPr id="78" name="Прямоугольник 6"/>
          <p:cNvSpPr/>
          <p:nvPr/>
        </p:nvSpPr>
        <p:spPr>
          <a:xfrm>
            <a:off x="767408" y="2766190"/>
            <a:ext cx="10801200" cy="1325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Для того,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зробити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віхою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необхідно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у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Довідках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про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», на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закладці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Додатково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поставити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галочку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Позначити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як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віху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». Для того,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щоб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вставити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нову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віху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в проект,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необхідно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закладці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 в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області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Вставити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натиснути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кнопку «</a:t>
            </a:r>
            <a:r>
              <a:rPr lang="ru-RU" sz="2000" spc="-1" dirty="0" err="1">
                <a:solidFill>
                  <a:srgbClr val="000000"/>
                </a:solidFill>
                <a:latin typeface="Arial"/>
              </a:rPr>
              <a:t>Віха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» .</a:t>
            </a:r>
            <a:endParaRPr lang="en-US" sz="20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0EA65-CC11-45F6-9068-7F34E492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119380"/>
            <a:ext cx="9754445" cy="2423370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F956450-925B-411E-9986-EB4FEA8A7D1B}"/>
              </a:ext>
            </a:extLst>
          </p:cNvPr>
          <p:cNvSpPr/>
          <p:nvPr/>
        </p:nvSpPr>
        <p:spPr>
          <a:xfrm rot="10800000">
            <a:off x="9847858" y="4581128"/>
            <a:ext cx="380652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911424" y="259920"/>
            <a:ext cx="6120680" cy="1569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pc="-1" dirty="0" err="1">
                <a:solidFill>
                  <a:srgbClr val="000000"/>
                </a:solidFill>
                <a:latin typeface="Calibri"/>
              </a:rPr>
              <a:t>Встановлення</a:t>
            </a:r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000" b="1" spc="-1" dirty="0" err="1">
                <a:solidFill>
                  <a:srgbClr val="000000"/>
                </a:solidFill>
                <a:latin typeface="Calibri"/>
              </a:rPr>
              <a:t>обмежень</a:t>
            </a:r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 та</a:t>
            </a:r>
            <a:r>
              <a:rPr lang="ru-RU" sz="3800" b="1" spc="-1" dirty="0">
                <a:solidFill>
                  <a:srgbClr val="000000"/>
                </a:solidFill>
                <a:latin typeface="Calibri"/>
              </a:rPr>
              <a:t>к </a:t>
            </a:r>
            <a:r>
              <a:rPr lang="ru-RU" sz="3800" b="1" spc="-1" dirty="0" err="1">
                <a:solidFill>
                  <a:srgbClr val="000000"/>
                </a:solidFill>
                <a:latin typeface="Calibri"/>
              </a:rPr>
              <a:t>райніх</a:t>
            </a:r>
            <a:r>
              <a:rPr lang="ru-RU" sz="3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800" b="1" spc="-1" dirty="0" err="1">
                <a:solidFill>
                  <a:srgbClr val="000000"/>
                </a:solidFill>
                <a:latin typeface="Calibri"/>
              </a:rPr>
              <a:t>термінів</a:t>
            </a:r>
            <a:r>
              <a:rPr lang="ru-RU" sz="3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800" b="1" spc="-1" dirty="0" err="1">
                <a:solidFill>
                  <a:srgbClr val="000000"/>
                </a:solidFill>
                <a:latin typeface="Calibri"/>
              </a:rPr>
              <a:t>завдань</a:t>
            </a:r>
            <a:endParaRPr lang="en-US" sz="3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Прямоугольник 3"/>
          <p:cNvSpPr/>
          <p:nvPr/>
        </p:nvSpPr>
        <p:spPr>
          <a:xfrm>
            <a:off x="983432" y="2060640"/>
            <a:ext cx="5904656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pc="-1" dirty="0" err="1">
                <a:solidFill>
                  <a:srgbClr val="000000"/>
                </a:solidFill>
                <a:latin typeface="Arial"/>
              </a:rPr>
              <a:t>Microsoft</a:t>
            </a:r>
            <a:r>
              <a:rPr lang="ru-RU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spc="-1">
                <a:solidFill>
                  <a:srgbClr val="000000"/>
                </a:solidFill>
                <a:latin typeface="Arial"/>
              </a:rPr>
              <a:t>Project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дозволяє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встановлювати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завдання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: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Обмеження</a:t>
            </a:r>
            <a:r>
              <a:rPr lang="ru-RU" b="1" u="sng" spc="-1" dirty="0">
                <a:solidFill>
                  <a:srgbClr val="000000"/>
                </a:solidFill>
                <a:latin typeface="Arial"/>
              </a:rPr>
              <a:t>;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Крайні</a:t>
            </a:r>
            <a:r>
              <a:rPr lang="ru-RU" b="1" u="sng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u="sng" spc="-1" dirty="0" err="1">
                <a:solidFill>
                  <a:srgbClr val="000000"/>
                </a:solidFill>
                <a:latin typeface="Arial"/>
              </a:rPr>
              <a:t>терміни</a:t>
            </a:r>
            <a:r>
              <a:rPr lang="ru-RU" b="1" u="sng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Прямоугольник 6"/>
          <p:cNvSpPr/>
          <p:nvPr/>
        </p:nvSpPr>
        <p:spPr>
          <a:xfrm>
            <a:off x="767408" y="3500281"/>
            <a:ext cx="10657184" cy="9255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pc="-1" dirty="0">
                <a:solidFill>
                  <a:srgbClr val="000000"/>
                </a:solidFill>
                <a:latin typeface="Arial"/>
              </a:rPr>
              <a:t>Як обмеження в УПІ можуть виступати контрактні дати початку, закінчення завдання, дати поставок, інформація про доступність того чи іншого ресурсу. Встановлення обмежень впливає на графік розрахунку проекту.</a:t>
            </a:r>
          </a:p>
        </p:txBody>
      </p:sp>
      <p:pic>
        <p:nvPicPr>
          <p:cNvPr id="82" name="Picture 2" descr="Картинки по запросу крайний срок проекта"/>
          <p:cNvPicPr/>
          <p:nvPr/>
        </p:nvPicPr>
        <p:blipFill>
          <a:blip r:embed="rId2"/>
          <a:stretch/>
        </p:blipFill>
        <p:spPr>
          <a:xfrm>
            <a:off x="7464152" y="95968"/>
            <a:ext cx="4276800" cy="320976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7"/>
          <p:cNvSpPr/>
          <p:nvPr/>
        </p:nvSpPr>
        <p:spPr>
          <a:xfrm>
            <a:off x="767408" y="4508640"/>
            <a:ext cx="10657184" cy="648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pc="-1" dirty="0">
                <a:solidFill>
                  <a:srgbClr val="000000"/>
                </a:solidFill>
                <a:latin typeface="Arial"/>
              </a:rPr>
              <a:t>Для того щоб встановити той чи інший тип обмеження, необхідно перейти у властивості завдання на закладку «Додатково» та вибрати тип обмеження та дату його наступу</a:t>
            </a:r>
          </a:p>
        </p:txBody>
      </p:sp>
      <p:sp>
        <p:nvSpPr>
          <p:cNvPr id="84" name="Прямоугольник 8"/>
          <p:cNvSpPr/>
          <p:nvPr/>
        </p:nvSpPr>
        <p:spPr>
          <a:xfrm>
            <a:off x="911424" y="5378492"/>
            <a:ext cx="10513168" cy="12025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pc="-1" dirty="0">
                <a:solidFill>
                  <a:srgbClr val="000000"/>
                </a:solidFill>
                <a:latin typeface="Arial"/>
              </a:rPr>
              <a:t>Наявність завдання крайнього терміну </a:t>
            </a:r>
            <a:r>
              <a:rPr lang="uk-UA" b="1" u="sng" spc="-1" dirty="0">
                <a:solidFill>
                  <a:srgbClr val="000000"/>
                </a:solidFill>
                <a:latin typeface="Arial"/>
              </a:rPr>
              <a:t>не впливає на розрахунок проекту </a:t>
            </a:r>
            <a:r>
              <a:rPr lang="uk-UA" spc="-1" dirty="0">
                <a:solidFill>
                  <a:srgbClr val="000000"/>
                </a:solidFill>
                <a:latin typeface="Arial"/>
              </a:rPr>
              <a:t>на відміну обмежень. У разі встановлення завдання крайнього терміну, на діаграмі </a:t>
            </a:r>
            <a:r>
              <a:rPr lang="uk-UA" spc="-1" dirty="0" err="1">
                <a:solidFill>
                  <a:srgbClr val="000000"/>
                </a:solidFill>
                <a:latin typeface="Arial"/>
              </a:rPr>
              <a:t>Ганта</a:t>
            </a:r>
            <a:r>
              <a:rPr lang="uk-UA" spc="-1" dirty="0">
                <a:solidFill>
                  <a:srgbClr val="000000"/>
                </a:solidFill>
                <a:latin typeface="Arial"/>
              </a:rPr>
              <a:t> у такого завдання з'явиться зелена стрілка, а у разі зриву крайнього терміну, в колонці «і», у такого завдання загориться червоний індикатор.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208213" y="476251"/>
            <a:ext cx="8208962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000" b="1" dirty="0"/>
              <a:t>ПЛАНУВАННЯ РЕСУРСІВ У ПРОЕКТІ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1628776"/>
            <a:ext cx="10801199" cy="36004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600" b="1" err="1"/>
              <a:t>Microsoft</a:t>
            </a:r>
            <a:r>
              <a:rPr lang="ru-RU" sz="2600" b="1"/>
              <a:t> Project підтримує </a:t>
            </a:r>
            <a:r>
              <a:rPr lang="ru-RU" sz="2600" b="1" dirty="0"/>
              <a:t>три типи ресурсів: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2600" b="1" dirty="0"/>
              <a:t>Трудові ресурси</a:t>
            </a:r>
            <a:r>
              <a:rPr lang="ru-RU" sz="2600" dirty="0"/>
              <a:t>– це відновлювані ресурси компанії, які включають людей, машин та обладнання, необхідні для виконання проекту;</a:t>
            </a:r>
          </a:p>
          <a:p>
            <a:pPr marL="514350" indent="-514350" algn="just">
              <a:buNone/>
              <a:defRPr/>
            </a:pPr>
            <a:r>
              <a:rPr lang="ru-RU" sz="2600"/>
              <a:t>2. </a:t>
            </a:r>
            <a:r>
              <a:rPr lang="ru-RU" sz="2600" b="1"/>
              <a:t>Матеріальні ресурси </a:t>
            </a:r>
            <a:r>
              <a:rPr lang="ru-RU" sz="2600"/>
              <a:t>включають </a:t>
            </a:r>
            <a:r>
              <a:rPr lang="ru-RU" sz="2600" dirty="0"/>
              <a:t>матеріали, необхідні для створення проекту;</a:t>
            </a:r>
          </a:p>
          <a:p>
            <a:pPr marL="514350" indent="-514350" algn="just">
              <a:buNone/>
              <a:defRPr/>
            </a:pPr>
            <a:r>
              <a:rPr lang="ru-RU" sz="2600"/>
              <a:t>3. </a:t>
            </a:r>
            <a:r>
              <a:rPr lang="ru-RU" sz="2600" b="1"/>
              <a:t>Витратні ресурси </a:t>
            </a:r>
            <a:r>
              <a:rPr lang="ru-RU" sz="2600"/>
              <a:t>необхідні </a:t>
            </a:r>
            <a:r>
              <a:rPr lang="ru-RU" sz="2600" dirty="0"/>
              <a:t>для моделювання витрат, пов'язаних з тим чи іншим завданням.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056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92250" y="836712"/>
            <a:ext cx="3814763" cy="504825"/>
          </a:xfrm>
        </p:spPr>
        <p:txBody>
          <a:bodyPr>
            <a:noAutofit/>
          </a:bodyPr>
          <a:lstStyle/>
          <a:p>
            <a:pPr rtl="0"/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  <p:pic>
        <p:nvPicPr>
          <p:cNvPr id="31747" name="Picture 2" descr="ÐÐ°ÑÑÐ¸Ð½ÐºÐ¸ Ð¿Ð¾ Ð·Ð°Ð¿ÑÐ¾ÑÑ ÐÐÐÐÐÐ ÐÐÐÐÐÐ Ð¢Ð Ð£ÐÐÐÐ«Ð¥ Ð ÐÐ¡Ð£Ð Ð¡ÐÐ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"/>
            <a:ext cx="43100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551384" y="2274889"/>
            <a:ext cx="582242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400">
                <a:latin typeface="Arial" charset="0"/>
              </a:rPr>
              <a:t>Головними характеристиками трудових ресурсів у Microsoft Project є: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ru-RU" altLang="uk-UA" sz="2400">
              <a:latin typeface="Arial" charset="0"/>
            </a:endParaRPr>
          </a:p>
          <a:p>
            <a:pPr marL="457200" indent="-457200" algn="l" rtl="0" eaLnBrk="1" hangingPunct="1">
              <a:spcBef>
                <a:spcPct val="0"/>
              </a:spcBef>
              <a:buFontTx/>
              <a:buAutoNum type="arabicPeriod"/>
            </a:pPr>
            <a:r>
              <a:rPr lang="ru-RU" altLang="uk-UA" sz="2400" b="1" u="sng">
                <a:latin typeface="Arial" charset="0"/>
              </a:rPr>
              <a:t>Вартість </a:t>
            </a:r>
            <a:r>
              <a:rPr lang="ru-RU" altLang="uk-UA" sz="2400">
                <a:latin typeface="Arial" charset="0"/>
              </a:rPr>
              <a:t>- Скільки коштуватиме проекту використання того чи іншого трудового ресурсу;</a:t>
            </a:r>
          </a:p>
          <a:p>
            <a:pPr algn="l" rtl="0" eaLnBrk="1" hangingPunct="1">
              <a:spcBef>
                <a:spcPct val="0"/>
              </a:spcBef>
              <a:buNone/>
            </a:pPr>
            <a:endParaRPr lang="ru-RU" altLang="uk-UA" sz="24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400" b="1">
                <a:latin typeface="Arial" charset="0"/>
              </a:rPr>
              <a:t>2. </a:t>
            </a:r>
            <a:r>
              <a:rPr lang="ru-RU" altLang="uk-UA" sz="2400" b="1" u="sng">
                <a:latin typeface="Arial" charset="0"/>
              </a:rPr>
              <a:t>Доступність </a:t>
            </a:r>
            <a:r>
              <a:rPr lang="ru-RU" altLang="uk-UA" sz="2400">
                <a:latin typeface="Arial" charset="0"/>
              </a:rPr>
              <a:t>– коли ресурс може виконувати ту чи іншу роботу та скільки роботи він може виконати.</a:t>
            </a:r>
          </a:p>
        </p:txBody>
      </p:sp>
    </p:spTree>
    <p:extLst>
      <p:ext uri="{BB962C8B-B14F-4D97-AF65-F5344CB8AC3E}">
        <p14:creationId xmlns:p14="http://schemas.microsoft.com/office/powerpoint/2010/main" val="37610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16051" y="549276"/>
            <a:ext cx="3814763" cy="504825"/>
          </a:xfrm>
        </p:spPr>
        <p:txBody>
          <a:bodyPr>
            <a:normAutofit fontScale="90000"/>
          </a:bodyPr>
          <a:lstStyle/>
          <a:p>
            <a:pPr rtl="0"/>
            <a:r>
              <a:rPr lang="ru-RU" altLang="uk-UA" sz="3600" b="1"/>
              <a:t>ПЛАНУВАННЯ </a:t>
            </a:r>
            <a:r>
              <a:rPr lang="uk-UA" altLang="uk-UA" sz="3600" b="1"/>
              <a:t>ТРУДОВИХ РЕСУРСІВ</a:t>
            </a:r>
            <a:endParaRPr lang="ru-RU" altLang="uk-UA" sz="3600" b="1"/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623392" y="2274888"/>
            <a:ext cx="590465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0" eaLnBrk="1" hangingPunct="1">
              <a:spcBef>
                <a:spcPct val="0"/>
              </a:spcBef>
              <a:buFontTx/>
              <a:buNone/>
            </a:pPr>
            <a:r>
              <a:rPr lang="ru-RU" altLang="uk-UA" sz="2400">
                <a:latin typeface="Arial" charset="0"/>
              </a:rPr>
              <a:t>Для того, щоб у Microsoft Project створити ресурс, необхідно перейти до подання «Лист ресурсів», у колонці «Назва ресурсів» ввести його назву та вибрати в колонці «Тип» потрібний тип (або Трудовий або Матеріальний або Витрати)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43" y="188640"/>
            <a:ext cx="46005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232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2415</Words>
  <Application>Microsoft Office PowerPoint</Application>
  <PresentationFormat>Широкоэкранный</PresentationFormat>
  <Paragraphs>154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  Тема: ПЛАНУВАННЯ РЕСУРСІВ У ПРОЕКТІ Microsoft Project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ПЛАНУВАННЯ РЕСУРСІВ У ПРОЕКТІ</vt:lpstr>
      <vt:lpstr>ПЛАНУВАННЯ ТРУДОВИХ РЕСУРСІВ</vt:lpstr>
      <vt:lpstr>ПЛАНУВАННЯ ТРУДОВИХ РЕСУРСІВ</vt:lpstr>
      <vt:lpstr>ПЛАНУВАННЯ ТРУДОВИХ РЕСУРСІВ</vt:lpstr>
      <vt:lpstr>Презентация PowerPoint</vt:lpstr>
      <vt:lpstr>ПЛАНУВАННЯ ТРУДОВИХ РЕСУРСІВ</vt:lpstr>
      <vt:lpstr>Презентация PowerPoint</vt:lpstr>
      <vt:lpstr>ПЛАНУВАННЯ ТРУДОВИХ РЕСУРСІВ</vt:lpstr>
      <vt:lpstr>ПЛАНУВАННЯ ТРУДОВИХ РЕСУРСІВ</vt:lpstr>
      <vt:lpstr>ПЛАНУВАННЯ ТРУДОВИХ РЕСУРСІВ</vt:lpstr>
      <vt:lpstr>ПЛАНУВАННЯ  МАТЕРІАЛЬНИХ РЕСУРСІВ</vt:lpstr>
      <vt:lpstr>планування  витратних ресурсів</vt:lpstr>
      <vt:lpstr>ПЛАНУВАННЯ БЮДЖЕТУ ПРОЕКТУ (БЮДЖЕТНІ РЕСУРСИ)</vt:lpstr>
      <vt:lpstr>ПЛАНУВАННЯ БЮДЖЕТУ ПРОЕКТУ (БЮДЖЕТНІ РЕСУРСИ)</vt:lpstr>
      <vt:lpstr>ПРИЗНАЧЕННЯ РЕСУРСІВ НА ЗАВДАННЯ</vt:lpstr>
      <vt:lpstr>ПРИЗНАЧЕННЯ РЕСУРСІВ НА ЗАВДАННЯ</vt:lpstr>
      <vt:lpstr>ПРИЗНАЧЕННЯ РЕСУРСІВ НА ЗАВДАННЯ</vt:lpstr>
      <vt:lpstr>ПРИЗНАЧЕННЯ РЕСУРСІВ НА ЗАВДАННЯ</vt:lpstr>
      <vt:lpstr>Профілі завантаження та пікове завантаження в Microsoft Project </vt:lpstr>
      <vt:lpstr>Профілі завантаження та пікове завантаження в Microsoft Project </vt:lpstr>
      <vt:lpstr>Профілі завантаження та пікове завантаження в Microsoft Project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Тема: ПЛАНИРОВАНИЕ РЕСУРСОВ В ПРОЕКТЕ Microsoft Office Project 2010 </dc:title>
  <dc:creator>Пользователь Windows</dc:creator>
  <cp:lastModifiedBy>Евгений Мержинский</cp:lastModifiedBy>
  <cp:revision>12</cp:revision>
  <dcterms:created xsi:type="dcterms:W3CDTF">2020-09-06T21:37:24Z</dcterms:created>
  <dcterms:modified xsi:type="dcterms:W3CDTF">2024-10-15T21:58:40Z</dcterms:modified>
</cp:coreProperties>
</file>