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59" r:id="rId14"/>
    <p:sldId id="275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6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5EC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005A6C-A938-48B0-B791-5BA24D6B04E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805A86-A95E-49A8-ABA0-301E86AEBCC3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solidFill>
                <a:srgbClr val="000000"/>
              </a:solidFill>
            </a:rPr>
            <a:t>1 </a:t>
          </a:r>
          <a:r>
            <a:rPr lang="uk-UA" dirty="0">
              <a:solidFill>
                <a:srgbClr val="000000"/>
              </a:solidFill>
            </a:rPr>
            <a:t>е</a:t>
          </a:r>
          <a:r>
            <a:rPr lang="ru-RU" dirty="0">
              <a:solidFill>
                <a:srgbClr val="000000"/>
              </a:solidFill>
            </a:rPr>
            <a:t>тап</a:t>
          </a:r>
        </a:p>
      </dgm:t>
    </dgm:pt>
    <dgm:pt modelId="{735BB514-BB4F-4206-A62A-15DE0E6BF725}" type="parTrans" cxnId="{439198D5-1930-4740-A4B0-CD9FD816564D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871CF25C-90D6-4055-805E-0C7A864EC79E}" type="sibTrans" cxnId="{439198D5-1930-4740-A4B0-CD9FD816564D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FF70C9F2-BEB1-4829-BFAB-07177CCD46C1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Досліджується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фінансовий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стан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метою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виявлення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ознак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банкрутства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 Для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цілей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використовуються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різні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методи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діагностики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банкрутства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7AF790A5-EAC3-4076-995B-355BCAE086A0}" type="parTrans" cxnId="{1F794F54-76FE-42C1-ACA2-7C59500EAD6D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6C04853A-45E4-4C6F-BF03-38450F532C8A}" type="sibTrans" cxnId="{1F794F54-76FE-42C1-ACA2-7C59500EAD6D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05047343-658B-41ED-8828-31ABCA83B623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solidFill>
                <a:srgbClr val="000000"/>
              </a:solidFill>
            </a:rPr>
            <a:t>2 </a:t>
          </a:r>
          <a:r>
            <a:rPr lang="ru-RU" dirty="0" err="1">
              <a:solidFill>
                <a:srgbClr val="000000"/>
              </a:solidFill>
            </a:rPr>
            <a:t>етап</a:t>
          </a:r>
          <a:endParaRPr lang="ru-RU" dirty="0">
            <a:solidFill>
              <a:srgbClr val="000000"/>
            </a:solidFill>
          </a:endParaRPr>
        </a:p>
      </dgm:t>
    </dgm:pt>
    <dgm:pt modelId="{4BBD6E6C-86F9-4B7D-8FB8-F873A3FEFB05}" type="parTrans" cxnId="{46CCAA1A-8E50-499D-BC1A-BD39234FD912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6971E4F2-33F7-4819-B6C6-C284881445D8}" type="sibTrans" cxnId="{46CCAA1A-8E50-499D-BC1A-BD39234FD912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BB11A2B6-72A5-4C10-8569-8B0E088FE603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Визначаються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масштаби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кризового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стану: легкий,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середній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важкий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A236EF88-1F85-4539-A5F1-3D56360BE9FD}" type="parTrans" cxnId="{7E7EFA08-7C57-4360-B4FF-6AF85B8E630E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F38595B0-DFF7-4D35-93DE-60A415B29FC8}" type="sibTrans" cxnId="{7E7EFA08-7C57-4360-B4FF-6AF85B8E630E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E1A474FD-F8BC-4B41-A5A4-0DA5594818A7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solidFill>
                <a:srgbClr val="000000"/>
              </a:solidFill>
            </a:rPr>
            <a:t>3 </a:t>
          </a:r>
          <a:r>
            <a:rPr lang="ru-RU" dirty="0" err="1">
              <a:solidFill>
                <a:srgbClr val="000000"/>
              </a:solidFill>
            </a:rPr>
            <a:t>етап</a:t>
          </a:r>
          <a:endParaRPr lang="ru-RU" dirty="0">
            <a:solidFill>
              <a:srgbClr val="000000"/>
            </a:solidFill>
          </a:endParaRPr>
        </a:p>
      </dgm:t>
    </dgm:pt>
    <dgm:pt modelId="{7501C271-F449-445A-928A-31B86D31AEF2}" type="parTrans" cxnId="{DF393107-12F5-49EC-8BCB-C02012C52451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EFAAE4CA-53A1-47A4-A16F-AB0E4BBAFA40}" type="sibTrans" cxnId="{DF393107-12F5-49EC-8BCB-C02012C52451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4BFD4A8F-B208-4E5D-BACA-3A8B113D931D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Вивчаються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основні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чинники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зумовили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кризовий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стан.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Досліджуються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степені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впливу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факторів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форми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масштаби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кризового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стану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CBC605EC-EEC7-40CC-85C1-0076C71FF675}" type="parTrans" cxnId="{6DB9037B-E051-4EC9-9B1B-7E9C4381E2E1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77186E87-FAC3-425C-B741-5B16E377DC60}" type="sibTrans" cxnId="{6DB9037B-E051-4EC9-9B1B-7E9C4381E2E1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3BFC6C1C-3656-4E1A-8A36-EA2A81DBCBC3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solidFill>
                <a:srgbClr val="000000"/>
              </a:solidFill>
            </a:rPr>
            <a:t>4 </a:t>
          </a:r>
          <a:r>
            <a:rPr lang="ru-RU" dirty="0" err="1">
              <a:solidFill>
                <a:srgbClr val="000000"/>
              </a:solidFill>
            </a:rPr>
            <a:t>етап</a:t>
          </a:r>
          <a:endParaRPr lang="ru-RU" dirty="0">
            <a:solidFill>
              <a:srgbClr val="000000"/>
            </a:solidFill>
          </a:endParaRPr>
        </a:p>
      </dgm:t>
    </dgm:pt>
    <dgm:pt modelId="{2107AB98-1E83-4592-8BD1-D003B6B0BD2C}" type="parTrans" cxnId="{408BEEC4-1584-4FFF-BDC7-8A18F6DB5085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DA8D5BFE-6BE1-4213-8445-6D8870EA90CA}" type="sibTrans" cxnId="{408BEEC4-1584-4FFF-BDC7-8A18F6DB5085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81289E97-FAB7-44ED-849D-1A8283633D16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Формуються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цілі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робиться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вибір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основних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механізмів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антикризового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фінансового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підприємством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загрозі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банкрутства</a:t>
          </a:r>
          <a:endParaRPr lang="ru-RU" sz="14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7B49A46-C6DA-4358-9F0F-DA9351BEF458}" type="parTrans" cxnId="{005231C9-3486-493C-86DE-547E36F9AFE9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6A4789EE-B7D8-4DE5-8406-55FB35EC671D}" type="sibTrans" cxnId="{005231C9-3486-493C-86DE-547E36F9AFE9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D65DD63F-0D89-4702-BC42-58470E8774FD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solidFill>
                <a:srgbClr val="000000"/>
              </a:solidFill>
            </a:rPr>
            <a:t>5 </a:t>
          </a:r>
          <a:r>
            <a:rPr lang="ru-RU" dirty="0" err="1">
              <a:solidFill>
                <a:srgbClr val="000000"/>
              </a:solidFill>
            </a:rPr>
            <a:t>етап</a:t>
          </a:r>
          <a:endParaRPr lang="ru-RU" dirty="0">
            <a:solidFill>
              <a:srgbClr val="000000"/>
            </a:solidFill>
          </a:endParaRPr>
        </a:p>
      </dgm:t>
    </dgm:pt>
    <dgm:pt modelId="{1C518ECE-4971-4E32-824D-4AC73D328BB9}" type="parTrans" cxnId="{65B46CAF-E7B2-4083-B06A-1019AF02BBF2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1A2A5BA9-5995-4E3E-8322-5F8BA597B56C}" type="sibTrans" cxnId="{65B46CAF-E7B2-4083-B06A-1019AF02BBF2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51720CCB-DB30-4720-A414-6B89C14433E0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Перш за все,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використовуються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внутрішні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механізми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фінансової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стабілізації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 </a:t>
          </a:r>
        </a:p>
      </dgm:t>
    </dgm:pt>
    <dgm:pt modelId="{70BB428B-6175-462F-A316-914E2A7354A7}" type="parTrans" cxnId="{4AF7726B-7F19-4988-90FA-377907DA2CDE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8E97F309-51B5-419C-AC43-A1C954C0A410}" type="sibTrans" cxnId="{4AF7726B-7F19-4988-90FA-377907DA2CDE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357FE3FC-1D67-4C74-8562-EA8C43ED1E8C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solidFill>
                <a:srgbClr val="000000"/>
              </a:solidFill>
            </a:rPr>
            <a:t>6 </a:t>
          </a:r>
          <a:r>
            <a:rPr lang="ru-RU" dirty="0" err="1">
              <a:solidFill>
                <a:srgbClr val="000000"/>
              </a:solidFill>
            </a:rPr>
            <a:t>етап</a:t>
          </a:r>
          <a:endParaRPr lang="ru-RU" dirty="0">
            <a:solidFill>
              <a:srgbClr val="000000"/>
            </a:solidFill>
          </a:endParaRPr>
        </a:p>
      </dgm:t>
    </dgm:pt>
    <dgm:pt modelId="{931B94EB-37EC-4CDE-AC57-D0CDF19A0737}" type="parTrans" cxnId="{C4852EB7-4F40-4AFE-BD73-D54B977773FE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E3A45760-A311-46CD-A621-702FB7E9DD4F}" type="sibTrans" cxnId="{C4852EB7-4F40-4AFE-BD73-D54B977773FE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2638E2FB-2632-4D49-8E72-ED25ECE7812D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Якщо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масштаби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фінансового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стану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не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дозволяють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вийти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нього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за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власних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резервів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підприємство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вдається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зовнішньої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допомоги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приймає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форму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санації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76CF8FA4-94AF-4E6C-B5B0-454D168023AB}" type="parTrans" cxnId="{FB727292-D9EF-4185-AFFC-BA3AE6AD062A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B1F3AB75-44E4-4A10-97EC-D36DE8DE388A}" type="sibTrans" cxnId="{FB727292-D9EF-4185-AFFC-BA3AE6AD062A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F16BC157-AD4E-49AB-B1AE-F8043330EFF4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solidFill>
                <a:srgbClr val="000000"/>
              </a:solidFill>
            </a:rPr>
            <a:t>7 </a:t>
          </a:r>
          <a:r>
            <a:rPr lang="ru-RU" dirty="0" err="1">
              <a:solidFill>
                <a:srgbClr val="000000"/>
              </a:solidFill>
            </a:rPr>
            <a:t>етап</a:t>
          </a:r>
          <a:endParaRPr lang="ru-RU" dirty="0">
            <a:solidFill>
              <a:srgbClr val="000000"/>
            </a:solidFill>
          </a:endParaRPr>
        </a:p>
      </dgm:t>
    </dgm:pt>
    <dgm:pt modelId="{EB4911D5-EA52-4F94-9F8E-D4FAD47DC21B}" type="parTrans" cxnId="{ED4408FC-FF81-4DE5-A2C7-0A55E97005F5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920B30B7-96D9-407F-8A3F-FC401C14C7C8}" type="sibTrans" cxnId="{ED4408FC-FF81-4DE5-A2C7-0A55E97005F5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78415F5D-A8D1-4E82-9A15-89C587855577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При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ліквідації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проводиться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ліквідаційні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процедури</a:t>
          </a:r>
          <a:r>
            <a: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77B75812-E394-4E42-B061-EBC808FFAC74}" type="parTrans" cxnId="{97C7C024-CD5C-43C7-8BA7-C3BCC6525888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8D097EAD-616C-48BF-AEEC-08D0E505F410}" type="sibTrans" cxnId="{97C7C024-CD5C-43C7-8BA7-C3BCC6525888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49AC02E8-44EA-496C-89E1-9DA5937A890E}" type="pres">
      <dgm:prSet presAssocID="{B0005A6C-A938-48B0-B791-5BA24D6B04EC}" presName="linearFlow" presStyleCnt="0">
        <dgm:presLayoutVars>
          <dgm:dir/>
          <dgm:animLvl val="lvl"/>
          <dgm:resizeHandles val="exact"/>
        </dgm:presLayoutVars>
      </dgm:prSet>
      <dgm:spPr/>
    </dgm:pt>
    <dgm:pt modelId="{517E7789-AFE6-4385-ADB4-1FB9AD060DDF}" type="pres">
      <dgm:prSet presAssocID="{2F805A86-A95E-49A8-ABA0-301E86AEBCC3}" presName="composite" presStyleCnt="0"/>
      <dgm:spPr/>
    </dgm:pt>
    <dgm:pt modelId="{BBB4F7A3-F4FA-4AF5-950E-4A4C7C00150F}" type="pres">
      <dgm:prSet presAssocID="{2F805A86-A95E-49A8-ABA0-301E86AEBCC3}" presName="parentText" presStyleLbl="alignNode1" presStyleIdx="0" presStyleCnt="7">
        <dgm:presLayoutVars>
          <dgm:chMax val="1"/>
          <dgm:bulletEnabled val="1"/>
        </dgm:presLayoutVars>
      </dgm:prSet>
      <dgm:spPr/>
    </dgm:pt>
    <dgm:pt modelId="{B5C6E5C6-A5C1-45E9-9B47-9A9C5E3B612B}" type="pres">
      <dgm:prSet presAssocID="{2F805A86-A95E-49A8-ABA0-301E86AEBCC3}" presName="descendantText" presStyleLbl="alignAcc1" presStyleIdx="0" presStyleCnt="7">
        <dgm:presLayoutVars>
          <dgm:bulletEnabled val="1"/>
        </dgm:presLayoutVars>
      </dgm:prSet>
      <dgm:spPr/>
    </dgm:pt>
    <dgm:pt modelId="{5CA26D49-6F8E-4134-9744-44CFA3A354CA}" type="pres">
      <dgm:prSet presAssocID="{871CF25C-90D6-4055-805E-0C7A864EC79E}" presName="sp" presStyleCnt="0"/>
      <dgm:spPr/>
    </dgm:pt>
    <dgm:pt modelId="{9094EB4C-8ABA-442C-BA5F-FEB6CD5E7468}" type="pres">
      <dgm:prSet presAssocID="{05047343-658B-41ED-8828-31ABCA83B623}" presName="composite" presStyleCnt="0"/>
      <dgm:spPr/>
    </dgm:pt>
    <dgm:pt modelId="{11F4C647-AA93-4110-B490-450A0D20BFF8}" type="pres">
      <dgm:prSet presAssocID="{05047343-658B-41ED-8828-31ABCA83B623}" presName="parentText" presStyleLbl="alignNode1" presStyleIdx="1" presStyleCnt="7">
        <dgm:presLayoutVars>
          <dgm:chMax val="1"/>
          <dgm:bulletEnabled val="1"/>
        </dgm:presLayoutVars>
      </dgm:prSet>
      <dgm:spPr/>
    </dgm:pt>
    <dgm:pt modelId="{55B6D8CD-F5A2-4E32-9BAE-316ECE745578}" type="pres">
      <dgm:prSet presAssocID="{05047343-658B-41ED-8828-31ABCA83B623}" presName="descendantText" presStyleLbl="alignAcc1" presStyleIdx="1" presStyleCnt="7">
        <dgm:presLayoutVars>
          <dgm:bulletEnabled val="1"/>
        </dgm:presLayoutVars>
      </dgm:prSet>
      <dgm:spPr/>
    </dgm:pt>
    <dgm:pt modelId="{4013DCED-CCB8-47B7-BFFC-40570738E808}" type="pres">
      <dgm:prSet presAssocID="{6971E4F2-33F7-4819-B6C6-C284881445D8}" presName="sp" presStyleCnt="0"/>
      <dgm:spPr/>
    </dgm:pt>
    <dgm:pt modelId="{2FCFA5E6-F6A0-41E2-B7FA-40AE7BEE7ED1}" type="pres">
      <dgm:prSet presAssocID="{E1A474FD-F8BC-4B41-A5A4-0DA5594818A7}" presName="composite" presStyleCnt="0"/>
      <dgm:spPr/>
    </dgm:pt>
    <dgm:pt modelId="{70393A02-5E2C-493B-A4FF-9F0B584AFB53}" type="pres">
      <dgm:prSet presAssocID="{E1A474FD-F8BC-4B41-A5A4-0DA5594818A7}" presName="parentText" presStyleLbl="alignNode1" presStyleIdx="2" presStyleCnt="7">
        <dgm:presLayoutVars>
          <dgm:chMax val="1"/>
          <dgm:bulletEnabled val="1"/>
        </dgm:presLayoutVars>
      </dgm:prSet>
      <dgm:spPr/>
    </dgm:pt>
    <dgm:pt modelId="{D95B87BA-E77A-4F90-AACA-2ECF259F86A0}" type="pres">
      <dgm:prSet presAssocID="{E1A474FD-F8BC-4B41-A5A4-0DA5594818A7}" presName="descendantText" presStyleLbl="alignAcc1" presStyleIdx="2" presStyleCnt="7">
        <dgm:presLayoutVars>
          <dgm:bulletEnabled val="1"/>
        </dgm:presLayoutVars>
      </dgm:prSet>
      <dgm:spPr/>
    </dgm:pt>
    <dgm:pt modelId="{2F7AD08E-96C6-4E01-95A8-6AAAC3AA47D8}" type="pres">
      <dgm:prSet presAssocID="{EFAAE4CA-53A1-47A4-A16F-AB0E4BBAFA40}" presName="sp" presStyleCnt="0"/>
      <dgm:spPr/>
    </dgm:pt>
    <dgm:pt modelId="{CC79C019-313F-4B1C-BB2E-9127604FC6AF}" type="pres">
      <dgm:prSet presAssocID="{3BFC6C1C-3656-4E1A-8A36-EA2A81DBCBC3}" presName="composite" presStyleCnt="0"/>
      <dgm:spPr/>
    </dgm:pt>
    <dgm:pt modelId="{CCE544C7-9F52-4AD2-B2D6-0476D12EC382}" type="pres">
      <dgm:prSet presAssocID="{3BFC6C1C-3656-4E1A-8A36-EA2A81DBCBC3}" presName="parentText" presStyleLbl="alignNode1" presStyleIdx="3" presStyleCnt="7">
        <dgm:presLayoutVars>
          <dgm:chMax val="1"/>
          <dgm:bulletEnabled val="1"/>
        </dgm:presLayoutVars>
      </dgm:prSet>
      <dgm:spPr/>
    </dgm:pt>
    <dgm:pt modelId="{B6C6FD04-C1EE-4211-B771-2863B2F07F76}" type="pres">
      <dgm:prSet presAssocID="{3BFC6C1C-3656-4E1A-8A36-EA2A81DBCBC3}" presName="descendantText" presStyleLbl="alignAcc1" presStyleIdx="3" presStyleCnt="7">
        <dgm:presLayoutVars>
          <dgm:bulletEnabled val="1"/>
        </dgm:presLayoutVars>
      </dgm:prSet>
      <dgm:spPr/>
    </dgm:pt>
    <dgm:pt modelId="{50EAB4DA-7F31-41BD-BF6A-15C3B4C3988D}" type="pres">
      <dgm:prSet presAssocID="{DA8D5BFE-6BE1-4213-8445-6D8870EA90CA}" presName="sp" presStyleCnt="0"/>
      <dgm:spPr/>
    </dgm:pt>
    <dgm:pt modelId="{1D0F803D-2D98-4655-9882-5DD98E6ED272}" type="pres">
      <dgm:prSet presAssocID="{D65DD63F-0D89-4702-BC42-58470E8774FD}" presName="composite" presStyleCnt="0"/>
      <dgm:spPr/>
    </dgm:pt>
    <dgm:pt modelId="{DB436864-2C55-4FFA-B4D1-FB1220F099EA}" type="pres">
      <dgm:prSet presAssocID="{D65DD63F-0D89-4702-BC42-58470E8774FD}" presName="parentText" presStyleLbl="alignNode1" presStyleIdx="4" presStyleCnt="7">
        <dgm:presLayoutVars>
          <dgm:chMax val="1"/>
          <dgm:bulletEnabled val="1"/>
        </dgm:presLayoutVars>
      </dgm:prSet>
      <dgm:spPr/>
    </dgm:pt>
    <dgm:pt modelId="{CE206089-2FF6-4044-866C-0A25330B0D22}" type="pres">
      <dgm:prSet presAssocID="{D65DD63F-0D89-4702-BC42-58470E8774FD}" presName="descendantText" presStyleLbl="alignAcc1" presStyleIdx="4" presStyleCnt="7">
        <dgm:presLayoutVars>
          <dgm:bulletEnabled val="1"/>
        </dgm:presLayoutVars>
      </dgm:prSet>
      <dgm:spPr/>
    </dgm:pt>
    <dgm:pt modelId="{C8568E13-C9C9-488D-8BCF-645504226F07}" type="pres">
      <dgm:prSet presAssocID="{1A2A5BA9-5995-4E3E-8322-5F8BA597B56C}" presName="sp" presStyleCnt="0"/>
      <dgm:spPr/>
    </dgm:pt>
    <dgm:pt modelId="{BE340DB7-4EBC-4A88-8D42-3A94365FC319}" type="pres">
      <dgm:prSet presAssocID="{357FE3FC-1D67-4C74-8562-EA8C43ED1E8C}" presName="composite" presStyleCnt="0"/>
      <dgm:spPr/>
    </dgm:pt>
    <dgm:pt modelId="{F588D4C5-534F-4B5A-A23B-421A994F19FC}" type="pres">
      <dgm:prSet presAssocID="{357FE3FC-1D67-4C74-8562-EA8C43ED1E8C}" presName="parentText" presStyleLbl="alignNode1" presStyleIdx="5" presStyleCnt="7">
        <dgm:presLayoutVars>
          <dgm:chMax val="1"/>
          <dgm:bulletEnabled val="1"/>
        </dgm:presLayoutVars>
      </dgm:prSet>
      <dgm:spPr/>
    </dgm:pt>
    <dgm:pt modelId="{6640A74F-6BE8-4334-A428-7C72956B271D}" type="pres">
      <dgm:prSet presAssocID="{357FE3FC-1D67-4C74-8562-EA8C43ED1E8C}" presName="descendantText" presStyleLbl="alignAcc1" presStyleIdx="5" presStyleCnt="7">
        <dgm:presLayoutVars>
          <dgm:bulletEnabled val="1"/>
        </dgm:presLayoutVars>
      </dgm:prSet>
      <dgm:spPr/>
    </dgm:pt>
    <dgm:pt modelId="{3A0A56E8-96B8-40C7-BD28-A8111DC738B2}" type="pres">
      <dgm:prSet presAssocID="{E3A45760-A311-46CD-A621-702FB7E9DD4F}" presName="sp" presStyleCnt="0"/>
      <dgm:spPr/>
    </dgm:pt>
    <dgm:pt modelId="{958C2762-80C0-4679-903B-78EE84ED74FC}" type="pres">
      <dgm:prSet presAssocID="{F16BC157-AD4E-49AB-B1AE-F8043330EFF4}" presName="composite" presStyleCnt="0"/>
      <dgm:spPr/>
    </dgm:pt>
    <dgm:pt modelId="{42196ADD-C70E-4EA8-AAFD-6820E9B895AB}" type="pres">
      <dgm:prSet presAssocID="{F16BC157-AD4E-49AB-B1AE-F8043330EFF4}" presName="parentText" presStyleLbl="alignNode1" presStyleIdx="6" presStyleCnt="7">
        <dgm:presLayoutVars>
          <dgm:chMax val="1"/>
          <dgm:bulletEnabled val="1"/>
        </dgm:presLayoutVars>
      </dgm:prSet>
      <dgm:spPr>
        <a:prstGeom prst="bevel">
          <a:avLst/>
        </a:prstGeom>
      </dgm:spPr>
    </dgm:pt>
    <dgm:pt modelId="{5492F7AF-1B9B-43E9-8713-E83B0C542B87}" type="pres">
      <dgm:prSet presAssocID="{F16BC157-AD4E-49AB-B1AE-F8043330EFF4}" presName="descendantText" presStyleLbl="alignAcc1" presStyleIdx="6" presStyleCnt="7">
        <dgm:presLayoutVars>
          <dgm:bulletEnabled val="1"/>
        </dgm:presLayoutVars>
      </dgm:prSet>
      <dgm:spPr/>
    </dgm:pt>
  </dgm:ptLst>
  <dgm:cxnLst>
    <dgm:cxn modelId="{DF393107-12F5-49EC-8BCB-C02012C52451}" srcId="{B0005A6C-A938-48B0-B791-5BA24D6B04EC}" destId="{E1A474FD-F8BC-4B41-A5A4-0DA5594818A7}" srcOrd="2" destOrd="0" parTransId="{7501C271-F449-445A-928A-31B86D31AEF2}" sibTransId="{EFAAE4CA-53A1-47A4-A16F-AB0E4BBAFA40}"/>
    <dgm:cxn modelId="{7E7EFA08-7C57-4360-B4FF-6AF85B8E630E}" srcId="{05047343-658B-41ED-8828-31ABCA83B623}" destId="{BB11A2B6-72A5-4C10-8569-8B0E088FE603}" srcOrd="0" destOrd="0" parTransId="{A236EF88-1F85-4539-A5F1-3D56360BE9FD}" sibTransId="{F38595B0-DFF7-4D35-93DE-60A415B29FC8}"/>
    <dgm:cxn modelId="{46CCAA1A-8E50-499D-BC1A-BD39234FD912}" srcId="{B0005A6C-A938-48B0-B791-5BA24D6B04EC}" destId="{05047343-658B-41ED-8828-31ABCA83B623}" srcOrd="1" destOrd="0" parTransId="{4BBD6E6C-86F9-4B7D-8FB8-F873A3FEFB05}" sibTransId="{6971E4F2-33F7-4819-B6C6-C284881445D8}"/>
    <dgm:cxn modelId="{97C7C024-CD5C-43C7-8BA7-C3BCC6525888}" srcId="{F16BC157-AD4E-49AB-B1AE-F8043330EFF4}" destId="{78415F5D-A8D1-4E82-9A15-89C587855577}" srcOrd="0" destOrd="0" parTransId="{77B75812-E394-4E42-B061-EBC808FFAC74}" sibTransId="{8D097EAD-616C-48BF-AEEC-08D0E505F410}"/>
    <dgm:cxn modelId="{F80E553D-B349-4FA4-B6A8-4CD46622C055}" type="presOf" srcId="{357FE3FC-1D67-4C74-8562-EA8C43ED1E8C}" destId="{F588D4C5-534F-4B5A-A23B-421A994F19FC}" srcOrd="0" destOrd="0" presId="urn:microsoft.com/office/officeart/2005/8/layout/chevron2"/>
    <dgm:cxn modelId="{BCF81E5E-7581-4F49-950B-14926833A761}" type="presOf" srcId="{B0005A6C-A938-48B0-B791-5BA24D6B04EC}" destId="{49AC02E8-44EA-496C-89E1-9DA5937A890E}" srcOrd="0" destOrd="0" presId="urn:microsoft.com/office/officeart/2005/8/layout/chevron2"/>
    <dgm:cxn modelId="{BD6DC064-6C96-43C1-A7D3-E7DE9E2C8D29}" type="presOf" srcId="{BB11A2B6-72A5-4C10-8569-8B0E088FE603}" destId="{55B6D8CD-F5A2-4E32-9BAE-316ECE745578}" srcOrd="0" destOrd="0" presId="urn:microsoft.com/office/officeart/2005/8/layout/chevron2"/>
    <dgm:cxn modelId="{4F533F6B-CA42-4FF1-9FB0-F1FA90082C43}" type="presOf" srcId="{2F805A86-A95E-49A8-ABA0-301E86AEBCC3}" destId="{BBB4F7A3-F4FA-4AF5-950E-4A4C7C00150F}" srcOrd="0" destOrd="0" presId="urn:microsoft.com/office/officeart/2005/8/layout/chevron2"/>
    <dgm:cxn modelId="{4AF7726B-7F19-4988-90FA-377907DA2CDE}" srcId="{D65DD63F-0D89-4702-BC42-58470E8774FD}" destId="{51720CCB-DB30-4720-A414-6B89C14433E0}" srcOrd="0" destOrd="0" parTransId="{70BB428B-6175-462F-A316-914E2A7354A7}" sibTransId="{8E97F309-51B5-419C-AC43-A1C954C0A410}"/>
    <dgm:cxn modelId="{912AFE4C-ED8E-44A0-8E83-02602F0C7B36}" type="presOf" srcId="{05047343-658B-41ED-8828-31ABCA83B623}" destId="{11F4C647-AA93-4110-B490-450A0D20BFF8}" srcOrd="0" destOrd="0" presId="urn:microsoft.com/office/officeart/2005/8/layout/chevron2"/>
    <dgm:cxn modelId="{1F794F54-76FE-42C1-ACA2-7C59500EAD6D}" srcId="{2F805A86-A95E-49A8-ABA0-301E86AEBCC3}" destId="{FF70C9F2-BEB1-4829-BFAB-07177CCD46C1}" srcOrd="0" destOrd="0" parTransId="{7AF790A5-EAC3-4076-995B-355BCAE086A0}" sibTransId="{6C04853A-45E4-4C6F-BF03-38450F532C8A}"/>
    <dgm:cxn modelId="{F7865055-9AD6-4391-AF2F-C6524B596924}" type="presOf" srcId="{51720CCB-DB30-4720-A414-6B89C14433E0}" destId="{CE206089-2FF6-4044-866C-0A25330B0D22}" srcOrd="0" destOrd="0" presId="urn:microsoft.com/office/officeart/2005/8/layout/chevron2"/>
    <dgm:cxn modelId="{6DB9037B-E051-4EC9-9B1B-7E9C4381E2E1}" srcId="{E1A474FD-F8BC-4B41-A5A4-0DA5594818A7}" destId="{4BFD4A8F-B208-4E5D-BACA-3A8B113D931D}" srcOrd="0" destOrd="0" parTransId="{CBC605EC-EEC7-40CC-85C1-0076C71FF675}" sibTransId="{77186E87-FAC3-425C-B741-5B16E377DC60}"/>
    <dgm:cxn modelId="{7AD6157E-EE86-4AC6-AB5A-16F3A9961B7E}" type="presOf" srcId="{F16BC157-AD4E-49AB-B1AE-F8043330EFF4}" destId="{42196ADD-C70E-4EA8-AAFD-6820E9B895AB}" srcOrd="0" destOrd="0" presId="urn:microsoft.com/office/officeart/2005/8/layout/chevron2"/>
    <dgm:cxn modelId="{833C1B81-ADED-4EA8-B7D1-4764AA3E1626}" type="presOf" srcId="{E1A474FD-F8BC-4B41-A5A4-0DA5594818A7}" destId="{70393A02-5E2C-493B-A4FF-9F0B584AFB53}" srcOrd="0" destOrd="0" presId="urn:microsoft.com/office/officeart/2005/8/layout/chevron2"/>
    <dgm:cxn modelId="{FB727292-D9EF-4185-AFFC-BA3AE6AD062A}" srcId="{357FE3FC-1D67-4C74-8562-EA8C43ED1E8C}" destId="{2638E2FB-2632-4D49-8E72-ED25ECE7812D}" srcOrd="0" destOrd="0" parTransId="{76CF8FA4-94AF-4E6C-B5B0-454D168023AB}" sibTransId="{B1F3AB75-44E4-4A10-97EC-D36DE8DE388A}"/>
    <dgm:cxn modelId="{5F2C9295-3DAD-4CE4-9CE2-E64EB496B4EA}" type="presOf" srcId="{FF70C9F2-BEB1-4829-BFAB-07177CCD46C1}" destId="{B5C6E5C6-A5C1-45E9-9B47-9A9C5E3B612B}" srcOrd="0" destOrd="0" presId="urn:microsoft.com/office/officeart/2005/8/layout/chevron2"/>
    <dgm:cxn modelId="{CB5E26A1-CEC5-49CC-B84B-7FA684AA34DB}" type="presOf" srcId="{3BFC6C1C-3656-4E1A-8A36-EA2A81DBCBC3}" destId="{CCE544C7-9F52-4AD2-B2D6-0476D12EC382}" srcOrd="0" destOrd="0" presId="urn:microsoft.com/office/officeart/2005/8/layout/chevron2"/>
    <dgm:cxn modelId="{65B46CAF-E7B2-4083-B06A-1019AF02BBF2}" srcId="{B0005A6C-A938-48B0-B791-5BA24D6B04EC}" destId="{D65DD63F-0D89-4702-BC42-58470E8774FD}" srcOrd="4" destOrd="0" parTransId="{1C518ECE-4971-4E32-824D-4AC73D328BB9}" sibTransId="{1A2A5BA9-5995-4E3E-8322-5F8BA597B56C}"/>
    <dgm:cxn modelId="{DAC3E1B2-017B-4834-ABC3-E3D9D2E6E1FC}" type="presOf" srcId="{78415F5D-A8D1-4E82-9A15-89C587855577}" destId="{5492F7AF-1B9B-43E9-8713-E83B0C542B87}" srcOrd="0" destOrd="0" presId="urn:microsoft.com/office/officeart/2005/8/layout/chevron2"/>
    <dgm:cxn modelId="{C04D23B7-2BCC-41CD-B075-701CDE43DBD6}" type="presOf" srcId="{2638E2FB-2632-4D49-8E72-ED25ECE7812D}" destId="{6640A74F-6BE8-4334-A428-7C72956B271D}" srcOrd="0" destOrd="0" presId="urn:microsoft.com/office/officeart/2005/8/layout/chevron2"/>
    <dgm:cxn modelId="{C4852EB7-4F40-4AFE-BD73-D54B977773FE}" srcId="{B0005A6C-A938-48B0-B791-5BA24D6B04EC}" destId="{357FE3FC-1D67-4C74-8562-EA8C43ED1E8C}" srcOrd="5" destOrd="0" parTransId="{931B94EB-37EC-4CDE-AC57-D0CDF19A0737}" sibTransId="{E3A45760-A311-46CD-A621-702FB7E9DD4F}"/>
    <dgm:cxn modelId="{0CA614BA-96BA-46C8-A218-76D2B9A50A83}" type="presOf" srcId="{81289E97-FAB7-44ED-849D-1A8283633D16}" destId="{B6C6FD04-C1EE-4211-B771-2863B2F07F76}" srcOrd="0" destOrd="0" presId="urn:microsoft.com/office/officeart/2005/8/layout/chevron2"/>
    <dgm:cxn modelId="{408BEEC4-1584-4FFF-BDC7-8A18F6DB5085}" srcId="{B0005A6C-A938-48B0-B791-5BA24D6B04EC}" destId="{3BFC6C1C-3656-4E1A-8A36-EA2A81DBCBC3}" srcOrd="3" destOrd="0" parTransId="{2107AB98-1E83-4592-8BD1-D003B6B0BD2C}" sibTransId="{DA8D5BFE-6BE1-4213-8445-6D8870EA90CA}"/>
    <dgm:cxn modelId="{005231C9-3486-493C-86DE-547E36F9AFE9}" srcId="{3BFC6C1C-3656-4E1A-8A36-EA2A81DBCBC3}" destId="{81289E97-FAB7-44ED-849D-1A8283633D16}" srcOrd="0" destOrd="0" parTransId="{07B49A46-C6DA-4358-9F0F-DA9351BEF458}" sibTransId="{6A4789EE-B7D8-4DE5-8406-55FB35EC671D}"/>
    <dgm:cxn modelId="{439198D5-1930-4740-A4B0-CD9FD816564D}" srcId="{B0005A6C-A938-48B0-B791-5BA24D6B04EC}" destId="{2F805A86-A95E-49A8-ABA0-301E86AEBCC3}" srcOrd="0" destOrd="0" parTransId="{735BB514-BB4F-4206-A62A-15DE0E6BF725}" sibTransId="{871CF25C-90D6-4055-805E-0C7A864EC79E}"/>
    <dgm:cxn modelId="{EBC8C9D8-9042-449E-BBF7-2A2A8EC31C58}" type="presOf" srcId="{4BFD4A8F-B208-4E5D-BACA-3A8B113D931D}" destId="{D95B87BA-E77A-4F90-AACA-2ECF259F86A0}" srcOrd="0" destOrd="0" presId="urn:microsoft.com/office/officeart/2005/8/layout/chevron2"/>
    <dgm:cxn modelId="{0F6F01E8-61B6-4945-A97D-D5CE39CCCD1E}" type="presOf" srcId="{D65DD63F-0D89-4702-BC42-58470E8774FD}" destId="{DB436864-2C55-4FFA-B4D1-FB1220F099EA}" srcOrd="0" destOrd="0" presId="urn:microsoft.com/office/officeart/2005/8/layout/chevron2"/>
    <dgm:cxn modelId="{ED4408FC-FF81-4DE5-A2C7-0A55E97005F5}" srcId="{B0005A6C-A938-48B0-B791-5BA24D6B04EC}" destId="{F16BC157-AD4E-49AB-B1AE-F8043330EFF4}" srcOrd="6" destOrd="0" parTransId="{EB4911D5-EA52-4F94-9F8E-D4FAD47DC21B}" sibTransId="{920B30B7-96D9-407F-8A3F-FC401C14C7C8}"/>
    <dgm:cxn modelId="{D7D402BE-36AC-4D09-8B0A-BB816B2D2945}" type="presParOf" srcId="{49AC02E8-44EA-496C-89E1-9DA5937A890E}" destId="{517E7789-AFE6-4385-ADB4-1FB9AD060DDF}" srcOrd="0" destOrd="0" presId="urn:microsoft.com/office/officeart/2005/8/layout/chevron2"/>
    <dgm:cxn modelId="{57CFD86C-B3D6-4CC5-A157-591415878AD8}" type="presParOf" srcId="{517E7789-AFE6-4385-ADB4-1FB9AD060DDF}" destId="{BBB4F7A3-F4FA-4AF5-950E-4A4C7C00150F}" srcOrd="0" destOrd="0" presId="urn:microsoft.com/office/officeart/2005/8/layout/chevron2"/>
    <dgm:cxn modelId="{64CB825F-5259-48CC-9DD6-0D1635081D94}" type="presParOf" srcId="{517E7789-AFE6-4385-ADB4-1FB9AD060DDF}" destId="{B5C6E5C6-A5C1-45E9-9B47-9A9C5E3B612B}" srcOrd="1" destOrd="0" presId="urn:microsoft.com/office/officeart/2005/8/layout/chevron2"/>
    <dgm:cxn modelId="{0D99933D-9122-45E0-9917-53610C1A717B}" type="presParOf" srcId="{49AC02E8-44EA-496C-89E1-9DA5937A890E}" destId="{5CA26D49-6F8E-4134-9744-44CFA3A354CA}" srcOrd="1" destOrd="0" presId="urn:microsoft.com/office/officeart/2005/8/layout/chevron2"/>
    <dgm:cxn modelId="{98883CEA-DFC3-40A8-8383-F3D964226D35}" type="presParOf" srcId="{49AC02E8-44EA-496C-89E1-9DA5937A890E}" destId="{9094EB4C-8ABA-442C-BA5F-FEB6CD5E7468}" srcOrd="2" destOrd="0" presId="urn:microsoft.com/office/officeart/2005/8/layout/chevron2"/>
    <dgm:cxn modelId="{B4375404-29AC-41E1-830F-D52C173FD689}" type="presParOf" srcId="{9094EB4C-8ABA-442C-BA5F-FEB6CD5E7468}" destId="{11F4C647-AA93-4110-B490-450A0D20BFF8}" srcOrd="0" destOrd="0" presId="urn:microsoft.com/office/officeart/2005/8/layout/chevron2"/>
    <dgm:cxn modelId="{BEEC2AB3-01A0-49E0-B7B5-219E7445949F}" type="presParOf" srcId="{9094EB4C-8ABA-442C-BA5F-FEB6CD5E7468}" destId="{55B6D8CD-F5A2-4E32-9BAE-316ECE745578}" srcOrd="1" destOrd="0" presId="urn:microsoft.com/office/officeart/2005/8/layout/chevron2"/>
    <dgm:cxn modelId="{096DEEB8-6D22-4CB8-AD41-8FCFFBED3DA6}" type="presParOf" srcId="{49AC02E8-44EA-496C-89E1-9DA5937A890E}" destId="{4013DCED-CCB8-47B7-BFFC-40570738E808}" srcOrd="3" destOrd="0" presId="urn:microsoft.com/office/officeart/2005/8/layout/chevron2"/>
    <dgm:cxn modelId="{ECA376F6-6DBF-44B7-8F46-AFBB51A77422}" type="presParOf" srcId="{49AC02E8-44EA-496C-89E1-9DA5937A890E}" destId="{2FCFA5E6-F6A0-41E2-B7FA-40AE7BEE7ED1}" srcOrd="4" destOrd="0" presId="urn:microsoft.com/office/officeart/2005/8/layout/chevron2"/>
    <dgm:cxn modelId="{B465B72A-D362-4363-9C25-172D9CA629D2}" type="presParOf" srcId="{2FCFA5E6-F6A0-41E2-B7FA-40AE7BEE7ED1}" destId="{70393A02-5E2C-493B-A4FF-9F0B584AFB53}" srcOrd="0" destOrd="0" presId="urn:microsoft.com/office/officeart/2005/8/layout/chevron2"/>
    <dgm:cxn modelId="{8BDA592A-AFCD-4217-9A5F-24806BC02A87}" type="presParOf" srcId="{2FCFA5E6-F6A0-41E2-B7FA-40AE7BEE7ED1}" destId="{D95B87BA-E77A-4F90-AACA-2ECF259F86A0}" srcOrd="1" destOrd="0" presId="urn:microsoft.com/office/officeart/2005/8/layout/chevron2"/>
    <dgm:cxn modelId="{D0D7C62C-2302-401E-B2D5-B8DE6F56C6C3}" type="presParOf" srcId="{49AC02E8-44EA-496C-89E1-9DA5937A890E}" destId="{2F7AD08E-96C6-4E01-95A8-6AAAC3AA47D8}" srcOrd="5" destOrd="0" presId="urn:microsoft.com/office/officeart/2005/8/layout/chevron2"/>
    <dgm:cxn modelId="{A6490A80-E824-4ADA-A62C-CAD21319D300}" type="presParOf" srcId="{49AC02E8-44EA-496C-89E1-9DA5937A890E}" destId="{CC79C019-313F-4B1C-BB2E-9127604FC6AF}" srcOrd="6" destOrd="0" presId="urn:microsoft.com/office/officeart/2005/8/layout/chevron2"/>
    <dgm:cxn modelId="{554A6A2F-6090-4A19-B586-D2CF6BBB4C4C}" type="presParOf" srcId="{CC79C019-313F-4B1C-BB2E-9127604FC6AF}" destId="{CCE544C7-9F52-4AD2-B2D6-0476D12EC382}" srcOrd="0" destOrd="0" presId="urn:microsoft.com/office/officeart/2005/8/layout/chevron2"/>
    <dgm:cxn modelId="{4ECC1E2F-5EEA-44B0-A1A8-E70F5E44D552}" type="presParOf" srcId="{CC79C019-313F-4B1C-BB2E-9127604FC6AF}" destId="{B6C6FD04-C1EE-4211-B771-2863B2F07F76}" srcOrd="1" destOrd="0" presId="urn:microsoft.com/office/officeart/2005/8/layout/chevron2"/>
    <dgm:cxn modelId="{A376F21B-F74F-49F1-8834-658ACD6D96BB}" type="presParOf" srcId="{49AC02E8-44EA-496C-89E1-9DA5937A890E}" destId="{50EAB4DA-7F31-41BD-BF6A-15C3B4C3988D}" srcOrd="7" destOrd="0" presId="urn:microsoft.com/office/officeart/2005/8/layout/chevron2"/>
    <dgm:cxn modelId="{2C1C5326-A366-4B5F-8AF8-F2FD9DD48074}" type="presParOf" srcId="{49AC02E8-44EA-496C-89E1-9DA5937A890E}" destId="{1D0F803D-2D98-4655-9882-5DD98E6ED272}" srcOrd="8" destOrd="0" presId="urn:microsoft.com/office/officeart/2005/8/layout/chevron2"/>
    <dgm:cxn modelId="{DDBDC22E-9521-4DB0-A209-6D02E1507348}" type="presParOf" srcId="{1D0F803D-2D98-4655-9882-5DD98E6ED272}" destId="{DB436864-2C55-4FFA-B4D1-FB1220F099EA}" srcOrd="0" destOrd="0" presId="urn:microsoft.com/office/officeart/2005/8/layout/chevron2"/>
    <dgm:cxn modelId="{548E9630-3604-4357-8745-D77B9FD89FF3}" type="presParOf" srcId="{1D0F803D-2D98-4655-9882-5DD98E6ED272}" destId="{CE206089-2FF6-4044-866C-0A25330B0D22}" srcOrd="1" destOrd="0" presId="urn:microsoft.com/office/officeart/2005/8/layout/chevron2"/>
    <dgm:cxn modelId="{C8D8631A-7EC6-497A-A450-FF256440D7CA}" type="presParOf" srcId="{49AC02E8-44EA-496C-89E1-9DA5937A890E}" destId="{C8568E13-C9C9-488D-8BCF-645504226F07}" srcOrd="9" destOrd="0" presId="urn:microsoft.com/office/officeart/2005/8/layout/chevron2"/>
    <dgm:cxn modelId="{E9FC1B35-B8B6-452A-A294-4B9894922961}" type="presParOf" srcId="{49AC02E8-44EA-496C-89E1-9DA5937A890E}" destId="{BE340DB7-4EBC-4A88-8D42-3A94365FC319}" srcOrd="10" destOrd="0" presId="urn:microsoft.com/office/officeart/2005/8/layout/chevron2"/>
    <dgm:cxn modelId="{23336696-9E18-41A2-B70A-6A6E660C9A8D}" type="presParOf" srcId="{BE340DB7-4EBC-4A88-8D42-3A94365FC319}" destId="{F588D4C5-534F-4B5A-A23B-421A994F19FC}" srcOrd="0" destOrd="0" presId="urn:microsoft.com/office/officeart/2005/8/layout/chevron2"/>
    <dgm:cxn modelId="{2F1B032D-4F82-44B3-A873-286B87A4C8C3}" type="presParOf" srcId="{BE340DB7-4EBC-4A88-8D42-3A94365FC319}" destId="{6640A74F-6BE8-4334-A428-7C72956B271D}" srcOrd="1" destOrd="0" presId="urn:microsoft.com/office/officeart/2005/8/layout/chevron2"/>
    <dgm:cxn modelId="{029A8861-9102-4176-9E9C-DCF34593945E}" type="presParOf" srcId="{49AC02E8-44EA-496C-89E1-9DA5937A890E}" destId="{3A0A56E8-96B8-40C7-BD28-A8111DC738B2}" srcOrd="11" destOrd="0" presId="urn:microsoft.com/office/officeart/2005/8/layout/chevron2"/>
    <dgm:cxn modelId="{7D5DD32B-BE6C-4E86-BF3B-ACEF4B35CE60}" type="presParOf" srcId="{49AC02E8-44EA-496C-89E1-9DA5937A890E}" destId="{958C2762-80C0-4679-903B-78EE84ED74FC}" srcOrd="12" destOrd="0" presId="urn:microsoft.com/office/officeart/2005/8/layout/chevron2"/>
    <dgm:cxn modelId="{7F86CF90-0C76-48B0-9B5C-726E8CF98ABE}" type="presParOf" srcId="{958C2762-80C0-4679-903B-78EE84ED74FC}" destId="{42196ADD-C70E-4EA8-AAFD-6820E9B895AB}" srcOrd="0" destOrd="0" presId="urn:microsoft.com/office/officeart/2005/8/layout/chevron2"/>
    <dgm:cxn modelId="{CCE8E5D4-F739-415A-87B7-26E582DE7681}" type="presParOf" srcId="{958C2762-80C0-4679-903B-78EE84ED74FC}" destId="{5492F7AF-1B9B-43E9-8713-E83B0C542B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005A6C-A938-48B0-B791-5BA24D6B04E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805A86-A95E-49A8-ABA0-301E86AEBCC3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>
              <a:solidFill>
                <a:srgbClr val="000000"/>
              </a:solidFill>
            </a:rPr>
            <a:t>1 </a:t>
          </a:r>
          <a:r>
            <a:rPr lang="uk-UA" sz="1400" dirty="0">
              <a:solidFill>
                <a:srgbClr val="000000"/>
              </a:solidFill>
            </a:rPr>
            <a:t>е</a:t>
          </a:r>
          <a:r>
            <a:rPr lang="ru-RU" sz="1400" dirty="0">
              <a:solidFill>
                <a:srgbClr val="000000"/>
              </a:solidFill>
            </a:rPr>
            <a:t>тап</a:t>
          </a:r>
        </a:p>
      </dgm:t>
    </dgm:pt>
    <dgm:pt modelId="{735BB514-BB4F-4206-A62A-15DE0E6BF725}" type="parTrans" cxnId="{439198D5-1930-4740-A4B0-CD9FD816564D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871CF25C-90D6-4055-805E-0C7A864EC79E}" type="sibTrans" cxnId="{439198D5-1930-4740-A4B0-CD9FD816564D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FF70C9F2-BEB1-4829-BFAB-07177CCD46C1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Подання заяви про порушення справи про банкрутство (кредиторами, в т. ч. органи ДПС, КРУ, працівники підприємства, об’єднана заява кредиторів, боржник)</a:t>
          </a:r>
          <a:endParaRPr lang="ru-RU" sz="14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AF790A5-EAC3-4076-995B-355BCAE086A0}" type="parTrans" cxnId="{1F794F54-76FE-42C1-ACA2-7C59500EAD6D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6C04853A-45E4-4C6F-BF03-38450F532C8A}" type="sibTrans" cxnId="{1F794F54-76FE-42C1-ACA2-7C59500EAD6D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05047343-658B-41ED-8828-31ABCA83B623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2 </a:t>
          </a:r>
          <a:r>
            <a:rPr lang="ru-RU" sz="14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етап</a:t>
          </a:r>
          <a:endParaRPr lang="ru-RU" sz="14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BBD6E6C-86F9-4B7D-8FB8-F873A3FEFB05}" type="parTrans" cxnId="{46CCAA1A-8E50-499D-BC1A-BD39234FD912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6971E4F2-33F7-4819-B6C6-C284881445D8}" type="sibTrans" cxnId="{46CCAA1A-8E50-499D-BC1A-BD39234FD912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BB11A2B6-72A5-4C10-8569-8B0E088FE603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ухвала   про порушення справи про банкрутство (призначення розпорядника майном, призначення дати проведення підготовчого засідання суду, введення мораторію на задоволення вимог кредиторів)</a:t>
          </a:r>
          <a:endParaRPr lang="ru-RU" sz="14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236EF88-1F85-4539-A5F1-3D56360BE9FD}" type="parTrans" cxnId="{7E7EFA08-7C57-4360-B4FF-6AF85B8E630E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F38595B0-DFF7-4D35-93DE-60A415B29FC8}" type="sibTrans" cxnId="{7E7EFA08-7C57-4360-B4FF-6AF85B8E630E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E1A474FD-F8BC-4B41-A5A4-0DA5594818A7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>
              <a:solidFill>
                <a:srgbClr val="000000"/>
              </a:solidFill>
            </a:rPr>
            <a:t>3 </a:t>
          </a:r>
          <a:r>
            <a:rPr lang="ru-RU" sz="1400" dirty="0" err="1">
              <a:solidFill>
                <a:srgbClr val="000000"/>
              </a:solidFill>
            </a:rPr>
            <a:t>етап</a:t>
          </a:r>
          <a:endParaRPr lang="ru-RU" sz="1400" dirty="0">
            <a:solidFill>
              <a:srgbClr val="000000"/>
            </a:solidFill>
          </a:endParaRPr>
        </a:p>
      </dgm:t>
    </dgm:pt>
    <dgm:pt modelId="{7501C271-F449-445A-928A-31B86D31AEF2}" type="parTrans" cxnId="{DF393107-12F5-49EC-8BCB-C02012C52451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EFAAE4CA-53A1-47A4-A16F-AB0E4BBAFA40}" type="sibTrans" cxnId="{DF393107-12F5-49EC-8BCB-C02012C52451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4BFD4A8F-B208-4E5D-BACA-3A8B113D931D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підготовче засідання господарського суду (оцінка відзиву боржника, призначення експертизи фінансового стану боржника, з’ясування ознак платоспроможності боржника, оголошення в офіційних друкованих засобах про порушення справи і ін.)</a:t>
          </a:r>
          <a:endParaRPr lang="ru-RU" sz="14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C605EC-EEC7-40CC-85C1-0076C71FF675}" type="parTrans" cxnId="{6DB9037B-E051-4EC9-9B1B-7E9C4381E2E1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77186E87-FAC3-425C-B741-5B16E377DC60}" type="sibTrans" cxnId="{6DB9037B-E051-4EC9-9B1B-7E9C4381E2E1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3BFC6C1C-3656-4E1A-8A36-EA2A81DBCBC3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>
              <a:solidFill>
                <a:srgbClr val="000000"/>
              </a:solidFill>
            </a:rPr>
            <a:t>4 </a:t>
          </a:r>
          <a:r>
            <a:rPr lang="ru-RU" sz="1400" dirty="0" err="1">
              <a:solidFill>
                <a:srgbClr val="000000"/>
              </a:solidFill>
            </a:rPr>
            <a:t>етап</a:t>
          </a:r>
          <a:endParaRPr lang="ru-RU" sz="1400" dirty="0">
            <a:solidFill>
              <a:srgbClr val="000000"/>
            </a:solidFill>
          </a:endParaRPr>
        </a:p>
      </dgm:t>
    </dgm:pt>
    <dgm:pt modelId="{2107AB98-1E83-4592-8BD1-D003B6B0BD2C}" type="parTrans" cxnId="{408BEEC4-1584-4FFF-BDC7-8A18F6DB5085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DA8D5BFE-6BE1-4213-8445-6D8870EA90CA}" type="sibTrans" cxnId="{408BEEC4-1584-4FFF-BDC7-8A18F6DB5085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81289E97-FAB7-44ED-849D-1A8283633D16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попереднє засідання суду (розгляд реєстру вимог кредиторів,  затвердження реєстру, призначення дати проведення зборів кредиторів)</a:t>
          </a:r>
          <a:endParaRPr lang="ru-RU" sz="14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7B49A46-C6DA-4358-9F0F-DA9351BEF458}" type="parTrans" cxnId="{005231C9-3486-493C-86DE-547E36F9AFE9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6A4789EE-B7D8-4DE5-8406-55FB35EC671D}" type="sibTrans" cxnId="{005231C9-3486-493C-86DE-547E36F9AFE9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D65DD63F-0D89-4702-BC42-58470E8774FD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>
              <a:solidFill>
                <a:srgbClr val="000000"/>
              </a:solidFill>
            </a:rPr>
            <a:t>5 </a:t>
          </a:r>
          <a:r>
            <a:rPr lang="ru-RU" sz="1400" dirty="0" err="1">
              <a:solidFill>
                <a:srgbClr val="000000"/>
              </a:solidFill>
            </a:rPr>
            <a:t>етап</a:t>
          </a:r>
          <a:endParaRPr lang="ru-RU" sz="1400" dirty="0">
            <a:solidFill>
              <a:srgbClr val="000000"/>
            </a:solidFill>
          </a:endParaRPr>
        </a:p>
      </dgm:t>
    </dgm:pt>
    <dgm:pt modelId="{1C518ECE-4971-4E32-824D-4AC73D328BB9}" type="parTrans" cxnId="{65B46CAF-E7B2-4083-B06A-1019AF02BBF2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1A2A5BA9-5995-4E3E-8322-5F8BA597B56C}" type="sibTrans" cxnId="{65B46CAF-E7B2-4083-B06A-1019AF02BBF2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51720CCB-DB30-4720-A414-6B89C14433E0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проведення зборів кредиторів та створення комітету кредиторів, звернення до суду з клопотанням (відкриття процедури санації, укладення мирової угоди, визначення боржника банкрутом і відкриття ліквідаційної процедури)</a:t>
          </a:r>
          <a:endParaRPr lang="ru-RU" sz="14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0BB428B-6175-462F-A316-914E2A7354A7}" type="parTrans" cxnId="{4AF7726B-7F19-4988-90FA-377907DA2CDE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8E97F309-51B5-419C-AC43-A1C954C0A410}" type="sibTrans" cxnId="{4AF7726B-7F19-4988-90FA-377907DA2CDE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78415F5D-A8D1-4E82-9A15-89C587855577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підсумкове засідання суду ( ухвала про санацію, ухвала про складання мирової угоди, постанова про визнання боржника банкрутом і відкриття ліквідаційної процедури)</a:t>
          </a:r>
          <a:endParaRPr lang="ru-RU" sz="14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7B75812-E394-4E42-B061-EBC808FFAC74}" type="parTrans" cxnId="{97C7C024-CD5C-43C7-8BA7-C3BCC6525888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8D097EAD-616C-48BF-AEEC-08D0E505F410}" type="sibTrans" cxnId="{97C7C024-CD5C-43C7-8BA7-C3BCC6525888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F16BC157-AD4E-49AB-B1AE-F8043330EFF4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>
              <a:solidFill>
                <a:srgbClr val="000000"/>
              </a:solidFill>
            </a:rPr>
            <a:t>6</a:t>
          </a:r>
          <a:r>
            <a:rPr lang="ru-RU" sz="1400" dirty="0">
              <a:solidFill>
                <a:srgbClr val="000000"/>
              </a:solidFill>
            </a:rPr>
            <a:t> </a:t>
          </a:r>
          <a:r>
            <a:rPr lang="ru-RU" sz="1400" dirty="0" err="1">
              <a:solidFill>
                <a:srgbClr val="000000"/>
              </a:solidFill>
            </a:rPr>
            <a:t>етап</a:t>
          </a:r>
          <a:endParaRPr lang="ru-RU" sz="1400" dirty="0">
            <a:solidFill>
              <a:srgbClr val="000000"/>
            </a:solidFill>
          </a:endParaRPr>
        </a:p>
      </dgm:t>
    </dgm:pt>
    <dgm:pt modelId="{920B30B7-96D9-407F-8A3F-FC401C14C7C8}" type="sibTrans" cxnId="{ED4408FC-FF81-4DE5-A2C7-0A55E97005F5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EB4911D5-EA52-4F94-9F8E-D4FAD47DC21B}" type="parTrans" cxnId="{ED4408FC-FF81-4DE5-A2C7-0A55E97005F5}">
      <dgm:prSet/>
      <dgm:spPr/>
      <dgm:t>
        <a:bodyPr/>
        <a:lstStyle/>
        <a:p>
          <a:endParaRPr lang="ru-RU" sz="1400">
            <a:solidFill>
              <a:srgbClr val="000000"/>
            </a:solidFill>
          </a:endParaRPr>
        </a:p>
      </dgm:t>
    </dgm:pt>
    <dgm:pt modelId="{49AC02E8-44EA-496C-89E1-9DA5937A890E}" type="pres">
      <dgm:prSet presAssocID="{B0005A6C-A938-48B0-B791-5BA24D6B04EC}" presName="linearFlow" presStyleCnt="0">
        <dgm:presLayoutVars>
          <dgm:dir/>
          <dgm:animLvl val="lvl"/>
          <dgm:resizeHandles val="exact"/>
        </dgm:presLayoutVars>
      </dgm:prSet>
      <dgm:spPr/>
    </dgm:pt>
    <dgm:pt modelId="{517E7789-AFE6-4385-ADB4-1FB9AD060DDF}" type="pres">
      <dgm:prSet presAssocID="{2F805A86-A95E-49A8-ABA0-301E86AEBCC3}" presName="composite" presStyleCnt="0"/>
      <dgm:spPr/>
    </dgm:pt>
    <dgm:pt modelId="{BBB4F7A3-F4FA-4AF5-950E-4A4C7C00150F}" type="pres">
      <dgm:prSet presAssocID="{2F805A86-A95E-49A8-ABA0-301E86AEBCC3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B5C6E5C6-A5C1-45E9-9B47-9A9C5E3B612B}" type="pres">
      <dgm:prSet presAssocID="{2F805A86-A95E-49A8-ABA0-301E86AEBCC3}" presName="descendantText" presStyleLbl="alignAcc1" presStyleIdx="0" presStyleCnt="6">
        <dgm:presLayoutVars>
          <dgm:bulletEnabled val="1"/>
        </dgm:presLayoutVars>
      </dgm:prSet>
      <dgm:spPr/>
    </dgm:pt>
    <dgm:pt modelId="{5CA26D49-6F8E-4134-9744-44CFA3A354CA}" type="pres">
      <dgm:prSet presAssocID="{871CF25C-90D6-4055-805E-0C7A864EC79E}" presName="sp" presStyleCnt="0"/>
      <dgm:spPr/>
    </dgm:pt>
    <dgm:pt modelId="{9094EB4C-8ABA-442C-BA5F-FEB6CD5E7468}" type="pres">
      <dgm:prSet presAssocID="{05047343-658B-41ED-8828-31ABCA83B623}" presName="composite" presStyleCnt="0"/>
      <dgm:spPr/>
    </dgm:pt>
    <dgm:pt modelId="{11F4C647-AA93-4110-B490-450A0D20BFF8}" type="pres">
      <dgm:prSet presAssocID="{05047343-658B-41ED-8828-31ABCA83B623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55B6D8CD-F5A2-4E32-9BAE-316ECE745578}" type="pres">
      <dgm:prSet presAssocID="{05047343-658B-41ED-8828-31ABCA83B623}" presName="descendantText" presStyleLbl="alignAcc1" presStyleIdx="1" presStyleCnt="6">
        <dgm:presLayoutVars>
          <dgm:bulletEnabled val="1"/>
        </dgm:presLayoutVars>
      </dgm:prSet>
      <dgm:spPr/>
    </dgm:pt>
    <dgm:pt modelId="{4013DCED-CCB8-47B7-BFFC-40570738E808}" type="pres">
      <dgm:prSet presAssocID="{6971E4F2-33F7-4819-B6C6-C284881445D8}" presName="sp" presStyleCnt="0"/>
      <dgm:spPr/>
    </dgm:pt>
    <dgm:pt modelId="{2FCFA5E6-F6A0-41E2-B7FA-40AE7BEE7ED1}" type="pres">
      <dgm:prSet presAssocID="{E1A474FD-F8BC-4B41-A5A4-0DA5594818A7}" presName="composite" presStyleCnt="0"/>
      <dgm:spPr/>
    </dgm:pt>
    <dgm:pt modelId="{70393A02-5E2C-493B-A4FF-9F0B584AFB53}" type="pres">
      <dgm:prSet presAssocID="{E1A474FD-F8BC-4B41-A5A4-0DA5594818A7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D95B87BA-E77A-4F90-AACA-2ECF259F86A0}" type="pres">
      <dgm:prSet presAssocID="{E1A474FD-F8BC-4B41-A5A4-0DA5594818A7}" presName="descendantText" presStyleLbl="alignAcc1" presStyleIdx="2" presStyleCnt="6">
        <dgm:presLayoutVars>
          <dgm:bulletEnabled val="1"/>
        </dgm:presLayoutVars>
      </dgm:prSet>
      <dgm:spPr/>
    </dgm:pt>
    <dgm:pt modelId="{2F7AD08E-96C6-4E01-95A8-6AAAC3AA47D8}" type="pres">
      <dgm:prSet presAssocID="{EFAAE4CA-53A1-47A4-A16F-AB0E4BBAFA40}" presName="sp" presStyleCnt="0"/>
      <dgm:spPr/>
    </dgm:pt>
    <dgm:pt modelId="{CC79C019-313F-4B1C-BB2E-9127604FC6AF}" type="pres">
      <dgm:prSet presAssocID="{3BFC6C1C-3656-4E1A-8A36-EA2A81DBCBC3}" presName="composite" presStyleCnt="0"/>
      <dgm:spPr/>
    </dgm:pt>
    <dgm:pt modelId="{CCE544C7-9F52-4AD2-B2D6-0476D12EC382}" type="pres">
      <dgm:prSet presAssocID="{3BFC6C1C-3656-4E1A-8A36-EA2A81DBCBC3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B6C6FD04-C1EE-4211-B771-2863B2F07F76}" type="pres">
      <dgm:prSet presAssocID="{3BFC6C1C-3656-4E1A-8A36-EA2A81DBCBC3}" presName="descendantText" presStyleLbl="alignAcc1" presStyleIdx="3" presStyleCnt="6">
        <dgm:presLayoutVars>
          <dgm:bulletEnabled val="1"/>
        </dgm:presLayoutVars>
      </dgm:prSet>
      <dgm:spPr/>
    </dgm:pt>
    <dgm:pt modelId="{50EAB4DA-7F31-41BD-BF6A-15C3B4C3988D}" type="pres">
      <dgm:prSet presAssocID="{DA8D5BFE-6BE1-4213-8445-6D8870EA90CA}" presName="sp" presStyleCnt="0"/>
      <dgm:spPr/>
    </dgm:pt>
    <dgm:pt modelId="{1D0F803D-2D98-4655-9882-5DD98E6ED272}" type="pres">
      <dgm:prSet presAssocID="{D65DD63F-0D89-4702-BC42-58470E8774FD}" presName="composite" presStyleCnt="0"/>
      <dgm:spPr/>
    </dgm:pt>
    <dgm:pt modelId="{DB436864-2C55-4FFA-B4D1-FB1220F099EA}" type="pres">
      <dgm:prSet presAssocID="{D65DD63F-0D89-4702-BC42-58470E8774FD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CE206089-2FF6-4044-866C-0A25330B0D22}" type="pres">
      <dgm:prSet presAssocID="{D65DD63F-0D89-4702-BC42-58470E8774FD}" presName="descendantText" presStyleLbl="alignAcc1" presStyleIdx="4" presStyleCnt="6">
        <dgm:presLayoutVars>
          <dgm:bulletEnabled val="1"/>
        </dgm:presLayoutVars>
      </dgm:prSet>
      <dgm:spPr/>
    </dgm:pt>
    <dgm:pt modelId="{C8568E13-C9C9-488D-8BCF-645504226F07}" type="pres">
      <dgm:prSet presAssocID="{1A2A5BA9-5995-4E3E-8322-5F8BA597B56C}" presName="sp" presStyleCnt="0"/>
      <dgm:spPr/>
    </dgm:pt>
    <dgm:pt modelId="{958C2762-80C0-4679-903B-78EE84ED74FC}" type="pres">
      <dgm:prSet presAssocID="{F16BC157-AD4E-49AB-B1AE-F8043330EFF4}" presName="composite" presStyleCnt="0"/>
      <dgm:spPr/>
    </dgm:pt>
    <dgm:pt modelId="{42196ADD-C70E-4EA8-AAFD-6820E9B895AB}" type="pres">
      <dgm:prSet presAssocID="{F16BC157-AD4E-49AB-B1AE-F8043330EFF4}" presName="parentText" presStyleLbl="alignNode1" presStyleIdx="5" presStyleCnt="6">
        <dgm:presLayoutVars>
          <dgm:chMax val="1"/>
          <dgm:bulletEnabled val="1"/>
        </dgm:presLayoutVars>
      </dgm:prSet>
      <dgm:spPr>
        <a:prstGeom prst="bevel">
          <a:avLst/>
        </a:prstGeom>
      </dgm:spPr>
    </dgm:pt>
    <dgm:pt modelId="{5492F7AF-1B9B-43E9-8713-E83B0C542B87}" type="pres">
      <dgm:prSet presAssocID="{F16BC157-AD4E-49AB-B1AE-F8043330EFF4}" presName="descendantText" presStyleLbl="alignAcc1" presStyleIdx="5" presStyleCnt="6" custLinFactNeighborX="-221" custLinFactNeighborY="4373">
        <dgm:presLayoutVars>
          <dgm:bulletEnabled val="1"/>
        </dgm:presLayoutVars>
      </dgm:prSet>
      <dgm:spPr/>
    </dgm:pt>
  </dgm:ptLst>
  <dgm:cxnLst>
    <dgm:cxn modelId="{DF393107-12F5-49EC-8BCB-C02012C52451}" srcId="{B0005A6C-A938-48B0-B791-5BA24D6B04EC}" destId="{E1A474FD-F8BC-4B41-A5A4-0DA5594818A7}" srcOrd="2" destOrd="0" parTransId="{7501C271-F449-445A-928A-31B86D31AEF2}" sibTransId="{EFAAE4CA-53A1-47A4-A16F-AB0E4BBAFA40}"/>
    <dgm:cxn modelId="{7E7EFA08-7C57-4360-B4FF-6AF85B8E630E}" srcId="{05047343-658B-41ED-8828-31ABCA83B623}" destId="{BB11A2B6-72A5-4C10-8569-8B0E088FE603}" srcOrd="0" destOrd="0" parTransId="{A236EF88-1F85-4539-A5F1-3D56360BE9FD}" sibTransId="{F38595B0-DFF7-4D35-93DE-60A415B29FC8}"/>
    <dgm:cxn modelId="{46CCAA1A-8E50-499D-BC1A-BD39234FD912}" srcId="{B0005A6C-A938-48B0-B791-5BA24D6B04EC}" destId="{05047343-658B-41ED-8828-31ABCA83B623}" srcOrd="1" destOrd="0" parTransId="{4BBD6E6C-86F9-4B7D-8FB8-F873A3FEFB05}" sibTransId="{6971E4F2-33F7-4819-B6C6-C284881445D8}"/>
    <dgm:cxn modelId="{03042F1B-09E5-4A71-933C-285CFDD86823}" type="presOf" srcId="{B0005A6C-A938-48B0-B791-5BA24D6B04EC}" destId="{49AC02E8-44EA-496C-89E1-9DA5937A890E}" srcOrd="0" destOrd="0" presId="urn:microsoft.com/office/officeart/2005/8/layout/chevron2"/>
    <dgm:cxn modelId="{97C7C024-CD5C-43C7-8BA7-C3BCC6525888}" srcId="{F16BC157-AD4E-49AB-B1AE-F8043330EFF4}" destId="{78415F5D-A8D1-4E82-9A15-89C587855577}" srcOrd="0" destOrd="0" parTransId="{77B75812-E394-4E42-B061-EBC808FFAC74}" sibTransId="{8D097EAD-616C-48BF-AEEC-08D0E505F410}"/>
    <dgm:cxn modelId="{D7094A28-E73C-43C1-AE40-E4508AD37F7F}" type="presOf" srcId="{F16BC157-AD4E-49AB-B1AE-F8043330EFF4}" destId="{42196ADD-C70E-4EA8-AAFD-6820E9B895AB}" srcOrd="0" destOrd="0" presId="urn:microsoft.com/office/officeart/2005/8/layout/chevron2"/>
    <dgm:cxn modelId="{38F9B136-D5A3-41CF-9D99-E5EC527D1590}" type="presOf" srcId="{D65DD63F-0D89-4702-BC42-58470E8774FD}" destId="{DB436864-2C55-4FFA-B4D1-FB1220F099EA}" srcOrd="0" destOrd="0" presId="urn:microsoft.com/office/officeart/2005/8/layout/chevron2"/>
    <dgm:cxn modelId="{A99A3867-31C8-4F75-B0B8-D98A7C03519C}" type="presOf" srcId="{78415F5D-A8D1-4E82-9A15-89C587855577}" destId="{5492F7AF-1B9B-43E9-8713-E83B0C542B87}" srcOrd="0" destOrd="0" presId="urn:microsoft.com/office/officeart/2005/8/layout/chevron2"/>
    <dgm:cxn modelId="{4AF7726B-7F19-4988-90FA-377907DA2CDE}" srcId="{D65DD63F-0D89-4702-BC42-58470E8774FD}" destId="{51720CCB-DB30-4720-A414-6B89C14433E0}" srcOrd="0" destOrd="0" parTransId="{70BB428B-6175-462F-A316-914E2A7354A7}" sibTransId="{8E97F309-51B5-419C-AC43-A1C954C0A410}"/>
    <dgm:cxn modelId="{0C660950-F42B-4692-B2E1-5A9660498BE2}" type="presOf" srcId="{51720CCB-DB30-4720-A414-6B89C14433E0}" destId="{CE206089-2FF6-4044-866C-0A25330B0D22}" srcOrd="0" destOrd="0" presId="urn:microsoft.com/office/officeart/2005/8/layout/chevron2"/>
    <dgm:cxn modelId="{F1508B50-E354-445A-B8B8-884B0D36229B}" type="presOf" srcId="{FF70C9F2-BEB1-4829-BFAB-07177CCD46C1}" destId="{B5C6E5C6-A5C1-45E9-9B47-9A9C5E3B612B}" srcOrd="0" destOrd="0" presId="urn:microsoft.com/office/officeart/2005/8/layout/chevron2"/>
    <dgm:cxn modelId="{062CF572-5894-45E2-B6C5-9B8D25199517}" type="presOf" srcId="{81289E97-FAB7-44ED-849D-1A8283633D16}" destId="{B6C6FD04-C1EE-4211-B771-2863B2F07F76}" srcOrd="0" destOrd="0" presId="urn:microsoft.com/office/officeart/2005/8/layout/chevron2"/>
    <dgm:cxn modelId="{1F794F54-76FE-42C1-ACA2-7C59500EAD6D}" srcId="{2F805A86-A95E-49A8-ABA0-301E86AEBCC3}" destId="{FF70C9F2-BEB1-4829-BFAB-07177CCD46C1}" srcOrd="0" destOrd="0" parTransId="{7AF790A5-EAC3-4076-995B-355BCAE086A0}" sibTransId="{6C04853A-45E4-4C6F-BF03-38450F532C8A}"/>
    <dgm:cxn modelId="{6DB9037B-E051-4EC9-9B1B-7E9C4381E2E1}" srcId="{E1A474FD-F8BC-4B41-A5A4-0DA5594818A7}" destId="{4BFD4A8F-B208-4E5D-BACA-3A8B113D931D}" srcOrd="0" destOrd="0" parTransId="{CBC605EC-EEC7-40CC-85C1-0076C71FF675}" sibTransId="{77186E87-FAC3-425C-B741-5B16E377DC60}"/>
    <dgm:cxn modelId="{CA2BAF93-F0C4-4128-8FB5-90CE8A7FAE32}" type="presOf" srcId="{3BFC6C1C-3656-4E1A-8A36-EA2A81DBCBC3}" destId="{CCE544C7-9F52-4AD2-B2D6-0476D12EC382}" srcOrd="0" destOrd="0" presId="urn:microsoft.com/office/officeart/2005/8/layout/chevron2"/>
    <dgm:cxn modelId="{C3C918A1-84B4-4D3A-9599-8CB4615A8DAB}" type="presOf" srcId="{05047343-658B-41ED-8828-31ABCA83B623}" destId="{11F4C647-AA93-4110-B490-450A0D20BFF8}" srcOrd="0" destOrd="0" presId="urn:microsoft.com/office/officeart/2005/8/layout/chevron2"/>
    <dgm:cxn modelId="{65B46CAF-E7B2-4083-B06A-1019AF02BBF2}" srcId="{B0005A6C-A938-48B0-B791-5BA24D6B04EC}" destId="{D65DD63F-0D89-4702-BC42-58470E8774FD}" srcOrd="4" destOrd="0" parTransId="{1C518ECE-4971-4E32-824D-4AC73D328BB9}" sibTransId="{1A2A5BA9-5995-4E3E-8322-5F8BA597B56C}"/>
    <dgm:cxn modelId="{408BEEC4-1584-4FFF-BDC7-8A18F6DB5085}" srcId="{B0005A6C-A938-48B0-B791-5BA24D6B04EC}" destId="{3BFC6C1C-3656-4E1A-8A36-EA2A81DBCBC3}" srcOrd="3" destOrd="0" parTransId="{2107AB98-1E83-4592-8BD1-D003B6B0BD2C}" sibTransId="{DA8D5BFE-6BE1-4213-8445-6D8870EA90CA}"/>
    <dgm:cxn modelId="{005231C9-3486-493C-86DE-547E36F9AFE9}" srcId="{3BFC6C1C-3656-4E1A-8A36-EA2A81DBCBC3}" destId="{81289E97-FAB7-44ED-849D-1A8283633D16}" srcOrd="0" destOrd="0" parTransId="{07B49A46-C6DA-4358-9F0F-DA9351BEF458}" sibTransId="{6A4789EE-B7D8-4DE5-8406-55FB35EC671D}"/>
    <dgm:cxn modelId="{C87F4DCB-F67F-4112-B275-89B8926EFC9D}" type="presOf" srcId="{BB11A2B6-72A5-4C10-8569-8B0E088FE603}" destId="{55B6D8CD-F5A2-4E32-9BAE-316ECE745578}" srcOrd="0" destOrd="0" presId="urn:microsoft.com/office/officeart/2005/8/layout/chevron2"/>
    <dgm:cxn modelId="{439198D5-1930-4740-A4B0-CD9FD816564D}" srcId="{B0005A6C-A938-48B0-B791-5BA24D6B04EC}" destId="{2F805A86-A95E-49A8-ABA0-301E86AEBCC3}" srcOrd="0" destOrd="0" parTransId="{735BB514-BB4F-4206-A62A-15DE0E6BF725}" sibTransId="{871CF25C-90D6-4055-805E-0C7A864EC79E}"/>
    <dgm:cxn modelId="{F6A015E2-1426-4C52-850F-213CB3DE8CAB}" type="presOf" srcId="{4BFD4A8F-B208-4E5D-BACA-3A8B113D931D}" destId="{D95B87BA-E77A-4F90-AACA-2ECF259F86A0}" srcOrd="0" destOrd="0" presId="urn:microsoft.com/office/officeart/2005/8/layout/chevron2"/>
    <dgm:cxn modelId="{F406BEEE-3701-4DEB-909F-EC0E6BEE7D56}" type="presOf" srcId="{2F805A86-A95E-49A8-ABA0-301E86AEBCC3}" destId="{BBB4F7A3-F4FA-4AF5-950E-4A4C7C00150F}" srcOrd="0" destOrd="0" presId="urn:microsoft.com/office/officeart/2005/8/layout/chevron2"/>
    <dgm:cxn modelId="{E770D4FB-887D-492F-8A20-5128A0E0E3B0}" type="presOf" srcId="{E1A474FD-F8BC-4B41-A5A4-0DA5594818A7}" destId="{70393A02-5E2C-493B-A4FF-9F0B584AFB53}" srcOrd="0" destOrd="0" presId="urn:microsoft.com/office/officeart/2005/8/layout/chevron2"/>
    <dgm:cxn modelId="{ED4408FC-FF81-4DE5-A2C7-0A55E97005F5}" srcId="{B0005A6C-A938-48B0-B791-5BA24D6B04EC}" destId="{F16BC157-AD4E-49AB-B1AE-F8043330EFF4}" srcOrd="5" destOrd="0" parTransId="{EB4911D5-EA52-4F94-9F8E-D4FAD47DC21B}" sibTransId="{920B30B7-96D9-407F-8A3F-FC401C14C7C8}"/>
    <dgm:cxn modelId="{64A44911-F0DE-487F-8FB1-258465110C82}" type="presParOf" srcId="{49AC02E8-44EA-496C-89E1-9DA5937A890E}" destId="{517E7789-AFE6-4385-ADB4-1FB9AD060DDF}" srcOrd="0" destOrd="0" presId="urn:microsoft.com/office/officeart/2005/8/layout/chevron2"/>
    <dgm:cxn modelId="{FB7A6AE9-8ADA-422E-A012-B23265A0DB9B}" type="presParOf" srcId="{517E7789-AFE6-4385-ADB4-1FB9AD060DDF}" destId="{BBB4F7A3-F4FA-4AF5-950E-4A4C7C00150F}" srcOrd="0" destOrd="0" presId="urn:microsoft.com/office/officeart/2005/8/layout/chevron2"/>
    <dgm:cxn modelId="{44BC5141-5235-4E95-A44A-1301E8B1107D}" type="presParOf" srcId="{517E7789-AFE6-4385-ADB4-1FB9AD060DDF}" destId="{B5C6E5C6-A5C1-45E9-9B47-9A9C5E3B612B}" srcOrd="1" destOrd="0" presId="urn:microsoft.com/office/officeart/2005/8/layout/chevron2"/>
    <dgm:cxn modelId="{35C87D6A-0112-4E91-B99F-CBE3FF417762}" type="presParOf" srcId="{49AC02E8-44EA-496C-89E1-9DA5937A890E}" destId="{5CA26D49-6F8E-4134-9744-44CFA3A354CA}" srcOrd="1" destOrd="0" presId="urn:microsoft.com/office/officeart/2005/8/layout/chevron2"/>
    <dgm:cxn modelId="{9EED2A06-C9B8-4244-9889-190ABEBD39D1}" type="presParOf" srcId="{49AC02E8-44EA-496C-89E1-9DA5937A890E}" destId="{9094EB4C-8ABA-442C-BA5F-FEB6CD5E7468}" srcOrd="2" destOrd="0" presId="urn:microsoft.com/office/officeart/2005/8/layout/chevron2"/>
    <dgm:cxn modelId="{83298911-AD00-4940-974A-4D3A15FF76B1}" type="presParOf" srcId="{9094EB4C-8ABA-442C-BA5F-FEB6CD5E7468}" destId="{11F4C647-AA93-4110-B490-450A0D20BFF8}" srcOrd="0" destOrd="0" presId="urn:microsoft.com/office/officeart/2005/8/layout/chevron2"/>
    <dgm:cxn modelId="{CA2E1995-5B54-4342-9F37-700E32A4304C}" type="presParOf" srcId="{9094EB4C-8ABA-442C-BA5F-FEB6CD5E7468}" destId="{55B6D8CD-F5A2-4E32-9BAE-316ECE745578}" srcOrd="1" destOrd="0" presId="urn:microsoft.com/office/officeart/2005/8/layout/chevron2"/>
    <dgm:cxn modelId="{494D245C-1D3C-4C2B-93C6-6C8ED657972E}" type="presParOf" srcId="{49AC02E8-44EA-496C-89E1-9DA5937A890E}" destId="{4013DCED-CCB8-47B7-BFFC-40570738E808}" srcOrd="3" destOrd="0" presId="urn:microsoft.com/office/officeart/2005/8/layout/chevron2"/>
    <dgm:cxn modelId="{C2428265-89DC-4BC7-8E74-5A1ABA7EB1D8}" type="presParOf" srcId="{49AC02E8-44EA-496C-89E1-9DA5937A890E}" destId="{2FCFA5E6-F6A0-41E2-B7FA-40AE7BEE7ED1}" srcOrd="4" destOrd="0" presId="urn:microsoft.com/office/officeart/2005/8/layout/chevron2"/>
    <dgm:cxn modelId="{B459998F-2E71-4AC2-8943-4DAAC70B95A6}" type="presParOf" srcId="{2FCFA5E6-F6A0-41E2-B7FA-40AE7BEE7ED1}" destId="{70393A02-5E2C-493B-A4FF-9F0B584AFB53}" srcOrd="0" destOrd="0" presId="urn:microsoft.com/office/officeart/2005/8/layout/chevron2"/>
    <dgm:cxn modelId="{7B8C23BF-BBE9-4C71-A749-15DAE26D1340}" type="presParOf" srcId="{2FCFA5E6-F6A0-41E2-B7FA-40AE7BEE7ED1}" destId="{D95B87BA-E77A-4F90-AACA-2ECF259F86A0}" srcOrd="1" destOrd="0" presId="urn:microsoft.com/office/officeart/2005/8/layout/chevron2"/>
    <dgm:cxn modelId="{286B8C9B-E6CD-4E63-A2CD-1FFB39B9477C}" type="presParOf" srcId="{49AC02E8-44EA-496C-89E1-9DA5937A890E}" destId="{2F7AD08E-96C6-4E01-95A8-6AAAC3AA47D8}" srcOrd="5" destOrd="0" presId="urn:microsoft.com/office/officeart/2005/8/layout/chevron2"/>
    <dgm:cxn modelId="{F56DA668-9626-4D69-AFB1-B6392A3E88B5}" type="presParOf" srcId="{49AC02E8-44EA-496C-89E1-9DA5937A890E}" destId="{CC79C019-313F-4B1C-BB2E-9127604FC6AF}" srcOrd="6" destOrd="0" presId="urn:microsoft.com/office/officeart/2005/8/layout/chevron2"/>
    <dgm:cxn modelId="{6F52DC03-011F-4FB3-B51A-84B349CDD6B4}" type="presParOf" srcId="{CC79C019-313F-4B1C-BB2E-9127604FC6AF}" destId="{CCE544C7-9F52-4AD2-B2D6-0476D12EC382}" srcOrd="0" destOrd="0" presId="urn:microsoft.com/office/officeart/2005/8/layout/chevron2"/>
    <dgm:cxn modelId="{C47DE2DC-8DCE-4155-B324-61A55A243E2B}" type="presParOf" srcId="{CC79C019-313F-4B1C-BB2E-9127604FC6AF}" destId="{B6C6FD04-C1EE-4211-B771-2863B2F07F76}" srcOrd="1" destOrd="0" presId="urn:microsoft.com/office/officeart/2005/8/layout/chevron2"/>
    <dgm:cxn modelId="{CEEE0DE2-6C97-4085-945F-42D627A230DD}" type="presParOf" srcId="{49AC02E8-44EA-496C-89E1-9DA5937A890E}" destId="{50EAB4DA-7F31-41BD-BF6A-15C3B4C3988D}" srcOrd="7" destOrd="0" presId="urn:microsoft.com/office/officeart/2005/8/layout/chevron2"/>
    <dgm:cxn modelId="{0FE1F365-3222-4124-9A46-997F1D0C08F0}" type="presParOf" srcId="{49AC02E8-44EA-496C-89E1-9DA5937A890E}" destId="{1D0F803D-2D98-4655-9882-5DD98E6ED272}" srcOrd="8" destOrd="0" presId="urn:microsoft.com/office/officeart/2005/8/layout/chevron2"/>
    <dgm:cxn modelId="{338DBCF3-4EBA-4358-AC98-BC7B28A0A1FB}" type="presParOf" srcId="{1D0F803D-2D98-4655-9882-5DD98E6ED272}" destId="{DB436864-2C55-4FFA-B4D1-FB1220F099EA}" srcOrd="0" destOrd="0" presId="urn:microsoft.com/office/officeart/2005/8/layout/chevron2"/>
    <dgm:cxn modelId="{CDD22E37-CAEB-4FB7-9BB5-613055EE3771}" type="presParOf" srcId="{1D0F803D-2D98-4655-9882-5DD98E6ED272}" destId="{CE206089-2FF6-4044-866C-0A25330B0D22}" srcOrd="1" destOrd="0" presId="urn:microsoft.com/office/officeart/2005/8/layout/chevron2"/>
    <dgm:cxn modelId="{19AF22A9-3126-4EF4-8070-FE6C772EF469}" type="presParOf" srcId="{49AC02E8-44EA-496C-89E1-9DA5937A890E}" destId="{C8568E13-C9C9-488D-8BCF-645504226F07}" srcOrd="9" destOrd="0" presId="urn:microsoft.com/office/officeart/2005/8/layout/chevron2"/>
    <dgm:cxn modelId="{0E1DDE1C-5CBB-44B5-B8FC-1665A31E064A}" type="presParOf" srcId="{49AC02E8-44EA-496C-89E1-9DA5937A890E}" destId="{958C2762-80C0-4679-903B-78EE84ED74FC}" srcOrd="10" destOrd="0" presId="urn:microsoft.com/office/officeart/2005/8/layout/chevron2"/>
    <dgm:cxn modelId="{D3320709-53E5-412D-B060-CDD6464B8ED5}" type="presParOf" srcId="{958C2762-80C0-4679-903B-78EE84ED74FC}" destId="{42196ADD-C70E-4EA8-AAFD-6820E9B895AB}" srcOrd="0" destOrd="0" presId="urn:microsoft.com/office/officeart/2005/8/layout/chevron2"/>
    <dgm:cxn modelId="{FBCBD194-3FBF-478E-8EC6-C6BFE5DDDB74}" type="presParOf" srcId="{958C2762-80C0-4679-903B-78EE84ED74FC}" destId="{5492F7AF-1B9B-43E9-8713-E83B0C542B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4F7A3-F4FA-4AF5-950E-4A4C7C00150F}">
      <dsp:nvSpPr>
        <dsp:cNvPr id="0" name=""/>
        <dsp:cNvSpPr/>
      </dsp:nvSpPr>
      <dsp:spPr>
        <a:xfrm rot="5400000">
          <a:off x="-111208" y="113740"/>
          <a:ext cx="741390" cy="518973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rgbClr val="000000"/>
              </a:solidFill>
            </a:rPr>
            <a:t>1 </a:t>
          </a:r>
          <a:r>
            <a:rPr lang="uk-UA" sz="1300" kern="1200" dirty="0">
              <a:solidFill>
                <a:srgbClr val="000000"/>
              </a:solidFill>
            </a:rPr>
            <a:t>е</a:t>
          </a:r>
          <a:r>
            <a:rPr lang="ru-RU" sz="1300" kern="1200" dirty="0">
              <a:solidFill>
                <a:srgbClr val="000000"/>
              </a:solidFill>
            </a:rPr>
            <a:t>тап</a:t>
          </a:r>
        </a:p>
      </dsp:txBody>
      <dsp:txXfrm rot="-5400000">
        <a:off x="1" y="262019"/>
        <a:ext cx="518973" cy="222417"/>
      </dsp:txXfrm>
    </dsp:sp>
    <dsp:sp modelId="{B5C6E5C6-A5C1-45E9-9B47-9A9C5E3B612B}">
      <dsp:nvSpPr>
        <dsp:cNvPr id="0" name=""/>
        <dsp:cNvSpPr/>
      </dsp:nvSpPr>
      <dsp:spPr>
        <a:xfrm rot="5400000">
          <a:off x="4133334" y="-3611829"/>
          <a:ext cx="481903" cy="7710626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Досліджується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фінансовий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стан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метою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виявлення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ознак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банкрутства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 Для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цілей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використовуються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різні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методи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діагностики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банкрутства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 rot="-5400000">
        <a:off x="518973" y="26057"/>
        <a:ext cx="7687101" cy="434853"/>
      </dsp:txXfrm>
    </dsp:sp>
    <dsp:sp modelId="{11F4C647-AA93-4110-B490-450A0D20BFF8}">
      <dsp:nvSpPr>
        <dsp:cNvPr id="0" name=""/>
        <dsp:cNvSpPr/>
      </dsp:nvSpPr>
      <dsp:spPr>
        <a:xfrm rot="5400000">
          <a:off x="-111208" y="770384"/>
          <a:ext cx="741390" cy="518973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rgbClr val="000000"/>
              </a:solidFill>
            </a:rPr>
            <a:t>2 </a:t>
          </a:r>
          <a:r>
            <a:rPr lang="ru-RU" sz="1300" kern="1200" dirty="0" err="1">
              <a:solidFill>
                <a:srgbClr val="000000"/>
              </a:solidFill>
            </a:rPr>
            <a:t>етап</a:t>
          </a:r>
          <a:endParaRPr lang="ru-RU" sz="1300" kern="1200" dirty="0">
            <a:solidFill>
              <a:srgbClr val="000000"/>
            </a:solidFill>
          </a:endParaRPr>
        </a:p>
      </dsp:txBody>
      <dsp:txXfrm rot="-5400000">
        <a:off x="1" y="918663"/>
        <a:ext cx="518973" cy="222417"/>
      </dsp:txXfrm>
    </dsp:sp>
    <dsp:sp modelId="{55B6D8CD-F5A2-4E32-9BAE-316ECE745578}">
      <dsp:nvSpPr>
        <dsp:cNvPr id="0" name=""/>
        <dsp:cNvSpPr/>
      </dsp:nvSpPr>
      <dsp:spPr>
        <a:xfrm rot="5400000">
          <a:off x="4133334" y="-2955185"/>
          <a:ext cx="481903" cy="7710626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Визначаються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масштаби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кризового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стану: легкий,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середній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важкий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 rot="-5400000">
        <a:off x="518973" y="682701"/>
        <a:ext cx="7687101" cy="434853"/>
      </dsp:txXfrm>
    </dsp:sp>
    <dsp:sp modelId="{70393A02-5E2C-493B-A4FF-9F0B584AFB53}">
      <dsp:nvSpPr>
        <dsp:cNvPr id="0" name=""/>
        <dsp:cNvSpPr/>
      </dsp:nvSpPr>
      <dsp:spPr>
        <a:xfrm rot="5400000">
          <a:off x="-111208" y="1427029"/>
          <a:ext cx="741390" cy="518973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rgbClr val="000000"/>
              </a:solidFill>
            </a:rPr>
            <a:t>3 </a:t>
          </a:r>
          <a:r>
            <a:rPr lang="ru-RU" sz="1300" kern="1200" dirty="0" err="1">
              <a:solidFill>
                <a:srgbClr val="000000"/>
              </a:solidFill>
            </a:rPr>
            <a:t>етап</a:t>
          </a:r>
          <a:endParaRPr lang="ru-RU" sz="1300" kern="1200" dirty="0">
            <a:solidFill>
              <a:srgbClr val="000000"/>
            </a:solidFill>
          </a:endParaRPr>
        </a:p>
      </dsp:txBody>
      <dsp:txXfrm rot="-5400000">
        <a:off x="1" y="1575308"/>
        <a:ext cx="518973" cy="222417"/>
      </dsp:txXfrm>
    </dsp:sp>
    <dsp:sp modelId="{D95B87BA-E77A-4F90-AACA-2ECF259F86A0}">
      <dsp:nvSpPr>
        <dsp:cNvPr id="0" name=""/>
        <dsp:cNvSpPr/>
      </dsp:nvSpPr>
      <dsp:spPr>
        <a:xfrm rot="5400000">
          <a:off x="4133334" y="-2298540"/>
          <a:ext cx="481903" cy="7710626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Вивчаються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основні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чинники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зумовили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кризовий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стан.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Досліджуються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степені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впливу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окремих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факторів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форми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масштаби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кризового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стану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 rot="-5400000">
        <a:off x="518973" y="1339346"/>
        <a:ext cx="7687101" cy="434853"/>
      </dsp:txXfrm>
    </dsp:sp>
    <dsp:sp modelId="{CCE544C7-9F52-4AD2-B2D6-0476D12EC382}">
      <dsp:nvSpPr>
        <dsp:cNvPr id="0" name=""/>
        <dsp:cNvSpPr/>
      </dsp:nvSpPr>
      <dsp:spPr>
        <a:xfrm rot="5400000">
          <a:off x="-111208" y="2083673"/>
          <a:ext cx="741390" cy="518973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rgbClr val="000000"/>
              </a:solidFill>
            </a:rPr>
            <a:t>4 </a:t>
          </a:r>
          <a:r>
            <a:rPr lang="ru-RU" sz="1300" kern="1200" dirty="0" err="1">
              <a:solidFill>
                <a:srgbClr val="000000"/>
              </a:solidFill>
            </a:rPr>
            <a:t>етап</a:t>
          </a:r>
          <a:endParaRPr lang="ru-RU" sz="1300" kern="1200" dirty="0">
            <a:solidFill>
              <a:srgbClr val="000000"/>
            </a:solidFill>
          </a:endParaRPr>
        </a:p>
      </dsp:txBody>
      <dsp:txXfrm rot="-5400000">
        <a:off x="1" y="2231952"/>
        <a:ext cx="518973" cy="222417"/>
      </dsp:txXfrm>
    </dsp:sp>
    <dsp:sp modelId="{B6C6FD04-C1EE-4211-B771-2863B2F07F76}">
      <dsp:nvSpPr>
        <dsp:cNvPr id="0" name=""/>
        <dsp:cNvSpPr/>
      </dsp:nvSpPr>
      <dsp:spPr>
        <a:xfrm rot="5400000">
          <a:off x="4133334" y="-1641896"/>
          <a:ext cx="481903" cy="7710626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Формуються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цілі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робиться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вибір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основних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механізмів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антикризового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фінансового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управління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підприємством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при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загрозі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банкрутства</a:t>
          </a:r>
          <a:endParaRPr lang="ru-RU" sz="1400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518973" y="1995990"/>
        <a:ext cx="7687101" cy="434853"/>
      </dsp:txXfrm>
    </dsp:sp>
    <dsp:sp modelId="{DB436864-2C55-4FFA-B4D1-FB1220F099EA}">
      <dsp:nvSpPr>
        <dsp:cNvPr id="0" name=""/>
        <dsp:cNvSpPr/>
      </dsp:nvSpPr>
      <dsp:spPr>
        <a:xfrm rot="5400000">
          <a:off x="-111208" y="2740317"/>
          <a:ext cx="741390" cy="518973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rgbClr val="000000"/>
              </a:solidFill>
            </a:rPr>
            <a:t>5 </a:t>
          </a:r>
          <a:r>
            <a:rPr lang="ru-RU" sz="1300" kern="1200" dirty="0" err="1">
              <a:solidFill>
                <a:srgbClr val="000000"/>
              </a:solidFill>
            </a:rPr>
            <a:t>етап</a:t>
          </a:r>
          <a:endParaRPr lang="ru-RU" sz="1300" kern="1200" dirty="0">
            <a:solidFill>
              <a:srgbClr val="000000"/>
            </a:solidFill>
          </a:endParaRPr>
        </a:p>
      </dsp:txBody>
      <dsp:txXfrm rot="-5400000">
        <a:off x="1" y="2888596"/>
        <a:ext cx="518973" cy="222417"/>
      </dsp:txXfrm>
    </dsp:sp>
    <dsp:sp modelId="{CE206089-2FF6-4044-866C-0A25330B0D22}">
      <dsp:nvSpPr>
        <dsp:cNvPr id="0" name=""/>
        <dsp:cNvSpPr/>
      </dsp:nvSpPr>
      <dsp:spPr>
        <a:xfrm rot="5400000">
          <a:off x="4133334" y="-985252"/>
          <a:ext cx="481903" cy="7710626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Перш за все,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використовуються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внутрішні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механізми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фінансової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стабілізації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 </a:t>
          </a:r>
        </a:p>
      </dsp:txBody>
      <dsp:txXfrm rot="-5400000">
        <a:off x="518973" y="2652634"/>
        <a:ext cx="7687101" cy="434853"/>
      </dsp:txXfrm>
    </dsp:sp>
    <dsp:sp modelId="{F588D4C5-534F-4B5A-A23B-421A994F19FC}">
      <dsp:nvSpPr>
        <dsp:cNvPr id="0" name=""/>
        <dsp:cNvSpPr/>
      </dsp:nvSpPr>
      <dsp:spPr>
        <a:xfrm rot="5400000">
          <a:off x="-111208" y="3396961"/>
          <a:ext cx="741390" cy="518973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rgbClr val="000000"/>
              </a:solidFill>
            </a:rPr>
            <a:t>6 </a:t>
          </a:r>
          <a:r>
            <a:rPr lang="ru-RU" sz="1300" kern="1200" dirty="0" err="1">
              <a:solidFill>
                <a:srgbClr val="000000"/>
              </a:solidFill>
            </a:rPr>
            <a:t>етап</a:t>
          </a:r>
          <a:endParaRPr lang="ru-RU" sz="1300" kern="1200" dirty="0">
            <a:solidFill>
              <a:srgbClr val="000000"/>
            </a:solidFill>
          </a:endParaRPr>
        </a:p>
      </dsp:txBody>
      <dsp:txXfrm rot="-5400000">
        <a:off x="1" y="3545240"/>
        <a:ext cx="518973" cy="222417"/>
      </dsp:txXfrm>
    </dsp:sp>
    <dsp:sp modelId="{6640A74F-6BE8-4334-A428-7C72956B271D}">
      <dsp:nvSpPr>
        <dsp:cNvPr id="0" name=""/>
        <dsp:cNvSpPr/>
      </dsp:nvSpPr>
      <dsp:spPr>
        <a:xfrm rot="5400000">
          <a:off x="4133334" y="-328608"/>
          <a:ext cx="481903" cy="7710626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Якщо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масштаби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фінансового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стану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дозволяють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вийти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нього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рахунок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власних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резервів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підприємство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вдається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зовнішньої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допомоги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, яка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приймає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форму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санації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 rot="-5400000">
        <a:off x="518973" y="3309278"/>
        <a:ext cx="7687101" cy="434853"/>
      </dsp:txXfrm>
    </dsp:sp>
    <dsp:sp modelId="{42196ADD-C70E-4EA8-AAFD-6820E9B895AB}">
      <dsp:nvSpPr>
        <dsp:cNvPr id="0" name=""/>
        <dsp:cNvSpPr/>
      </dsp:nvSpPr>
      <dsp:spPr>
        <a:xfrm rot="5400000">
          <a:off x="-111208" y="4053605"/>
          <a:ext cx="741390" cy="518973"/>
        </a:xfrm>
        <a:prstGeom prst="bevel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rgbClr val="000000"/>
              </a:solidFill>
            </a:rPr>
            <a:t>7 </a:t>
          </a:r>
          <a:r>
            <a:rPr lang="ru-RU" sz="1300" kern="1200" dirty="0" err="1">
              <a:solidFill>
                <a:srgbClr val="000000"/>
              </a:solidFill>
            </a:rPr>
            <a:t>етап</a:t>
          </a:r>
          <a:endParaRPr lang="ru-RU" sz="1300" kern="1200" dirty="0">
            <a:solidFill>
              <a:srgbClr val="000000"/>
            </a:solidFill>
          </a:endParaRPr>
        </a:p>
      </dsp:txBody>
      <dsp:txXfrm rot="-5400000">
        <a:off x="64872" y="4007269"/>
        <a:ext cx="389229" cy="611646"/>
      </dsp:txXfrm>
    </dsp:sp>
    <dsp:sp modelId="{5492F7AF-1B9B-43E9-8713-E83B0C542B87}">
      <dsp:nvSpPr>
        <dsp:cNvPr id="0" name=""/>
        <dsp:cNvSpPr/>
      </dsp:nvSpPr>
      <dsp:spPr>
        <a:xfrm rot="5400000">
          <a:off x="4133334" y="328035"/>
          <a:ext cx="481903" cy="7710626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При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ліквідації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підприємства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проводиться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ліквідаційні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процедури</a:t>
          </a:r>
          <a:r>
            <a:rPr lang="ru-RU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 rot="-5400000">
        <a:off x="518973" y="3965922"/>
        <a:ext cx="7687101" cy="4348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4F7A3-F4FA-4AF5-950E-4A4C7C00150F}">
      <dsp:nvSpPr>
        <dsp:cNvPr id="0" name=""/>
        <dsp:cNvSpPr/>
      </dsp:nvSpPr>
      <dsp:spPr>
        <a:xfrm rot="5400000">
          <a:off x="-129273" y="133241"/>
          <a:ext cx="861824" cy="603277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rgbClr val="000000"/>
              </a:solidFill>
            </a:rPr>
            <a:t>1 </a:t>
          </a:r>
          <a:r>
            <a:rPr lang="uk-UA" sz="1400" kern="1200" dirty="0">
              <a:solidFill>
                <a:srgbClr val="000000"/>
              </a:solidFill>
            </a:rPr>
            <a:t>е</a:t>
          </a:r>
          <a:r>
            <a:rPr lang="ru-RU" sz="1400" kern="1200" dirty="0">
              <a:solidFill>
                <a:srgbClr val="000000"/>
              </a:solidFill>
            </a:rPr>
            <a:t>тап</a:t>
          </a:r>
        </a:p>
      </dsp:txBody>
      <dsp:txXfrm rot="-5400000">
        <a:off x="1" y="305607"/>
        <a:ext cx="603277" cy="258547"/>
      </dsp:txXfrm>
    </dsp:sp>
    <dsp:sp modelId="{B5C6E5C6-A5C1-45E9-9B47-9A9C5E3B612B}">
      <dsp:nvSpPr>
        <dsp:cNvPr id="0" name=""/>
        <dsp:cNvSpPr/>
      </dsp:nvSpPr>
      <dsp:spPr>
        <a:xfrm rot="5400000">
          <a:off x="4136345" y="-3529100"/>
          <a:ext cx="560186" cy="7626322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Подання заяви про порушення справи про банкрутство (кредиторами, в т. ч. органи ДПС, КРУ, працівники підприємства, об’єднана заява кредиторів, боржник)</a:t>
          </a:r>
          <a:endParaRPr lang="ru-RU" sz="1400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603277" y="31314"/>
        <a:ext cx="7598976" cy="505494"/>
      </dsp:txXfrm>
    </dsp:sp>
    <dsp:sp modelId="{11F4C647-AA93-4110-B490-450A0D20BFF8}">
      <dsp:nvSpPr>
        <dsp:cNvPr id="0" name=""/>
        <dsp:cNvSpPr/>
      </dsp:nvSpPr>
      <dsp:spPr>
        <a:xfrm rot="5400000">
          <a:off x="-129273" y="896553"/>
          <a:ext cx="861824" cy="603277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2 </a:t>
          </a:r>
          <a:r>
            <a:rPr lang="ru-RU" sz="1400" kern="1200" dirty="0" err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етап</a:t>
          </a:r>
          <a:endParaRPr lang="ru-RU" sz="1400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" y="1068919"/>
        <a:ext cx="603277" cy="258547"/>
      </dsp:txXfrm>
    </dsp:sp>
    <dsp:sp modelId="{55B6D8CD-F5A2-4E32-9BAE-316ECE745578}">
      <dsp:nvSpPr>
        <dsp:cNvPr id="0" name=""/>
        <dsp:cNvSpPr/>
      </dsp:nvSpPr>
      <dsp:spPr>
        <a:xfrm rot="5400000">
          <a:off x="4136345" y="-2765788"/>
          <a:ext cx="560186" cy="7626322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ухвала   про порушення справи про банкрутство (призначення розпорядника майном, призначення дати проведення підготовчого засідання суду, введення мораторію на задоволення вимог кредиторів)</a:t>
          </a:r>
          <a:endParaRPr lang="ru-RU" sz="1400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603277" y="794626"/>
        <a:ext cx="7598976" cy="505494"/>
      </dsp:txXfrm>
    </dsp:sp>
    <dsp:sp modelId="{70393A02-5E2C-493B-A4FF-9F0B584AFB53}">
      <dsp:nvSpPr>
        <dsp:cNvPr id="0" name=""/>
        <dsp:cNvSpPr/>
      </dsp:nvSpPr>
      <dsp:spPr>
        <a:xfrm rot="5400000">
          <a:off x="-129273" y="1659865"/>
          <a:ext cx="861824" cy="603277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rgbClr val="000000"/>
              </a:solidFill>
            </a:rPr>
            <a:t>3 </a:t>
          </a:r>
          <a:r>
            <a:rPr lang="ru-RU" sz="1400" kern="1200" dirty="0" err="1">
              <a:solidFill>
                <a:srgbClr val="000000"/>
              </a:solidFill>
            </a:rPr>
            <a:t>етап</a:t>
          </a:r>
          <a:endParaRPr lang="ru-RU" sz="1400" kern="1200" dirty="0">
            <a:solidFill>
              <a:srgbClr val="000000"/>
            </a:solidFill>
          </a:endParaRPr>
        </a:p>
      </dsp:txBody>
      <dsp:txXfrm rot="-5400000">
        <a:off x="1" y="1832231"/>
        <a:ext cx="603277" cy="258547"/>
      </dsp:txXfrm>
    </dsp:sp>
    <dsp:sp modelId="{D95B87BA-E77A-4F90-AACA-2ECF259F86A0}">
      <dsp:nvSpPr>
        <dsp:cNvPr id="0" name=""/>
        <dsp:cNvSpPr/>
      </dsp:nvSpPr>
      <dsp:spPr>
        <a:xfrm rot="5400000">
          <a:off x="4136345" y="-2002476"/>
          <a:ext cx="560186" cy="7626322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підготовче засідання господарського суду (оцінка відзиву боржника, призначення експертизи фінансового стану боржника, з’ясування ознак платоспроможності боржника, оголошення в офіційних друкованих засобах про порушення справи і ін.)</a:t>
          </a:r>
          <a:endParaRPr lang="ru-RU" sz="1400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603277" y="1557938"/>
        <a:ext cx="7598976" cy="505494"/>
      </dsp:txXfrm>
    </dsp:sp>
    <dsp:sp modelId="{CCE544C7-9F52-4AD2-B2D6-0476D12EC382}">
      <dsp:nvSpPr>
        <dsp:cNvPr id="0" name=""/>
        <dsp:cNvSpPr/>
      </dsp:nvSpPr>
      <dsp:spPr>
        <a:xfrm rot="5400000">
          <a:off x="-129273" y="2423177"/>
          <a:ext cx="861824" cy="603277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rgbClr val="000000"/>
              </a:solidFill>
            </a:rPr>
            <a:t>4 </a:t>
          </a:r>
          <a:r>
            <a:rPr lang="ru-RU" sz="1400" kern="1200" dirty="0" err="1">
              <a:solidFill>
                <a:srgbClr val="000000"/>
              </a:solidFill>
            </a:rPr>
            <a:t>етап</a:t>
          </a:r>
          <a:endParaRPr lang="ru-RU" sz="1400" kern="1200" dirty="0">
            <a:solidFill>
              <a:srgbClr val="000000"/>
            </a:solidFill>
          </a:endParaRPr>
        </a:p>
      </dsp:txBody>
      <dsp:txXfrm rot="-5400000">
        <a:off x="1" y="2595543"/>
        <a:ext cx="603277" cy="258547"/>
      </dsp:txXfrm>
    </dsp:sp>
    <dsp:sp modelId="{B6C6FD04-C1EE-4211-B771-2863B2F07F76}">
      <dsp:nvSpPr>
        <dsp:cNvPr id="0" name=""/>
        <dsp:cNvSpPr/>
      </dsp:nvSpPr>
      <dsp:spPr>
        <a:xfrm rot="5400000">
          <a:off x="4136345" y="-1239164"/>
          <a:ext cx="560186" cy="7626322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попереднє засідання суду (розгляд реєстру вимог кредиторів,  затвердження реєстру, призначення дати проведення зборів кредиторів)</a:t>
          </a:r>
          <a:endParaRPr lang="ru-RU" sz="1400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603277" y="2321250"/>
        <a:ext cx="7598976" cy="505494"/>
      </dsp:txXfrm>
    </dsp:sp>
    <dsp:sp modelId="{DB436864-2C55-4FFA-B4D1-FB1220F099EA}">
      <dsp:nvSpPr>
        <dsp:cNvPr id="0" name=""/>
        <dsp:cNvSpPr/>
      </dsp:nvSpPr>
      <dsp:spPr>
        <a:xfrm rot="5400000">
          <a:off x="-129273" y="3186489"/>
          <a:ext cx="861824" cy="603277"/>
        </a:xfrm>
        <a:prstGeom prst="chevron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rgbClr val="000000"/>
              </a:solidFill>
            </a:rPr>
            <a:t>5 </a:t>
          </a:r>
          <a:r>
            <a:rPr lang="ru-RU" sz="1400" kern="1200" dirty="0" err="1">
              <a:solidFill>
                <a:srgbClr val="000000"/>
              </a:solidFill>
            </a:rPr>
            <a:t>етап</a:t>
          </a:r>
          <a:endParaRPr lang="ru-RU" sz="1400" kern="1200" dirty="0">
            <a:solidFill>
              <a:srgbClr val="000000"/>
            </a:solidFill>
          </a:endParaRPr>
        </a:p>
      </dsp:txBody>
      <dsp:txXfrm rot="-5400000">
        <a:off x="1" y="3358855"/>
        <a:ext cx="603277" cy="258547"/>
      </dsp:txXfrm>
    </dsp:sp>
    <dsp:sp modelId="{CE206089-2FF6-4044-866C-0A25330B0D22}">
      <dsp:nvSpPr>
        <dsp:cNvPr id="0" name=""/>
        <dsp:cNvSpPr/>
      </dsp:nvSpPr>
      <dsp:spPr>
        <a:xfrm rot="5400000">
          <a:off x="4136345" y="-475852"/>
          <a:ext cx="560186" cy="7626322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проведення зборів кредиторів та створення комітету кредиторів, звернення до суду з клопотанням (відкриття процедури санації, укладення мирової угоди, визначення боржника банкрутом і відкриття ліквідаційної процедури)</a:t>
          </a:r>
          <a:endParaRPr lang="ru-RU" sz="1400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603277" y="3084562"/>
        <a:ext cx="7598976" cy="505494"/>
      </dsp:txXfrm>
    </dsp:sp>
    <dsp:sp modelId="{42196ADD-C70E-4EA8-AAFD-6820E9B895AB}">
      <dsp:nvSpPr>
        <dsp:cNvPr id="0" name=""/>
        <dsp:cNvSpPr/>
      </dsp:nvSpPr>
      <dsp:spPr>
        <a:xfrm rot="5400000">
          <a:off x="-129273" y="3949801"/>
          <a:ext cx="861824" cy="603277"/>
        </a:xfrm>
        <a:prstGeom prst="bevel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rgbClr val="000000"/>
              </a:solidFill>
            </a:rPr>
            <a:t>6</a:t>
          </a:r>
          <a:r>
            <a:rPr lang="ru-RU" sz="1400" kern="1200" dirty="0">
              <a:solidFill>
                <a:srgbClr val="000000"/>
              </a:solidFill>
            </a:rPr>
            <a:t> </a:t>
          </a:r>
          <a:r>
            <a:rPr lang="ru-RU" sz="1400" kern="1200" dirty="0" err="1">
              <a:solidFill>
                <a:srgbClr val="000000"/>
              </a:solidFill>
            </a:rPr>
            <a:t>етап</a:t>
          </a:r>
          <a:endParaRPr lang="ru-RU" sz="1400" kern="1200" dirty="0">
            <a:solidFill>
              <a:srgbClr val="000000"/>
            </a:solidFill>
          </a:endParaRPr>
        </a:p>
      </dsp:txBody>
      <dsp:txXfrm rot="-5400000">
        <a:off x="75410" y="3895938"/>
        <a:ext cx="452457" cy="711004"/>
      </dsp:txXfrm>
    </dsp:sp>
    <dsp:sp modelId="{5492F7AF-1B9B-43E9-8713-E83B0C542B87}">
      <dsp:nvSpPr>
        <dsp:cNvPr id="0" name=""/>
        <dsp:cNvSpPr/>
      </dsp:nvSpPr>
      <dsp:spPr>
        <a:xfrm rot="5400000">
          <a:off x="4119491" y="311956"/>
          <a:ext cx="560186" cy="7626322"/>
        </a:xfrm>
        <a:prstGeom prst="round2Same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400" kern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підсумкове засідання суду ( ухвала про санацію, ухвала про складання мирової угоди, постанова про визнання боржника банкрутом і відкриття ліквідаційної процедури)</a:t>
          </a:r>
          <a:endParaRPr lang="ru-RU" sz="1400" kern="120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586423" y="3872370"/>
        <a:ext cx="7598976" cy="505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ocuments\My Webs\soniacoleman\PowerPoint Templates\Templates6\Black Rag\blackrag_tit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00200" y="1524000"/>
            <a:ext cx="6096000" cy="1879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95000"/>
              </a:lnSpc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/>
              <a:t>Образец заголовка</a:t>
            </a:r>
            <a:endParaRPr lang="en-GB" noProof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82750" y="4076700"/>
            <a:ext cx="5861050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  <a:endParaRPr lang="en-GB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45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287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399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/>
          <a:p>
            <a:pPr lvl="0"/>
            <a:r>
              <a:rPr lang="ru-RU" noProof="0"/>
              <a:t>Вставка клипа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529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2514600"/>
            <a:ext cx="7772400" cy="3581400"/>
          </a:xfrm>
        </p:spPr>
        <p:txBody>
          <a:bodyPr/>
          <a:lstStyle/>
          <a:p>
            <a:pPr lvl="0"/>
            <a:r>
              <a:rPr lang="ru-RU" noProof="0"/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901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4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71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6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390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4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079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4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151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4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108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4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81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101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4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52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4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78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2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96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972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34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25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17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772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A11103F2-D0CA-4C88-8C1B-7C05C3CDD5F1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6A81AE55-91C7-4693-AEAB-E0DBB0ED47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31" name="FormatShape" descr="\\Catalpa\standdsk\Mirrors\Ofc97Adm\Clipart\Photos\SPORTS\SKIING.JPG" hidden="1"/>
          <p:cNvSpPr>
            <a:spLocks noChangeArrowheads="1"/>
          </p:cNvSpPr>
          <p:nvPr/>
        </p:nvSpPr>
        <p:spPr bwMode="auto">
          <a:xfrm>
            <a:off x="-1333500" y="1701800"/>
            <a:ext cx="11811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4"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2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5EC9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F5EC9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5EC9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5EC9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5EC9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5EC9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5EC9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5EC9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5EC9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5EC9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916832"/>
            <a:ext cx="6096000" cy="1879600"/>
          </a:xfrm>
        </p:spPr>
        <p:txBody>
          <a:bodyPr/>
          <a:lstStyle/>
          <a:p>
            <a:r>
              <a:rPr lang="uk-UA" sz="4000">
                <a:solidFill>
                  <a:srgbClr val="000000"/>
                </a:solidFill>
              </a:rPr>
              <a:t>Презентація </a:t>
            </a:r>
            <a:r>
              <a:rPr lang="en-US" sz="4000">
                <a:solidFill>
                  <a:srgbClr val="000000"/>
                </a:solidFill>
              </a:rPr>
              <a:t>: </a:t>
            </a:r>
            <a:r>
              <a:rPr lang="en-US" sz="4000" dirty="0">
                <a:solidFill>
                  <a:srgbClr val="000000"/>
                </a:solidFill>
              </a:rPr>
              <a:t>“</a:t>
            </a:r>
            <a:r>
              <a:rPr lang="uk-UA" sz="4000" dirty="0">
                <a:solidFill>
                  <a:srgbClr val="000000"/>
                </a:solidFill>
              </a:rPr>
              <a:t>Антикризове фінансове управління</a:t>
            </a:r>
            <a:r>
              <a:rPr lang="en-US" sz="4000" dirty="0">
                <a:solidFill>
                  <a:srgbClr val="000000"/>
                </a:solidFill>
              </a:rPr>
              <a:t>”</a:t>
            </a:r>
            <a:endParaRPr lang="ru-RU" sz="4000" dirty="0">
              <a:solidFill>
                <a:srgbClr val="0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293096"/>
            <a:ext cx="5861050" cy="1257300"/>
          </a:xfrm>
        </p:spPr>
        <p:txBody>
          <a:bodyPr/>
          <a:lstStyle/>
          <a:p>
            <a:pPr algn="r"/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340450"/>
              </p:ext>
            </p:extLst>
          </p:nvPr>
        </p:nvGraphicFramePr>
        <p:xfrm>
          <a:off x="467544" y="1196752"/>
          <a:ext cx="8208913" cy="525658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86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5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6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695"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</a:rPr>
                        <a:t>Назва моделі</a:t>
                      </a:r>
                      <a:endParaRPr lang="uk-UA" sz="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</a:rPr>
                        <a:t>Окремі фактори включені в модель</a:t>
                      </a:r>
                      <a:endParaRPr lang="uk-UA" sz="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  <a:latin typeface="Times New Roman"/>
                          <a:ea typeface="Times New Roman"/>
                        </a:rPr>
                        <a:t>Результати досліджень</a:t>
                      </a:r>
                      <a:endParaRPr lang="uk-UA" sz="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4207"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i="1">
                          <a:effectLst/>
                          <a:latin typeface="Times New Roman"/>
                          <a:ea typeface="Times New Roman"/>
                        </a:rPr>
                        <a:t>Альтмана</a:t>
                      </a:r>
                      <a:endParaRPr lang="uk-UA" sz="11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jus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uk-UA" sz="1100" b="0" baseline="-25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оборотний капітал / активи;</a:t>
                      </a:r>
                    </a:p>
                    <a:p>
                      <a:pPr marR="180340" algn="jus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uk-UA" sz="1100" b="0" baseline="-25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нерозподілений прибуток / сума активів;</a:t>
                      </a:r>
                    </a:p>
                    <a:p>
                      <a:pPr marL="375920" marR="180340" indent="-375920" algn="jus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uk-UA" sz="1100" b="0" baseline="-25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прибуток до сплати податків і процентів / сума активів;</a:t>
                      </a:r>
                    </a:p>
                    <a:p>
                      <a:pPr marL="375920" marR="180340" indent="-375920" algn="jus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uk-UA" sz="1100" b="0" baseline="-250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ринкова вартість акцій (підприємства) власний капітал / позиковий капітал;</a:t>
                      </a:r>
                    </a:p>
                    <a:p>
                      <a:pPr marL="375920" marR="180340" indent="-375920" algn="jus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uk-UA" sz="1100" b="0" baseline="-250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виручка / сума активів).</a:t>
                      </a: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R="180340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 b="0" i="1" dirty="0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ru-RU" sz="1100" b="0" i="1" dirty="0">
                          <a:effectLst/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0,012х</a:t>
                      </a:r>
                      <a:r>
                        <a:rPr lang="uk-UA" sz="1100" b="0" i="1" baseline="-25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 + 0,014х</a:t>
                      </a:r>
                      <a:r>
                        <a:rPr lang="uk-UA" sz="1100" b="0" i="1" baseline="-25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 + 0,033х</a:t>
                      </a:r>
                      <a:r>
                        <a:rPr lang="uk-UA" sz="1100" b="0" i="1" baseline="-25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 + 0,006х</a:t>
                      </a:r>
                      <a:r>
                        <a:rPr lang="uk-UA" sz="1100" b="0" i="1" baseline="-25000" dirty="0">
                          <a:effectLst/>
                          <a:latin typeface="Times New Roman"/>
                          <a:ea typeface="Times New Roman"/>
                        </a:rPr>
                        <a:t>4 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 + 0,999х</a:t>
                      </a:r>
                      <a:r>
                        <a:rPr lang="uk-UA" sz="1100" b="0" i="1" baseline="-250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uk-UA" sz="1100" b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18034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мінімально допустиме значення  </a:t>
                      </a:r>
                      <a:r>
                        <a:rPr lang="en-US" sz="1100" b="0" i="1" dirty="0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R="18034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1,</a:t>
                      </a:r>
                      <a:r>
                        <a:rPr lang="ru-RU" sz="1100" b="0" dirty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висока </a:t>
                      </a:r>
                      <a:r>
                        <a:rPr lang="uk-UA" sz="1100" b="0" dirty="0" err="1">
                          <a:effectLst/>
                          <a:latin typeface="Times New Roman"/>
                          <a:ea typeface="Times New Roman"/>
                        </a:rPr>
                        <a:t>імовірнісь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</a:p>
                    <a:p>
                      <a:pPr marR="18034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– 1,81-2,67 – не можна однозначно   визначити;</a:t>
                      </a:r>
                    </a:p>
                    <a:p>
                      <a:pPr marR="18034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– 2,67 і вище - низька</a:t>
                      </a: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3475"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i="1">
                          <a:effectLst/>
                          <a:latin typeface="Times New Roman"/>
                          <a:ea typeface="Times New Roman"/>
                        </a:rPr>
                        <a:t>Ліса</a:t>
                      </a:r>
                      <a:endParaRPr lang="uk-UA" sz="11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uk-UA" sz="1100" b="0" baseline="-25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оборотний капітал / сума активів;</a:t>
                      </a:r>
                    </a:p>
                    <a:p>
                      <a:pPr marR="180340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uk-UA" sz="1100" b="0" baseline="-25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операційний прибуток / сума активів;</a:t>
                      </a:r>
                    </a:p>
                    <a:p>
                      <a:pPr marL="375920" marR="180340" indent="-375920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uk-UA" sz="1100" b="0" baseline="-25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нерозподілений прибуток / сума активів;</a:t>
                      </a:r>
                    </a:p>
                    <a:p>
                      <a:pPr marL="375920" marR="180340" indent="-375920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uk-UA" sz="1100" b="0" baseline="-250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власний капітал / позиковий капітал;</a:t>
                      </a:r>
                    </a:p>
                    <a:p>
                      <a:pPr marR="180340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jus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uk-UA" sz="1100" b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180340" algn="jus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 b="0" i="1" dirty="0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ru-RU" sz="1100" b="0" i="1" dirty="0">
                          <a:effectLst/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0,063х</a:t>
                      </a:r>
                      <a:r>
                        <a:rPr lang="uk-UA" sz="1100" b="0" i="1" baseline="-25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 + 0,092х</a:t>
                      </a:r>
                      <a:r>
                        <a:rPr lang="uk-UA" sz="1100" b="0" i="1" baseline="-25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 + 0,057х</a:t>
                      </a:r>
                      <a:r>
                        <a:rPr lang="uk-UA" sz="1100" b="0" i="1" baseline="-25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 + 0,001х</a:t>
                      </a:r>
                      <a:r>
                        <a:rPr lang="uk-UA" sz="1100" b="0" i="1" baseline="-250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uk-UA" sz="1100" b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180340" algn="jus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- </a:t>
                      </a:r>
                      <a:r>
                        <a:rPr lang="ru-RU" sz="1100" b="0" dirty="0">
                          <a:effectLst/>
                          <a:latin typeface="Times New Roman"/>
                          <a:ea typeface="Times New Roman"/>
                        </a:rPr>
                        <a:t>&lt; 0,037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- </a:t>
                      </a:r>
                      <a:r>
                        <a:rPr lang="ru-RU" sz="1100" b="0" dirty="0" err="1">
                          <a:effectLst/>
                          <a:latin typeface="Times New Roman"/>
                          <a:ea typeface="Times New Roman"/>
                        </a:rPr>
                        <a:t>потенційний</a:t>
                      </a:r>
                      <a:r>
                        <a:rPr lang="ru-RU" sz="1100" b="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b="0" dirty="0" err="1">
                          <a:effectLst/>
                          <a:latin typeface="Times New Roman"/>
                          <a:ea typeface="Times New Roman"/>
                        </a:rPr>
                        <a:t>банкрут</a:t>
                      </a:r>
                      <a:endParaRPr lang="uk-UA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4207"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i="1">
                          <a:effectLst/>
                          <a:latin typeface="Times New Roman"/>
                          <a:ea typeface="Times New Roman"/>
                        </a:rPr>
                        <a:t>Спрінгейта</a:t>
                      </a:r>
                      <a:endParaRPr lang="uk-UA" sz="11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uk-UA" sz="1100" b="0" baseline="-25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робочий капітал / сума активів;</a:t>
                      </a:r>
                    </a:p>
                    <a:p>
                      <a:pPr marL="375920" marR="180340" indent="-375920" algn="jus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uk-UA" sz="1100" b="0" baseline="-25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прибуток до сплати податків і процентів / сума активів;</a:t>
                      </a:r>
                    </a:p>
                    <a:p>
                      <a:pPr marL="375920" marR="180340" indent="-375920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uk-UA" sz="1100" b="0" baseline="-25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прибуток до сплати податків / короткострокова заборгованість;</a:t>
                      </a:r>
                    </a:p>
                    <a:p>
                      <a:pPr marL="375920" marR="180340" indent="-375920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uk-UA" sz="1100" b="0" baseline="-250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– виручка / сума активів;</a:t>
                      </a:r>
                    </a:p>
                    <a:p>
                      <a:pPr marR="180340" algn="jus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uk-UA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uk-UA" sz="1100" b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180340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 b="0" i="1" dirty="0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ru-RU" sz="1100" b="0" i="1" dirty="0">
                          <a:effectLst/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1,03х</a:t>
                      </a:r>
                      <a:r>
                        <a:rPr lang="uk-UA" sz="1100" b="0" i="1" baseline="-25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 + 3,07х</a:t>
                      </a:r>
                      <a:r>
                        <a:rPr lang="uk-UA" sz="1100" b="0" i="1" baseline="-25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 + 0,66х</a:t>
                      </a:r>
                      <a:r>
                        <a:rPr lang="uk-UA" sz="1100" b="0" i="1" baseline="-25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 + 0,4х</a:t>
                      </a:r>
                      <a:r>
                        <a:rPr lang="uk-UA" sz="1100" b="0" i="1" baseline="-25000" dirty="0">
                          <a:effectLst/>
                          <a:latin typeface="Times New Roman"/>
                          <a:ea typeface="Times New Roman"/>
                        </a:rPr>
                        <a:t>4 </a:t>
                      </a:r>
                      <a:r>
                        <a:rPr lang="uk-UA" sz="1100" b="0" i="1" dirty="0"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  <a:endParaRPr lang="uk-UA" sz="1100" b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180340" algn="jus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R="180340" algn="jus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 - </a:t>
                      </a:r>
                      <a:r>
                        <a:rPr lang="ru-RU" sz="1100" b="0" dirty="0">
                          <a:effectLst/>
                          <a:latin typeface="Times New Roman"/>
                          <a:ea typeface="Times New Roman"/>
                        </a:rPr>
                        <a:t>&lt; 0,</a:t>
                      </a:r>
                      <a:r>
                        <a:rPr lang="uk-UA" sz="1100" b="0" dirty="0">
                          <a:effectLst/>
                          <a:latin typeface="Times New Roman"/>
                          <a:ea typeface="Times New Roman"/>
                        </a:rPr>
                        <a:t>862 -</a:t>
                      </a:r>
                      <a:r>
                        <a:rPr lang="ru-RU" sz="1100" b="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b="0" dirty="0" err="1">
                          <a:effectLst/>
                          <a:latin typeface="Times New Roman"/>
                          <a:ea typeface="Times New Roman"/>
                        </a:rPr>
                        <a:t>потенційний</a:t>
                      </a:r>
                      <a:r>
                        <a:rPr lang="ru-RU" sz="1100" b="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b="0" dirty="0" err="1">
                          <a:effectLst/>
                          <a:latin typeface="Times New Roman"/>
                          <a:ea typeface="Times New Roman"/>
                        </a:rPr>
                        <a:t>банкрут</a:t>
                      </a:r>
                      <a:endParaRPr lang="uk-UA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59632" y="332656"/>
            <a:ext cx="6844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>
                <a:solidFill>
                  <a:srgbClr val="F5EC91"/>
                </a:solidFill>
              </a:rPr>
              <a:t>Моделі прогнозування банкрутства</a:t>
            </a:r>
            <a:endParaRPr lang="ru-RU" sz="3200" dirty="0">
              <a:solidFill>
                <a:srgbClr val="F5EC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955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568952" cy="1714202"/>
          </a:xfrm>
        </p:spPr>
        <p:txBody>
          <a:bodyPr>
            <a:noAutofit/>
          </a:bodyPr>
          <a:lstStyle/>
          <a:p>
            <a:r>
              <a:rPr lang="uk-UA" sz="3200" dirty="0"/>
              <a:t>Використання  системи формалізованих та неформалізованих критеріїв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339752" y="1412776"/>
            <a:ext cx="4608512" cy="792088"/>
          </a:xfrm>
          <a:ln w="9525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uk-UA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Базується на використанні певної </a:t>
            </a:r>
          </a:p>
          <a:p>
            <a:pPr marL="0" indent="0" algn="ctr">
              <a:buNone/>
            </a:pPr>
            <a:r>
              <a:rPr lang="uk-UA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дворівневої  системи показників</a:t>
            </a:r>
          </a:p>
          <a:p>
            <a:pPr algn="ctr"/>
            <a:endParaRPr lang="uk-UA" sz="20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36912"/>
            <a:ext cx="3960440" cy="1323439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uk-UA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Критерії і показники, несприятливі поточні значення яких чи динаміка змін, яка утворюється, свідчать про можливі в майбутньому значні фінансові ускладнення, в тому числі і банкрутство</a:t>
            </a:r>
            <a:endParaRPr lang="uk-UA" sz="1600" u="sng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437112"/>
            <a:ext cx="3960440" cy="156966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Повторні суттєві втрати в основній виробничій діяльності;</a:t>
            </a:r>
          </a:p>
          <a:p>
            <a:pPr>
              <a:buFont typeface="Arial" pitchFamily="34" charset="0"/>
              <a:buChar char="•"/>
            </a:pPr>
            <a:r>
              <a:rPr lang="uk-UA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хронічна нестача оборотних засобів;</a:t>
            </a:r>
          </a:p>
          <a:p>
            <a:pPr>
              <a:buFont typeface="Arial" pitchFamily="34" charset="0"/>
              <a:buChar char="•"/>
            </a:pPr>
            <a:r>
              <a:rPr lang="uk-UA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підвищення критичного рівня простроченої кредиторської заборгованості </a:t>
            </a:r>
            <a:endParaRPr lang="ru-RU" sz="1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2636912"/>
            <a:ext cx="3960440" cy="107721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uk-UA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Критерії і показники, негативні значення яких не дають підстав розглядати поточний фінансовий стан підприємства як критичний </a:t>
            </a:r>
            <a:endParaRPr lang="ru-RU" sz="1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4437112"/>
            <a:ext cx="3960440" cy="107721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Втрата ключових співробітників апарату управління; </a:t>
            </a:r>
          </a:p>
          <a:p>
            <a:pPr>
              <a:buFont typeface="Arial" pitchFamily="34" charset="0"/>
              <a:buChar char="•"/>
            </a:pPr>
            <a:r>
              <a:rPr lang="uk-UA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участь підприємства в судових справах </a:t>
            </a:r>
            <a:endParaRPr lang="ru-RU" sz="1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Прямая со стрелкой 8"/>
          <p:cNvCxnSpPr>
            <a:stCxn id="3" idx="2"/>
            <a:endCxn id="4" idx="0"/>
          </p:cNvCxnSpPr>
          <p:nvPr/>
        </p:nvCxnSpPr>
        <p:spPr bwMode="auto">
          <a:xfrm flipH="1">
            <a:off x="2375756" y="2204864"/>
            <a:ext cx="2268252" cy="43204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Прямая со стрелкой 10"/>
          <p:cNvCxnSpPr>
            <a:stCxn id="3" idx="2"/>
            <a:endCxn id="6" idx="0"/>
          </p:cNvCxnSpPr>
          <p:nvPr/>
        </p:nvCxnSpPr>
        <p:spPr bwMode="auto">
          <a:xfrm>
            <a:off x="4644008" y="2204864"/>
            <a:ext cx="2052228" cy="43204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Прямая со стрелкой 12"/>
          <p:cNvCxnSpPr>
            <a:stCxn id="4" idx="2"/>
            <a:endCxn id="5" idx="0"/>
          </p:cNvCxnSpPr>
          <p:nvPr/>
        </p:nvCxnSpPr>
        <p:spPr bwMode="auto">
          <a:xfrm>
            <a:off x="2375756" y="3960351"/>
            <a:ext cx="0" cy="47676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Прямая со стрелкой 14"/>
          <p:cNvCxnSpPr>
            <a:stCxn id="6" idx="2"/>
            <a:endCxn id="7" idx="0"/>
          </p:cNvCxnSpPr>
          <p:nvPr/>
        </p:nvCxnSpPr>
        <p:spPr bwMode="auto">
          <a:xfrm>
            <a:off x="6696236" y="3714130"/>
            <a:ext cx="0" cy="72298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79147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33400"/>
            <a:ext cx="8424936" cy="1066800"/>
          </a:xfrm>
        </p:spPr>
        <p:txBody>
          <a:bodyPr>
            <a:normAutofit fontScale="90000"/>
          </a:bodyPr>
          <a:lstStyle/>
          <a:p>
            <a:r>
              <a:rPr lang="uk-UA" dirty="0"/>
              <a:t>Оцінка і прогнозування показників задовільності структури балансу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11560" y="1916832"/>
            <a:ext cx="7772400" cy="626368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Розраховуються коефіцієнти: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2699792" y="5733256"/>
            <a:ext cx="3744416" cy="648072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Структури балансу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2699792" y="4941168"/>
            <a:ext cx="3672408" cy="648072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Фінансової стійкості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2699792" y="4149080"/>
            <a:ext cx="3672408" cy="648072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Покриття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2699792" y="3356992"/>
            <a:ext cx="3672408" cy="648072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Ліквідності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2699792" y="2564904"/>
            <a:ext cx="3672408" cy="648072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Платоспроможності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324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Етапы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антикризового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066800"/>
          </a:xfrm>
        </p:spPr>
        <p:txBody>
          <a:bodyPr/>
          <a:lstStyle/>
          <a:p>
            <a:r>
              <a:rPr lang="uk-UA" dirty="0"/>
              <a:t>Банкрутство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4827240"/>
          </a:xfrm>
        </p:spPr>
        <p:txBody>
          <a:bodyPr/>
          <a:lstStyle/>
          <a:p>
            <a:pPr>
              <a:buNone/>
            </a:pPr>
            <a:r>
              <a:rPr lang="ru-RU" dirty="0"/>
              <a:t>	</a:t>
            </a:r>
            <a:r>
              <a:rPr lang="ru-RU" dirty="0" err="1"/>
              <a:t>Процес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, </a:t>
            </a:r>
            <a:r>
              <a:rPr lang="ru-RU" dirty="0" err="1"/>
              <a:t>нездатна</a:t>
            </a:r>
            <a:r>
              <a:rPr lang="ru-RU" dirty="0"/>
              <a:t> </a:t>
            </a:r>
            <a:r>
              <a:rPr lang="ru-RU" dirty="0" err="1"/>
              <a:t>розрахуватися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 кредиторами, за </a:t>
            </a:r>
            <a:r>
              <a:rPr lang="ru-RU" dirty="0" err="1"/>
              <a:t>рішенням</a:t>
            </a:r>
            <a:r>
              <a:rPr lang="ru-RU" dirty="0"/>
              <a:t> суду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</a:t>
            </a:r>
            <a:r>
              <a:rPr lang="ru-RU" dirty="0" err="1"/>
              <a:t>розподіляється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кредиторами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встановленої</a:t>
            </a:r>
            <a:r>
              <a:rPr lang="ru-RU" dirty="0"/>
              <a:t> законом </a:t>
            </a:r>
            <a:r>
              <a:rPr lang="ru-RU" dirty="0" err="1"/>
              <a:t>черговості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боргів</a:t>
            </a:r>
            <a:r>
              <a:rPr lang="ru-RU" dirty="0"/>
              <a:t> кредиторам, таких як </a:t>
            </a:r>
            <a:r>
              <a:rPr lang="ru-RU" dirty="0" err="1"/>
              <a:t>податки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/>
              <a:t>заробітна</a:t>
            </a:r>
            <a:r>
              <a:rPr lang="ru-RU" dirty="0"/>
              <a:t> плата </a:t>
            </a:r>
            <a:r>
              <a:rPr lang="ru-RU" dirty="0" err="1"/>
              <a:t>працівникам</a:t>
            </a:r>
            <a:r>
              <a:rPr lang="ru-RU" dirty="0"/>
              <a:t> </a:t>
            </a:r>
            <a:r>
              <a:rPr lang="ru-RU" dirty="0" err="1"/>
              <a:t>організації-банкрута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Процедура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банкрутом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2339752" y="548680"/>
            <a:ext cx="4608512" cy="576064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Судові процедури банкрутства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23528" y="1700808"/>
            <a:ext cx="1944216" cy="720080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Розпоряджання майном боржника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483768" y="1700808"/>
            <a:ext cx="1944216" cy="720080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Мирова угода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4644008" y="1700808"/>
            <a:ext cx="1944216" cy="720080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Санація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6804248" y="1700808"/>
            <a:ext cx="1944216" cy="720080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Ліквідація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23528" y="3068960"/>
            <a:ext cx="1944216" cy="1656184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Система</a:t>
            </a:r>
            <a:r>
              <a:rPr kumimoji="0" lang="uk-UA" sz="16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заходів з нагляду і контролю за розпоряджанням і управлінням майном боржника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483768" y="3068960"/>
            <a:ext cx="1944216" cy="1800200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Домовленість між боржником і кредиторами про відстрочку або прощення кредиторами боргів боржника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4644008" y="3068960"/>
            <a:ext cx="1944216" cy="1656184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Система заходів щодо фінансово-господарського</a:t>
            </a:r>
            <a:r>
              <a:rPr kumimoji="0" lang="uk-UA" sz="16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стану боржника та задоволення вимог кредиторів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6804248" y="3068960"/>
            <a:ext cx="1944216" cy="3240360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Відкриття ліквідаційної процедури та призначення господарським судом ліквідатора для припинення діяльності банкрута і задоволення вимог кредиторів шляхом продажу майна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4" name="Прямая со стрелкой 13"/>
          <p:cNvCxnSpPr>
            <a:stCxn id="5" idx="2"/>
            <a:endCxn id="9" idx="0"/>
          </p:cNvCxnSpPr>
          <p:nvPr/>
        </p:nvCxnSpPr>
        <p:spPr bwMode="auto">
          <a:xfrm>
            <a:off x="1295636" y="2420888"/>
            <a:ext cx="0" cy="64807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Прямая со стрелкой 15"/>
          <p:cNvCxnSpPr>
            <a:stCxn id="6" idx="2"/>
            <a:endCxn id="10" idx="0"/>
          </p:cNvCxnSpPr>
          <p:nvPr/>
        </p:nvCxnSpPr>
        <p:spPr bwMode="auto">
          <a:xfrm>
            <a:off x="3455876" y="2420888"/>
            <a:ext cx="0" cy="64807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Прямая со стрелкой 17"/>
          <p:cNvCxnSpPr>
            <a:stCxn id="7" idx="2"/>
            <a:endCxn id="11" idx="0"/>
          </p:cNvCxnSpPr>
          <p:nvPr/>
        </p:nvCxnSpPr>
        <p:spPr bwMode="auto">
          <a:xfrm>
            <a:off x="5616116" y="2420888"/>
            <a:ext cx="0" cy="64807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Прямая со стрелкой 19"/>
          <p:cNvCxnSpPr>
            <a:stCxn id="8" idx="2"/>
            <a:endCxn id="12" idx="0"/>
          </p:cNvCxnSpPr>
          <p:nvPr/>
        </p:nvCxnSpPr>
        <p:spPr bwMode="auto">
          <a:xfrm>
            <a:off x="7776356" y="2420888"/>
            <a:ext cx="0" cy="64807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>
            <a:off x="1331640" y="1412776"/>
            <a:ext cx="648072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Прямая со стрелкой 23"/>
          <p:cNvCxnSpPr>
            <a:endCxn id="5" idx="0"/>
          </p:cNvCxnSpPr>
          <p:nvPr/>
        </p:nvCxnSpPr>
        <p:spPr bwMode="auto">
          <a:xfrm flipH="1">
            <a:off x="1295636" y="1412776"/>
            <a:ext cx="36004" cy="2880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Прямая со стрелкой 27"/>
          <p:cNvCxnSpPr/>
          <p:nvPr/>
        </p:nvCxnSpPr>
        <p:spPr bwMode="auto">
          <a:xfrm>
            <a:off x="-2556792" y="0"/>
            <a:ext cx="914400" cy="914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Прямая со стрелкой 29"/>
          <p:cNvCxnSpPr>
            <a:endCxn id="6" idx="0"/>
          </p:cNvCxnSpPr>
          <p:nvPr/>
        </p:nvCxnSpPr>
        <p:spPr bwMode="auto">
          <a:xfrm flipH="1">
            <a:off x="3455876" y="1412776"/>
            <a:ext cx="36004" cy="2880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 стрелкой 31"/>
          <p:cNvCxnSpPr>
            <a:endCxn id="7" idx="0"/>
          </p:cNvCxnSpPr>
          <p:nvPr/>
        </p:nvCxnSpPr>
        <p:spPr bwMode="auto">
          <a:xfrm flipH="1">
            <a:off x="5616116" y="1412776"/>
            <a:ext cx="36004" cy="2880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Прямая со стрелкой 33"/>
          <p:cNvCxnSpPr>
            <a:endCxn id="8" idx="0"/>
          </p:cNvCxnSpPr>
          <p:nvPr/>
        </p:nvCxnSpPr>
        <p:spPr bwMode="auto">
          <a:xfrm flipH="1">
            <a:off x="7776356" y="1412776"/>
            <a:ext cx="36004" cy="2880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Прямая со стрелкой 22"/>
          <p:cNvCxnSpPr>
            <a:stCxn id="4" idx="2"/>
          </p:cNvCxnSpPr>
          <p:nvPr/>
        </p:nvCxnSpPr>
        <p:spPr bwMode="auto">
          <a:xfrm>
            <a:off x="4644008" y="1124744"/>
            <a:ext cx="0" cy="2880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066800"/>
          </a:xfrm>
        </p:spPr>
        <p:txBody>
          <a:bodyPr/>
          <a:lstStyle/>
          <a:p>
            <a:r>
              <a:rPr lang="uk-UA" b="1" dirty="0"/>
              <a:t>Фінансова санація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446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dirty="0"/>
              <a:t>Система заходів, що здійснюють під час провадження у справі про банкрутство з метою запобігання визнання боржника банкрутом та його ліквідації, спрямована на оздоровлення фінансово-господарського стану боржника, а також задоволення у повному обсязі або частково вимог кредиторів шляхом кредитування, реструктуризації підприємства, боргів і капіталу та (або) зміну організаційно-правової та виробничої структури боржника.</a:t>
            </a:r>
          </a:p>
        </p:txBody>
      </p:sp>
    </p:spTree>
    <p:extLst>
      <p:ext uri="{BB962C8B-B14F-4D97-AF65-F5344CB8AC3E}">
        <p14:creationId xmlns:p14="http://schemas.microsoft.com/office/powerpoint/2010/main" val="3225529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40466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>
                <a:solidFill>
                  <a:srgbClr val="F5EC91"/>
                </a:solidFill>
              </a:rPr>
              <a:t>Санаційні</a:t>
            </a:r>
            <a:r>
              <a:rPr lang="ru-RU" sz="2400" dirty="0">
                <a:solidFill>
                  <a:srgbClr val="F5EC91"/>
                </a:solidFill>
              </a:rPr>
              <a:t> заходи </a:t>
            </a:r>
            <a:r>
              <a:rPr lang="ru-RU" sz="2400" dirty="0" err="1">
                <a:solidFill>
                  <a:srgbClr val="F5EC91"/>
                </a:solidFill>
              </a:rPr>
              <a:t>поділяють</a:t>
            </a:r>
            <a:r>
              <a:rPr lang="ru-RU" sz="2400" dirty="0">
                <a:solidFill>
                  <a:srgbClr val="F5EC91"/>
                </a:solidFill>
              </a:rPr>
              <a:t> на </a:t>
            </a:r>
            <a:r>
              <a:rPr lang="ru-RU" sz="2400" dirty="0" err="1">
                <a:solidFill>
                  <a:srgbClr val="F5EC91"/>
                </a:solidFill>
              </a:rPr>
              <a:t>чотири</a:t>
            </a:r>
            <a:r>
              <a:rPr lang="ru-RU" sz="2400" dirty="0">
                <a:solidFill>
                  <a:srgbClr val="F5EC91"/>
                </a:solidFill>
              </a:rPr>
              <a:t> </a:t>
            </a:r>
            <a:r>
              <a:rPr lang="ru-RU" sz="2400" dirty="0" err="1">
                <a:solidFill>
                  <a:srgbClr val="F5EC91"/>
                </a:solidFill>
              </a:rPr>
              <a:t>типи</a:t>
            </a:r>
            <a:r>
              <a:rPr lang="ru-RU" sz="2400" dirty="0">
                <a:solidFill>
                  <a:srgbClr val="F5EC91"/>
                </a:solidFill>
              </a:rPr>
              <a:t>, </a:t>
            </a:r>
            <a:r>
              <a:rPr lang="ru-RU" sz="2400" dirty="0" err="1">
                <a:solidFill>
                  <a:srgbClr val="F5EC91"/>
                </a:solidFill>
              </a:rPr>
              <a:t>які</a:t>
            </a:r>
            <a:r>
              <a:rPr lang="ru-RU" sz="2400" dirty="0">
                <a:solidFill>
                  <a:srgbClr val="F5EC91"/>
                </a:solidFill>
              </a:rPr>
              <a:t> </a:t>
            </a:r>
            <a:r>
              <a:rPr lang="ru-RU" sz="2400" dirty="0" err="1">
                <a:solidFill>
                  <a:srgbClr val="F5EC91"/>
                </a:solidFill>
              </a:rPr>
              <a:t>згруповані</a:t>
            </a:r>
            <a:r>
              <a:rPr lang="ru-RU" sz="2400" dirty="0">
                <a:solidFill>
                  <a:srgbClr val="F5EC91"/>
                </a:solidFill>
              </a:rPr>
              <a:t> за такими </a:t>
            </a:r>
            <a:r>
              <a:rPr lang="ru-RU" sz="2400" dirty="0" err="1">
                <a:solidFill>
                  <a:srgbClr val="F5EC91"/>
                </a:solidFill>
              </a:rPr>
              <a:t>ознаками</a:t>
            </a:r>
            <a:r>
              <a:rPr lang="ru-RU" sz="2400" dirty="0">
                <a:solidFill>
                  <a:srgbClr val="F5EC91"/>
                </a:solidFill>
              </a:rPr>
              <a:t>: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755576" y="1412776"/>
            <a:ext cx="3456384" cy="432048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Досудова санація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755576" y="2564904"/>
            <a:ext cx="3456384" cy="432048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Судова санація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755576" y="3717032"/>
            <a:ext cx="3456384" cy="432048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Автономна санація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755576" y="5157192"/>
            <a:ext cx="3456384" cy="432048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Гетерономна санація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755576" y="4149080"/>
            <a:ext cx="7776864" cy="720080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</a:rPr>
              <a:t>Передбачає фінансування оздоровлення підприємства за рахунок його власних ресурсів і коштів, наданих власниками та іншими особами (без залучення в санаційний процес коштів сторонніх осіб)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755576" y="5589240"/>
            <a:ext cx="7776864" cy="504056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err="1">
                <a:solidFill>
                  <a:srgbClr val="000000"/>
                </a:solidFill>
              </a:rPr>
              <a:t>Передбачає</a:t>
            </a:r>
            <a:r>
              <a:rPr lang="ru-RU" sz="1400" dirty="0">
                <a:solidFill>
                  <a:srgbClr val="000000"/>
                </a:solidFill>
              </a:rPr>
              <a:t> участь у </a:t>
            </a:r>
            <a:r>
              <a:rPr lang="ru-RU" sz="1400" dirty="0" err="1">
                <a:solidFill>
                  <a:srgbClr val="000000"/>
                </a:solidFill>
              </a:rPr>
              <a:t>ній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сторонніх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осіб</a:t>
            </a:r>
            <a:r>
              <a:rPr lang="ru-RU" sz="1400" dirty="0">
                <a:solidFill>
                  <a:srgbClr val="000000"/>
                </a:solidFill>
              </a:rPr>
              <a:t>, </a:t>
            </a:r>
            <a:r>
              <a:rPr lang="ru-RU" sz="1400" dirty="0" err="1">
                <a:solidFill>
                  <a:srgbClr val="000000"/>
                </a:solidFill>
              </a:rPr>
              <a:t>зокрема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банків</a:t>
            </a:r>
            <a:r>
              <a:rPr lang="ru-RU" sz="1400" dirty="0">
                <a:solidFill>
                  <a:srgbClr val="000000"/>
                </a:solidFill>
              </a:rPr>
              <a:t> та </a:t>
            </a:r>
            <a:r>
              <a:rPr lang="ru-RU" sz="1400" dirty="0" err="1">
                <a:solidFill>
                  <a:srgbClr val="000000"/>
                </a:solidFill>
              </a:rPr>
              <a:t>інших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кредиторів</a:t>
            </a:r>
            <a:r>
              <a:rPr lang="ru-RU" sz="1400" dirty="0">
                <a:solidFill>
                  <a:srgbClr val="000000"/>
                </a:solidFill>
              </a:rPr>
              <a:t>, </a:t>
            </a:r>
            <a:r>
              <a:rPr lang="ru-RU" sz="1400" dirty="0" err="1">
                <a:solidFill>
                  <a:srgbClr val="000000"/>
                </a:solidFill>
              </a:rPr>
              <a:t>клієнтів</a:t>
            </a:r>
            <a:r>
              <a:rPr lang="ru-RU" sz="1400" dirty="0">
                <a:solidFill>
                  <a:srgbClr val="000000"/>
                </a:solidFill>
              </a:rPr>
              <a:t>, </a:t>
            </a:r>
            <a:r>
              <a:rPr lang="ru-RU" sz="1400" dirty="0" err="1">
                <a:solidFill>
                  <a:srgbClr val="000000"/>
                </a:solidFill>
              </a:rPr>
              <a:t>держави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755576" y="1844824"/>
            <a:ext cx="7776864" cy="504056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err="1">
                <a:solidFill>
                  <a:srgbClr val="000000"/>
                </a:solidFill>
              </a:rPr>
              <a:t>Спрямована</a:t>
            </a:r>
            <a:r>
              <a:rPr lang="ru-RU" sz="1400" dirty="0">
                <a:solidFill>
                  <a:srgbClr val="000000"/>
                </a:solidFill>
              </a:rPr>
              <a:t> на </a:t>
            </a:r>
            <a:r>
              <a:rPr lang="ru-RU" sz="1400" dirty="0" err="1">
                <a:solidFill>
                  <a:srgbClr val="000000"/>
                </a:solidFill>
              </a:rPr>
              <a:t>запобігання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порушень</a:t>
            </a:r>
            <a:r>
              <a:rPr lang="ru-RU" sz="1400" dirty="0">
                <a:solidFill>
                  <a:srgbClr val="000000"/>
                </a:solidFill>
              </a:rPr>
              <a:t> у </a:t>
            </a:r>
            <a:r>
              <a:rPr lang="ru-RU" sz="1400" dirty="0" err="1">
                <a:solidFill>
                  <a:srgbClr val="000000"/>
                </a:solidFill>
              </a:rPr>
              <a:t>провадженні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справи</a:t>
            </a:r>
            <a:r>
              <a:rPr lang="ru-RU" sz="1400" dirty="0">
                <a:solidFill>
                  <a:srgbClr val="000000"/>
                </a:solidFill>
              </a:rPr>
              <a:t> про </a:t>
            </a:r>
            <a:r>
              <a:rPr lang="ru-RU" sz="1400" dirty="0" err="1">
                <a:solidFill>
                  <a:srgbClr val="000000"/>
                </a:solidFill>
              </a:rPr>
              <a:t>банкрутство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і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здійснюється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зазвичай</a:t>
            </a:r>
            <a:r>
              <a:rPr lang="ru-RU" sz="1400" dirty="0">
                <a:solidFill>
                  <a:srgbClr val="000000"/>
                </a:solidFill>
              </a:rPr>
              <a:t> на </a:t>
            </a:r>
            <a:r>
              <a:rPr lang="ru-RU" sz="1400" dirty="0" err="1">
                <a:solidFill>
                  <a:srgbClr val="000000"/>
                </a:solidFill>
              </a:rPr>
              <a:t>основі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спеціального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законодавства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755576" y="2996952"/>
            <a:ext cx="7776864" cy="504056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err="1">
                <a:solidFill>
                  <a:srgbClr val="000000"/>
                </a:solidFill>
              </a:rPr>
              <a:t>Необхідна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тоді</a:t>
            </a:r>
            <a:r>
              <a:rPr lang="ru-RU" sz="1400" dirty="0">
                <a:solidFill>
                  <a:srgbClr val="000000"/>
                </a:solidFill>
              </a:rPr>
              <a:t>, коли </a:t>
            </a:r>
            <a:r>
              <a:rPr lang="ru-RU" sz="1400" dirty="0" err="1">
                <a:solidFill>
                  <a:srgbClr val="000000"/>
                </a:solidFill>
              </a:rPr>
              <a:t>процес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банкрутства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розглядається</a:t>
            </a:r>
            <a:r>
              <a:rPr lang="ru-RU" sz="1400" dirty="0">
                <a:solidFill>
                  <a:srgbClr val="000000"/>
                </a:solidFill>
              </a:rPr>
              <a:t> в судовому порядку </a:t>
            </a:r>
            <a:r>
              <a:rPr lang="ru-RU" sz="1400" dirty="0" err="1">
                <a:solidFill>
                  <a:srgbClr val="000000"/>
                </a:solidFill>
              </a:rPr>
              <a:t>згідно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з</a:t>
            </a:r>
            <a:r>
              <a:rPr lang="ru-RU" sz="1400" dirty="0">
                <a:solidFill>
                  <a:srgbClr val="000000"/>
                </a:solidFill>
              </a:rPr>
              <a:t> нормами </a:t>
            </a:r>
            <a:r>
              <a:rPr lang="ru-RU" sz="1400" dirty="0" err="1">
                <a:solidFill>
                  <a:srgbClr val="000000"/>
                </a:solidFill>
              </a:rPr>
              <a:t>законодавства</a:t>
            </a:r>
            <a:r>
              <a:rPr lang="ru-RU" sz="1400" dirty="0">
                <a:solidFill>
                  <a:srgbClr val="000000"/>
                </a:solidFill>
              </a:rPr>
              <a:t> про </a:t>
            </a:r>
            <a:r>
              <a:rPr lang="ru-RU" sz="1400" dirty="0" err="1">
                <a:solidFill>
                  <a:srgbClr val="000000"/>
                </a:solidFill>
              </a:rPr>
              <a:t>неспроможність</a:t>
            </a:r>
            <a:r>
              <a:rPr lang="ru-RU" sz="1400" dirty="0">
                <a:solidFill>
                  <a:srgbClr val="000000"/>
                </a:solidFill>
              </a:rPr>
              <a:t> (</a:t>
            </a:r>
            <a:r>
              <a:rPr lang="ru-RU" sz="1400" dirty="0" err="1">
                <a:solidFill>
                  <a:srgbClr val="000000"/>
                </a:solidFill>
              </a:rPr>
              <a:t>банкрутство</a:t>
            </a:r>
            <a:r>
              <a:rPr lang="ru-RU" sz="1400" dirty="0">
                <a:solidFill>
                  <a:srgbClr val="000000"/>
                </a:solidFill>
              </a:rPr>
              <a:t>) </a:t>
            </a:r>
            <a:r>
              <a:rPr lang="ru-RU" sz="1400" dirty="0" err="1">
                <a:solidFill>
                  <a:srgbClr val="000000"/>
                </a:solidFill>
              </a:rPr>
              <a:t>підприємства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339752" y="548680"/>
            <a:ext cx="4608512" cy="720080"/>
          </a:xfrm>
          <a:ln w="9525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За </a:t>
            </a:r>
            <a:r>
              <a:rPr lang="uk-UA" sz="20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джерелами</a:t>
            </a:r>
            <a:r>
              <a:rPr lang="ru-RU" sz="20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20000"/>
                    <a:lumOff val="80000"/>
                  </a:schemeClr>
                </a:solidFill>
              </a:rPr>
              <a:t>фінансування</a:t>
            </a:r>
            <a:r>
              <a:rPr lang="ru-RU" sz="20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20000"/>
                    <a:lumOff val="80000"/>
                  </a:schemeClr>
                </a:solidFill>
              </a:rPr>
              <a:t>розрізняють</a:t>
            </a:r>
            <a:r>
              <a:rPr lang="ru-RU" sz="20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 два </a:t>
            </a:r>
            <a:r>
              <a:rPr lang="ru-RU" sz="2000" dirty="0" err="1">
                <a:solidFill>
                  <a:schemeClr val="tx1">
                    <a:lumMod val="20000"/>
                    <a:lumOff val="80000"/>
                  </a:schemeClr>
                </a:solidFill>
              </a:rPr>
              <a:t>види</a:t>
            </a:r>
            <a:r>
              <a:rPr lang="ru-RU" sz="20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20000"/>
                    <a:lumOff val="80000"/>
                  </a:schemeClr>
                </a:solidFill>
              </a:rPr>
              <a:t>санації</a:t>
            </a:r>
            <a:endParaRPr lang="uk-UA" sz="2000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916832"/>
            <a:ext cx="3960440" cy="58477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Санація</a:t>
            </a:r>
            <a:r>
              <a:rPr lang="ru-RU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без </a:t>
            </a:r>
            <a:r>
              <a:rPr lang="ru-RU" sz="1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залучення</a:t>
            </a:r>
            <a:r>
              <a:rPr lang="ru-RU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на </a:t>
            </a:r>
            <a:r>
              <a:rPr lang="ru-RU" sz="1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підприємство</a:t>
            </a:r>
            <a:r>
              <a:rPr lang="ru-RU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додаткових</a:t>
            </a:r>
            <a:r>
              <a:rPr lang="ru-RU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фінансових</a:t>
            </a:r>
            <a:r>
              <a:rPr lang="ru-RU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ресурсів</a:t>
            </a:r>
            <a:endParaRPr lang="uk-UA" sz="1600" u="sng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284984"/>
            <a:ext cx="3960440" cy="2062103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зменшення номінального капіталу підприємства;</a:t>
            </a:r>
          </a:p>
          <a:p>
            <a:pPr>
              <a:buFont typeface="Wingdings" pitchFamily="2" charset="2"/>
              <a:buChar char="Ø"/>
            </a:pPr>
            <a:r>
              <a:rPr lang="uk-UA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конверсія власності в борг;</a:t>
            </a:r>
          </a:p>
          <a:p>
            <a:pPr>
              <a:buFont typeface="Wingdings" pitchFamily="2" charset="2"/>
              <a:buChar char="Ø"/>
            </a:pPr>
            <a:r>
              <a:rPr lang="uk-UA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пролонгація термінів сплати заборгованості;</a:t>
            </a:r>
          </a:p>
          <a:p>
            <a:pPr>
              <a:buFont typeface="Wingdings" pitchFamily="2" charset="2"/>
              <a:buChar char="Ø"/>
            </a:pPr>
            <a:r>
              <a:rPr lang="uk-UA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добровільне зменшення заборгованості;</a:t>
            </a:r>
          </a:p>
          <a:p>
            <a:pPr>
              <a:buFont typeface="Wingdings" pitchFamily="2" charset="2"/>
              <a:buChar char="Ø"/>
            </a:pPr>
            <a:r>
              <a:rPr lang="uk-UA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самофінансування.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1916832"/>
            <a:ext cx="3960440" cy="58477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uk-UA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Санація із залученням додаткових зовнішніх фінансових ресурсів</a:t>
            </a:r>
            <a:endParaRPr lang="ru-RU" sz="1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3284984"/>
            <a:ext cx="3960440" cy="2092881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600" dirty="0"/>
              <a:t>альтернативна </a:t>
            </a:r>
            <a:r>
              <a:rPr lang="ru-RU" sz="1600" dirty="0" err="1"/>
              <a:t>санація</a:t>
            </a:r>
            <a:r>
              <a:rPr lang="ru-RU" sz="1600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err="1"/>
              <a:t>зменшення</a:t>
            </a:r>
            <a:r>
              <a:rPr lang="ru-RU" sz="1600" dirty="0"/>
              <a:t> </a:t>
            </a:r>
            <a:r>
              <a:rPr lang="ru-RU" sz="1600" dirty="0" err="1"/>
              <a:t>номінального</a:t>
            </a:r>
            <a:r>
              <a:rPr lang="ru-RU" sz="1600" dirty="0"/>
              <a:t> </a:t>
            </a:r>
            <a:r>
              <a:rPr lang="ru-RU" sz="1600" dirty="0" err="1"/>
              <a:t>капіталу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подальшим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збільшенням</a:t>
            </a:r>
            <a:r>
              <a:rPr lang="ru-RU" sz="1600" dirty="0"/>
              <a:t> (</a:t>
            </a:r>
            <a:r>
              <a:rPr lang="ru-RU" sz="1600" dirty="0" err="1"/>
              <a:t>двоступінчаста</a:t>
            </a:r>
            <a:r>
              <a:rPr lang="ru-RU" sz="1600" dirty="0"/>
              <a:t> </a:t>
            </a:r>
            <a:r>
              <a:rPr lang="ru-RU" sz="1600" dirty="0" err="1"/>
              <a:t>санація</a:t>
            </a:r>
            <a:r>
              <a:rPr lang="ru-RU" sz="1600" dirty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err="1"/>
              <a:t>безповоротна</a:t>
            </a:r>
            <a:r>
              <a:rPr lang="ru-RU" sz="1600" dirty="0"/>
              <a:t> </a:t>
            </a:r>
            <a:r>
              <a:rPr lang="ru-RU" sz="1600" dirty="0" err="1"/>
              <a:t>фінансова</a:t>
            </a:r>
            <a:r>
              <a:rPr lang="ru-RU" sz="1600" dirty="0"/>
              <a:t> </a:t>
            </a:r>
            <a:r>
              <a:rPr lang="ru-RU" sz="1600" dirty="0" err="1"/>
              <a:t>допомога</a:t>
            </a:r>
            <a:r>
              <a:rPr lang="ru-RU" sz="1600" dirty="0"/>
              <a:t> </a:t>
            </a:r>
            <a:r>
              <a:rPr lang="ru-RU" sz="1600" dirty="0" err="1"/>
              <a:t>власників</a:t>
            </a:r>
            <a:r>
              <a:rPr lang="ru-RU" sz="1600" dirty="0"/>
              <a:t> та персоналу;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err="1"/>
              <a:t>емісія</a:t>
            </a:r>
            <a:r>
              <a:rPr lang="ru-RU" sz="1600" dirty="0"/>
              <a:t> </a:t>
            </a:r>
            <a:r>
              <a:rPr lang="ru-RU" sz="1600" dirty="0" err="1"/>
              <a:t>облігацій</a:t>
            </a:r>
            <a:r>
              <a:rPr lang="ru-RU" sz="1600" dirty="0"/>
              <a:t> </a:t>
            </a:r>
            <a:r>
              <a:rPr lang="ru-RU" sz="1600" dirty="0" err="1"/>
              <a:t>конверсійної</a:t>
            </a:r>
            <a:r>
              <a:rPr lang="ru-RU" sz="1600" dirty="0"/>
              <a:t> </a:t>
            </a:r>
            <a:r>
              <a:rPr lang="ru-RU" sz="1600" dirty="0" err="1"/>
              <a:t>позики</a:t>
            </a:r>
            <a:r>
              <a:rPr lang="ru-RU" sz="1600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err="1"/>
              <a:t>запозичення</a:t>
            </a:r>
            <a:r>
              <a:rPr lang="ru-RU" sz="1600" dirty="0"/>
              <a:t> </a:t>
            </a:r>
            <a:r>
              <a:rPr lang="ru-RU" sz="1600" dirty="0" err="1"/>
              <a:t>коштів</a:t>
            </a:r>
            <a:r>
              <a:rPr lang="ru-RU" sz="1600" dirty="0"/>
              <a:t>.</a:t>
            </a:r>
          </a:p>
        </p:txBody>
      </p:sp>
      <p:cxnSp>
        <p:nvCxnSpPr>
          <p:cNvPr id="9" name="Прямая со стрелкой 8"/>
          <p:cNvCxnSpPr>
            <a:stCxn id="3" idx="2"/>
            <a:endCxn id="4" idx="0"/>
          </p:cNvCxnSpPr>
          <p:nvPr/>
        </p:nvCxnSpPr>
        <p:spPr bwMode="auto">
          <a:xfrm flipH="1">
            <a:off x="2447764" y="1268760"/>
            <a:ext cx="2196244" cy="64807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Прямая со стрелкой 10"/>
          <p:cNvCxnSpPr>
            <a:stCxn id="3" idx="2"/>
            <a:endCxn id="6" idx="0"/>
          </p:cNvCxnSpPr>
          <p:nvPr/>
        </p:nvCxnSpPr>
        <p:spPr bwMode="auto">
          <a:xfrm>
            <a:off x="4644008" y="1268760"/>
            <a:ext cx="2124236" cy="64807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Прямая со стрелкой 12"/>
          <p:cNvCxnSpPr>
            <a:stCxn id="4" idx="2"/>
            <a:endCxn id="5" idx="0"/>
          </p:cNvCxnSpPr>
          <p:nvPr/>
        </p:nvCxnSpPr>
        <p:spPr bwMode="auto">
          <a:xfrm>
            <a:off x="2447764" y="2501607"/>
            <a:ext cx="0" cy="78337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Прямая со стрелкой 14"/>
          <p:cNvCxnSpPr>
            <a:stCxn id="6" idx="2"/>
            <a:endCxn id="7" idx="0"/>
          </p:cNvCxnSpPr>
          <p:nvPr/>
        </p:nvCxnSpPr>
        <p:spPr bwMode="auto">
          <a:xfrm>
            <a:off x="6768244" y="2501607"/>
            <a:ext cx="0" cy="78337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7914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Криза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антикризове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060848"/>
            <a:ext cx="7772400" cy="3581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Криза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крайнє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загострення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протиріч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соціально-економічній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загрозою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нормального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конкурентоспроможності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небезпека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банкрутства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переломний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момент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процесах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Антикризове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відбуваються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контрольовані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передбачення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криз,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пом'якшення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криз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Реструктуризація підприємства</a:t>
            </a:r>
            <a:r>
              <a:rPr lang="uk-UA" dirty="0"/>
              <a:t> 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2511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Здійснення організаційно-господарських, фінансово-економічних, правових, технічних заходів, спрямованих на реорганізацію підприємства, зміну форм власності, управління, організаційно-правової форми, що сприятиме фінансовому оздоровленню підприємства, збільшенню обсягів випуску конкурентоспроможної продукції, підвищенню ефективності виробництва та задоволенню вимог кредиторів.</a:t>
            </a:r>
          </a:p>
        </p:txBody>
      </p:sp>
    </p:spTree>
    <p:extLst>
      <p:ext uri="{BB962C8B-B14F-4D97-AF65-F5344CB8AC3E}">
        <p14:creationId xmlns:p14="http://schemas.microsoft.com/office/powerpoint/2010/main" val="1371661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2339752" y="548680"/>
            <a:ext cx="4608512" cy="576064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 реструктуризації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23528" y="1700808"/>
            <a:ext cx="1944216" cy="720080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dirty="0">
                <a:solidFill>
                  <a:srgbClr val="000000"/>
                </a:solidFill>
                <a:latin typeface="Arial" charset="0"/>
              </a:rPr>
              <a:t>Реструктуризація виробництва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483768" y="1700808"/>
            <a:ext cx="1944216" cy="720080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Реструктуризація активів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4644008" y="1700808"/>
            <a:ext cx="1944216" cy="720080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dirty="0">
                <a:solidFill>
                  <a:srgbClr val="000000"/>
                </a:solidFill>
                <a:cs typeface="Times New Roman" pitchFamily="18" charset="0"/>
              </a:rPr>
              <a:t>Фінансова реструктуризація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6804248" y="1700808"/>
            <a:ext cx="1944216" cy="720080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dirty="0">
                <a:solidFill>
                  <a:srgbClr val="000000"/>
                </a:solidFill>
                <a:latin typeface="Arial" charset="0"/>
              </a:rPr>
              <a:t>Реорганізація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23528" y="2996952"/>
            <a:ext cx="1944216" cy="3456384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зміна керівництва підприємства;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впровадження нових, прогресивних форм і методів управління;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диверсифікація асортименту продукції;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покращення якості продукції;</a:t>
            </a:r>
          </a:p>
          <a:p>
            <a:pPr lvl="0"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підвищення ефективності маркетингу;</a:t>
            </a:r>
          </a:p>
          <a:p>
            <a:pPr lvl="0"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зменшення витрат на виробництво;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483768" y="2996952"/>
            <a:ext cx="1944216" cy="3456384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продаж частини основних фондів;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продаж зайвого обладнання, запасів сировини і матеріалів тощо;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продаж окремих підрозділів підприємства;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зворотний лізинг;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реалізація окремих видів фінансових вкладень; 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рефінансування дебіторської заборгованості.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4644008" y="2996952"/>
            <a:ext cx="1944216" cy="3456384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реструктуризація заборгованості перед кредиторами;</a:t>
            </a:r>
          </a:p>
          <a:p>
            <a:pPr lvl="0"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одержання додаткових кредитів;</a:t>
            </a:r>
          </a:p>
          <a:p>
            <a:pPr lvl="0"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збільшення статутного фонду;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заморожування інвестиційних вкладень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6804248" y="2996952"/>
            <a:ext cx="1944216" cy="3456384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часткова або повна приватизація;</a:t>
            </a:r>
          </a:p>
          <a:p>
            <a:pPr lvl="0"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поділ великих підприємств на частини;</a:t>
            </a:r>
          </a:p>
          <a:p>
            <a:pPr lvl="0"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виокремлення з великих підприємств підрозділів;</a:t>
            </a:r>
          </a:p>
          <a:p>
            <a:pPr lvl="0"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виокремлення з підприємства  непрофільних підрозділів;</a:t>
            </a:r>
          </a:p>
          <a:p>
            <a:pPr lvl="0">
              <a:buFont typeface="Wingdings" pitchFamily="2" charset="2"/>
              <a:buChar char="Ø"/>
            </a:pPr>
            <a:r>
              <a:rPr lang="uk-UA" sz="1400" dirty="0">
                <a:solidFill>
                  <a:srgbClr val="000000"/>
                </a:solidFill>
              </a:rPr>
              <a:t>приєднання чи злиття з іншими, потужнішими підприємствами.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4" name="Прямая со стрелкой 13"/>
          <p:cNvCxnSpPr>
            <a:stCxn id="5" idx="2"/>
            <a:endCxn id="9" idx="0"/>
          </p:cNvCxnSpPr>
          <p:nvPr/>
        </p:nvCxnSpPr>
        <p:spPr bwMode="auto">
          <a:xfrm>
            <a:off x="1295636" y="2420888"/>
            <a:ext cx="0" cy="5760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Прямая со стрелкой 15"/>
          <p:cNvCxnSpPr>
            <a:stCxn id="6" idx="2"/>
            <a:endCxn id="10" idx="0"/>
          </p:cNvCxnSpPr>
          <p:nvPr/>
        </p:nvCxnSpPr>
        <p:spPr bwMode="auto">
          <a:xfrm>
            <a:off x="3455876" y="2420888"/>
            <a:ext cx="0" cy="5760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Прямая со стрелкой 17"/>
          <p:cNvCxnSpPr>
            <a:stCxn id="7" idx="2"/>
            <a:endCxn id="11" idx="0"/>
          </p:cNvCxnSpPr>
          <p:nvPr/>
        </p:nvCxnSpPr>
        <p:spPr bwMode="auto">
          <a:xfrm>
            <a:off x="5616116" y="2420888"/>
            <a:ext cx="0" cy="5760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Прямая со стрелкой 19"/>
          <p:cNvCxnSpPr>
            <a:stCxn id="8" idx="2"/>
            <a:endCxn id="12" idx="0"/>
          </p:cNvCxnSpPr>
          <p:nvPr/>
        </p:nvCxnSpPr>
        <p:spPr bwMode="auto">
          <a:xfrm>
            <a:off x="7776356" y="2420888"/>
            <a:ext cx="0" cy="5760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>
            <a:off x="1331640" y="1412776"/>
            <a:ext cx="648072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Прямая со стрелкой 23"/>
          <p:cNvCxnSpPr>
            <a:endCxn id="5" idx="0"/>
          </p:cNvCxnSpPr>
          <p:nvPr/>
        </p:nvCxnSpPr>
        <p:spPr bwMode="auto">
          <a:xfrm flipH="1">
            <a:off x="1295636" y="1412776"/>
            <a:ext cx="36004" cy="2880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Прямая со стрелкой 27"/>
          <p:cNvCxnSpPr/>
          <p:nvPr/>
        </p:nvCxnSpPr>
        <p:spPr bwMode="auto">
          <a:xfrm>
            <a:off x="-2556792" y="0"/>
            <a:ext cx="914400" cy="914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Прямая со стрелкой 29"/>
          <p:cNvCxnSpPr>
            <a:endCxn id="6" idx="0"/>
          </p:cNvCxnSpPr>
          <p:nvPr/>
        </p:nvCxnSpPr>
        <p:spPr bwMode="auto">
          <a:xfrm flipH="1">
            <a:off x="3455876" y="1412776"/>
            <a:ext cx="36004" cy="2880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 стрелкой 31"/>
          <p:cNvCxnSpPr>
            <a:endCxn id="7" idx="0"/>
          </p:cNvCxnSpPr>
          <p:nvPr/>
        </p:nvCxnSpPr>
        <p:spPr bwMode="auto">
          <a:xfrm>
            <a:off x="5580112" y="1412776"/>
            <a:ext cx="36004" cy="2880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Прямая со стрелкой 33"/>
          <p:cNvCxnSpPr>
            <a:endCxn id="8" idx="0"/>
          </p:cNvCxnSpPr>
          <p:nvPr/>
        </p:nvCxnSpPr>
        <p:spPr bwMode="auto">
          <a:xfrm flipH="1">
            <a:off x="7776356" y="1412776"/>
            <a:ext cx="36004" cy="2880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Прямая со стрелкой 39"/>
          <p:cNvCxnSpPr>
            <a:stCxn id="4" idx="2"/>
          </p:cNvCxnSpPr>
          <p:nvPr/>
        </p:nvCxnSpPr>
        <p:spPr bwMode="auto">
          <a:xfrm>
            <a:off x="4644008" y="1124744"/>
            <a:ext cx="0" cy="2880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Проблемн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антикризового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358140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Підвищена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чутливість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фактору часу.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Мобільність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динамічність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обмежених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Специфічні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антикризові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критерії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кризовій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процедур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банкрутства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критерієм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максимальне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відходять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план.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Підвищена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увага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завчасного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опрацювання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інформаційної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Неможливість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відтягування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066800"/>
          </a:xfrm>
        </p:spPr>
        <p:txBody>
          <a:bodyPr/>
          <a:lstStyle/>
          <a:p>
            <a:r>
              <a:rPr lang="uk-UA" sz="4000" dirty="0"/>
              <a:t>Метою антикризового фінансового управління є:</a:t>
            </a:r>
            <a:endParaRPr lang="ru-RU" sz="4000" dirty="0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1187624" y="1556792"/>
            <a:ext cx="6912768" cy="936104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Оперативне виявлення ознак кризового стану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1187624" y="2636912"/>
            <a:ext cx="6912768" cy="720080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Недопущення банкрутства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1187624" y="3501008"/>
            <a:ext cx="6912768" cy="720080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Локалізація кризових явищ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187624" y="4437112"/>
            <a:ext cx="6912768" cy="720080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Фінансова стабілізація підприємства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1187624" y="5373216"/>
            <a:ext cx="6912768" cy="720080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Запобігання повторення кризи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55054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/>
              <a:t>	Успіхи і невдачі діяльності корпорації слід розглядати як взаємодію цілого ряду факторів зовнішніх (на які корпорація не може впливати) і внутрішніх (які залежать від організації роботи самого підприємства). </a:t>
            </a:r>
          </a:p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uk-UA" sz="2800" dirty="0"/>
              <a:t>Здатність корпорації  пристосовуватись до</a:t>
            </a:r>
            <a:r>
              <a:rPr lang="en-US" sz="2800" dirty="0"/>
              <a:t> </a:t>
            </a:r>
            <a:r>
              <a:rPr lang="uk-UA" sz="2800" dirty="0"/>
              <a:t>зміни зовнішніх (соціальних) і внутрішніх (технологічних) факторів є гарантією не лише виживання, але і розвитку. </a:t>
            </a:r>
          </a:p>
          <a:p>
            <a:pPr algn="just"/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314585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1331640" y="548680"/>
            <a:ext cx="6696744" cy="1008112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Зовнішні фактори, що впливають на діяльність корпорації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339752" y="1916832"/>
            <a:ext cx="5688632" cy="432048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>
                <a:solidFill>
                  <a:srgbClr val="000000"/>
                </a:solidFill>
              </a:rPr>
              <a:t>розмір і структура потреб населення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339752" y="2564904"/>
            <a:ext cx="5688632" cy="648072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>
                <a:solidFill>
                  <a:srgbClr val="000000"/>
                </a:solidFill>
              </a:rPr>
              <a:t>рівень доходів і накопичень населення, а отже і його купівельна спроможність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339752" y="3429000"/>
            <a:ext cx="5688632" cy="648072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>
                <a:solidFill>
                  <a:srgbClr val="000000"/>
                </a:solidFill>
              </a:rPr>
              <a:t>політична стабільність і спрямованість внутрішньої політики</a:t>
            </a:r>
            <a:endParaRPr lang="en-US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339752" y="4293096"/>
            <a:ext cx="5688632" cy="936104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>
                <a:solidFill>
                  <a:srgbClr val="000000"/>
                </a:solidFill>
              </a:rPr>
              <a:t>розвиток науки і техніки, який визначає всі складові процесу виробництва товарів і його </a:t>
            </a:r>
            <a:r>
              <a:rPr lang="uk-UA" sz="2000" dirty="0" err="1">
                <a:solidFill>
                  <a:srgbClr val="000000"/>
                </a:solidFill>
              </a:rPr>
              <a:t>конкурентноздатність</a:t>
            </a:r>
            <a:endParaRPr lang="en-US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339752" y="5517232"/>
            <a:ext cx="5688632" cy="432048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>
                <a:solidFill>
                  <a:srgbClr val="000000"/>
                </a:solidFill>
              </a:rPr>
              <a:t>міжнародна конкуренція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Прямая со стрелкой 12"/>
          <p:cNvCxnSpPr>
            <a:endCxn id="5" idx="1"/>
          </p:cNvCxnSpPr>
          <p:nvPr/>
        </p:nvCxnSpPr>
        <p:spPr bwMode="auto">
          <a:xfrm>
            <a:off x="1691680" y="2132856"/>
            <a:ext cx="648072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Прямая со стрелкой 25"/>
          <p:cNvCxnSpPr>
            <a:endCxn id="8" idx="1"/>
          </p:cNvCxnSpPr>
          <p:nvPr/>
        </p:nvCxnSpPr>
        <p:spPr bwMode="auto">
          <a:xfrm>
            <a:off x="1691680" y="4725144"/>
            <a:ext cx="648072" cy="360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Прямая соединительная линия 29"/>
          <p:cNvCxnSpPr/>
          <p:nvPr/>
        </p:nvCxnSpPr>
        <p:spPr bwMode="auto">
          <a:xfrm flipV="1">
            <a:off x="1691680" y="1556792"/>
            <a:ext cx="0" cy="417646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 стрелкой 32"/>
          <p:cNvCxnSpPr>
            <a:endCxn id="9" idx="1"/>
          </p:cNvCxnSpPr>
          <p:nvPr/>
        </p:nvCxnSpPr>
        <p:spPr bwMode="auto">
          <a:xfrm>
            <a:off x="1691680" y="5733256"/>
            <a:ext cx="648072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Прямая соединительная линия 36"/>
          <p:cNvCxnSpPr>
            <a:endCxn id="7" idx="1"/>
          </p:cNvCxnSpPr>
          <p:nvPr/>
        </p:nvCxnSpPr>
        <p:spPr bwMode="auto">
          <a:xfrm flipV="1">
            <a:off x="1691680" y="3753036"/>
            <a:ext cx="648072" cy="3600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Прямая со стрелкой 38"/>
          <p:cNvCxnSpPr/>
          <p:nvPr/>
        </p:nvCxnSpPr>
        <p:spPr bwMode="auto">
          <a:xfrm>
            <a:off x="-2556792" y="0"/>
            <a:ext cx="914400" cy="914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Прямая соединительная линия 41"/>
          <p:cNvCxnSpPr>
            <a:endCxn id="6" idx="1"/>
          </p:cNvCxnSpPr>
          <p:nvPr/>
        </p:nvCxnSpPr>
        <p:spPr bwMode="auto">
          <a:xfrm flipV="1">
            <a:off x="1691680" y="2888940"/>
            <a:ext cx="648072" cy="3600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1331640" y="548680"/>
            <a:ext cx="6696744" cy="1008112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Внутрішні фактори, що впливають на діяльність корпорації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339752" y="1916832"/>
            <a:ext cx="5688632" cy="1296144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>
                <a:solidFill>
                  <a:srgbClr val="000000"/>
                </a:solidFill>
              </a:rPr>
              <a:t>різке збільшення рівня витрат виробництва і збуту товарів в зв'язку з нераціональною структурою управління, застосуванням дорогих технологій, засобів і предметів праці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339752" y="3501008"/>
            <a:ext cx="5688632" cy="648072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>
                <a:solidFill>
                  <a:srgbClr val="000000"/>
                </a:solidFill>
              </a:rPr>
              <a:t>відсутність стимулів праці у персоналу підприємства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339752" y="4437112"/>
            <a:ext cx="5688632" cy="936104"/>
          </a:xfrm>
          <a:prstGeom prst="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>
                <a:solidFill>
                  <a:srgbClr val="000000"/>
                </a:solidFill>
              </a:rPr>
              <a:t>виникнення збитків підприємства у зв'язку з незадовільною організацією роботи з ринком, </a:t>
            </a:r>
            <a:r>
              <a:rPr lang="uk-UA" sz="2000" dirty="0" err="1">
                <a:solidFill>
                  <a:srgbClr val="000000"/>
                </a:solidFill>
              </a:rPr>
              <a:t>неконкурентоздатністю</a:t>
            </a:r>
            <a:r>
              <a:rPr lang="uk-UA" sz="2000" dirty="0">
                <a:solidFill>
                  <a:srgbClr val="000000"/>
                </a:solidFill>
              </a:rPr>
              <a:t> товарів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 bwMode="auto">
          <a:xfrm flipV="1">
            <a:off x="1691680" y="1556792"/>
            <a:ext cx="0" cy="338437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Прямая со стрелкой 38"/>
          <p:cNvCxnSpPr/>
          <p:nvPr/>
        </p:nvCxnSpPr>
        <p:spPr bwMode="auto">
          <a:xfrm>
            <a:off x="-2556792" y="0"/>
            <a:ext cx="914400" cy="914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Прямая со стрелкой 19"/>
          <p:cNvCxnSpPr>
            <a:endCxn id="8" idx="1"/>
          </p:cNvCxnSpPr>
          <p:nvPr/>
        </p:nvCxnSpPr>
        <p:spPr bwMode="auto">
          <a:xfrm flipV="1">
            <a:off x="1691680" y="4905164"/>
            <a:ext cx="648072" cy="360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Прямая со стрелкой 26"/>
          <p:cNvCxnSpPr>
            <a:endCxn id="7" idx="1"/>
          </p:cNvCxnSpPr>
          <p:nvPr/>
        </p:nvCxnSpPr>
        <p:spPr bwMode="auto">
          <a:xfrm flipV="1">
            <a:off x="1691680" y="3825044"/>
            <a:ext cx="648072" cy="360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Прямая со стрелкой 28"/>
          <p:cNvCxnSpPr>
            <a:endCxn id="5" idx="1"/>
          </p:cNvCxnSpPr>
          <p:nvPr/>
        </p:nvCxnSpPr>
        <p:spPr bwMode="auto">
          <a:xfrm>
            <a:off x="1691680" y="2564904"/>
            <a:ext cx="648072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1511288"/>
          </a:xfrm>
        </p:spPr>
        <p:txBody>
          <a:bodyPr>
            <a:noAutofit/>
          </a:bodyPr>
          <a:lstStyle/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діагностики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рамках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антикризового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827584" y="1916832"/>
            <a:ext cx="7632848" cy="720080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Arial" charset="0"/>
              </a:rPr>
              <a:t>Система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експрес-діагностики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банкрутства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827584" y="4077072"/>
            <a:ext cx="7704856" cy="720080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Arial" charset="0"/>
              </a:rPr>
              <a:t>Система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фундаментальної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діагностики</a:t>
            </a:r>
            <a:r>
              <a:rPr lang="ru-RU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Arial" charset="0"/>
              </a:rPr>
              <a:t>банкрутства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2051720" y="2636912"/>
            <a:ext cx="6408712" cy="936104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dirty="0">
                <a:solidFill>
                  <a:srgbClr val="000000"/>
                </a:solidFill>
              </a:rPr>
              <a:t>Основною метою є раннє виявлення ознак   кризового   розвитку   підприємства   і   попередня   оцінка  масштабів кризового його стану</a:t>
            </a:r>
            <a:endParaRPr kumimoji="0" lang="ru-RU" b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2123728" y="4797152"/>
            <a:ext cx="6408712" cy="936104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dirty="0">
                <a:solidFill>
                  <a:srgbClr val="000000"/>
                </a:solidFill>
              </a:rPr>
              <a:t>Характеризує систему оцінки параметрів кризового фінансового розвитку підприємства, яка проводиться на основі методів факторного аналізу і прогнозування</a:t>
            </a:r>
            <a:endParaRPr kumimoji="0" lang="ru-RU" b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/>
              <a:t>Основні підходи до прогнозування фінансового стану з позиції можливого банкрутства </a:t>
            </a:r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971600" y="2204864"/>
            <a:ext cx="7416824" cy="792088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Розрахунок індексу кредитоспроможності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971600" y="4797152"/>
            <a:ext cx="7416824" cy="1008112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Оцінка і прогнозування показників задовільності структури балансу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971600" y="3429000"/>
            <a:ext cx="7416824" cy="1008112"/>
          </a:xfrm>
          <a:prstGeom prst="roundRect">
            <a:avLst/>
          </a:prstGeom>
          <a:ln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>
                <a:solidFill>
                  <a:srgbClr val="000000"/>
                </a:solidFill>
              </a:rPr>
              <a:t>Використання системи формалізованих і неформалізованих критеріїв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uk-UA" dirty="0"/>
              <a:t>Розрахунок індексу кредитоспроможності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772816"/>
            <a:ext cx="7848872" cy="35814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dirty="0"/>
              <a:t>	Суть цього розрахунку полягає в тому, що за допомогою математико - статистичних методів будується функція та розраховується інтегральний показник, на основі якого можна з великою часткою ймовірності передбачити банкрутство суб’єкта господарювання. </a:t>
            </a:r>
          </a:p>
          <a:p>
            <a:pPr marL="0" indent="0" algn="just">
              <a:buNone/>
            </a:pPr>
            <a:r>
              <a:rPr lang="uk-UA" dirty="0"/>
              <a:t>Сьогодні досить поширеними є побудовані на розрахунку інтегрального показника моделі прогнозування банкрутства.</a:t>
            </a:r>
          </a:p>
        </p:txBody>
      </p:sp>
    </p:spTree>
    <p:extLst>
      <p:ext uri="{BB962C8B-B14F-4D97-AF65-F5344CB8AC3E}">
        <p14:creationId xmlns:p14="http://schemas.microsoft.com/office/powerpoint/2010/main" val="26668352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2">
  <a:themeElements>
    <a:clrScheme name="Black Rag 4">
      <a:dk1>
        <a:srgbClr val="003300"/>
      </a:dk1>
      <a:lt1>
        <a:srgbClr val="DBD0B9"/>
      </a:lt1>
      <a:dk2>
        <a:srgbClr val="09472B"/>
      </a:dk2>
      <a:lt2>
        <a:srgbClr val="A38955"/>
      </a:lt2>
      <a:accent1>
        <a:srgbClr val="B8A378"/>
      </a:accent1>
      <a:accent2>
        <a:srgbClr val="8E774A"/>
      </a:accent2>
      <a:accent3>
        <a:srgbClr val="AAB1AC"/>
      </a:accent3>
      <a:accent4>
        <a:srgbClr val="BBB19E"/>
      </a:accent4>
      <a:accent5>
        <a:srgbClr val="D8CEBE"/>
      </a:accent5>
      <a:accent6>
        <a:srgbClr val="806B42"/>
      </a:accent6>
      <a:hlink>
        <a:srgbClr val="A7A743"/>
      </a:hlink>
      <a:folHlink>
        <a:srgbClr val="919777"/>
      </a:folHlink>
    </a:clrScheme>
    <a:fontScheme name="Black Ra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rgbClr val="F5EC9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400" b="0" i="0" u="none" strike="noStrike" cap="none" normalizeH="0" baseline="0" smtClean="0">
            <a:ln>
              <a:noFill/>
            </a:ln>
            <a:solidFill>
              <a:srgbClr val="F5EC9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ck Rag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Rag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Rag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Rag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Rag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392</TotalTime>
  <Words>1301</Words>
  <Application>Microsoft Office PowerPoint</Application>
  <PresentationFormat>Экран (4:3)</PresentationFormat>
  <Paragraphs>185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Times New Roman</vt:lpstr>
      <vt:lpstr>Wingdings</vt:lpstr>
      <vt:lpstr>Тема2</vt:lpstr>
      <vt:lpstr>Презентація : “Антикризове фінансове управління”</vt:lpstr>
      <vt:lpstr>Криза і антикризове фінансове управління</vt:lpstr>
      <vt:lpstr>Метою антикризового фінансового управління є:</vt:lpstr>
      <vt:lpstr>Презентация PowerPoint</vt:lpstr>
      <vt:lpstr>Презентация PowerPoint</vt:lpstr>
      <vt:lpstr>Презентация PowerPoint</vt:lpstr>
      <vt:lpstr>Системи діагностики фінансового стану підприємства в рамках антикризового фінансового управління</vt:lpstr>
      <vt:lpstr>Основні підходи до прогнозування фінансового стану з позиції можливого банкрутства </vt:lpstr>
      <vt:lpstr>Розрахунок індексу кредитоспроможності</vt:lpstr>
      <vt:lpstr>Презентация PowerPoint</vt:lpstr>
      <vt:lpstr>Використання  системи формалізованих та неформалізованих критеріїв</vt:lpstr>
      <vt:lpstr>Оцінка і прогнозування показників задовільності структури балансу</vt:lpstr>
      <vt:lpstr>Етапы антикризового фінансового управління</vt:lpstr>
      <vt:lpstr>Банкрутство</vt:lpstr>
      <vt:lpstr>Процедура визнання банкрутом</vt:lpstr>
      <vt:lpstr>Презентация PowerPoint</vt:lpstr>
      <vt:lpstr>Фінансова санація</vt:lpstr>
      <vt:lpstr>Презентация PowerPoint</vt:lpstr>
      <vt:lpstr>Презентация PowerPoint</vt:lpstr>
      <vt:lpstr>Реструктуризація підприємства </vt:lpstr>
      <vt:lpstr>Презентация PowerPoint</vt:lpstr>
      <vt:lpstr>Проблемність реалізації антикризового фінансового управління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petrovich anatol</cp:lastModifiedBy>
  <cp:revision>46</cp:revision>
  <dcterms:created xsi:type="dcterms:W3CDTF">2018-11-10T15:45:21Z</dcterms:created>
  <dcterms:modified xsi:type="dcterms:W3CDTF">2019-01-29T15:00:49Z</dcterms:modified>
</cp:coreProperties>
</file>