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7"/>
  </p:notesMasterIdLst>
  <p:sldIdLst>
    <p:sldId id="259" r:id="rId2"/>
    <p:sldId id="256" r:id="rId3"/>
    <p:sldId id="257" r:id="rId4"/>
    <p:sldId id="298" r:id="rId5"/>
    <p:sldId id="265" r:id="rId6"/>
    <p:sldId id="264" r:id="rId7"/>
    <p:sldId id="266" r:id="rId8"/>
    <p:sldId id="403" r:id="rId9"/>
    <p:sldId id="276" r:id="rId10"/>
    <p:sldId id="404" r:id="rId11"/>
    <p:sldId id="406" r:id="rId12"/>
    <p:sldId id="405" r:id="rId13"/>
    <p:sldId id="407" r:id="rId14"/>
    <p:sldId id="408" r:id="rId15"/>
    <p:sldId id="409" r:id="rId16"/>
    <p:sldId id="267" r:id="rId17"/>
    <p:sldId id="434" r:id="rId18"/>
    <p:sldId id="432" r:id="rId19"/>
    <p:sldId id="433" r:id="rId20"/>
    <p:sldId id="436" r:id="rId21"/>
    <p:sldId id="438" r:id="rId22"/>
    <p:sldId id="439" r:id="rId23"/>
    <p:sldId id="440" r:id="rId24"/>
    <p:sldId id="441" r:id="rId25"/>
    <p:sldId id="442" r:id="rId26"/>
    <p:sldId id="443" r:id="rId27"/>
    <p:sldId id="444" r:id="rId28"/>
    <p:sldId id="446" r:id="rId29"/>
    <p:sldId id="447" r:id="rId30"/>
    <p:sldId id="448" r:id="rId31"/>
    <p:sldId id="449" r:id="rId32"/>
    <p:sldId id="450" r:id="rId33"/>
    <p:sldId id="451" r:id="rId34"/>
    <p:sldId id="453" r:id="rId35"/>
    <p:sldId id="454" r:id="rId36"/>
    <p:sldId id="452" r:id="rId37"/>
    <p:sldId id="455" r:id="rId38"/>
    <p:sldId id="456" r:id="rId39"/>
    <p:sldId id="457" r:id="rId40"/>
    <p:sldId id="411" r:id="rId41"/>
    <p:sldId id="412" r:id="rId42"/>
    <p:sldId id="413" r:id="rId43"/>
    <p:sldId id="415" r:id="rId44"/>
    <p:sldId id="414" r:id="rId45"/>
    <p:sldId id="416" r:id="rId46"/>
    <p:sldId id="417" r:id="rId47"/>
    <p:sldId id="418" r:id="rId48"/>
    <p:sldId id="278" r:id="rId49"/>
    <p:sldId id="279" r:id="rId50"/>
    <p:sldId id="419" r:id="rId51"/>
    <p:sldId id="420" r:id="rId52"/>
    <p:sldId id="460" r:id="rId53"/>
    <p:sldId id="461" r:id="rId54"/>
    <p:sldId id="462" r:id="rId55"/>
    <p:sldId id="463" r:id="rId56"/>
    <p:sldId id="464" r:id="rId57"/>
    <p:sldId id="465" r:id="rId58"/>
    <p:sldId id="466" r:id="rId59"/>
    <p:sldId id="467" r:id="rId60"/>
    <p:sldId id="421" r:id="rId61"/>
    <p:sldId id="458" r:id="rId62"/>
    <p:sldId id="459" r:id="rId63"/>
    <p:sldId id="422" r:id="rId64"/>
    <p:sldId id="423" r:id="rId65"/>
    <p:sldId id="468" r:id="rId66"/>
    <p:sldId id="469" r:id="rId67"/>
    <p:sldId id="470" r:id="rId68"/>
    <p:sldId id="471" r:id="rId69"/>
    <p:sldId id="472" r:id="rId70"/>
    <p:sldId id="473" r:id="rId71"/>
    <p:sldId id="424" r:id="rId72"/>
    <p:sldId id="425" r:id="rId73"/>
    <p:sldId id="280" r:id="rId74"/>
    <p:sldId id="281" r:id="rId75"/>
    <p:sldId id="277" r:id="rId76"/>
    <p:sldId id="300" r:id="rId77"/>
    <p:sldId id="301" r:id="rId78"/>
    <p:sldId id="380" r:id="rId79"/>
    <p:sldId id="426" r:id="rId80"/>
    <p:sldId id="427" r:id="rId81"/>
    <p:sldId id="428" r:id="rId82"/>
    <p:sldId id="381" r:id="rId83"/>
    <p:sldId id="429" r:id="rId84"/>
    <p:sldId id="430" r:id="rId85"/>
    <p:sldId id="431" r:id="rId8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42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643B53-51E2-4869-BE3B-969BC15116CE}" type="datetimeFigureOut">
              <a:rPr lang="uk-UA" smtClean="0"/>
              <a:t>02.03.2021</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48267D-5A54-4CE3-9CCF-0EC12AF5B55D}" type="slidenum">
              <a:rPr lang="uk-UA" smtClean="0"/>
              <a:t>‹#›</a:t>
            </a:fld>
            <a:endParaRPr lang="uk-UA"/>
          </a:p>
        </p:txBody>
      </p:sp>
    </p:spTree>
    <p:extLst>
      <p:ext uri="{BB962C8B-B14F-4D97-AF65-F5344CB8AC3E}">
        <p14:creationId xmlns:p14="http://schemas.microsoft.com/office/powerpoint/2010/main" val="387460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4C71EC6-210F-42DE-9C53-41977AD35B3D}" type="datetimeFigureOut">
              <a:rPr lang="ru-RU" smtClean="0"/>
              <a:t>02.03.2021</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t>02.03.2021</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B4C71EC6-210F-42DE-9C53-41977AD35B3D}" type="datetimeFigureOut">
              <a:rPr lang="ru-RU" smtClean="0"/>
              <a:t>02.03.2021</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4C71EC6-210F-42DE-9C53-41977AD35B3D}" type="datetimeFigureOut">
              <a:rPr lang="ru-RU" smtClean="0"/>
              <a:t>02.03.2021</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B19B0651-EE4F-4900-A07F-96A6BFA9D0F0}"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4C71EC6-210F-42DE-9C53-41977AD35B3D}" type="datetimeFigureOut">
              <a:rPr lang="ru-RU" smtClean="0"/>
              <a:t>02.03.2021</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ekarpaty.com/"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95686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lgn="ctr">
              <a:buNone/>
            </a:pPr>
            <a:r>
              <a:rPr lang="uk-UA" dirty="0"/>
              <a:t>Міжнародні економічні організації є регуляторами міжнародних економічних відносин і суттєво впливають на їх характер, напрямки, механізм здійснення. </a:t>
            </a:r>
          </a:p>
          <a:p>
            <a:endParaRPr lang="uk-UA" dirty="0"/>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8586" t="23410" r="6182" b="23855"/>
          <a:stretch/>
        </p:blipFill>
        <p:spPr bwMode="auto">
          <a:xfrm>
            <a:off x="4355976" y="3451159"/>
            <a:ext cx="4788024" cy="340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787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ru-RU" dirty="0" smtClean="0"/>
              <a:t>— </a:t>
            </a:r>
            <a:r>
              <a:rPr lang="ru-RU" dirty="0" err="1"/>
              <a:t>це</a:t>
            </a:r>
            <a:r>
              <a:rPr lang="ru-RU" dirty="0"/>
              <a:t> </a:t>
            </a:r>
            <a:r>
              <a:rPr lang="ru-RU" dirty="0" err="1"/>
              <a:t>об'єднання</a:t>
            </a:r>
            <a:r>
              <a:rPr lang="ru-RU" dirty="0"/>
              <a:t> </a:t>
            </a:r>
            <a:r>
              <a:rPr lang="ru-RU" dirty="0" err="1"/>
              <a:t>суверенних</a:t>
            </a:r>
            <a:r>
              <a:rPr lang="ru-RU" dirty="0"/>
              <a:t> держав, </a:t>
            </a:r>
            <a:r>
              <a:rPr lang="ru-RU" dirty="0" err="1"/>
              <a:t>створені</a:t>
            </a:r>
            <a:r>
              <a:rPr lang="ru-RU" dirty="0"/>
              <a:t> на </a:t>
            </a:r>
            <a:r>
              <a:rPr lang="ru-RU" dirty="0" err="1"/>
              <a:t>основі</a:t>
            </a:r>
            <a:r>
              <a:rPr lang="ru-RU" dirty="0"/>
              <a:t> </a:t>
            </a:r>
            <a:r>
              <a:rPr lang="ru-RU" dirty="0" err="1"/>
              <a:t>міжнародного</a:t>
            </a:r>
            <a:r>
              <a:rPr lang="ru-RU" dirty="0"/>
              <a:t> договору і статуту для виконання </a:t>
            </a:r>
            <a:r>
              <a:rPr lang="ru-RU" dirty="0" err="1"/>
              <a:t>певних</a:t>
            </a:r>
            <a:r>
              <a:rPr lang="ru-RU" dirty="0"/>
              <a:t> </a:t>
            </a:r>
            <a:r>
              <a:rPr lang="ru-RU" dirty="0" err="1"/>
              <a:t>функцій</a:t>
            </a:r>
            <a:r>
              <a:rPr lang="ru-RU" dirty="0"/>
              <a:t>, які </a:t>
            </a:r>
            <a:r>
              <a:rPr lang="ru-RU" dirty="0" err="1"/>
              <a:t>мають</a:t>
            </a:r>
            <a:r>
              <a:rPr lang="ru-RU" dirty="0"/>
              <a:t> систему </a:t>
            </a:r>
            <a:r>
              <a:rPr lang="ru-RU" dirty="0" err="1"/>
              <a:t>постійно</a:t>
            </a:r>
            <a:r>
              <a:rPr lang="ru-RU" dirty="0"/>
              <a:t> </a:t>
            </a:r>
            <a:r>
              <a:rPr lang="ru-RU" dirty="0" err="1"/>
              <a:t>діючих</a:t>
            </a:r>
            <a:r>
              <a:rPr lang="ru-RU" dirty="0"/>
              <a:t> </a:t>
            </a:r>
            <a:r>
              <a:rPr lang="ru-RU" dirty="0" err="1"/>
              <a:t>органів</a:t>
            </a:r>
            <a:r>
              <a:rPr lang="ru-RU" dirty="0"/>
              <a:t>, </a:t>
            </a:r>
            <a:r>
              <a:rPr lang="ru-RU" dirty="0" err="1"/>
              <a:t>володіють</a:t>
            </a:r>
            <a:r>
              <a:rPr lang="ru-RU" dirty="0"/>
              <a:t> </a:t>
            </a:r>
            <a:r>
              <a:rPr lang="ru-RU" dirty="0" err="1"/>
              <a:t>міжнародною</a:t>
            </a:r>
            <a:r>
              <a:rPr lang="ru-RU" dirty="0"/>
              <a:t> </a:t>
            </a:r>
            <a:r>
              <a:rPr lang="ru-RU" dirty="0" err="1"/>
              <a:t>правосуб'єктністю</a:t>
            </a:r>
            <a:r>
              <a:rPr lang="ru-RU" dirty="0"/>
              <a:t> і </a:t>
            </a:r>
            <a:r>
              <a:rPr lang="ru-RU" dirty="0" err="1"/>
              <a:t>засновані</a:t>
            </a:r>
            <a:r>
              <a:rPr lang="ru-RU" dirty="0"/>
              <a:t> </a:t>
            </a:r>
            <a:r>
              <a:rPr lang="ru-RU" dirty="0" err="1"/>
              <a:t>відповідно</a:t>
            </a:r>
            <a:r>
              <a:rPr lang="ru-RU" dirty="0"/>
              <a:t> до </a:t>
            </a:r>
            <a:r>
              <a:rPr lang="ru-RU" dirty="0" err="1"/>
              <a:t>міжнародного</a:t>
            </a:r>
            <a:r>
              <a:rPr lang="ru-RU" dirty="0"/>
              <a:t> права.</a:t>
            </a:r>
          </a:p>
          <a:p>
            <a:endParaRPr lang="uk-UA" dirty="0"/>
          </a:p>
        </p:txBody>
      </p:sp>
      <p:sp>
        <p:nvSpPr>
          <p:cNvPr id="3" name="Заголовок 2"/>
          <p:cNvSpPr>
            <a:spLocks noGrp="1"/>
          </p:cNvSpPr>
          <p:nvPr>
            <p:ph type="title"/>
          </p:nvPr>
        </p:nvSpPr>
        <p:spPr/>
        <p:txBody>
          <a:bodyPr>
            <a:normAutofit fontScale="90000"/>
          </a:bodyPr>
          <a:lstStyle/>
          <a:p>
            <a:pPr algn="ctr"/>
            <a:r>
              <a:rPr lang="ru-RU" dirty="0" err="1">
                <a:solidFill>
                  <a:schemeClr val="tx1"/>
                </a:solidFill>
              </a:rPr>
              <a:t>Міжнародні</a:t>
            </a:r>
            <a:r>
              <a:rPr lang="ru-RU" dirty="0">
                <a:solidFill>
                  <a:schemeClr val="tx1"/>
                </a:solidFill>
              </a:rPr>
              <a:t> </a:t>
            </a:r>
            <a:r>
              <a:rPr lang="ru-RU" dirty="0" err="1">
                <a:solidFill>
                  <a:schemeClr val="tx1"/>
                </a:solidFill>
              </a:rPr>
              <a:t>економічні</a:t>
            </a:r>
            <a:r>
              <a:rPr lang="ru-RU" dirty="0">
                <a:solidFill>
                  <a:schemeClr val="tx1"/>
                </a:solidFill>
              </a:rPr>
              <a:t> </a:t>
            </a:r>
            <a:r>
              <a:rPr lang="ru-RU" dirty="0" err="1">
                <a:solidFill>
                  <a:schemeClr val="tx1"/>
                </a:solidFill>
              </a:rPr>
              <a:t>організації</a:t>
            </a:r>
            <a:r>
              <a:rPr lang="ru-RU" dirty="0">
                <a:solidFill>
                  <a:schemeClr val="tx1"/>
                </a:solidFill>
              </a:rPr>
              <a:t> </a:t>
            </a:r>
            <a:endParaRPr lang="uk-UA" dirty="0">
              <a:solidFill>
                <a:schemeClr val="tx1"/>
              </a:solidFill>
            </a:endParaRPr>
          </a:p>
        </p:txBody>
      </p:sp>
    </p:spTree>
    <p:extLst>
      <p:ext uri="{BB962C8B-B14F-4D97-AF65-F5344CB8AC3E}">
        <p14:creationId xmlns:p14="http://schemas.microsoft.com/office/powerpoint/2010/main" val="40271398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3074" name="Picture 2" descr="http://player.myshared.ru/19/1215941/slides/slide_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208912"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667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5122" name="Picture 2" descr="http://player.myshared.ru/19/1215941/slides/slide_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352928" cy="612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930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88640"/>
            <a:ext cx="8229600" cy="5818651"/>
          </a:xfrm>
        </p:spPr>
        <p:txBody>
          <a:bodyPr/>
          <a:lstStyle/>
          <a:p>
            <a:pPr marL="109728" indent="0" algn="ctr">
              <a:buNone/>
            </a:pPr>
            <a:r>
              <a:rPr lang="uk-UA" dirty="0">
                <a:latin typeface="Times New Roman" pitchFamily="18" charset="0"/>
                <a:cs typeface="Times New Roman" pitchFamily="18" charset="0"/>
              </a:rPr>
              <a:t>Структурно Організація Об'єднаних Націй складається з п'яти основних органів (</a:t>
            </a:r>
            <a:r>
              <a:rPr lang="uk-UA" i="1" dirty="0">
                <a:latin typeface="Times New Roman" pitchFamily="18" charset="0"/>
                <a:cs typeface="Times New Roman" pitchFamily="18" charset="0"/>
              </a:rPr>
              <a:t>раніше </a:t>
            </a:r>
            <a:r>
              <a:rPr lang="uk-UA" i="1" dirty="0" err="1">
                <a:latin typeface="Times New Roman" pitchFamily="18" charset="0"/>
                <a:cs typeface="Times New Roman" pitchFamily="18" charset="0"/>
              </a:rPr>
              <a:t>шести </a:t>
            </a:r>
            <a:r>
              <a:rPr lang="uk-UA" i="1" dirty="0">
                <a:latin typeface="Times New Roman" pitchFamily="18" charset="0"/>
                <a:cs typeface="Times New Roman" pitchFamily="18" charset="0"/>
              </a:rPr>
              <a:t>— </a:t>
            </a:r>
            <a:r>
              <a:rPr lang="uk-UA" i="1" dirty="0" smtClean="0">
                <a:latin typeface="Times New Roman" pitchFamily="18" charset="0"/>
                <a:cs typeface="Times New Roman" pitchFamily="18" charset="0"/>
              </a:rPr>
              <a:t>Рада з Опіки ООН</a:t>
            </a:r>
            <a:r>
              <a:rPr lang="uk-UA" i="1" dirty="0">
                <a:latin typeface="Times New Roman" pitchFamily="18" charset="0"/>
                <a:cs typeface="Times New Roman" pitchFamily="18" charset="0"/>
              </a:rPr>
              <a:t> призупинила свою діяльність у 1994 році</a:t>
            </a:r>
            <a:r>
              <a:rPr lang="uk-UA" dirty="0">
                <a:latin typeface="Times New Roman" pitchFamily="18" charset="0"/>
                <a:cs typeface="Times New Roman" pitchFamily="18" charset="0"/>
              </a:rPr>
              <a:t>): </a:t>
            </a:r>
            <a:endParaRPr lang="uk-UA" dirty="0" smtClean="0">
              <a:latin typeface="Times New Roman" pitchFamily="18" charset="0"/>
              <a:cs typeface="Times New Roman" pitchFamily="18" charset="0"/>
            </a:endParaRPr>
          </a:p>
          <a:p>
            <a:pPr marL="109728" indent="0" algn="ctr">
              <a:buNone/>
            </a:pPr>
            <a:endParaRPr lang="uk-UA" u="sng" dirty="0">
              <a:latin typeface="Times New Roman" pitchFamily="18" charset="0"/>
              <a:cs typeface="Times New Roman" pitchFamily="18" charset="0"/>
            </a:endParaRPr>
          </a:p>
          <a:p>
            <a:pPr marL="109728" indent="0" algn="ctr">
              <a:buNone/>
            </a:pPr>
            <a:r>
              <a:rPr lang="uk-UA" dirty="0" smtClean="0">
                <a:latin typeface="Times New Roman" pitchFamily="18" charset="0"/>
                <a:cs typeface="Times New Roman" pitchFamily="18" charset="0"/>
              </a:rPr>
              <a:t>Генеральної Асамблеї ООН,</a:t>
            </a:r>
          </a:p>
          <a:p>
            <a:pPr marL="109728" indent="0" algn="ctr">
              <a:buNone/>
            </a:pPr>
            <a:r>
              <a:rPr lang="uk-UA" dirty="0" smtClean="0">
                <a:latin typeface="Times New Roman" pitchFamily="18" charset="0"/>
                <a:cs typeface="Times New Roman" pitchFamily="18" charset="0"/>
              </a:rPr>
              <a:t>Ради Безпеки ООН,</a:t>
            </a:r>
          </a:p>
          <a:p>
            <a:pPr marL="109728" indent="0" algn="ctr">
              <a:buNone/>
            </a:pPr>
            <a:r>
              <a:rPr lang="uk-UA" dirty="0" smtClean="0">
                <a:latin typeface="Times New Roman" pitchFamily="18" charset="0"/>
                <a:cs typeface="Times New Roman" pitchFamily="18" charset="0"/>
              </a:rPr>
              <a:t>Економічної і Соціальної Ради (ЕКОСОР) ООН,</a:t>
            </a:r>
          </a:p>
          <a:p>
            <a:pPr marL="109728" indent="0" algn="ctr">
              <a:buNone/>
            </a:pPr>
            <a:r>
              <a:rPr lang="uk-UA" dirty="0" smtClean="0">
                <a:latin typeface="Times New Roman" pitchFamily="18" charset="0"/>
                <a:cs typeface="Times New Roman" pitchFamily="18" charset="0"/>
              </a:rPr>
              <a:t>Секретаріату ООН</a:t>
            </a:r>
          </a:p>
          <a:p>
            <a:pPr marL="109728" indent="0" algn="ctr">
              <a:buNone/>
            </a:pPr>
            <a:r>
              <a:rPr lang="uk-UA" dirty="0" smtClean="0">
                <a:latin typeface="Times New Roman" pitchFamily="18" charset="0"/>
                <a:cs typeface="Times New Roman" pitchFamily="18" charset="0"/>
              </a:rPr>
              <a:t>Міжнародного Суду юстиції ООН</a:t>
            </a:r>
          </a:p>
          <a:p>
            <a:endParaRPr lang="uk-UA"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52440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uk-UA"/>
          </a:p>
        </p:txBody>
      </p:sp>
      <p:pic>
        <p:nvPicPr>
          <p:cNvPr id="4" name="Объект 3"/>
          <p:cNvPicPr>
            <a:picLocks noGrp="1"/>
          </p:cNvPicPr>
          <p:nvPr>
            <p:ph idx="1"/>
          </p:nvPr>
        </p:nvPicPr>
        <p:blipFill rotWithShape="1">
          <a:blip r:embed="rId2"/>
          <a:srcRect l="1180" t="13054" r="2490" b="39157"/>
          <a:stretch/>
        </p:blipFill>
        <p:spPr bwMode="auto">
          <a:xfrm>
            <a:off x="179512" y="260648"/>
            <a:ext cx="8784976" cy="3168352"/>
          </a:xfrm>
          <a:prstGeom prst="rect">
            <a:avLst/>
          </a:prstGeom>
          <a:ln>
            <a:noFill/>
          </a:ln>
          <a:extLst>
            <a:ext uri="{53640926-AAD7-44D8-BBD7-CCE9431645EC}">
              <a14:shadowObscured xmlns:a14="http://schemas.microsoft.com/office/drawing/2010/main"/>
            </a:ext>
          </a:extLst>
        </p:spPr>
      </p:pic>
      <p:pic>
        <p:nvPicPr>
          <p:cNvPr id="5" name="Рисунок 4"/>
          <p:cNvPicPr/>
          <p:nvPr/>
        </p:nvPicPr>
        <p:blipFill rotWithShape="1">
          <a:blip r:embed="rId3"/>
          <a:srcRect l="2359" t="22613" r="2883" b="35427"/>
          <a:stretch/>
        </p:blipFill>
        <p:spPr bwMode="auto">
          <a:xfrm>
            <a:off x="107504" y="3573017"/>
            <a:ext cx="8856984" cy="31683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0240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179512" y="5362575"/>
            <a:ext cx="2000250" cy="149542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Заголовок 2"/>
          <p:cNvSpPr>
            <a:spLocks noGrp="1"/>
          </p:cNvSpPr>
          <p:nvPr>
            <p:ph type="title"/>
          </p:nvPr>
        </p:nvSpPr>
        <p:spPr/>
        <p:txBody>
          <a:bodyPr>
            <a:normAutofit fontScale="90000"/>
          </a:bodyPr>
          <a:lstStyle/>
          <a:p>
            <a:pPr algn="ctr"/>
            <a:r>
              <a:rPr lang="ru-RU" dirty="0" err="1">
                <a:solidFill>
                  <a:schemeClr val="tx1">
                    <a:lumMod val="75000"/>
                    <a:lumOff val="25000"/>
                  </a:schemeClr>
                </a:solidFill>
                <a:effectLst/>
              </a:rPr>
              <a:t>Спеціалізовані</a:t>
            </a:r>
            <a:r>
              <a:rPr lang="ru-RU" dirty="0">
                <a:solidFill>
                  <a:schemeClr val="tx1">
                    <a:lumMod val="75000"/>
                    <a:lumOff val="25000"/>
                  </a:schemeClr>
                </a:solidFill>
                <a:effectLst/>
              </a:rPr>
              <a:t> установи та </a:t>
            </a:r>
            <a:r>
              <a:rPr lang="ru-RU" dirty="0" err="1">
                <a:solidFill>
                  <a:schemeClr val="tx1">
                    <a:lumMod val="75000"/>
                    <a:lumOff val="25000"/>
                  </a:schemeClr>
                </a:solidFill>
                <a:effectLst/>
              </a:rPr>
              <a:t>підрозділи</a:t>
            </a:r>
            <a:r>
              <a:rPr lang="ru-RU" dirty="0">
                <a:solidFill>
                  <a:schemeClr val="tx1">
                    <a:lumMod val="75000"/>
                    <a:lumOff val="25000"/>
                  </a:schemeClr>
                </a:solidFill>
                <a:effectLst/>
              </a:rPr>
              <a:t> ООН</a:t>
            </a:r>
            <a:br>
              <a:rPr lang="ru-RU" dirty="0">
                <a:solidFill>
                  <a:schemeClr val="tx1">
                    <a:lumMod val="75000"/>
                    <a:lumOff val="25000"/>
                  </a:schemeClr>
                </a:solidFill>
                <a:effectLst/>
              </a:rPr>
            </a:br>
            <a:endParaRPr lang="uk-UA" dirty="0">
              <a:solidFill>
                <a:schemeClr val="tx1">
                  <a:lumMod val="75000"/>
                  <a:lumOff val="25000"/>
                </a:schemeClr>
              </a:solidFill>
            </a:endParaRPr>
          </a:p>
        </p:txBody>
      </p:sp>
      <p:sp>
        <p:nvSpPr>
          <p:cNvPr id="4" name="Прямоугольник 3"/>
          <p:cNvSpPr/>
          <p:nvPr/>
        </p:nvSpPr>
        <p:spPr>
          <a:xfrm>
            <a:off x="611560" y="1412776"/>
            <a:ext cx="8064896" cy="2246769"/>
          </a:xfrm>
          <a:prstGeom prst="rect">
            <a:avLst/>
          </a:prstGeom>
        </p:spPr>
        <p:txBody>
          <a:bodyPr wrap="square">
            <a:spAutoFit/>
          </a:bodyPr>
          <a:lstStyle/>
          <a:p>
            <a:pPr algn="ctr"/>
            <a:r>
              <a:rPr lang="uk-UA" sz="2800" dirty="0"/>
              <a:t>Серед спеціалізованих закладів є могутні організації, які </a:t>
            </a:r>
            <a:r>
              <a:rPr lang="uk-UA" sz="2800" dirty="0" smtClean="0"/>
              <a:t>керують </a:t>
            </a:r>
            <a:r>
              <a:rPr lang="uk-UA" sz="2800" dirty="0"/>
              <a:t>сьогодні найважливішими сферами міжнародної економіки,- МВФ, Всесвітній Банк, Світова організація торгівлі </a:t>
            </a:r>
          </a:p>
        </p:txBody>
      </p:sp>
    </p:spTree>
    <p:extLst>
      <p:ext uri="{BB962C8B-B14F-4D97-AF65-F5344CB8AC3E}">
        <p14:creationId xmlns:p14="http://schemas.microsoft.com/office/powerpoint/2010/main" val="2520094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563888" y="1481328"/>
            <a:ext cx="5400600" cy="5044016"/>
          </a:xfrm>
        </p:spPr>
        <p:txBody>
          <a:bodyPr>
            <a:normAutofit fontScale="92500" lnSpcReduction="10000"/>
          </a:bodyPr>
          <a:lstStyle/>
          <a:p>
            <a:r>
              <a:rPr lang="en-AU" i="1" dirty="0" smtClean="0"/>
              <a:t>— </a:t>
            </a:r>
            <a:r>
              <a:rPr lang="uk-UA" i="1" dirty="0"/>
              <a:t>спеціальне агентство Організації Об'єднаних Націй (ООН), засноване 29-ма державами, з метою регулювання валютно-кредитних відносин країн-членів і надання їм допомоги при дефіциті платіжного балансу шляхом надання </a:t>
            </a:r>
            <a:r>
              <a:rPr lang="uk-UA" i="1" dirty="0" err="1"/>
              <a:t>коротко-</a:t>
            </a:r>
            <a:r>
              <a:rPr lang="uk-UA" i="1" dirty="0"/>
              <a:t> і середньострокових кредитів в іноземній валюті. Фонд має статус спеціалізованої установи ООН.</a:t>
            </a:r>
            <a:endParaRPr lang="uk-UA" dirty="0"/>
          </a:p>
        </p:txBody>
      </p:sp>
      <p:sp>
        <p:nvSpPr>
          <p:cNvPr id="3" name="Заголовок 2"/>
          <p:cNvSpPr>
            <a:spLocks noGrp="1"/>
          </p:cNvSpPr>
          <p:nvPr>
            <p:ph type="title"/>
          </p:nvPr>
        </p:nvSpPr>
        <p:spPr/>
        <p:txBody>
          <a:bodyPr>
            <a:normAutofit fontScale="90000"/>
          </a:bodyPr>
          <a:lstStyle/>
          <a:p>
            <a:pPr algn="ctr"/>
            <a:r>
              <a:rPr lang="uk-UA" i="1" dirty="0"/>
              <a:t>Міжнародний валютний фонд, МВФ (англійською </a:t>
            </a:r>
            <a:r>
              <a:rPr lang="en-AU" i="1" dirty="0"/>
              <a:t>IMF) </a:t>
            </a:r>
            <a:endParaRPr lang="uk-U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3" y="1772816"/>
            <a:ext cx="3856143"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8989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779912" y="332656"/>
            <a:ext cx="5194919" cy="6394715"/>
          </a:xfrm>
        </p:spPr>
        <p:txBody>
          <a:bodyPr>
            <a:normAutofit fontScale="85000" lnSpcReduction="20000"/>
          </a:bodyPr>
          <a:lstStyle/>
          <a:p>
            <a:r>
              <a:rPr lang="uk-UA" i="1" dirty="0" smtClean="0"/>
              <a:t>Має </a:t>
            </a:r>
            <a:r>
              <a:rPr lang="uk-UA" i="1" dirty="0"/>
              <a:t>188 країн-членів. Штаб-квартира МВФ знаходиться в </a:t>
            </a:r>
            <a:endParaRPr lang="uk-UA" i="1" dirty="0" smtClean="0"/>
          </a:p>
          <a:p>
            <a:pPr marL="109728" indent="0">
              <a:buNone/>
            </a:pPr>
            <a:r>
              <a:rPr lang="uk-UA" i="1" dirty="0" smtClean="0"/>
              <a:t>м</a:t>
            </a:r>
            <a:r>
              <a:rPr lang="uk-UA" i="1" dirty="0"/>
              <a:t>. Вашингтон, США. МВФ було створено 27 грудня 1945 року після підписання 29-ма державами угоди, розробленої на Конференції ООН з валютно-фінансових питань 22 липня 1944 року. В 1947 році фонд розпочав свою діяльність і став органічною частиною </a:t>
            </a:r>
            <a:r>
              <a:rPr lang="uk-UA" i="1" dirty="0" err="1"/>
              <a:t>Бретон-Вудської</a:t>
            </a:r>
            <a:r>
              <a:rPr lang="uk-UA" i="1" dirty="0"/>
              <a:t> валютної системи. МВФ є інституційною основою сучасної світової валютної системи. При цьому її базою і основним еквівалентом є долар США. США займають домінуючі позиції в МВФ. Політика і рекомендації фонду по відношенню країн, які розвиваються, неодноразово піддавалася критиці.</a:t>
            </a:r>
            <a:endParaRPr lang="uk-UA"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44" y="1340768"/>
            <a:ext cx="3560859"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298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124744"/>
            <a:ext cx="8229600" cy="5400600"/>
          </a:xfrm>
        </p:spPr>
        <p:txBody>
          <a:bodyPr>
            <a:normAutofit fontScale="85000" lnSpcReduction="20000"/>
          </a:bodyPr>
          <a:lstStyle/>
          <a:p>
            <a:r>
              <a:rPr lang="uk-UA" i="1" dirty="0" smtClean="0"/>
              <a:t>«сприяти міжнародній співпраці в валютно-фінансовій сфері»; </a:t>
            </a:r>
          </a:p>
          <a:p>
            <a:r>
              <a:rPr lang="uk-UA" i="1" dirty="0" smtClean="0"/>
              <a:t>«сприяти розширенню і збалансованому росту міжнародної торгівлі» в інтересах розвитку виробничих ресурсів, досягнення високого рівня зайнятості і реальних доходів держав-членів; </a:t>
            </a:r>
          </a:p>
          <a:p>
            <a:r>
              <a:rPr lang="uk-UA" i="1" dirty="0" smtClean="0"/>
              <a:t>«забезпечити стабільність валют, підтримувати упорядковані співвідношення валютної системи серед держав-членів» і не допускати «знецінення валют з метою отримання конкурентних переваг»; </a:t>
            </a:r>
          </a:p>
          <a:p>
            <a:r>
              <a:rPr lang="uk-UA" i="1" dirty="0" smtClean="0"/>
              <a:t>надавати допомогу в створенні багатосторонньої системи розрахунків між державами-членами, а також в ліквідації валютних обмежень;</a:t>
            </a:r>
          </a:p>
          <a:p>
            <a:r>
              <a:rPr lang="uk-UA" i="1" dirty="0" smtClean="0"/>
              <a:t> тимчасово надавати державам-членам кошти в іноземній валюті, з метою «виправлення порушення рівноваги їх платіжного балансу». Штаб-квартира МВФ, Вашингтон (округ Колумбія)</a:t>
            </a:r>
            <a:endParaRPr lang="uk-UA" dirty="0"/>
          </a:p>
        </p:txBody>
      </p:sp>
      <p:sp>
        <p:nvSpPr>
          <p:cNvPr id="3" name="Заголовок 2"/>
          <p:cNvSpPr>
            <a:spLocks noGrp="1"/>
          </p:cNvSpPr>
          <p:nvPr>
            <p:ph type="title"/>
          </p:nvPr>
        </p:nvSpPr>
        <p:spPr/>
        <p:txBody>
          <a:bodyPr/>
          <a:lstStyle/>
          <a:p>
            <a:pPr algn="ctr"/>
            <a:r>
              <a:rPr lang="uk-UA" i="1" dirty="0" smtClean="0"/>
              <a:t>Основні функції МВФ </a:t>
            </a:r>
            <a:endParaRPr lang="uk-UA" dirty="0"/>
          </a:p>
        </p:txBody>
      </p:sp>
    </p:spTree>
    <p:extLst>
      <p:ext uri="{BB962C8B-B14F-4D97-AF65-F5344CB8AC3E}">
        <p14:creationId xmlns:p14="http://schemas.microsoft.com/office/powerpoint/2010/main" val="3853034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899592" y="3861048"/>
            <a:ext cx="7772400" cy="1470025"/>
          </a:xfrm>
        </p:spPr>
        <p:txBody>
          <a:bodyPr>
            <a:normAutofit fontScale="90000"/>
          </a:bodyPr>
          <a:lstStyle/>
          <a:p>
            <a:pPr algn="ctr"/>
            <a:r>
              <a:rPr lang="ru-RU" b="1" dirty="0" smtClean="0"/>
              <a:t/>
            </a:r>
            <a:br>
              <a:rPr lang="ru-RU" b="1" dirty="0" smtClean="0"/>
            </a:br>
            <a:r>
              <a:rPr lang="uk-UA" sz="4400" b="1" dirty="0" smtClean="0">
                <a:solidFill>
                  <a:schemeClr val="tx1"/>
                </a:solidFill>
                <a:latin typeface="Times New Roman" pitchFamily="18" charset="0"/>
                <a:cs typeface="Times New Roman" pitchFamily="18" charset="0"/>
              </a:rPr>
              <a:t>ТЕМА 2. </a:t>
            </a:r>
            <a:br>
              <a:rPr lang="uk-UA" sz="4400" b="1" dirty="0" smtClean="0">
                <a:solidFill>
                  <a:schemeClr val="tx1"/>
                </a:solidFill>
                <a:latin typeface="Times New Roman" pitchFamily="18" charset="0"/>
                <a:cs typeface="Times New Roman" pitchFamily="18" charset="0"/>
              </a:rPr>
            </a:br>
            <a:r>
              <a:rPr lang="uk-UA" sz="4400" b="1" dirty="0" smtClean="0">
                <a:solidFill>
                  <a:schemeClr val="tx1"/>
                </a:solidFill>
                <a:latin typeface="Times New Roman" pitchFamily="18" charset="0"/>
                <a:cs typeface="Times New Roman" pitchFamily="18" charset="0"/>
              </a:rPr>
              <a:t/>
            </a:r>
            <a:br>
              <a:rPr lang="uk-UA" sz="4400" b="1" dirty="0" smtClean="0">
                <a:solidFill>
                  <a:schemeClr val="tx1"/>
                </a:solidFill>
                <a:latin typeface="Times New Roman" pitchFamily="18" charset="0"/>
                <a:cs typeface="Times New Roman" pitchFamily="18" charset="0"/>
              </a:rPr>
            </a:br>
            <a:r>
              <a:rPr lang="uk-UA" sz="5300" b="0" dirty="0">
                <a:ln w="18415" cmpd="sng">
                  <a:solidFill>
                    <a:schemeClr val="bg2">
                      <a:lumMod val="25000"/>
                    </a:schemeClr>
                  </a:solidFill>
                  <a:prstDash val="solid"/>
                </a:ln>
                <a:solidFill>
                  <a:srgbClr val="FFFFFF"/>
                </a:solidFill>
                <a:effectLst>
                  <a:outerShdw blurRad="63500" dir="3600000" algn="tl" rotWithShape="0">
                    <a:srgbClr val="000000">
                      <a:alpha val="70000"/>
                    </a:srgbClr>
                  </a:outerShdw>
                </a:effectLst>
              </a:rPr>
              <a:t>Інтеграційні та </a:t>
            </a:r>
            <a:r>
              <a:rPr lang="uk-UA" sz="5300" b="0" dirty="0" err="1">
                <a:ln w="18415" cmpd="sng">
                  <a:solidFill>
                    <a:schemeClr val="bg2">
                      <a:lumMod val="25000"/>
                    </a:schemeClr>
                  </a:solidFill>
                  <a:prstDash val="solid"/>
                </a:ln>
                <a:solidFill>
                  <a:srgbClr val="FFFFFF"/>
                </a:solidFill>
                <a:effectLst>
                  <a:outerShdw blurRad="63500" dir="3600000" algn="tl" rotWithShape="0">
                    <a:srgbClr val="000000">
                      <a:alpha val="70000"/>
                    </a:srgbClr>
                  </a:outerShdw>
                </a:effectLst>
              </a:rPr>
              <a:t>глобалізаційні</a:t>
            </a:r>
            <a:r>
              <a:rPr lang="uk-UA" sz="5300" b="0" dirty="0">
                <a:ln w="18415" cmpd="sng">
                  <a:solidFill>
                    <a:schemeClr val="bg2">
                      <a:lumMod val="25000"/>
                    </a:schemeClr>
                  </a:solidFill>
                  <a:prstDash val="solid"/>
                </a:ln>
                <a:solidFill>
                  <a:srgbClr val="FFFFFF"/>
                </a:solidFill>
                <a:effectLst>
                  <a:outerShdw blurRad="63500" dir="3600000" algn="tl" rotWithShape="0">
                    <a:srgbClr val="000000">
                      <a:alpha val="70000"/>
                    </a:srgbClr>
                  </a:outerShdw>
                </a:effectLst>
              </a:rPr>
              <a:t> виміри світової економічної системи </a:t>
            </a:r>
            <a:endParaRPr lang="uk-UA" sz="5300" b="1" dirty="0">
              <a:ln w="18415" cmpd="sng">
                <a:solidFill>
                  <a:schemeClr val="bg2">
                    <a:lumMod val="25000"/>
                  </a:schemeClr>
                </a:solidFill>
                <a:prstDash val="solid"/>
              </a:ln>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2855018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rot="2627196">
            <a:off x="1922628" y="2763588"/>
            <a:ext cx="9144000"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Прямоугольник 6"/>
          <p:cNvSpPr/>
          <p:nvPr/>
        </p:nvSpPr>
        <p:spPr>
          <a:xfrm rot="2627196">
            <a:off x="1617829" y="2642101"/>
            <a:ext cx="9144000" cy="1260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Прямоугольник 7"/>
          <p:cNvSpPr/>
          <p:nvPr/>
        </p:nvSpPr>
        <p:spPr>
          <a:xfrm rot="2627196">
            <a:off x="1617829" y="2763588"/>
            <a:ext cx="9144000" cy="126000"/>
          </a:xfrm>
          <a:prstGeom prst="rect">
            <a:avLst/>
          </a:prstGeom>
          <a:solidFill>
            <a:srgbClr val="69F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Группа 11"/>
          <p:cNvGrpSpPr/>
          <p:nvPr/>
        </p:nvGrpSpPr>
        <p:grpSpPr>
          <a:xfrm>
            <a:off x="6384389" y="529885"/>
            <a:ext cx="2286000" cy="2286001"/>
            <a:chOff x="7781450" y="1216532"/>
            <a:chExt cx="2286000" cy="2286001"/>
          </a:xfrm>
        </p:grpSpPr>
        <p:sp>
          <p:nvSpPr>
            <p:cNvPr id="11" name="Прямоугольник 10"/>
            <p:cNvSpPr/>
            <p:nvPr/>
          </p:nvSpPr>
          <p:spPr>
            <a:xfrm>
              <a:off x="7781450" y="1216532"/>
              <a:ext cx="2286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upload.wikimedia.org/wikipedia/uk/thumb/b/bd/World_Bank_Logo.svg/240px-World_Bank_Logo.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450" y="1216532"/>
              <a:ext cx="2286000" cy="228600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284904" y="1862035"/>
            <a:ext cx="5121403" cy="400110"/>
          </a:xfrm>
          <a:prstGeom prst="rect">
            <a:avLst/>
          </a:prstGeom>
          <a:noFill/>
        </p:spPr>
        <p:txBody>
          <a:bodyPr wrap="square" rtlCol="0">
            <a:spAutoFit/>
          </a:bodyPr>
          <a:lstStyle/>
          <a:p>
            <a:r>
              <a:rPr lang="uk-UA" sz="2000" dirty="0" smtClean="0">
                <a:latin typeface="Roboto" panose="02000000000000000000" pitchFamily="2" charset="0"/>
                <a:ea typeface="Roboto" panose="02000000000000000000" pitchFamily="2" charset="0"/>
              </a:rPr>
              <a:t>Світовий банк заснований 1944 року</a:t>
            </a:r>
          </a:p>
        </p:txBody>
      </p:sp>
      <p:sp>
        <p:nvSpPr>
          <p:cNvPr id="14" name="TextBox 13"/>
          <p:cNvSpPr txBox="1"/>
          <p:nvPr/>
        </p:nvSpPr>
        <p:spPr>
          <a:xfrm>
            <a:off x="284903" y="2625298"/>
            <a:ext cx="5720111" cy="707886"/>
          </a:xfrm>
          <a:prstGeom prst="rect">
            <a:avLst/>
          </a:prstGeom>
          <a:noFill/>
        </p:spPr>
        <p:txBody>
          <a:bodyPr wrap="square" rtlCol="0">
            <a:spAutoFit/>
          </a:bodyPr>
          <a:lstStyle/>
          <a:p>
            <a:r>
              <a:rPr lang="uk-UA" sz="2000" dirty="0" smtClean="0">
                <a:latin typeface="Roboto" panose="02000000000000000000" pitchFamily="2" charset="0"/>
                <a:ea typeface="Roboto" panose="02000000000000000000" pitchFamily="2" charset="0"/>
              </a:rPr>
              <a:t>Є </a:t>
            </a:r>
            <a:r>
              <a:rPr lang="ru-RU" sz="2000" dirty="0" err="1" smtClean="0">
                <a:latin typeface="Roboto" panose="02000000000000000000" pitchFamily="2" charset="0"/>
                <a:ea typeface="Roboto" panose="02000000000000000000" pitchFamily="2" charset="0"/>
              </a:rPr>
              <a:t>однією</a:t>
            </a:r>
            <a:r>
              <a:rPr lang="ru-RU" sz="2000" dirty="0" smtClean="0">
                <a:latin typeface="Roboto" panose="02000000000000000000" pitchFamily="2" charset="0"/>
                <a:ea typeface="Roboto" panose="02000000000000000000" pitchFamily="2" charset="0"/>
              </a:rPr>
              <a:t> </a:t>
            </a:r>
            <a:r>
              <a:rPr lang="ru-RU" sz="2000" dirty="0">
                <a:latin typeface="Roboto" panose="02000000000000000000" pitchFamily="2" charset="0"/>
                <a:ea typeface="Roboto" panose="02000000000000000000" pitchFamily="2" charset="0"/>
              </a:rPr>
              <a:t>з </a:t>
            </a:r>
            <a:r>
              <a:rPr lang="ru-RU" sz="2000" dirty="0" err="1">
                <a:latin typeface="Roboto" panose="02000000000000000000" pitchFamily="2" charset="0"/>
                <a:ea typeface="Roboto" panose="02000000000000000000" pitchFamily="2" charset="0"/>
              </a:rPr>
              <a:t>найбільших</a:t>
            </a:r>
            <a:r>
              <a:rPr lang="ru-RU" sz="2000" dirty="0">
                <a:latin typeface="Roboto" panose="02000000000000000000" pitchFamily="2" charset="0"/>
                <a:ea typeface="Roboto" panose="02000000000000000000" pitchFamily="2" charset="0"/>
              </a:rPr>
              <a:t> у </a:t>
            </a:r>
            <a:r>
              <a:rPr lang="ru-RU" sz="2000" dirty="0" err="1">
                <a:latin typeface="Roboto" panose="02000000000000000000" pitchFamily="2" charset="0"/>
                <a:ea typeface="Roboto" panose="02000000000000000000" pitchFamily="2" charset="0"/>
              </a:rPr>
              <a:t>світі</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організацій</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що</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надають</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допомогу</a:t>
            </a:r>
            <a:r>
              <a:rPr lang="ru-RU" sz="2000" dirty="0">
                <a:latin typeface="Roboto" panose="02000000000000000000" pitchFamily="2" charset="0"/>
                <a:ea typeface="Roboto" panose="02000000000000000000" pitchFamily="2" charset="0"/>
              </a:rPr>
              <a:t> з метою </a:t>
            </a:r>
            <a:r>
              <a:rPr lang="ru-RU" sz="2000" dirty="0" err="1" smtClean="0">
                <a:latin typeface="Roboto" panose="02000000000000000000" pitchFamily="2" charset="0"/>
                <a:ea typeface="Roboto" panose="02000000000000000000" pitchFamily="2" charset="0"/>
              </a:rPr>
              <a:t>розвитку</a:t>
            </a:r>
            <a:endParaRPr lang="en-US" sz="2000" dirty="0" smtClean="0">
              <a:latin typeface="Roboto" panose="02000000000000000000" pitchFamily="2" charset="0"/>
              <a:ea typeface="Roboto" panose="02000000000000000000" pitchFamily="2" charset="0"/>
            </a:endParaRPr>
          </a:p>
        </p:txBody>
      </p:sp>
      <p:sp>
        <p:nvSpPr>
          <p:cNvPr id="15" name="TextBox 14"/>
          <p:cNvSpPr txBox="1"/>
          <p:nvPr/>
        </p:nvSpPr>
        <p:spPr>
          <a:xfrm>
            <a:off x="284903" y="5041681"/>
            <a:ext cx="8408721" cy="1015663"/>
          </a:xfrm>
          <a:prstGeom prst="rect">
            <a:avLst/>
          </a:prstGeom>
          <a:noFill/>
        </p:spPr>
        <p:txBody>
          <a:bodyPr wrap="square" rtlCol="0">
            <a:spAutoFit/>
          </a:bodyPr>
          <a:lstStyle/>
          <a:p>
            <a:r>
              <a:rPr lang="ru-RU" sz="2000" dirty="0" smtClean="0">
                <a:latin typeface="Roboto" panose="02000000000000000000" pitchFamily="2" charset="0"/>
                <a:ea typeface="Roboto" panose="02000000000000000000" pitchFamily="2" charset="0"/>
              </a:rPr>
              <a:t>Банк </a:t>
            </a:r>
            <a:r>
              <a:rPr lang="ru-RU" sz="2000" dirty="0" err="1">
                <a:latin typeface="Roboto" panose="02000000000000000000" pitchFamily="2" charset="0"/>
                <a:ea typeface="Roboto" panose="02000000000000000000" pitchFamily="2" charset="0"/>
              </a:rPr>
              <a:t>розробляє</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стратегії</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допомоги</a:t>
            </a:r>
            <a:r>
              <a:rPr lang="ru-RU" sz="2000" dirty="0">
                <a:latin typeface="Roboto" panose="02000000000000000000" pitchFamily="2" charset="0"/>
                <a:ea typeface="Roboto" panose="02000000000000000000" pitchFamily="2" charset="0"/>
              </a:rPr>
              <a:t> для </a:t>
            </a:r>
            <a:r>
              <a:rPr lang="ru-RU" sz="2000" dirty="0" err="1">
                <a:latin typeface="Roboto" panose="02000000000000000000" pitchFamily="2" charset="0"/>
                <a:ea typeface="Roboto" panose="02000000000000000000" pitchFamily="2" charset="0"/>
              </a:rPr>
              <a:t>кожної</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зі</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своїх</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країн-клієнтів</a:t>
            </a:r>
            <a:r>
              <a:rPr lang="ru-RU" sz="2000" dirty="0">
                <a:latin typeface="Roboto" panose="02000000000000000000" pitchFamily="2" charset="0"/>
                <a:ea typeface="Roboto" panose="02000000000000000000" pitchFamily="2" charset="0"/>
              </a:rPr>
              <a:t> у </a:t>
            </a:r>
            <a:r>
              <a:rPr lang="ru-RU" sz="2000" dirty="0" err="1">
                <a:latin typeface="Roboto" panose="02000000000000000000" pitchFamily="2" charset="0"/>
                <a:ea typeface="Roboto" panose="02000000000000000000" pitchFamily="2" charset="0"/>
              </a:rPr>
              <a:t>співробітництві</a:t>
            </a:r>
            <a:r>
              <a:rPr lang="ru-RU" sz="2000" dirty="0">
                <a:latin typeface="Roboto" panose="02000000000000000000" pitchFamily="2" charset="0"/>
                <a:ea typeface="Roboto" panose="02000000000000000000" pitchFamily="2" charset="0"/>
              </a:rPr>
              <a:t> з </a:t>
            </a:r>
            <a:r>
              <a:rPr lang="ru-RU" sz="2000" dirty="0" err="1">
                <a:latin typeface="Roboto" panose="02000000000000000000" pitchFamily="2" charset="0"/>
                <a:ea typeface="Roboto" panose="02000000000000000000" pitchFamily="2" charset="0"/>
              </a:rPr>
              <a:t>державними</a:t>
            </a:r>
            <a:r>
              <a:rPr lang="ru-RU" sz="2000" dirty="0">
                <a:latin typeface="Roboto" panose="02000000000000000000" pitchFamily="2" charset="0"/>
                <a:ea typeface="Roboto" panose="02000000000000000000" pitchFamily="2" charset="0"/>
              </a:rPr>
              <a:t> органами, </a:t>
            </a:r>
            <a:r>
              <a:rPr lang="ru-RU" sz="2000" dirty="0" err="1">
                <a:latin typeface="Roboto" panose="02000000000000000000" pitchFamily="2" charset="0"/>
                <a:ea typeface="Roboto" panose="02000000000000000000" pitchFamily="2" charset="0"/>
              </a:rPr>
              <a:t>неурядовими</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організаціями</a:t>
            </a:r>
            <a:r>
              <a:rPr lang="ru-RU" sz="2000" dirty="0">
                <a:latin typeface="Roboto" panose="02000000000000000000" pitchFamily="2" charset="0"/>
                <a:ea typeface="Roboto" panose="02000000000000000000" pitchFamily="2" charset="0"/>
              </a:rPr>
              <a:t> й </a:t>
            </a:r>
            <a:r>
              <a:rPr lang="ru-RU" sz="2000" dirty="0" err="1">
                <a:latin typeface="Roboto" panose="02000000000000000000" pitchFamily="2" charset="0"/>
                <a:ea typeface="Roboto" panose="02000000000000000000" pitchFamily="2" charset="0"/>
              </a:rPr>
              <a:t>приватним</a:t>
            </a:r>
            <a:r>
              <a:rPr lang="ru-RU" sz="2000" dirty="0">
                <a:latin typeface="Roboto" panose="02000000000000000000" pitchFamily="2" charset="0"/>
                <a:ea typeface="Roboto" panose="02000000000000000000" pitchFamily="2" charset="0"/>
              </a:rPr>
              <a:t> </a:t>
            </a:r>
            <a:r>
              <a:rPr lang="ru-RU" sz="2000" dirty="0" smtClean="0">
                <a:latin typeface="Roboto" panose="02000000000000000000" pitchFamily="2" charset="0"/>
                <a:ea typeface="Roboto" panose="02000000000000000000" pitchFamily="2" charset="0"/>
              </a:rPr>
              <a:t>сектором</a:t>
            </a:r>
          </a:p>
        </p:txBody>
      </p:sp>
      <p:sp>
        <p:nvSpPr>
          <p:cNvPr id="16" name="TextBox 15"/>
          <p:cNvSpPr txBox="1"/>
          <p:nvPr/>
        </p:nvSpPr>
        <p:spPr>
          <a:xfrm>
            <a:off x="284904" y="3662528"/>
            <a:ext cx="6852875" cy="1015663"/>
          </a:xfrm>
          <a:prstGeom prst="rect">
            <a:avLst/>
          </a:prstGeom>
          <a:noFill/>
        </p:spPr>
        <p:txBody>
          <a:bodyPr wrap="square" rtlCol="0">
            <a:spAutoFit/>
          </a:bodyPr>
          <a:lstStyle/>
          <a:p>
            <a:r>
              <a:rPr lang="uk-UA" sz="2000" dirty="0" smtClean="0">
                <a:latin typeface="Roboto" panose="02000000000000000000" pitchFamily="2" charset="0"/>
                <a:ea typeface="Roboto" panose="02000000000000000000" pitchFamily="2" charset="0"/>
              </a:rPr>
              <a:t>Налічує в собі дві інституції: </a:t>
            </a:r>
            <a:r>
              <a:rPr lang="ru-RU" sz="2000" dirty="0" err="1">
                <a:latin typeface="Roboto" panose="02000000000000000000" pitchFamily="2" charset="0"/>
                <a:ea typeface="Roboto" panose="02000000000000000000" pitchFamily="2" charset="0"/>
              </a:rPr>
              <a:t>Міжнародний</a:t>
            </a:r>
            <a:r>
              <a:rPr lang="ru-RU" sz="2000" dirty="0">
                <a:latin typeface="Roboto" panose="02000000000000000000" pitchFamily="2" charset="0"/>
                <a:ea typeface="Roboto" panose="02000000000000000000" pitchFamily="2" charset="0"/>
              </a:rPr>
              <a:t> банк </a:t>
            </a:r>
            <a:r>
              <a:rPr lang="ru-RU" sz="2000" dirty="0" err="1">
                <a:latin typeface="Roboto" panose="02000000000000000000" pitchFamily="2" charset="0"/>
                <a:ea typeface="Roboto" panose="02000000000000000000" pitchFamily="2" charset="0"/>
              </a:rPr>
              <a:t>реконструкції</a:t>
            </a:r>
            <a:r>
              <a:rPr lang="ru-RU" sz="2000" dirty="0">
                <a:latin typeface="Roboto" panose="02000000000000000000" pitchFamily="2" charset="0"/>
                <a:ea typeface="Roboto" panose="02000000000000000000" pitchFamily="2" charset="0"/>
              </a:rPr>
              <a:t> та </a:t>
            </a:r>
            <a:r>
              <a:rPr lang="ru-RU" sz="2000" dirty="0" err="1">
                <a:latin typeface="Roboto" panose="02000000000000000000" pitchFamily="2" charset="0"/>
                <a:ea typeface="Roboto" panose="02000000000000000000" pitchFamily="2" charset="0"/>
              </a:rPr>
              <a:t>розвитку</a:t>
            </a:r>
            <a:r>
              <a:rPr lang="ru-RU" sz="2000" dirty="0">
                <a:latin typeface="Roboto" panose="02000000000000000000" pitchFamily="2" charset="0"/>
                <a:ea typeface="Roboto" panose="02000000000000000000" pitchFamily="2" charset="0"/>
              </a:rPr>
              <a:t> (МБРР) та </a:t>
            </a:r>
            <a:r>
              <a:rPr lang="ru-RU" sz="2000" dirty="0" err="1">
                <a:latin typeface="Roboto" panose="02000000000000000000" pitchFamily="2" charset="0"/>
                <a:ea typeface="Roboto" panose="02000000000000000000" pitchFamily="2" charset="0"/>
              </a:rPr>
              <a:t>Міжнародна</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асоціація</a:t>
            </a:r>
            <a:r>
              <a:rPr lang="ru-RU" sz="2000" dirty="0">
                <a:latin typeface="Roboto" panose="02000000000000000000" pitchFamily="2" charset="0"/>
                <a:ea typeface="Roboto" panose="02000000000000000000" pitchFamily="2" charset="0"/>
              </a:rPr>
              <a:t> </a:t>
            </a:r>
            <a:r>
              <a:rPr lang="ru-RU" sz="2000" dirty="0" err="1">
                <a:latin typeface="Roboto" panose="02000000000000000000" pitchFamily="2" charset="0"/>
                <a:ea typeface="Roboto" panose="02000000000000000000" pitchFamily="2" charset="0"/>
              </a:rPr>
              <a:t>розвитку</a:t>
            </a:r>
            <a:r>
              <a:rPr lang="ru-RU" sz="2000" dirty="0">
                <a:latin typeface="Roboto" panose="02000000000000000000" pitchFamily="2" charset="0"/>
                <a:ea typeface="Roboto" panose="02000000000000000000" pitchFamily="2" charset="0"/>
              </a:rPr>
              <a:t> (МАР</a:t>
            </a:r>
            <a:r>
              <a:rPr lang="ru-RU" sz="2000" dirty="0" smtClean="0">
                <a:latin typeface="Roboto" panose="02000000000000000000" pitchFamily="2" charset="0"/>
                <a:ea typeface="Roboto" panose="02000000000000000000" pitchFamily="2" charset="0"/>
              </a:rPr>
              <a:t>)</a:t>
            </a:r>
            <a:endParaRPr lang="en-US" sz="2000" dirty="0" smtClean="0">
              <a:latin typeface="Roboto" panose="02000000000000000000" pitchFamily="2" charset="0"/>
              <a:ea typeface="Roboto" panose="02000000000000000000" pitchFamily="2" charset="0"/>
            </a:endParaRPr>
          </a:p>
        </p:txBody>
      </p:sp>
      <p:grpSp>
        <p:nvGrpSpPr>
          <p:cNvPr id="17" name="Группа 16"/>
          <p:cNvGrpSpPr/>
          <p:nvPr/>
        </p:nvGrpSpPr>
        <p:grpSpPr>
          <a:xfrm>
            <a:off x="7903880" y="4436936"/>
            <a:ext cx="864071" cy="846000"/>
            <a:chOff x="7613825" y="1142775"/>
            <a:chExt cx="864071" cy="846000"/>
          </a:xfrm>
          <a:effectLst>
            <a:outerShdw blurRad="50800" dist="25400" dir="5400000" algn="t" rotWithShape="0">
              <a:prstClr val="black">
                <a:alpha val="40000"/>
              </a:prstClr>
            </a:outerShdw>
          </a:effectLst>
        </p:grpSpPr>
        <p:sp>
          <p:nvSpPr>
            <p:cNvPr id="18" name="Овал 17"/>
            <p:cNvSpPr/>
            <p:nvPr/>
          </p:nvSpPr>
          <p:spPr>
            <a:xfrm flipH="1">
              <a:off x="7613825" y="1142775"/>
              <a:ext cx="846000" cy="846000"/>
            </a:xfrm>
            <a:prstGeom prst="ellipse">
              <a:avLst/>
            </a:prstGeom>
            <a:solidFill>
              <a:srgbClr val="69F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1">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7650346" y="1152000"/>
              <a:ext cx="827550" cy="827551"/>
            </a:xfrm>
            <a:prstGeom prst="rect">
              <a:avLst/>
            </a:prstGeom>
          </p:spPr>
        </p:pic>
      </p:grpSp>
    </p:spTree>
    <p:extLst>
      <p:ext uri="{BB962C8B-B14F-4D97-AF65-F5344CB8AC3E}">
        <p14:creationId xmlns:p14="http://schemas.microsoft.com/office/powerpoint/2010/main" val="8360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0"/>
            <a:ext cx="9144000"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угольник 4"/>
          <p:cNvSpPr/>
          <p:nvPr/>
        </p:nvSpPr>
        <p:spPr>
          <a:xfrm>
            <a:off x="0" y="126000"/>
            <a:ext cx="9144000" cy="12060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Прямоугольник 5"/>
          <p:cNvSpPr/>
          <p:nvPr/>
        </p:nvSpPr>
        <p:spPr>
          <a:xfrm>
            <a:off x="0" y="1332000"/>
            <a:ext cx="9144000" cy="126000"/>
          </a:xfrm>
          <a:prstGeom prst="rect">
            <a:avLst/>
          </a:prstGeom>
          <a:solidFill>
            <a:srgbClr val="69F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0000" y="344280"/>
            <a:ext cx="7704000" cy="769441"/>
          </a:xfrm>
          <a:prstGeom prst="rect">
            <a:avLst/>
          </a:prstGeom>
          <a:noFill/>
        </p:spPr>
        <p:txBody>
          <a:bodyPr wrap="square" rtlCol="0">
            <a:spAutoFit/>
          </a:bodyPr>
          <a:lstStyle/>
          <a:p>
            <a:r>
              <a:rPr lang="uk-UA" sz="4400" dirty="0" smtClean="0">
                <a:solidFill>
                  <a:schemeClr val="bg1"/>
                </a:solidFill>
                <a:latin typeface="Roboto Light" panose="02000000000000000000" pitchFamily="2" charset="0"/>
                <a:ea typeface="Roboto Light" panose="02000000000000000000" pitchFamily="2" charset="0"/>
              </a:rPr>
              <a:t>Цілі</a:t>
            </a:r>
            <a:endParaRPr lang="en-US" sz="4400" dirty="0">
              <a:solidFill>
                <a:schemeClr val="bg1"/>
              </a:solidFill>
              <a:latin typeface="Roboto Light" panose="02000000000000000000" pitchFamily="2" charset="0"/>
              <a:ea typeface="Roboto Light" panose="02000000000000000000" pitchFamily="2" charset="0"/>
            </a:endParaRPr>
          </a:p>
        </p:txBody>
      </p:sp>
      <p:grpSp>
        <p:nvGrpSpPr>
          <p:cNvPr id="11" name="Группа 10"/>
          <p:cNvGrpSpPr/>
          <p:nvPr/>
        </p:nvGrpSpPr>
        <p:grpSpPr>
          <a:xfrm>
            <a:off x="7559929" y="966700"/>
            <a:ext cx="864071" cy="846000"/>
            <a:chOff x="7613825" y="1142775"/>
            <a:chExt cx="864071" cy="846000"/>
          </a:xfrm>
          <a:effectLst>
            <a:outerShdw blurRad="50800" dist="25400" dir="5400000" algn="t" rotWithShape="0">
              <a:prstClr val="black">
                <a:alpha val="40000"/>
              </a:prstClr>
            </a:outerShdw>
          </a:effectLst>
        </p:grpSpPr>
        <p:sp>
          <p:nvSpPr>
            <p:cNvPr id="8" name="Овал 7"/>
            <p:cNvSpPr/>
            <p:nvPr/>
          </p:nvSpPr>
          <p:spPr>
            <a:xfrm flipH="1">
              <a:off x="7613825" y="1142775"/>
              <a:ext cx="846000" cy="846000"/>
            </a:xfrm>
            <a:prstGeom prst="ellipse">
              <a:avLst/>
            </a:prstGeom>
            <a:solidFill>
              <a:srgbClr val="69F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1">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650346" y="1152000"/>
              <a:ext cx="827550" cy="827551"/>
            </a:xfrm>
            <a:prstGeom prst="rect">
              <a:avLst/>
            </a:prstGeom>
          </p:spPr>
        </p:pic>
      </p:grpSp>
      <p:sp>
        <p:nvSpPr>
          <p:cNvPr id="12" name="TextBox 11"/>
          <p:cNvSpPr txBox="1"/>
          <p:nvPr/>
        </p:nvSpPr>
        <p:spPr>
          <a:xfrm>
            <a:off x="393700" y="2003200"/>
            <a:ext cx="8356600" cy="4616648"/>
          </a:xfrm>
          <a:prstGeom prst="rect">
            <a:avLst/>
          </a:prstGeom>
          <a:noFill/>
        </p:spPr>
        <p:txBody>
          <a:bodyPr wrap="square" rtlCol="0">
            <a:spAutoFit/>
          </a:bodyPr>
          <a:lstStyle/>
          <a:p>
            <a:r>
              <a:rPr lang="uk-UA" dirty="0">
                <a:latin typeface="Roboto" panose="02000000000000000000" pitchFamily="2" charset="0"/>
                <a:ea typeface="Roboto" panose="02000000000000000000" pitchFamily="2" charset="0"/>
              </a:rPr>
              <a:t>В даний час </a:t>
            </a:r>
            <a:r>
              <a:rPr lang="uk-UA" dirty="0" smtClean="0">
                <a:latin typeface="Roboto" panose="02000000000000000000" pitchFamily="2" charset="0"/>
                <a:ea typeface="Roboto" panose="02000000000000000000" pitchFamily="2" charset="0"/>
              </a:rPr>
              <a:t>Світовий </a:t>
            </a:r>
            <a:r>
              <a:rPr lang="uk-UA" dirty="0">
                <a:latin typeface="Roboto" panose="02000000000000000000" pitchFamily="2" charset="0"/>
                <a:ea typeface="Roboto" panose="02000000000000000000" pitchFamily="2" charset="0"/>
              </a:rPr>
              <a:t>банк зосередив свою діяльність на досягнення цілей розвитку </a:t>
            </a:r>
            <a:r>
              <a:rPr lang="uk-UA" dirty="0" smtClean="0">
                <a:latin typeface="Roboto" panose="02000000000000000000" pitchFamily="2" charset="0"/>
                <a:ea typeface="Roboto" panose="02000000000000000000" pitchFamily="2" charset="0"/>
              </a:rPr>
              <a:t>тисячоліття. </a:t>
            </a:r>
            <a:r>
              <a:rPr lang="uk-UA" dirty="0">
                <a:latin typeface="Roboto" panose="02000000000000000000" pitchFamily="2" charset="0"/>
                <a:ea typeface="Roboto" panose="02000000000000000000" pitchFamily="2" charset="0"/>
              </a:rPr>
              <a:t>У перехідний період до третього тисячоліття під егідою ООН були сформульовані вісім цілей, на досягнення яких повинні бути спрямовані зусилля міжнародних </a:t>
            </a:r>
            <a:r>
              <a:rPr lang="uk-UA" dirty="0" smtClean="0">
                <a:latin typeface="Roboto" panose="02000000000000000000" pitchFamily="2" charset="0"/>
                <a:ea typeface="Roboto" panose="02000000000000000000" pitchFamily="2" charset="0"/>
              </a:rPr>
              <a:t>організацій</a:t>
            </a:r>
            <a:endParaRPr lang="en-US" dirty="0" smtClean="0">
              <a:latin typeface="Roboto" panose="02000000000000000000" pitchFamily="2" charset="0"/>
              <a:ea typeface="Roboto" panose="02000000000000000000" pitchFamily="2" charset="0"/>
            </a:endParaRPr>
          </a:p>
          <a:p>
            <a:endParaRPr lang="en-US"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smtClean="0">
                <a:latin typeface="Roboto" panose="02000000000000000000" pitchFamily="2" charset="0"/>
                <a:ea typeface="Roboto" panose="02000000000000000000" pitchFamily="2" charset="0"/>
              </a:rPr>
              <a:t>Ліквідація </a:t>
            </a:r>
            <a:r>
              <a:rPr lang="uk-UA" dirty="0">
                <a:latin typeface="Roboto" panose="02000000000000000000" pitchFamily="2" charset="0"/>
                <a:ea typeface="Roboto" panose="02000000000000000000" pitchFamily="2" charset="0"/>
              </a:rPr>
              <a:t>бідності і </a:t>
            </a:r>
            <a:r>
              <a:rPr lang="uk-UA" dirty="0" smtClean="0">
                <a:latin typeface="Roboto" panose="02000000000000000000" pitchFamily="2" charset="0"/>
                <a:ea typeface="Roboto" panose="02000000000000000000" pitchFamily="2" charset="0"/>
              </a:rPr>
              <a:t>голоду</a:t>
            </a:r>
          </a:p>
          <a:p>
            <a:pPr marL="800100" lvl="1" indent="-342900">
              <a:buFont typeface="+mj-lt"/>
              <a:buAutoNum type="arabicPeriod"/>
            </a:pPr>
            <a:endParaRPr lang="en-US" sz="600"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a:latin typeface="Roboto" panose="02000000000000000000" pitchFamily="2" charset="0"/>
                <a:ea typeface="Roboto" panose="02000000000000000000" pitchFamily="2" charset="0"/>
              </a:rPr>
              <a:t>З</a:t>
            </a:r>
            <a:r>
              <a:rPr lang="uk-UA" dirty="0" smtClean="0">
                <a:latin typeface="Roboto" panose="02000000000000000000" pitchFamily="2" charset="0"/>
                <a:ea typeface="Roboto" panose="02000000000000000000" pitchFamily="2" charset="0"/>
              </a:rPr>
              <a:t>абезпечення </a:t>
            </a:r>
            <a:r>
              <a:rPr lang="uk-UA" dirty="0">
                <a:latin typeface="Roboto" panose="02000000000000000000" pitchFamily="2" charset="0"/>
                <a:ea typeface="Roboto" panose="02000000000000000000" pitchFamily="2" charset="0"/>
              </a:rPr>
              <a:t>загальної початкової </a:t>
            </a:r>
            <a:r>
              <a:rPr lang="uk-UA" dirty="0" smtClean="0">
                <a:latin typeface="Roboto" panose="02000000000000000000" pitchFamily="2" charset="0"/>
                <a:ea typeface="Roboto" panose="02000000000000000000" pitchFamily="2" charset="0"/>
              </a:rPr>
              <a:t>освіти</a:t>
            </a:r>
          </a:p>
          <a:p>
            <a:pPr marL="800100" lvl="1" indent="-342900">
              <a:buFont typeface="+mj-lt"/>
              <a:buAutoNum type="arabicPeriod"/>
            </a:pPr>
            <a:endParaRPr lang="en-US" sz="600"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a:latin typeface="Roboto" panose="02000000000000000000" pitchFamily="2" charset="0"/>
                <a:ea typeface="Roboto" panose="02000000000000000000" pitchFamily="2" charset="0"/>
              </a:rPr>
              <a:t>З</a:t>
            </a:r>
            <a:r>
              <a:rPr lang="uk-UA" dirty="0" smtClean="0">
                <a:latin typeface="Roboto" panose="02000000000000000000" pitchFamily="2" charset="0"/>
                <a:ea typeface="Roboto" panose="02000000000000000000" pitchFamily="2" charset="0"/>
              </a:rPr>
              <a:t>аохочення </a:t>
            </a:r>
            <a:r>
              <a:rPr lang="uk-UA" dirty="0">
                <a:latin typeface="Roboto" panose="02000000000000000000" pitchFamily="2" charset="0"/>
                <a:ea typeface="Roboto" panose="02000000000000000000" pitchFamily="2" charset="0"/>
              </a:rPr>
              <a:t>рівності чоловіків і жінок та розширення прав і можливостей </a:t>
            </a:r>
            <a:r>
              <a:rPr lang="uk-UA" dirty="0" smtClean="0">
                <a:latin typeface="Roboto" panose="02000000000000000000" pitchFamily="2" charset="0"/>
                <a:ea typeface="Roboto" panose="02000000000000000000" pitchFamily="2" charset="0"/>
              </a:rPr>
              <a:t>жінок</a:t>
            </a:r>
          </a:p>
          <a:p>
            <a:pPr marL="800100" lvl="1" indent="-342900">
              <a:buFont typeface="+mj-lt"/>
              <a:buAutoNum type="arabicPeriod"/>
            </a:pPr>
            <a:endParaRPr lang="en-US" sz="600"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a:latin typeface="Roboto" panose="02000000000000000000" pitchFamily="2" charset="0"/>
                <a:ea typeface="Roboto" panose="02000000000000000000" pitchFamily="2" charset="0"/>
              </a:rPr>
              <a:t>С</a:t>
            </a:r>
            <a:r>
              <a:rPr lang="uk-UA" dirty="0" smtClean="0">
                <a:latin typeface="Roboto" panose="02000000000000000000" pitchFamily="2" charset="0"/>
                <a:ea typeface="Roboto" panose="02000000000000000000" pitchFamily="2" charset="0"/>
              </a:rPr>
              <a:t>корочення </a:t>
            </a:r>
            <a:r>
              <a:rPr lang="uk-UA" dirty="0">
                <a:latin typeface="Roboto" panose="02000000000000000000" pitchFamily="2" charset="0"/>
                <a:ea typeface="Roboto" panose="02000000000000000000" pitchFamily="2" charset="0"/>
              </a:rPr>
              <a:t>дитячої </a:t>
            </a:r>
            <a:r>
              <a:rPr lang="uk-UA" dirty="0" smtClean="0">
                <a:latin typeface="Roboto" panose="02000000000000000000" pitchFamily="2" charset="0"/>
                <a:ea typeface="Roboto" panose="02000000000000000000" pitchFamily="2" charset="0"/>
              </a:rPr>
              <a:t>смертності</a:t>
            </a:r>
          </a:p>
          <a:p>
            <a:pPr marL="800100" lvl="1" indent="-342900">
              <a:buFont typeface="+mj-lt"/>
              <a:buAutoNum type="arabicPeriod"/>
            </a:pPr>
            <a:endParaRPr lang="en-US" sz="600"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a:latin typeface="Roboto" panose="02000000000000000000" pitchFamily="2" charset="0"/>
                <a:ea typeface="Roboto" panose="02000000000000000000" pitchFamily="2" charset="0"/>
              </a:rPr>
              <a:t>П</a:t>
            </a:r>
            <a:r>
              <a:rPr lang="uk-UA" dirty="0" smtClean="0">
                <a:latin typeface="Roboto" panose="02000000000000000000" pitchFamily="2" charset="0"/>
                <a:ea typeface="Roboto" panose="02000000000000000000" pitchFamily="2" charset="0"/>
              </a:rPr>
              <a:t>оліпшення </a:t>
            </a:r>
            <a:r>
              <a:rPr lang="uk-UA" dirty="0">
                <a:latin typeface="Roboto" panose="02000000000000000000" pitchFamily="2" charset="0"/>
                <a:ea typeface="Roboto" panose="02000000000000000000" pitchFamily="2" charset="0"/>
              </a:rPr>
              <a:t>охорони </a:t>
            </a:r>
            <a:r>
              <a:rPr lang="uk-UA" dirty="0" smtClean="0">
                <a:latin typeface="Roboto" panose="02000000000000000000" pitchFamily="2" charset="0"/>
                <a:ea typeface="Roboto" panose="02000000000000000000" pitchFamily="2" charset="0"/>
              </a:rPr>
              <a:t>материнства</a:t>
            </a:r>
          </a:p>
          <a:p>
            <a:pPr marL="800100" lvl="1" indent="-342900">
              <a:buFont typeface="+mj-lt"/>
              <a:buAutoNum type="arabicPeriod"/>
            </a:pPr>
            <a:endParaRPr lang="en-US" sz="600"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a:latin typeface="Roboto" panose="02000000000000000000" pitchFamily="2" charset="0"/>
                <a:ea typeface="Roboto" panose="02000000000000000000" pitchFamily="2" charset="0"/>
              </a:rPr>
              <a:t>Б</a:t>
            </a:r>
            <a:r>
              <a:rPr lang="uk-UA" dirty="0" smtClean="0">
                <a:latin typeface="Roboto" panose="02000000000000000000" pitchFamily="2" charset="0"/>
                <a:ea typeface="Roboto" panose="02000000000000000000" pitchFamily="2" charset="0"/>
              </a:rPr>
              <a:t>оротьба </a:t>
            </a:r>
            <a:r>
              <a:rPr lang="uk-UA" dirty="0">
                <a:latin typeface="Roboto" panose="02000000000000000000" pitchFamily="2" charset="0"/>
                <a:ea typeface="Roboto" panose="02000000000000000000" pitchFamily="2" charset="0"/>
              </a:rPr>
              <a:t>з ВІЛ/СНІДом, малярією та іншими </a:t>
            </a:r>
            <a:r>
              <a:rPr lang="uk-UA" dirty="0" smtClean="0">
                <a:latin typeface="Roboto" panose="02000000000000000000" pitchFamily="2" charset="0"/>
                <a:ea typeface="Roboto" panose="02000000000000000000" pitchFamily="2" charset="0"/>
              </a:rPr>
              <a:t>захворюваннями</a:t>
            </a:r>
          </a:p>
          <a:p>
            <a:pPr marL="800100" lvl="1" indent="-342900">
              <a:buFont typeface="+mj-lt"/>
              <a:buAutoNum type="arabicPeriod"/>
            </a:pPr>
            <a:endParaRPr lang="en-US" sz="600"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a:latin typeface="Roboto" panose="02000000000000000000" pitchFamily="2" charset="0"/>
                <a:ea typeface="Roboto" panose="02000000000000000000" pitchFamily="2" charset="0"/>
              </a:rPr>
              <a:t>З</a:t>
            </a:r>
            <a:r>
              <a:rPr lang="uk-UA" dirty="0" smtClean="0">
                <a:latin typeface="Roboto" panose="02000000000000000000" pitchFamily="2" charset="0"/>
                <a:ea typeface="Roboto" panose="02000000000000000000" pitchFamily="2" charset="0"/>
              </a:rPr>
              <a:t>абезпечення </a:t>
            </a:r>
            <a:r>
              <a:rPr lang="uk-UA" dirty="0">
                <a:latin typeface="Roboto" panose="02000000000000000000" pitchFamily="2" charset="0"/>
                <a:ea typeface="Roboto" panose="02000000000000000000" pitchFamily="2" charset="0"/>
              </a:rPr>
              <a:t>сталого розвитку навколишнього </a:t>
            </a:r>
            <a:r>
              <a:rPr lang="uk-UA" dirty="0" smtClean="0">
                <a:latin typeface="Roboto" panose="02000000000000000000" pitchFamily="2" charset="0"/>
                <a:ea typeface="Roboto" panose="02000000000000000000" pitchFamily="2" charset="0"/>
              </a:rPr>
              <a:t>середовища</a:t>
            </a:r>
          </a:p>
          <a:p>
            <a:pPr marL="800100" lvl="1" indent="-342900">
              <a:buFont typeface="+mj-lt"/>
              <a:buAutoNum type="arabicPeriod"/>
            </a:pPr>
            <a:endParaRPr lang="en-US" sz="600" dirty="0" smtClean="0">
              <a:latin typeface="Roboto" panose="02000000000000000000" pitchFamily="2" charset="0"/>
              <a:ea typeface="Roboto" panose="02000000000000000000" pitchFamily="2" charset="0"/>
            </a:endParaRPr>
          </a:p>
          <a:p>
            <a:pPr marL="800100" lvl="1" indent="-342900">
              <a:buFont typeface="+mj-lt"/>
              <a:buAutoNum type="arabicPeriod"/>
            </a:pPr>
            <a:r>
              <a:rPr lang="uk-UA" dirty="0">
                <a:latin typeface="Roboto" panose="02000000000000000000" pitchFamily="2" charset="0"/>
                <a:ea typeface="Roboto" panose="02000000000000000000" pitchFamily="2" charset="0"/>
              </a:rPr>
              <a:t>Ф</a:t>
            </a:r>
            <a:r>
              <a:rPr lang="uk-UA" dirty="0" smtClean="0">
                <a:latin typeface="Roboto" panose="02000000000000000000" pitchFamily="2" charset="0"/>
                <a:ea typeface="Roboto" panose="02000000000000000000" pitchFamily="2" charset="0"/>
              </a:rPr>
              <a:t>ормування </a:t>
            </a:r>
            <a:r>
              <a:rPr lang="uk-UA" dirty="0">
                <a:latin typeface="Roboto" panose="02000000000000000000" pitchFamily="2" charset="0"/>
                <a:ea typeface="Roboto" panose="02000000000000000000" pitchFamily="2" charset="0"/>
              </a:rPr>
              <a:t>глобального партнерства в цілях </a:t>
            </a:r>
            <a:r>
              <a:rPr lang="uk-UA" dirty="0" smtClean="0">
                <a:latin typeface="Roboto" panose="02000000000000000000" pitchFamily="2" charset="0"/>
                <a:ea typeface="Roboto" panose="02000000000000000000" pitchFamily="2" charset="0"/>
              </a:rPr>
              <a:t>розвитку</a:t>
            </a:r>
            <a:endParaRPr lang="uk-UA" dirty="0">
              <a:latin typeface="Roboto" panose="02000000000000000000" pitchFamily="2" charset="0"/>
              <a:ea typeface="Roboto" panose="02000000000000000000" pitchFamily="2" charset="0"/>
            </a:endParaRPr>
          </a:p>
        </p:txBody>
      </p:sp>
      <p:sp>
        <p:nvSpPr>
          <p:cNvPr id="2" name="Прямоугольник 1"/>
          <p:cNvSpPr/>
          <p:nvPr/>
        </p:nvSpPr>
        <p:spPr>
          <a:xfrm>
            <a:off x="393700" y="3251200"/>
            <a:ext cx="8355600" cy="288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635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500"/>
                                        <p:tgtEl>
                                          <p:spTgt spid="1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animEffect transition="in" filter="fade">
                                      <p:cBhvr>
                                        <p:cTn id="18" dur="500"/>
                                        <p:tgtEl>
                                          <p:spTgt spid="12">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xEl>
                                              <p:pRg st="6" end="6"/>
                                            </p:txEl>
                                          </p:spTgt>
                                        </p:tgtEl>
                                        <p:attrNameLst>
                                          <p:attrName>style.visibility</p:attrName>
                                        </p:attrNameLst>
                                      </p:cBhvr>
                                      <p:to>
                                        <p:strVal val="visible"/>
                                      </p:to>
                                    </p:set>
                                    <p:animEffect transition="in" filter="fade">
                                      <p:cBhvr>
                                        <p:cTn id="21" dur="500"/>
                                        <p:tgtEl>
                                          <p:spTgt spid="12">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xEl>
                                              <p:pRg st="8" end="8"/>
                                            </p:txEl>
                                          </p:spTgt>
                                        </p:tgtEl>
                                        <p:attrNameLst>
                                          <p:attrName>style.visibility</p:attrName>
                                        </p:attrNameLst>
                                      </p:cBhvr>
                                      <p:to>
                                        <p:strVal val="visible"/>
                                      </p:to>
                                    </p:set>
                                    <p:animEffect transition="in" filter="fade">
                                      <p:cBhvr>
                                        <p:cTn id="24" dur="500"/>
                                        <p:tgtEl>
                                          <p:spTgt spid="12">
                                            <p:txEl>
                                              <p:pRg st="8" end="8"/>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animEffect transition="in" filter="fade">
                                      <p:cBhvr>
                                        <p:cTn id="27" dur="500"/>
                                        <p:tgtEl>
                                          <p:spTgt spid="12">
                                            <p:txEl>
                                              <p:pRg st="10" end="1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xEl>
                                              <p:pRg st="12" end="12"/>
                                            </p:txEl>
                                          </p:spTgt>
                                        </p:tgtEl>
                                        <p:attrNameLst>
                                          <p:attrName>style.visibility</p:attrName>
                                        </p:attrNameLst>
                                      </p:cBhvr>
                                      <p:to>
                                        <p:strVal val="visible"/>
                                      </p:to>
                                    </p:set>
                                    <p:animEffect transition="in" filter="fade">
                                      <p:cBhvr>
                                        <p:cTn id="30" dur="500"/>
                                        <p:tgtEl>
                                          <p:spTgt spid="12">
                                            <p:txEl>
                                              <p:pRg st="12" end="1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xEl>
                                              <p:pRg st="14" end="14"/>
                                            </p:txEl>
                                          </p:spTgt>
                                        </p:tgtEl>
                                        <p:attrNameLst>
                                          <p:attrName>style.visibility</p:attrName>
                                        </p:attrNameLst>
                                      </p:cBhvr>
                                      <p:to>
                                        <p:strVal val="visible"/>
                                      </p:to>
                                    </p:set>
                                    <p:animEffect transition="in" filter="fade">
                                      <p:cBhvr>
                                        <p:cTn id="33" dur="500"/>
                                        <p:tgtEl>
                                          <p:spTgt spid="12">
                                            <p:txEl>
                                              <p:pRg st="14" end="1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xEl>
                                              <p:pRg st="16" end="16"/>
                                            </p:txEl>
                                          </p:spTgt>
                                        </p:tgtEl>
                                        <p:attrNameLst>
                                          <p:attrName>style.visibility</p:attrName>
                                        </p:attrNameLst>
                                      </p:cBhvr>
                                      <p:to>
                                        <p:strVal val="visible"/>
                                      </p:to>
                                    </p:set>
                                    <p:animEffect transition="in" filter="fade">
                                      <p:cBhvr>
                                        <p:cTn id="36" dur="500"/>
                                        <p:tgtEl>
                                          <p:spTgt spid="12">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lgn="ctr"/>
            <a:r>
              <a:rPr lang="uk-UA" dirty="0">
                <a:latin typeface="Roboto" panose="02000000000000000000" pitchFamily="2" charset="0"/>
                <a:ea typeface="Roboto" panose="02000000000000000000" pitchFamily="2" charset="0"/>
              </a:rPr>
              <a:t>Співвласниками Світового банку є </a:t>
            </a:r>
            <a:r>
              <a:rPr lang="uk-UA" dirty="0">
                <a:latin typeface="Times New Roman" pitchFamily="18" charset="0"/>
                <a:ea typeface="Roboto" panose="02000000000000000000" pitchFamily="2" charset="0"/>
                <a:cs typeface="Times New Roman" pitchFamily="18" charset="0"/>
              </a:rPr>
              <a:t>187</a:t>
            </a:r>
            <a:r>
              <a:rPr lang="uk-UA" dirty="0">
                <a:latin typeface="Roboto" panose="02000000000000000000" pitchFamily="2" charset="0"/>
                <a:ea typeface="Roboto" panose="02000000000000000000" pitchFamily="2" charset="0"/>
              </a:rPr>
              <a:t> країн-членів, інтереси яких представляють Раду керуючих і Раду директорів, що перебуває у Вашингтоні. Країни-члени є акціонерами Світового банку, що володіють правом приймати остаточне рішення</a:t>
            </a:r>
            <a:endParaRPr lang="uk-UA" dirty="0"/>
          </a:p>
        </p:txBody>
      </p:sp>
      <p:sp>
        <p:nvSpPr>
          <p:cNvPr id="4" name="TextBox 3"/>
          <p:cNvSpPr txBox="1"/>
          <p:nvPr/>
        </p:nvSpPr>
        <p:spPr>
          <a:xfrm>
            <a:off x="539552" y="2996952"/>
            <a:ext cx="8356600" cy="369332"/>
          </a:xfrm>
          <a:prstGeom prst="rect">
            <a:avLst/>
          </a:prstGeom>
          <a:noFill/>
        </p:spPr>
        <p:txBody>
          <a:bodyPr wrap="square" rtlCol="0">
            <a:spAutoFit/>
          </a:bodyPr>
          <a:lstStyle/>
          <a:p>
            <a:r>
              <a:rPr lang="uk-UA" dirty="0" smtClean="0">
                <a:latin typeface="Roboto" panose="02000000000000000000" pitchFamily="2" charset="0"/>
                <a:ea typeface="Roboto" panose="02000000000000000000" pitchFamily="2" charset="0"/>
              </a:rPr>
              <a:t>.</a:t>
            </a:r>
            <a:endParaRPr lang="uk-UA" dirty="0">
              <a:latin typeface="Roboto" panose="02000000000000000000" pitchFamily="2" charset="0"/>
              <a:ea typeface="Roboto" panose="02000000000000000000" pitchFamily="2" charset="0"/>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573016"/>
            <a:ext cx="489654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0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25 E" pathEditMode="relative" ptsTypes="">
                                      <p:cBhvr>
                                        <p:cTn id="6"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20466" y="424464"/>
            <a:ext cx="8356600" cy="1200329"/>
          </a:xfrm>
          <a:prstGeom prst="rect">
            <a:avLst/>
          </a:prstGeom>
          <a:noFill/>
        </p:spPr>
        <p:txBody>
          <a:bodyPr wrap="square" rtlCol="0">
            <a:spAutoFit/>
          </a:bodyPr>
          <a:lstStyle/>
          <a:p>
            <a:r>
              <a:rPr lang="uk-UA" dirty="0">
                <a:latin typeface="Roboto" panose="02000000000000000000" pitchFamily="2" charset="0"/>
                <a:ea typeface="Roboto" panose="02000000000000000000" pitchFamily="2" charset="0"/>
              </a:rPr>
              <a:t>Співвласниками Світового банку є 187 країн-членів, інтереси яких представляють Раду керуючих і Раду директорів, що перебуває у Вашингтоні. Країни-члени є акціонерами Світового банку, що володіють правом приймати остаточне рішення.</a:t>
            </a:r>
          </a:p>
        </p:txBody>
      </p:sp>
      <p:sp>
        <p:nvSpPr>
          <p:cNvPr id="4" name="Прямоугольник 3"/>
          <p:cNvSpPr/>
          <p:nvPr/>
        </p:nvSpPr>
        <p:spPr>
          <a:xfrm>
            <a:off x="0" y="0"/>
            <a:ext cx="9144000" cy="126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Прямоугольник 4"/>
          <p:cNvSpPr/>
          <p:nvPr/>
        </p:nvSpPr>
        <p:spPr>
          <a:xfrm>
            <a:off x="0" y="126000"/>
            <a:ext cx="9144000" cy="1206000"/>
          </a:xfrm>
          <a:prstGeom prst="rect">
            <a:avLst/>
          </a:prstGeom>
          <a:solidFill>
            <a:srgbClr val="607D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Прямоугольник 5"/>
          <p:cNvSpPr/>
          <p:nvPr/>
        </p:nvSpPr>
        <p:spPr>
          <a:xfrm>
            <a:off x="0" y="1332000"/>
            <a:ext cx="9144000" cy="126000"/>
          </a:xfrm>
          <a:prstGeom prst="rect">
            <a:avLst/>
          </a:prstGeom>
          <a:solidFill>
            <a:srgbClr val="69F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20000" y="344280"/>
            <a:ext cx="7704000" cy="769441"/>
          </a:xfrm>
          <a:prstGeom prst="rect">
            <a:avLst/>
          </a:prstGeom>
          <a:noFill/>
        </p:spPr>
        <p:txBody>
          <a:bodyPr wrap="square" rtlCol="0">
            <a:spAutoFit/>
          </a:bodyPr>
          <a:lstStyle/>
          <a:p>
            <a:r>
              <a:rPr lang="uk-UA" sz="4400" dirty="0" smtClean="0">
                <a:solidFill>
                  <a:schemeClr val="bg1"/>
                </a:solidFill>
                <a:latin typeface="Roboto Light" panose="02000000000000000000" pitchFamily="2" charset="0"/>
                <a:ea typeface="Roboto Light" panose="02000000000000000000" pitchFamily="2" charset="0"/>
              </a:rPr>
              <a:t>Членство</a:t>
            </a:r>
            <a:endParaRPr lang="en-US" sz="4400" dirty="0">
              <a:solidFill>
                <a:schemeClr val="bg1"/>
              </a:solidFill>
              <a:latin typeface="Roboto Light" panose="02000000000000000000" pitchFamily="2" charset="0"/>
              <a:ea typeface="Roboto Light" panose="02000000000000000000" pitchFamily="2" charset="0"/>
            </a:endParaRPr>
          </a:p>
        </p:txBody>
      </p:sp>
      <p:grpSp>
        <p:nvGrpSpPr>
          <p:cNvPr id="11" name="Группа 10"/>
          <p:cNvGrpSpPr/>
          <p:nvPr/>
        </p:nvGrpSpPr>
        <p:grpSpPr>
          <a:xfrm>
            <a:off x="7559929" y="966700"/>
            <a:ext cx="864071" cy="846000"/>
            <a:chOff x="7613825" y="1142775"/>
            <a:chExt cx="864071" cy="846000"/>
          </a:xfrm>
          <a:effectLst>
            <a:outerShdw blurRad="50800" dist="25400" dir="5400000" algn="t" rotWithShape="0">
              <a:prstClr val="black">
                <a:alpha val="40000"/>
              </a:prstClr>
            </a:outerShdw>
          </a:effectLst>
        </p:grpSpPr>
        <p:sp>
          <p:nvSpPr>
            <p:cNvPr id="8" name="Овал 7"/>
            <p:cNvSpPr/>
            <p:nvPr/>
          </p:nvSpPr>
          <p:spPr>
            <a:xfrm flipH="1">
              <a:off x="7613825" y="1142775"/>
              <a:ext cx="846000" cy="846000"/>
            </a:xfrm>
            <a:prstGeom prst="ellipse">
              <a:avLst/>
            </a:prstGeom>
            <a:solidFill>
              <a:srgbClr val="69F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1">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7650346" y="1152000"/>
              <a:ext cx="827550" cy="827551"/>
            </a:xfrm>
            <a:prstGeom prst="rect">
              <a:avLst/>
            </a:prstGeom>
          </p:spPr>
        </p:pic>
      </p:grpSp>
      <p:sp>
        <p:nvSpPr>
          <p:cNvPr id="14" name="Прямоугольник 13"/>
          <p:cNvSpPr/>
          <p:nvPr/>
        </p:nvSpPr>
        <p:spPr>
          <a:xfrm>
            <a:off x="720000" y="1876200"/>
            <a:ext cx="1748366" cy="540000"/>
          </a:xfrm>
          <a:prstGeom prst="rect">
            <a:avLst/>
          </a:prstGeom>
          <a:solidFill>
            <a:srgbClr val="607D8B"/>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latin typeface="Roboto" panose="02000000000000000000" pitchFamily="2" charset="0"/>
                <a:ea typeface="Roboto" panose="02000000000000000000" pitchFamily="2" charset="0"/>
              </a:rPr>
              <a:t>Країна</a:t>
            </a:r>
            <a:endParaRPr lang="en-US" dirty="0">
              <a:latin typeface="Roboto" panose="02000000000000000000" pitchFamily="2" charset="0"/>
              <a:ea typeface="Roboto" panose="02000000000000000000" pitchFamily="2" charset="0"/>
            </a:endParaRPr>
          </a:p>
        </p:txBody>
      </p:sp>
      <p:sp>
        <p:nvSpPr>
          <p:cNvPr id="20" name="Прямоугольник 19"/>
          <p:cNvSpPr/>
          <p:nvPr/>
        </p:nvSpPr>
        <p:spPr>
          <a:xfrm>
            <a:off x="2650400" y="1876200"/>
            <a:ext cx="1748366" cy="540000"/>
          </a:xfrm>
          <a:prstGeom prst="rect">
            <a:avLst/>
          </a:prstGeom>
          <a:solidFill>
            <a:srgbClr val="607D8B"/>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ru-RU" dirty="0" smtClean="0">
                <a:latin typeface="Roboto" panose="02000000000000000000" pitchFamily="2" charset="0"/>
                <a:ea typeface="Roboto" panose="02000000000000000000" pitchFamily="2" charset="0"/>
              </a:rPr>
              <a:t>Доля, </a:t>
            </a:r>
            <a:r>
              <a:rPr lang="en-US" dirty="0" smtClean="0">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p:txBody>
      </p:sp>
      <p:sp>
        <p:nvSpPr>
          <p:cNvPr id="21" name="Прямоугольник 20"/>
          <p:cNvSpPr/>
          <p:nvPr/>
        </p:nvSpPr>
        <p:spPr>
          <a:xfrm>
            <a:off x="4580800" y="1876200"/>
            <a:ext cx="1748366" cy="540000"/>
          </a:xfrm>
          <a:prstGeom prst="rect">
            <a:avLst/>
          </a:prstGeom>
          <a:solidFill>
            <a:srgbClr val="607D8B"/>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latin typeface="Roboto" panose="02000000000000000000" pitchFamily="2" charset="0"/>
                <a:ea typeface="Roboto" panose="02000000000000000000" pitchFamily="2" charset="0"/>
              </a:rPr>
              <a:t>Країна</a:t>
            </a:r>
            <a:endParaRPr lang="en-US" dirty="0">
              <a:latin typeface="Roboto" panose="02000000000000000000" pitchFamily="2" charset="0"/>
              <a:ea typeface="Roboto" panose="02000000000000000000" pitchFamily="2" charset="0"/>
            </a:endParaRPr>
          </a:p>
        </p:txBody>
      </p:sp>
      <p:sp>
        <p:nvSpPr>
          <p:cNvPr id="22" name="Прямоугольник 21"/>
          <p:cNvSpPr/>
          <p:nvPr/>
        </p:nvSpPr>
        <p:spPr>
          <a:xfrm>
            <a:off x="6511200" y="1876200"/>
            <a:ext cx="1748366" cy="540000"/>
          </a:xfrm>
          <a:prstGeom prst="rect">
            <a:avLst/>
          </a:prstGeom>
          <a:solidFill>
            <a:srgbClr val="607D8B"/>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ru-RU" dirty="0" smtClean="0">
                <a:latin typeface="Roboto" panose="02000000000000000000" pitchFamily="2" charset="0"/>
                <a:ea typeface="Roboto" panose="02000000000000000000" pitchFamily="2" charset="0"/>
              </a:rPr>
              <a:t>Доля, </a:t>
            </a:r>
            <a:r>
              <a:rPr lang="en-US" dirty="0" smtClean="0">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p:txBody>
      </p:sp>
      <p:sp>
        <p:nvSpPr>
          <p:cNvPr id="23" name="Прямоугольник 22"/>
          <p:cNvSpPr/>
          <p:nvPr/>
        </p:nvSpPr>
        <p:spPr>
          <a:xfrm>
            <a:off x="720000" y="25431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США</a:t>
            </a:r>
            <a:endParaRPr lang="en-US" dirty="0">
              <a:solidFill>
                <a:schemeClr val="tx1"/>
              </a:solidFill>
              <a:latin typeface="Roboto" panose="02000000000000000000" pitchFamily="2" charset="0"/>
              <a:ea typeface="Roboto" panose="02000000000000000000" pitchFamily="2" charset="0"/>
            </a:endParaRPr>
          </a:p>
        </p:txBody>
      </p:sp>
      <p:sp>
        <p:nvSpPr>
          <p:cNvPr id="24" name="Прямоугольник 23"/>
          <p:cNvSpPr/>
          <p:nvPr/>
        </p:nvSpPr>
        <p:spPr>
          <a:xfrm>
            <a:off x="2650400" y="25431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16.39</a:t>
            </a:r>
            <a:endParaRPr lang="en-US" dirty="0">
              <a:solidFill>
                <a:schemeClr val="tx1"/>
              </a:solidFill>
              <a:latin typeface="Roboto" panose="02000000000000000000" pitchFamily="2" charset="0"/>
              <a:ea typeface="Roboto" panose="02000000000000000000" pitchFamily="2" charset="0"/>
            </a:endParaRPr>
          </a:p>
        </p:txBody>
      </p:sp>
      <p:sp>
        <p:nvSpPr>
          <p:cNvPr id="25" name="Прямоугольник 24"/>
          <p:cNvSpPr/>
          <p:nvPr/>
        </p:nvSpPr>
        <p:spPr>
          <a:xfrm>
            <a:off x="4580800" y="25431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Росія</a:t>
            </a:r>
            <a:endParaRPr lang="en-US" dirty="0">
              <a:solidFill>
                <a:schemeClr val="tx1"/>
              </a:solidFill>
              <a:latin typeface="Roboto" panose="02000000000000000000" pitchFamily="2" charset="0"/>
              <a:ea typeface="Roboto" panose="02000000000000000000" pitchFamily="2" charset="0"/>
            </a:endParaRPr>
          </a:p>
        </p:txBody>
      </p:sp>
      <p:sp>
        <p:nvSpPr>
          <p:cNvPr id="26" name="Прямоугольник 25"/>
          <p:cNvSpPr/>
          <p:nvPr/>
        </p:nvSpPr>
        <p:spPr>
          <a:xfrm>
            <a:off x="6511200" y="25431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2.78</a:t>
            </a:r>
            <a:endParaRPr lang="en-US" dirty="0">
              <a:solidFill>
                <a:schemeClr val="tx1"/>
              </a:solidFill>
              <a:latin typeface="Roboto" panose="02000000000000000000" pitchFamily="2" charset="0"/>
              <a:ea typeface="Roboto" panose="02000000000000000000" pitchFamily="2" charset="0"/>
            </a:endParaRPr>
          </a:p>
        </p:txBody>
      </p:sp>
      <p:sp>
        <p:nvSpPr>
          <p:cNvPr id="35" name="Прямоугольник 34"/>
          <p:cNvSpPr/>
          <p:nvPr/>
        </p:nvSpPr>
        <p:spPr>
          <a:xfrm>
            <a:off x="720000" y="30248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Японія</a:t>
            </a:r>
            <a:endParaRPr lang="en-US" dirty="0">
              <a:solidFill>
                <a:schemeClr val="tx1"/>
              </a:solidFill>
              <a:latin typeface="Roboto" panose="02000000000000000000" pitchFamily="2" charset="0"/>
              <a:ea typeface="Roboto" panose="02000000000000000000" pitchFamily="2" charset="0"/>
            </a:endParaRPr>
          </a:p>
        </p:txBody>
      </p:sp>
      <p:sp>
        <p:nvSpPr>
          <p:cNvPr id="36" name="Прямоугольник 35"/>
          <p:cNvSpPr/>
          <p:nvPr/>
        </p:nvSpPr>
        <p:spPr>
          <a:xfrm>
            <a:off x="2650400" y="30248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7.86</a:t>
            </a:r>
            <a:endParaRPr lang="en-US" dirty="0">
              <a:solidFill>
                <a:schemeClr val="tx1"/>
              </a:solidFill>
              <a:latin typeface="Roboto" panose="02000000000000000000" pitchFamily="2" charset="0"/>
              <a:ea typeface="Roboto" panose="02000000000000000000" pitchFamily="2" charset="0"/>
            </a:endParaRPr>
          </a:p>
        </p:txBody>
      </p:sp>
      <p:sp>
        <p:nvSpPr>
          <p:cNvPr id="37" name="Прямоугольник 36"/>
          <p:cNvSpPr/>
          <p:nvPr/>
        </p:nvSpPr>
        <p:spPr>
          <a:xfrm>
            <a:off x="4580800" y="30248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Нідерланди</a:t>
            </a:r>
            <a:endParaRPr lang="en-US" dirty="0">
              <a:solidFill>
                <a:schemeClr val="tx1"/>
              </a:solidFill>
              <a:latin typeface="Roboto" panose="02000000000000000000" pitchFamily="2" charset="0"/>
              <a:ea typeface="Roboto" panose="02000000000000000000" pitchFamily="2" charset="0"/>
            </a:endParaRPr>
          </a:p>
        </p:txBody>
      </p:sp>
      <p:sp>
        <p:nvSpPr>
          <p:cNvPr id="38" name="Прямоугольник 37"/>
          <p:cNvSpPr/>
          <p:nvPr/>
        </p:nvSpPr>
        <p:spPr>
          <a:xfrm>
            <a:off x="6511200" y="30248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2.21</a:t>
            </a:r>
            <a:endParaRPr lang="en-US" dirty="0">
              <a:solidFill>
                <a:schemeClr val="tx1"/>
              </a:solidFill>
              <a:latin typeface="Roboto" panose="02000000000000000000" pitchFamily="2" charset="0"/>
              <a:ea typeface="Roboto" panose="02000000000000000000" pitchFamily="2" charset="0"/>
            </a:endParaRPr>
          </a:p>
        </p:txBody>
      </p:sp>
      <p:sp>
        <p:nvSpPr>
          <p:cNvPr id="39" name="Прямоугольник 38"/>
          <p:cNvSpPr/>
          <p:nvPr/>
        </p:nvSpPr>
        <p:spPr>
          <a:xfrm>
            <a:off x="720000" y="35065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Німеччина</a:t>
            </a:r>
            <a:endParaRPr lang="en-US" dirty="0">
              <a:solidFill>
                <a:schemeClr val="tx1"/>
              </a:solidFill>
              <a:latin typeface="Roboto" panose="02000000000000000000" pitchFamily="2" charset="0"/>
              <a:ea typeface="Roboto" panose="02000000000000000000" pitchFamily="2" charset="0"/>
            </a:endParaRPr>
          </a:p>
        </p:txBody>
      </p:sp>
      <p:sp>
        <p:nvSpPr>
          <p:cNvPr id="40" name="Прямоугольник 39"/>
          <p:cNvSpPr/>
          <p:nvPr/>
        </p:nvSpPr>
        <p:spPr>
          <a:xfrm>
            <a:off x="2650400" y="35065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4.49</a:t>
            </a:r>
            <a:endParaRPr lang="en-US" dirty="0">
              <a:solidFill>
                <a:schemeClr val="tx1"/>
              </a:solidFill>
              <a:latin typeface="Roboto" panose="02000000000000000000" pitchFamily="2" charset="0"/>
              <a:ea typeface="Roboto" panose="02000000000000000000" pitchFamily="2" charset="0"/>
            </a:endParaRPr>
          </a:p>
        </p:txBody>
      </p:sp>
      <p:sp>
        <p:nvSpPr>
          <p:cNvPr id="41" name="Прямоугольник 40"/>
          <p:cNvSpPr/>
          <p:nvPr/>
        </p:nvSpPr>
        <p:spPr>
          <a:xfrm>
            <a:off x="4580800" y="35065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Бразилія</a:t>
            </a:r>
            <a:endParaRPr lang="en-US" dirty="0">
              <a:solidFill>
                <a:schemeClr val="tx1"/>
              </a:solidFill>
              <a:latin typeface="Roboto" panose="02000000000000000000" pitchFamily="2" charset="0"/>
              <a:ea typeface="Roboto" panose="02000000000000000000" pitchFamily="2" charset="0"/>
            </a:endParaRPr>
          </a:p>
        </p:txBody>
      </p:sp>
      <p:sp>
        <p:nvSpPr>
          <p:cNvPr id="42" name="Прямоугольник 41"/>
          <p:cNvSpPr/>
          <p:nvPr/>
        </p:nvSpPr>
        <p:spPr>
          <a:xfrm>
            <a:off x="6511200" y="35065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2.07</a:t>
            </a:r>
            <a:endParaRPr lang="en-US" dirty="0">
              <a:solidFill>
                <a:schemeClr val="tx1"/>
              </a:solidFill>
              <a:latin typeface="Roboto" panose="02000000000000000000" pitchFamily="2" charset="0"/>
              <a:ea typeface="Roboto" panose="02000000000000000000" pitchFamily="2" charset="0"/>
            </a:endParaRPr>
          </a:p>
        </p:txBody>
      </p:sp>
      <p:sp>
        <p:nvSpPr>
          <p:cNvPr id="43" name="Прямоугольник 42"/>
          <p:cNvSpPr/>
          <p:nvPr/>
        </p:nvSpPr>
        <p:spPr>
          <a:xfrm>
            <a:off x="720000" y="39882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Франція</a:t>
            </a:r>
            <a:endParaRPr lang="en-US" dirty="0">
              <a:solidFill>
                <a:schemeClr val="tx1"/>
              </a:solidFill>
              <a:latin typeface="Roboto" panose="02000000000000000000" pitchFamily="2" charset="0"/>
              <a:ea typeface="Roboto" panose="02000000000000000000" pitchFamily="2" charset="0"/>
            </a:endParaRPr>
          </a:p>
        </p:txBody>
      </p:sp>
      <p:sp>
        <p:nvSpPr>
          <p:cNvPr id="44" name="Прямоугольник 43"/>
          <p:cNvSpPr/>
          <p:nvPr/>
        </p:nvSpPr>
        <p:spPr>
          <a:xfrm>
            <a:off x="2650400" y="39882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4.30</a:t>
            </a:r>
            <a:endParaRPr lang="en-US" dirty="0">
              <a:solidFill>
                <a:schemeClr val="tx1"/>
              </a:solidFill>
              <a:latin typeface="Roboto" panose="02000000000000000000" pitchFamily="2" charset="0"/>
              <a:ea typeface="Roboto" panose="02000000000000000000" pitchFamily="2" charset="0"/>
            </a:endParaRPr>
          </a:p>
        </p:txBody>
      </p:sp>
      <p:sp>
        <p:nvSpPr>
          <p:cNvPr id="45" name="Прямоугольник 44"/>
          <p:cNvSpPr/>
          <p:nvPr/>
        </p:nvSpPr>
        <p:spPr>
          <a:xfrm>
            <a:off x="4580800" y="39882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Бельгія</a:t>
            </a:r>
            <a:endParaRPr lang="en-US" dirty="0">
              <a:solidFill>
                <a:schemeClr val="tx1"/>
              </a:solidFill>
              <a:latin typeface="Roboto" panose="02000000000000000000" pitchFamily="2" charset="0"/>
              <a:ea typeface="Roboto" panose="02000000000000000000" pitchFamily="2" charset="0"/>
            </a:endParaRPr>
          </a:p>
        </p:txBody>
      </p:sp>
      <p:sp>
        <p:nvSpPr>
          <p:cNvPr id="46" name="Прямоугольник 45"/>
          <p:cNvSpPr/>
          <p:nvPr/>
        </p:nvSpPr>
        <p:spPr>
          <a:xfrm>
            <a:off x="6511200" y="39882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1.81</a:t>
            </a:r>
            <a:endParaRPr lang="en-US" dirty="0">
              <a:solidFill>
                <a:schemeClr val="tx1"/>
              </a:solidFill>
              <a:latin typeface="Roboto" panose="02000000000000000000" pitchFamily="2" charset="0"/>
              <a:ea typeface="Roboto" panose="02000000000000000000" pitchFamily="2" charset="0"/>
            </a:endParaRPr>
          </a:p>
        </p:txBody>
      </p:sp>
      <p:sp>
        <p:nvSpPr>
          <p:cNvPr id="47" name="Прямоугольник 46"/>
          <p:cNvSpPr/>
          <p:nvPr/>
        </p:nvSpPr>
        <p:spPr>
          <a:xfrm>
            <a:off x="720000" y="44699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Британія</a:t>
            </a:r>
            <a:endParaRPr lang="en-US" dirty="0">
              <a:solidFill>
                <a:schemeClr val="tx1"/>
              </a:solidFill>
              <a:latin typeface="Roboto" panose="02000000000000000000" pitchFamily="2" charset="0"/>
              <a:ea typeface="Roboto" panose="02000000000000000000" pitchFamily="2" charset="0"/>
            </a:endParaRPr>
          </a:p>
        </p:txBody>
      </p:sp>
      <p:sp>
        <p:nvSpPr>
          <p:cNvPr id="48" name="Прямоугольник 47"/>
          <p:cNvSpPr/>
          <p:nvPr/>
        </p:nvSpPr>
        <p:spPr>
          <a:xfrm>
            <a:off x="2650400" y="44699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4.30</a:t>
            </a:r>
            <a:endParaRPr lang="en-US" dirty="0">
              <a:solidFill>
                <a:schemeClr val="tx1"/>
              </a:solidFill>
              <a:latin typeface="Roboto" panose="02000000000000000000" pitchFamily="2" charset="0"/>
              <a:ea typeface="Roboto" panose="02000000000000000000" pitchFamily="2" charset="0"/>
            </a:endParaRPr>
          </a:p>
        </p:txBody>
      </p:sp>
      <p:sp>
        <p:nvSpPr>
          <p:cNvPr id="49" name="Прямоугольник 48"/>
          <p:cNvSpPr/>
          <p:nvPr/>
        </p:nvSpPr>
        <p:spPr>
          <a:xfrm>
            <a:off x="4580800" y="44699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Іспанія</a:t>
            </a:r>
            <a:endParaRPr lang="en-US" dirty="0">
              <a:solidFill>
                <a:schemeClr val="tx1"/>
              </a:solidFill>
              <a:latin typeface="Roboto" panose="02000000000000000000" pitchFamily="2" charset="0"/>
              <a:ea typeface="Roboto" panose="02000000000000000000" pitchFamily="2" charset="0"/>
            </a:endParaRPr>
          </a:p>
        </p:txBody>
      </p:sp>
      <p:sp>
        <p:nvSpPr>
          <p:cNvPr id="50" name="Прямоугольник 49"/>
          <p:cNvSpPr/>
          <p:nvPr/>
        </p:nvSpPr>
        <p:spPr>
          <a:xfrm>
            <a:off x="6511200" y="44699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1.75</a:t>
            </a:r>
            <a:endParaRPr lang="en-US" dirty="0">
              <a:solidFill>
                <a:schemeClr val="tx1"/>
              </a:solidFill>
              <a:latin typeface="Roboto" panose="02000000000000000000" pitchFamily="2" charset="0"/>
              <a:ea typeface="Roboto" panose="02000000000000000000" pitchFamily="2" charset="0"/>
            </a:endParaRPr>
          </a:p>
        </p:txBody>
      </p:sp>
      <p:sp>
        <p:nvSpPr>
          <p:cNvPr id="51" name="Прямоугольник 50"/>
          <p:cNvSpPr/>
          <p:nvPr/>
        </p:nvSpPr>
        <p:spPr>
          <a:xfrm>
            <a:off x="720000" y="49516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Китай</a:t>
            </a:r>
            <a:endParaRPr lang="en-US" dirty="0">
              <a:solidFill>
                <a:schemeClr val="tx1"/>
              </a:solidFill>
              <a:latin typeface="Roboto" panose="02000000000000000000" pitchFamily="2" charset="0"/>
              <a:ea typeface="Roboto" panose="02000000000000000000" pitchFamily="2" charset="0"/>
            </a:endParaRPr>
          </a:p>
        </p:txBody>
      </p:sp>
      <p:sp>
        <p:nvSpPr>
          <p:cNvPr id="52" name="Прямоугольник 51"/>
          <p:cNvSpPr/>
          <p:nvPr/>
        </p:nvSpPr>
        <p:spPr>
          <a:xfrm>
            <a:off x="2650400" y="49516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2.78</a:t>
            </a:r>
            <a:endParaRPr lang="en-US" dirty="0">
              <a:solidFill>
                <a:schemeClr val="tx1"/>
              </a:solidFill>
              <a:latin typeface="Roboto" panose="02000000000000000000" pitchFamily="2" charset="0"/>
              <a:ea typeface="Roboto" panose="02000000000000000000" pitchFamily="2" charset="0"/>
            </a:endParaRPr>
          </a:p>
        </p:txBody>
      </p:sp>
      <p:sp>
        <p:nvSpPr>
          <p:cNvPr id="53" name="Прямоугольник 52"/>
          <p:cNvSpPr/>
          <p:nvPr/>
        </p:nvSpPr>
        <p:spPr>
          <a:xfrm>
            <a:off x="4580800" y="49516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Швейцарія</a:t>
            </a:r>
            <a:endParaRPr lang="en-US" dirty="0">
              <a:solidFill>
                <a:schemeClr val="tx1"/>
              </a:solidFill>
              <a:latin typeface="Roboto" panose="02000000000000000000" pitchFamily="2" charset="0"/>
              <a:ea typeface="Roboto" panose="02000000000000000000" pitchFamily="2" charset="0"/>
            </a:endParaRPr>
          </a:p>
        </p:txBody>
      </p:sp>
      <p:sp>
        <p:nvSpPr>
          <p:cNvPr id="54" name="Прямоугольник 53"/>
          <p:cNvSpPr/>
          <p:nvPr/>
        </p:nvSpPr>
        <p:spPr>
          <a:xfrm>
            <a:off x="6511200" y="49516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1.66</a:t>
            </a:r>
            <a:endParaRPr lang="en-US" dirty="0">
              <a:solidFill>
                <a:schemeClr val="tx1"/>
              </a:solidFill>
              <a:latin typeface="Roboto" panose="02000000000000000000" pitchFamily="2" charset="0"/>
              <a:ea typeface="Roboto" panose="02000000000000000000" pitchFamily="2" charset="0"/>
            </a:endParaRPr>
          </a:p>
        </p:txBody>
      </p:sp>
      <p:sp>
        <p:nvSpPr>
          <p:cNvPr id="55" name="Прямоугольник 54"/>
          <p:cNvSpPr/>
          <p:nvPr/>
        </p:nvSpPr>
        <p:spPr>
          <a:xfrm>
            <a:off x="720000" y="54333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Індія</a:t>
            </a:r>
            <a:endParaRPr lang="en-US" dirty="0">
              <a:solidFill>
                <a:schemeClr val="tx1"/>
              </a:solidFill>
              <a:latin typeface="Roboto" panose="02000000000000000000" pitchFamily="2" charset="0"/>
              <a:ea typeface="Roboto" panose="02000000000000000000" pitchFamily="2" charset="0"/>
            </a:endParaRPr>
          </a:p>
        </p:txBody>
      </p:sp>
      <p:sp>
        <p:nvSpPr>
          <p:cNvPr id="56" name="Прямоугольник 55"/>
          <p:cNvSpPr/>
          <p:nvPr/>
        </p:nvSpPr>
        <p:spPr>
          <a:xfrm>
            <a:off x="2650400" y="54333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2.78</a:t>
            </a:r>
            <a:endParaRPr lang="en-US" dirty="0">
              <a:solidFill>
                <a:schemeClr val="tx1"/>
              </a:solidFill>
              <a:latin typeface="Roboto" panose="02000000000000000000" pitchFamily="2" charset="0"/>
              <a:ea typeface="Roboto" panose="02000000000000000000" pitchFamily="2" charset="0"/>
            </a:endParaRPr>
          </a:p>
        </p:txBody>
      </p:sp>
      <p:sp>
        <p:nvSpPr>
          <p:cNvPr id="57" name="Прямоугольник 56"/>
          <p:cNvSpPr/>
          <p:nvPr/>
        </p:nvSpPr>
        <p:spPr>
          <a:xfrm>
            <a:off x="4580800" y="54333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Австралія</a:t>
            </a:r>
            <a:endParaRPr lang="en-US" dirty="0">
              <a:solidFill>
                <a:schemeClr val="tx1"/>
              </a:solidFill>
              <a:latin typeface="Roboto" panose="02000000000000000000" pitchFamily="2" charset="0"/>
              <a:ea typeface="Roboto" panose="02000000000000000000" pitchFamily="2" charset="0"/>
            </a:endParaRPr>
          </a:p>
        </p:txBody>
      </p:sp>
      <p:sp>
        <p:nvSpPr>
          <p:cNvPr id="58" name="Прямоугольник 57"/>
          <p:cNvSpPr/>
          <p:nvPr/>
        </p:nvSpPr>
        <p:spPr>
          <a:xfrm>
            <a:off x="6511200" y="54333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1.55</a:t>
            </a:r>
            <a:endParaRPr lang="en-US" dirty="0">
              <a:solidFill>
                <a:schemeClr val="tx1"/>
              </a:solidFill>
              <a:latin typeface="Roboto" panose="02000000000000000000" pitchFamily="2" charset="0"/>
              <a:ea typeface="Roboto" panose="02000000000000000000" pitchFamily="2" charset="0"/>
            </a:endParaRPr>
          </a:p>
        </p:txBody>
      </p:sp>
      <p:sp>
        <p:nvSpPr>
          <p:cNvPr id="59" name="Прямоугольник 58"/>
          <p:cNvSpPr/>
          <p:nvPr/>
        </p:nvSpPr>
        <p:spPr>
          <a:xfrm>
            <a:off x="720000" y="59150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Італія</a:t>
            </a:r>
            <a:endParaRPr lang="en-US" dirty="0">
              <a:solidFill>
                <a:schemeClr val="tx1"/>
              </a:solidFill>
              <a:latin typeface="Roboto" panose="02000000000000000000" pitchFamily="2" charset="0"/>
              <a:ea typeface="Roboto" panose="02000000000000000000" pitchFamily="2" charset="0"/>
            </a:endParaRPr>
          </a:p>
        </p:txBody>
      </p:sp>
      <p:sp>
        <p:nvSpPr>
          <p:cNvPr id="60" name="Прямоугольник 59"/>
          <p:cNvSpPr/>
          <p:nvPr/>
        </p:nvSpPr>
        <p:spPr>
          <a:xfrm>
            <a:off x="2650400" y="59150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2.78</a:t>
            </a:r>
            <a:endParaRPr lang="en-US" dirty="0">
              <a:solidFill>
                <a:schemeClr val="tx1"/>
              </a:solidFill>
              <a:latin typeface="Roboto" panose="02000000000000000000" pitchFamily="2" charset="0"/>
              <a:ea typeface="Roboto" panose="02000000000000000000" pitchFamily="2" charset="0"/>
            </a:endParaRPr>
          </a:p>
        </p:txBody>
      </p:sp>
      <p:sp>
        <p:nvSpPr>
          <p:cNvPr id="61" name="Прямоугольник 60"/>
          <p:cNvSpPr/>
          <p:nvPr/>
        </p:nvSpPr>
        <p:spPr>
          <a:xfrm>
            <a:off x="4580800" y="59150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Іран</a:t>
            </a:r>
            <a:endParaRPr lang="en-US" dirty="0">
              <a:solidFill>
                <a:schemeClr val="tx1"/>
              </a:solidFill>
              <a:latin typeface="Roboto" panose="02000000000000000000" pitchFamily="2" charset="0"/>
              <a:ea typeface="Roboto" panose="02000000000000000000" pitchFamily="2" charset="0"/>
            </a:endParaRPr>
          </a:p>
        </p:txBody>
      </p:sp>
      <p:sp>
        <p:nvSpPr>
          <p:cNvPr id="62" name="Прямоугольник 61"/>
          <p:cNvSpPr/>
          <p:nvPr/>
        </p:nvSpPr>
        <p:spPr>
          <a:xfrm>
            <a:off x="6511200" y="59150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1.48</a:t>
            </a:r>
            <a:endParaRPr lang="en-US" dirty="0">
              <a:solidFill>
                <a:schemeClr val="tx1"/>
              </a:solidFill>
              <a:latin typeface="Roboto" panose="02000000000000000000" pitchFamily="2" charset="0"/>
              <a:ea typeface="Roboto" panose="02000000000000000000" pitchFamily="2" charset="0"/>
            </a:endParaRPr>
          </a:p>
        </p:txBody>
      </p:sp>
      <p:sp>
        <p:nvSpPr>
          <p:cNvPr id="63" name="Прямоугольник 62"/>
          <p:cNvSpPr/>
          <p:nvPr/>
        </p:nvSpPr>
        <p:spPr>
          <a:xfrm>
            <a:off x="720000" y="63967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Канада</a:t>
            </a:r>
            <a:endParaRPr lang="en-US" dirty="0">
              <a:solidFill>
                <a:schemeClr val="tx1"/>
              </a:solidFill>
              <a:latin typeface="Roboto" panose="02000000000000000000" pitchFamily="2" charset="0"/>
              <a:ea typeface="Roboto" panose="02000000000000000000" pitchFamily="2" charset="0"/>
            </a:endParaRPr>
          </a:p>
        </p:txBody>
      </p:sp>
      <p:sp>
        <p:nvSpPr>
          <p:cNvPr id="64" name="Прямоугольник 63"/>
          <p:cNvSpPr/>
          <p:nvPr/>
        </p:nvSpPr>
        <p:spPr>
          <a:xfrm>
            <a:off x="2650400" y="63967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2.78</a:t>
            </a:r>
            <a:endParaRPr lang="en-US" dirty="0">
              <a:solidFill>
                <a:schemeClr val="tx1"/>
              </a:solidFill>
              <a:latin typeface="Roboto" panose="02000000000000000000" pitchFamily="2" charset="0"/>
              <a:ea typeface="Roboto" panose="02000000000000000000" pitchFamily="2" charset="0"/>
            </a:endParaRPr>
          </a:p>
        </p:txBody>
      </p:sp>
      <p:sp>
        <p:nvSpPr>
          <p:cNvPr id="65" name="Прямоугольник 64"/>
          <p:cNvSpPr/>
          <p:nvPr/>
        </p:nvSpPr>
        <p:spPr>
          <a:xfrm>
            <a:off x="4580800" y="63967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Решта країн</a:t>
            </a:r>
            <a:endParaRPr lang="en-US" dirty="0">
              <a:solidFill>
                <a:schemeClr val="tx1"/>
              </a:solidFill>
              <a:latin typeface="Roboto" panose="02000000000000000000" pitchFamily="2" charset="0"/>
              <a:ea typeface="Roboto" panose="02000000000000000000" pitchFamily="2" charset="0"/>
            </a:endParaRPr>
          </a:p>
        </p:txBody>
      </p:sp>
      <p:sp>
        <p:nvSpPr>
          <p:cNvPr id="66" name="Прямоугольник 65"/>
          <p:cNvSpPr/>
          <p:nvPr/>
        </p:nvSpPr>
        <p:spPr>
          <a:xfrm>
            <a:off x="6511200" y="6396787"/>
            <a:ext cx="1748366" cy="360000"/>
          </a:xfrm>
          <a:prstGeom prst="rect">
            <a:avLst/>
          </a:prstGeom>
          <a:solidFill>
            <a:srgbClr val="EEEEEE"/>
          </a:solidFill>
          <a:ln>
            <a:noFill/>
          </a:ln>
          <a:effectLst>
            <a:outerShdw blurRad="63500" sx="101000" sy="101000" algn="ctr" rotWithShape="0">
              <a:srgbClr val="8A8A8A">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defTabSz="179388"/>
            <a:r>
              <a:rPr lang="uk-UA" dirty="0" smtClean="0">
                <a:solidFill>
                  <a:schemeClr val="tx1"/>
                </a:solidFill>
                <a:latin typeface="Roboto" panose="02000000000000000000" pitchFamily="2" charset="0"/>
                <a:ea typeface="Roboto" panose="02000000000000000000" pitchFamily="2" charset="0"/>
              </a:rPr>
              <a:t>36.23</a:t>
            </a:r>
            <a:endParaRPr lang="en-US"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998413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 0 L 0 -0.25 E" pathEditMode="relative" ptsTypes="">
                                      <p:cBhvr>
                                        <p:cTn id="6" dur="1000" fill="hold"/>
                                        <p:tgtEl>
                                          <p:spTgt spid="12"/>
                                        </p:tgtEl>
                                        <p:attrNameLst>
                                          <p:attrName>ppt_x</p:attrName>
                                          <p:attrName>ppt_y</p:attrName>
                                        </p:attrNameLst>
                                      </p:cBhvr>
                                    </p:animMotion>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500"/>
                                        <p:tgtEl>
                                          <p:spTgt spid="5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500"/>
                                        <p:tgtEl>
                                          <p:spTgt spid="6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500"/>
                                        <p:tgtEl>
                                          <p:spTgt spid="5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500"/>
                                        <p:tgtEl>
                                          <p:spTgt spid="4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fade">
                                      <p:cBhvr>
                                        <p:cTn id="89" dur="500"/>
                                        <p:tgtEl>
                                          <p:spTgt spid="39"/>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48"/>
                                        </p:tgtEl>
                                        <p:attrNameLst>
                                          <p:attrName>style.visibility</p:attrName>
                                        </p:attrNameLst>
                                      </p:cBhvr>
                                      <p:to>
                                        <p:strVal val="visible"/>
                                      </p:to>
                                    </p:set>
                                    <p:animEffect transition="in" filter="fade">
                                      <p:cBhvr>
                                        <p:cTn id="104" dur="500"/>
                                        <p:tgtEl>
                                          <p:spTgt spid="4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5"/>
                                        </p:tgtEl>
                                        <p:attrNameLst>
                                          <p:attrName>style.visibility</p:attrName>
                                        </p:attrNameLst>
                                      </p:cBhvr>
                                      <p:to>
                                        <p:strVal val="visible"/>
                                      </p:to>
                                    </p:set>
                                    <p:animEffect transition="in" filter="fade">
                                      <p:cBhvr>
                                        <p:cTn id="113" dur="500"/>
                                        <p:tgtEl>
                                          <p:spTgt spid="55"/>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56"/>
                                        </p:tgtEl>
                                        <p:attrNameLst>
                                          <p:attrName>style.visibility</p:attrName>
                                        </p:attrNameLst>
                                      </p:cBhvr>
                                      <p:to>
                                        <p:strVal val="visible"/>
                                      </p:to>
                                    </p:set>
                                    <p:animEffect transition="in" filter="fade">
                                      <p:cBhvr>
                                        <p:cTn id="116" dur="500"/>
                                        <p:tgtEl>
                                          <p:spTgt spid="56"/>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animEffect transition="in" filter="fade">
                                      <p:cBhvr>
                                        <p:cTn id="119" dur="500"/>
                                        <p:tgtEl>
                                          <p:spTgt spid="5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500"/>
                                        <p:tgtEl>
                                          <p:spTgt spid="60"/>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fade">
                                      <p:cBhvr>
                                        <p:cTn id="125" dur="500"/>
                                        <p:tgtEl>
                                          <p:spTgt spid="63"/>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4"/>
                                        </p:tgtEl>
                                        <p:attrNameLst>
                                          <p:attrName>style.visibility</p:attrName>
                                        </p:attrNameLst>
                                      </p:cBhvr>
                                      <p:to>
                                        <p:strVal val="visible"/>
                                      </p:to>
                                    </p:set>
                                    <p:animEffect transition="in" filter="fade">
                                      <p:cBhvr>
                                        <p:cTn id="12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20" grpId="0" animBg="1"/>
      <p:bldP spid="21" grpId="0" animBg="1"/>
      <p:bldP spid="22" grpId="0" animBg="1"/>
      <p:bldP spid="23" grpId="0" animBg="1"/>
      <p:bldP spid="24" grpId="0" animBg="1"/>
      <p:bldP spid="25" grpId="0" animBg="1"/>
      <p:bldP spid="2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cf2.ppt-online.org/files2/slide/k/KFPcQ9RTNJfU2xwrYekjCX0phLHitZsAqODdWB/slide-0.jpg"/>
          <p:cNvPicPr>
            <a:picLocks noChangeAspect="1" noChangeArrowheads="1"/>
          </p:cNvPicPr>
          <p:nvPr/>
        </p:nvPicPr>
        <p:blipFill rotWithShape="1">
          <a:blip r:embed="rId2">
            <a:extLst>
              <a:ext uri="{28A0092B-C50C-407E-A947-70E740481C1C}">
                <a14:useLocalDpi xmlns:a14="http://schemas.microsoft.com/office/drawing/2010/main" val="0"/>
              </a:ext>
            </a:extLst>
          </a:blip>
          <a:srcRect l="12576" b="16629"/>
          <a:stretch/>
        </p:blipFill>
        <p:spPr bwMode="auto">
          <a:xfrm>
            <a:off x="1149926" y="0"/>
            <a:ext cx="7994073" cy="550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008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Про СОТ"/>
          <p:cNvPicPr>
            <a:picLocks noChangeAspect="1" noChangeArrowheads="1"/>
          </p:cNvPicPr>
          <p:nvPr/>
        </p:nvPicPr>
        <p:blipFill rotWithShape="1">
          <a:blip r:embed="rId2">
            <a:extLst>
              <a:ext uri="{28A0092B-C50C-407E-A947-70E740481C1C}">
                <a14:useLocalDpi xmlns:a14="http://schemas.microsoft.com/office/drawing/2010/main" val="0"/>
              </a:ext>
            </a:extLst>
          </a:blip>
          <a:srcRect t="20431" b="7741"/>
          <a:stretch/>
        </p:blipFill>
        <p:spPr bwMode="auto">
          <a:xfrm>
            <a:off x="842329" y="548680"/>
            <a:ext cx="8280920" cy="496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9416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25602" name="Picture 2" descr="Презентація на тему «Світова організація торгівлі» - Слайд #8"/>
          <p:cNvPicPr>
            <a:picLocks noChangeAspect="1" noChangeArrowheads="1"/>
          </p:cNvPicPr>
          <p:nvPr/>
        </p:nvPicPr>
        <p:blipFill rotWithShape="1">
          <a:blip r:embed="rId2">
            <a:extLst>
              <a:ext uri="{28A0092B-C50C-407E-A947-70E740481C1C}">
                <a14:useLocalDpi xmlns:a14="http://schemas.microsoft.com/office/drawing/2010/main" val="0"/>
              </a:ext>
            </a:extLst>
          </a:blip>
          <a:srcRect b="7518"/>
          <a:stretch/>
        </p:blipFill>
        <p:spPr bwMode="auto">
          <a:xfrm>
            <a:off x="-2379" y="0"/>
            <a:ext cx="9038875" cy="6234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8553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646113" y="1120775"/>
            <a:ext cx="7372350" cy="1143000"/>
          </a:xfrm>
        </p:spPr>
        <p:txBody>
          <a:bodyPr/>
          <a:lstStyle/>
          <a:p>
            <a:r>
              <a:rPr lang="uk-UA" sz="3600">
                <a:solidFill>
                  <a:srgbClr val="000066"/>
                </a:solidFill>
              </a:rPr>
              <a:t>Основні правила СОТ:</a:t>
            </a:r>
          </a:p>
        </p:txBody>
      </p:sp>
      <p:sp>
        <p:nvSpPr>
          <p:cNvPr id="180227" name="Rectangle 3"/>
          <p:cNvSpPr>
            <a:spLocks noGrp="1" noChangeArrowheads="1"/>
          </p:cNvSpPr>
          <p:nvPr>
            <p:ph type="body" idx="1"/>
          </p:nvPr>
        </p:nvSpPr>
        <p:spPr>
          <a:xfrm>
            <a:off x="876300" y="2347913"/>
            <a:ext cx="7543800" cy="3581400"/>
          </a:xfrm>
        </p:spPr>
        <p:txBody>
          <a:bodyPr/>
          <a:lstStyle/>
          <a:p>
            <a:r>
              <a:rPr lang="uk-UA">
                <a:latin typeface="Arial" charset="0"/>
              </a:rPr>
              <a:t>захист національної промисловості через тарифи</a:t>
            </a:r>
          </a:p>
          <a:p>
            <a:endParaRPr lang="uk-UA" sz="1000">
              <a:latin typeface="Arial" charset="0"/>
            </a:endParaRPr>
          </a:p>
          <a:p>
            <a:r>
              <a:rPr lang="uk-UA">
                <a:latin typeface="Arial" charset="0"/>
              </a:rPr>
              <a:t>зв‘язування тарифів</a:t>
            </a:r>
          </a:p>
          <a:p>
            <a:endParaRPr lang="uk-UA" sz="1000">
              <a:latin typeface="Arial" charset="0"/>
            </a:endParaRPr>
          </a:p>
          <a:p>
            <a:r>
              <a:rPr lang="uk-UA">
                <a:latin typeface="Arial" charset="0"/>
              </a:rPr>
              <a:t>режим найбільшого сприяння</a:t>
            </a:r>
          </a:p>
          <a:p>
            <a:endParaRPr lang="uk-UA" sz="1000">
              <a:latin typeface="Arial" charset="0"/>
            </a:endParaRPr>
          </a:p>
          <a:p>
            <a:r>
              <a:rPr lang="uk-UA">
                <a:latin typeface="Arial" charset="0"/>
              </a:rPr>
              <a:t>національний режим</a:t>
            </a:r>
          </a:p>
        </p:txBody>
      </p:sp>
    </p:spTree>
    <p:extLst>
      <p:ext uri="{BB962C8B-B14F-4D97-AF65-F5344CB8AC3E}">
        <p14:creationId xmlns:p14="http://schemas.microsoft.com/office/powerpoint/2010/main" val="1714927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74688" y="930275"/>
            <a:ext cx="7772400" cy="1143000"/>
          </a:xfrm>
        </p:spPr>
        <p:txBody>
          <a:bodyPr/>
          <a:lstStyle/>
          <a:p>
            <a:r>
              <a:rPr lang="uk-UA" sz="2800">
                <a:solidFill>
                  <a:srgbClr val="000066"/>
                </a:solidFill>
              </a:rPr>
              <a:t>Будь-які заходи, що їх вживає країна-член СОТ мають застосовуватися:</a:t>
            </a:r>
          </a:p>
        </p:txBody>
      </p:sp>
      <p:sp>
        <p:nvSpPr>
          <p:cNvPr id="181251" name="Rectangle 3"/>
          <p:cNvSpPr>
            <a:spLocks noGrp="1" noChangeArrowheads="1"/>
          </p:cNvSpPr>
          <p:nvPr>
            <p:ph type="body" idx="1"/>
          </p:nvPr>
        </p:nvSpPr>
        <p:spPr>
          <a:xfrm>
            <a:off x="885825" y="2176463"/>
            <a:ext cx="7772400" cy="3619500"/>
          </a:xfrm>
        </p:spPr>
        <p:txBody>
          <a:bodyPr/>
          <a:lstStyle/>
          <a:p>
            <a:r>
              <a:rPr lang="uk-UA" sz="2800">
                <a:latin typeface="Arial" charset="0"/>
              </a:rPr>
              <a:t>неупереджено (на недискримінаційній основі до імпорту з країн-членів СОТ і товарів вітчизняного виробництва)</a:t>
            </a:r>
          </a:p>
          <a:p>
            <a:endParaRPr lang="uk-UA" sz="1000">
              <a:latin typeface="Arial" charset="0"/>
            </a:endParaRPr>
          </a:p>
          <a:p>
            <a:r>
              <a:rPr lang="uk-UA" sz="2800">
                <a:latin typeface="Arial" charset="0"/>
              </a:rPr>
              <a:t>обґрунтовано</a:t>
            </a:r>
          </a:p>
          <a:p>
            <a:pPr>
              <a:buFontTx/>
              <a:buNone/>
            </a:pPr>
            <a:endParaRPr lang="uk-UA" sz="1000">
              <a:latin typeface="Arial" charset="0"/>
            </a:endParaRPr>
          </a:p>
          <a:p>
            <a:r>
              <a:rPr lang="uk-UA" sz="2800">
                <a:latin typeface="Arial" charset="0"/>
              </a:rPr>
              <a:t>прозоро</a:t>
            </a:r>
          </a:p>
          <a:p>
            <a:pPr>
              <a:buFontTx/>
              <a:buNone/>
            </a:pPr>
            <a:endParaRPr lang="uk-UA" sz="1000">
              <a:latin typeface="Arial" charset="0"/>
            </a:endParaRPr>
          </a:p>
          <a:p>
            <a:r>
              <a:rPr lang="uk-UA" sz="2800">
                <a:latin typeface="Arial" charset="0"/>
              </a:rPr>
              <a:t>передбачувано та справедливо</a:t>
            </a:r>
          </a:p>
        </p:txBody>
      </p:sp>
    </p:spTree>
    <p:extLst>
      <p:ext uri="{BB962C8B-B14F-4D97-AF65-F5344CB8AC3E}">
        <p14:creationId xmlns:p14="http://schemas.microsoft.com/office/powerpoint/2010/main" val="4176270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22530" name="Picture 2" descr="Презентація на тему «Світова організація торгівлі» - Слайд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3" y="0"/>
            <a:ext cx="9433048"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6471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109728" indent="0" algn="ctr">
              <a:buNone/>
            </a:pPr>
            <a:r>
              <a:rPr lang="ru-RU" sz="3200" b="1" dirty="0" smtClean="0"/>
              <a:t>1. </a:t>
            </a:r>
            <a:r>
              <a:rPr lang="ru-RU" sz="3200" b="1" dirty="0" err="1" smtClean="0"/>
              <a:t>Інтеграційні</a:t>
            </a:r>
            <a:r>
              <a:rPr lang="ru-RU" sz="3200" b="1" dirty="0" smtClean="0"/>
              <a:t> </a:t>
            </a:r>
            <a:r>
              <a:rPr lang="ru-RU" sz="3200" b="1" dirty="0" err="1"/>
              <a:t>процеси</a:t>
            </a:r>
            <a:r>
              <a:rPr lang="ru-RU" sz="3200" b="1" dirty="0"/>
              <a:t> в </a:t>
            </a:r>
            <a:r>
              <a:rPr lang="ru-RU" sz="3200" b="1" dirty="0" err="1"/>
              <a:t>системі</a:t>
            </a:r>
            <a:r>
              <a:rPr lang="ru-RU" sz="3200" b="1" dirty="0"/>
              <a:t> </a:t>
            </a:r>
            <a:r>
              <a:rPr lang="ru-RU" sz="3200" b="1" dirty="0" err="1"/>
              <a:t>світового</a:t>
            </a:r>
            <a:r>
              <a:rPr lang="ru-RU" sz="3200" b="1" dirty="0"/>
              <a:t> </a:t>
            </a:r>
            <a:r>
              <a:rPr lang="uk-UA" sz="3200" b="1" dirty="0" smtClean="0"/>
              <a:t>господарства </a:t>
            </a:r>
            <a:r>
              <a:rPr lang="uk-UA" sz="3200" dirty="0" smtClean="0">
                <a:latin typeface="Times New Roman" pitchFamily="18" charset="0"/>
                <a:cs typeface="Times New Roman" pitchFamily="18" charset="0"/>
              </a:rPr>
              <a:t>.</a:t>
            </a:r>
          </a:p>
          <a:p>
            <a:pPr marL="624078" indent="-514350" algn="ctr">
              <a:buAutoNum type="arabicPeriod"/>
            </a:pPr>
            <a:endParaRPr lang="uk-UA" sz="3200" dirty="0">
              <a:latin typeface="Times New Roman" pitchFamily="18" charset="0"/>
              <a:cs typeface="Times New Roman" pitchFamily="18" charset="0"/>
            </a:endParaRPr>
          </a:p>
          <a:p>
            <a:pPr marL="624078" indent="-514350" algn="ctr">
              <a:buAutoNum type="arabicPeriod"/>
            </a:pPr>
            <a:endParaRPr lang="uk-UA" sz="3200" dirty="0" smtClean="0">
              <a:latin typeface="Times New Roman" pitchFamily="18" charset="0"/>
              <a:cs typeface="Times New Roman" pitchFamily="18" charset="0"/>
            </a:endParaRPr>
          </a:p>
          <a:p>
            <a:pPr marL="109728" indent="0" algn="ctr">
              <a:buNone/>
            </a:pPr>
            <a:r>
              <a:rPr lang="uk-UA" sz="3200" b="1" dirty="0" smtClean="0"/>
              <a:t>2.Глобалізація </a:t>
            </a:r>
            <a:r>
              <a:rPr lang="uk-UA" sz="3200" b="1" dirty="0"/>
              <a:t>сучасної світової економіки </a:t>
            </a:r>
            <a:endParaRPr lang="uk-UA" sz="3200" b="1" dirty="0" smtClean="0"/>
          </a:p>
          <a:p>
            <a:pPr marL="624078" lvl="0" indent="-514350">
              <a:buAutoNum type="arabicPeriod"/>
            </a:pPr>
            <a:endParaRPr lang="uk-UA" dirty="0" smtClean="0"/>
          </a:p>
          <a:p>
            <a:pPr marL="624078" lvl="0" indent="-514350">
              <a:buAutoNum type="arabicPeriod"/>
            </a:pPr>
            <a:endParaRPr lang="uk-UA" dirty="0"/>
          </a:p>
        </p:txBody>
      </p:sp>
      <p:sp>
        <p:nvSpPr>
          <p:cNvPr id="2" name="Заголовок 1"/>
          <p:cNvSpPr>
            <a:spLocks noGrp="1"/>
          </p:cNvSpPr>
          <p:nvPr>
            <p:ph type="title"/>
          </p:nvPr>
        </p:nvSpPr>
        <p:spPr/>
        <p:txBody>
          <a:bodyPr/>
          <a:lstStyle/>
          <a:p>
            <a:pPr algn="ctr"/>
            <a:r>
              <a:rPr lang="uk-UA" dirty="0" smtClean="0"/>
              <a:t>ПЛАН</a:t>
            </a:r>
            <a:endParaRPr lang="uk-UA" dirty="0"/>
          </a:p>
        </p:txBody>
      </p:sp>
    </p:spTree>
    <p:extLst>
      <p:ext uri="{BB962C8B-B14F-4D97-AF65-F5344CB8AC3E}">
        <p14:creationId xmlns:p14="http://schemas.microsoft.com/office/powerpoint/2010/main" val="1005926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31"/>
            <a:ext cx="9144000" cy="671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161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012" y="0"/>
            <a:ext cx="93150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397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2"/>
            <a:ext cx="9252520" cy="727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9987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9"/>
            <a:ext cx="9144000" cy="6665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8189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lgn="ctr">
              <a:buNone/>
            </a:pPr>
            <a:r>
              <a:rPr lang="ru-RU" dirty="0"/>
              <a:t>У </a:t>
            </a:r>
            <a:r>
              <a:rPr lang="ru-RU" dirty="0" err="1"/>
              <a:t>структурі</a:t>
            </a:r>
            <a:r>
              <a:rPr lang="ru-RU" dirty="0"/>
              <a:t> ООН є </a:t>
            </a:r>
            <a:r>
              <a:rPr lang="ru-RU" dirty="0" err="1"/>
              <a:t>органи</a:t>
            </a:r>
            <a:r>
              <a:rPr lang="ru-RU" dirty="0"/>
              <a:t>, </a:t>
            </a:r>
            <a:r>
              <a:rPr lang="ru-RU" dirty="0" err="1"/>
              <a:t>що</a:t>
            </a:r>
            <a:r>
              <a:rPr lang="ru-RU" dirty="0"/>
              <a:t> </a:t>
            </a:r>
            <a:r>
              <a:rPr lang="ru-RU" dirty="0" err="1"/>
              <a:t>регулюють</a:t>
            </a:r>
            <a:r>
              <a:rPr lang="ru-RU" dirty="0"/>
              <a:t> </a:t>
            </a:r>
            <a:r>
              <a:rPr lang="ru-RU" dirty="0" err="1"/>
              <a:t>міжнародні</a:t>
            </a:r>
            <a:r>
              <a:rPr lang="ru-RU" dirty="0"/>
              <a:t> </a:t>
            </a:r>
            <a:r>
              <a:rPr lang="ru-RU" dirty="0" err="1"/>
              <a:t>економічні</a:t>
            </a:r>
            <a:r>
              <a:rPr lang="ru-RU" dirty="0"/>
              <a:t> </a:t>
            </a:r>
            <a:r>
              <a:rPr lang="ru-RU" dirty="0" err="1"/>
              <a:t>відносини</a:t>
            </a:r>
            <a:r>
              <a:rPr lang="ru-RU" dirty="0"/>
              <a:t> </a:t>
            </a:r>
          </a:p>
          <a:p>
            <a:pPr marL="109728" indent="0" algn="ctr">
              <a:buNone/>
            </a:pPr>
            <a:r>
              <a:rPr lang="uk-UA" dirty="0" smtClean="0"/>
              <a:t>на </a:t>
            </a:r>
            <a:r>
              <a:rPr lang="uk-UA" dirty="0"/>
              <a:t>галузевому рівні (ЮНІДО, ФАО, ІКАО та ін.), й такі, що координують співробітництво між країнами на регіональному рівні (регіональні комісії ЕКОСОР) </a:t>
            </a:r>
          </a:p>
        </p:txBody>
      </p:sp>
    </p:spTree>
    <p:extLst>
      <p:ext uri="{BB962C8B-B14F-4D97-AF65-F5344CB8AC3E}">
        <p14:creationId xmlns:p14="http://schemas.microsoft.com/office/powerpoint/2010/main" val="28881384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059832" y="1481328"/>
            <a:ext cx="5626968" cy="4525963"/>
          </a:xfrm>
        </p:spPr>
        <p:txBody>
          <a:bodyPr/>
          <a:lstStyle/>
          <a:p>
            <a:pPr marL="109728" indent="0" algn="r">
              <a:buNone/>
            </a:pPr>
            <a:r>
              <a:rPr lang="uk-UA" dirty="0"/>
              <a:t>спеціальна установа </a:t>
            </a:r>
            <a:r>
              <a:rPr lang="uk-UA" dirty="0" smtClean="0"/>
              <a:t>ООН, </a:t>
            </a:r>
            <a:r>
              <a:rPr lang="uk-UA" dirty="0"/>
              <a:t>створена </a:t>
            </a:r>
            <a:r>
              <a:rPr lang="uk-UA" dirty="0" smtClean="0"/>
              <a:t>у 1966р., </a:t>
            </a:r>
            <a:r>
              <a:rPr lang="uk-UA" dirty="0"/>
              <a:t>мета якої полягає у сприянні промисловому розвитку та прискореній індустріалізації країн, що розвиваються шляхом мобілізації національних і міжнародних ресурсів.</a:t>
            </a:r>
          </a:p>
        </p:txBody>
      </p:sp>
      <p:sp>
        <p:nvSpPr>
          <p:cNvPr id="3" name="Заголовок 2"/>
          <p:cNvSpPr>
            <a:spLocks noGrp="1"/>
          </p:cNvSpPr>
          <p:nvPr>
            <p:ph type="title"/>
          </p:nvPr>
        </p:nvSpPr>
        <p:spPr/>
        <p:txBody>
          <a:bodyPr>
            <a:normAutofit fontScale="90000"/>
          </a:bodyPr>
          <a:lstStyle/>
          <a:p>
            <a:pPr algn="ctr"/>
            <a:r>
              <a:rPr lang="ru-RU" dirty="0" err="1">
                <a:effectLst/>
              </a:rPr>
              <a:t>Організація</a:t>
            </a:r>
            <a:r>
              <a:rPr lang="ru-RU" dirty="0">
                <a:effectLst/>
              </a:rPr>
              <a:t> </a:t>
            </a:r>
            <a:r>
              <a:rPr lang="ru-RU" dirty="0" err="1">
                <a:effectLst/>
              </a:rPr>
              <a:t>Об'єднаних</a:t>
            </a:r>
            <a:r>
              <a:rPr lang="ru-RU" dirty="0">
                <a:effectLst/>
              </a:rPr>
              <a:t> </a:t>
            </a:r>
            <a:r>
              <a:rPr lang="ru-RU" dirty="0" err="1">
                <a:effectLst/>
              </a:rPr>
              <a:t>Націй</a:t>
            </a:r>
            <a:r>
              <a:rPr lang="ru-RU" dirty="0">
                <a:effectLst/>
              </a:rPr>
              <a:t> з </a:t>
            </a:r>
            <a:r>
              <a:rPr lang="ru-RU" dirty="0" err="1">
                <a:effectLst/>
              </a:rPr>
              <a:t>промислового</a:t>
            </a:r>
            <a:r>
              <a:rPr lang="ru-RU" dirty="0">
                <a:effectLst/>
              </a:rPr>
              <a:t> </a:t>
            </a:r>
            <a:r>
              <a:rPr lang="ru-RU" dirty="0" err="1">
                <a:effectLst/>
              </a:rPr>
              <a:t>розвитку</a:t>
            </a:r>
            <a:endParaRPr lang="uk-UA"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273630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9295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771800" y="1481328"/>
            <a:ext cx="6372200" cy="5188032"/>
          </a:xfrm>
        </p:spPr>
        <p:txBody>
          <a:bodyPr>
            <a:normAutofit fontScale="85000" lnSpcReduction="10000"/>
          </a:bodyPr>
          <a:lstStyle/>
          <a:p>
            <a:pPr marL="109728" indent="0">
              <a:buNone/>
            </a:pPr>
            <a:r>
              <a:rPr lang="uk-UA" dirty="0" smtClean="0"/>
              <a:t>Діяльність </a:t>
            </a:r>
            <a:r>
              <a:rPr lang="uk-UA" dirty="0"/>
              <a:t>ФАО спрямована на зменшення гостроти проблеми бідності і голоду в світі шляхом сприяння розвиткові сільського господарства, поліпшення харчування і вирішення проблеми продовольчої безпеки — доступності всім і завжди харчування, необхідного для активного та здорового життя. ФАО діє як нейтральний форум, а також як джерело знання та інформації. Допомагає країнам, що розвиваються, і країнам в перехідному періоді модернізувати і поліпшити </a:t>
            </a:r>
            <a:r>
              <a:rPr lang="uk-UA" dirty="0" smtClean="0"/>
              <a:t>сільське господарство, лісівництво та рибальство</a:t>
            </a:r>
            <a:endParaRPr lang="uk-UA" dirty="0"/>
          </a:p>
          <a:p>
            <a:endParaRPr lang="uk-UA" dirty="0"/>
          </a:p>
        </p:txBody>
      </p:sp>
      <p:sp>
        <p:nvSpPr>
          <p:cNvPr id="3" name="Заголовок 2"/>
          <p:cNvSpPr>
            <a:spLocks noGrp="1"/>
          </p:cNvSpPr>
          <p:nvPr>
            <p:ph type="title"/>
          </p:nvPr>
        </p:nvSpPr>
        <p:spPr/>
        <p:txBody>
          <a:bodyPr>
            <a:noAutofit/>
          </a:bodyPr>
          <a:lstStyle/>
          <a:p>
            <a:pPr algn="ctr"/>
            <a:r>
              <a:rPr lang="uk-UA" sz="2800" dirty="0">
                <a:effectLst/>
              </a:rPr>
              <a:t>Продовольча та сільськогосподарська організація ООН (ФАО)</a:t>
            </a:r>
            <a:r>
              <a:rPr lang="uk-UA" sz="2800" b="0" dirty="0">
                <a:effectLst/>
              </a:rPr>
              <a:t> </a:t>
            </a:r>
            <a:r>
              <a:rPr lang="uk-UA" sz="2800" b="0" dirty="0" smtClean="0">
                <a:effectLst/>
              </a:rPr>
              <a:t>(</a:t>
            </a:r>
            <a:r>
              <a:rPr lang="en-AU" sz="2800" b="0" i="1" dirty="0" smtClean="0">
                <a:effectLst/>
              </a:rPr>
              <a:t>Food </a:t>
            </a:r>
            <a:r>
              <a:rPr lang="en-AU" sz="2800" b="0" i="1" dirty="0">
                <a:effectLst/>
              </a:rPr>
              <a:t>and Agriculture Organization</a:t>
            </a:r>
            <a:r>
              <a:rPr lang="en-AU" sz="2800" b="0" dirty="0">
                <a:effectLst/>
              </a:rPr>
              <a:t>, </a:t>
            </a:r>
            <a:r>
              <a:rPr lang="en-AU" sz="2800" b="0" i="1" dirty="0">
                <a:effectLst/>
              </a:rPr>
              <a:t>FAO</a:t>
            </a:r>
            <a:r>
              <a:rPr lang="en-AU" sz="2800" b="0" dirty="0">
                <a:effectLst/>
              </a:rPr>
              <a:t>) </a:t>
            </a:r>
            <a:endParaRPr lang="uk-UA" sz="2800" dirty="0"/>
          </a:p>
        </p:txBody>
      </p:sp>
      <p:sp>
        <p:nvSpPr>
          <p:cNvPr id="5" name="AutoShape 2" descr="28 жовтня та 3 листопада – Школа фермера ФАО: Створення полезахисних  лісових сму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 y="1988840"/>
            <a:ext cx="288727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9016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563888" y="1481328"/>
            <a:ext cx="5400600" cy="5116024"/>
          </a:xfrm>
        </p:spPr>
        <p:txBody>
          <a:bodyPr>
            <a:normAutofit fontScale="85000" lnSpcReduction="20000"/>
          </a:bodyPr>
          <a:lstStyle/>
          <a:p>
            <a:r>
              <a:rPr lang="uk-UA" dirty="0"/>
              <a:t>ІКАО досліджує проблеми організації міжнародної цивільної авіації, повітряних трас, створення аеропортів і аеронавігаційних засобів, розробляє міжнародні стандарти для конструювання й експлуатації повітряних суден, правила з використання устаткування, засобів зв'язку і контролю над польотами; сприяє уніфікації митних, імміграційних і санітарних правил і т. д. У рамках ІКАО розробляються проекти міжнародних конвенцій.</a:t>
            </a:r>
          </a:p>
        </p:txBody>
      </p:sp>
      <p:sp>
        <p:nvSpPr>
          <p:cNvPr id="3" name="Заголовок 2"/>
          <p:cNvSpPr>
            <a:spLocks noGrp="1"/>
          </p:cNvSpPr>
          <p:nvPr>
            <p:ph type="title"/>
          </p:nvPr>
        </p:nvSpPr>
        <p:spPr/>
        <p:txBody>
          <a:bodyPr>
            <a:normAutofit fontScale="90000"/>
          </a:bodyPr>
          <a:lstStyle/>
          <a:p>
            <a:pPr algn="ctr"/>
            <a:r>
              <a:rPr lang="uk-UA" dirty="0">
                <a:effectLst/>
              </a:rPr>
              <a:t>Міжнародна організація цивільної авіації (</a:t>
            </a:r>
            <a:r>
              <a:rPr lang="uk-UA" dirty="0" smtClean="0">
                <a:effectLst/>
              </a:rPr>
              <a:t>ІКАО)</a:t>
            </a:r>
            <a:endParaRPr lang="uk-UA" dirty="0"/>
          </a:p>
        </p:txBody>
      </p:sp>
      <p:sp>
        <p:nvSpPr>
          <p:cNvPr id="4" name="AutoShape 2" descr="Международная организация гражданской авиации — Википеди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916832"/>
            <a:ext cx="3240360"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0634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059832" y="1481328"/>
            <a:ext cx="5626968" cy="4525963"/>
          </a:xfrm>
        </p:spPr>
        <p:txBody>
          <a:bodyPr/>
          <a:lstStyle/>
          <a:p>
            <a:r>
              <a:rPr lang="uk-UA" dirty="0" smtClean="0"/>
              <a:t>— </a:t>
            </a:r>
            <a:r>
              <a:rPr lang="uk-UA" dirty="0"/>
              <a:t>головний орган з координації економічної </a:t>
            </a:r>
            <a:r>
              <a:rPr lang="uk-UA" dirty="0" smtClean="0"/>
              <a:t>діяльності ООН</a:t>
            </a:r>
            <a:r>
              <a:rPr lang="uk-UA" dirty="0"/>
              <a:t> та спеціалізованих установ, пов'язаних з ООН.</a:t>
            </a:r>
          </a:p>
        </p:txBody>
      </p:sp>
      <p:sp>
        <p:nvSpPr>
          <p:cNvPr id="3" name="Заголовок 2"/>
          <p:cNvSpPr>
            <a:spLocks noGrp="1"/>
          </p:cNvSpPr>
          <p:nvPr>
            <p:ph type="title"/>
          </p:nvPr>
        </p:nvSpPr>
        <p:spPr/>
        <p:txBody>
          <a:bodyPr>
            <a:normAutofit fontScale="90000"/>
          </a:bodyPr>
          <a:lstStyle/>
          <a:p>
            <a:pPr algn="ctr"/>
            <a:r>
              <a:rPr lang="uk-UA" dirty="0"/>
              <a:t>Економічна і соціальна рада ООН </a:t>
            </a:r>
            <a:r>
              <a:rPr lang="uk-UA" i="1" dirty="0"/>
              <a:t>(ЕКОСОР)</a:t>
            </a:r>
            <a:r>
              <a:rPr lang="uk-UA" dirty="0"/>
              <a:t> </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88840"/>
            <a:ext cx="309634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7979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1481328"/>
            <a:ext cx="8229600" cy="5116024"/>
          </a:xfrm>
        </p:spPr>
        <p:txBody>
          <a:bodyPr>
            <a:normAutofit fontScale="47500" lnSpcReduction="20000"/>
          </a:bodyPr>
          <a:lstStyle/>
          <a:p>
            <a:r>
              <a:rPr lang="uk-UA" sz="3300" dirty="0"/>
              <a:t>обговорює міжнародні економічні й соціальні проблеми глобального і міжгалузевого характеру і розробляє рекомендації щодо політики з цих проблем для країн-членів і для системи ООН;</a:t>
            </a:r>
          </a:p>
          <a:p>
            <a:r>
              <a:rPr lang="uk-UA" sz="3300" dirty="0"/>
              <a:t>проводить дослідження, складає доповіді, розробляє рекомендації з міжнародних проблем в економічній і соціальній сферах Генеральній Асамблеї, членам Організації та зацікавленим спеціалізованим установам;</a:t>
            </a:r>
          </a:p>
          <a:p>
            <a:r>
              <a:rPr lang="uk-UA" sz="3300" dirty="0"/>
              <a:t>заохочує держави до дотримання прав людини і основних свобод для всіх;</a:t>
            </a:r>
          </a:p>
          <a:p>
            <a:r>
              <a:rPr lang="uk-UA" sz="3300" dirty="0"/>
              <a:t>скликає міжнародні конференції і розробляє для подання Генеральній Асамблеї проекти конвенцій з питань, що входять до її компетенції;</a:t>
            </a:r>
          </a:p>
          <a:p>
            <a:r>
              <a:rPr lang="uk-UA" sz="3300" dirty="0"/>
              <a:t>веде переговори зі спеціалізованими установами відносно домовленостей, угод, що стосуються взаємовідносин цих установ з ООН;</a:t>
            </a:r>
          </a:p>
          <a:p>
            <a:r>
              <a:rPr lang="uk-UA" sz="3300" dirty="0"/>
              <a:t>погоджує діяльність спеціалізованих установ через консультації з ними і надання рекомендацій;</a:t>
            </a:r>
          </a:p>
          <a:p>
            <a:r>
              <a:rPr lang="uk-UA" sz="3300" dirty="0"/>
              <a:t>надає послуги і допомогу (за ухвалою Генеральної Асамблеї) членам ООН, а також спеціалізованим установам на прохання останніх;</a:t>
            </a:r>
          </a:p>
          <a:p>
            <a:r>
              <a:rPr lang="uk-UA" sz="3300" dirty="0"/>
              <a:t>консультує відповідні неурядові організації з питань, які входять до її компетенції.</a:t>
            </a:r>
          </a:p>
          <a:p>
            <a:endParaRPr lang="uk-UA" dirty="0"/>
          </a:p>
        </p:txBody>
      </p:sp>
      <p:sp>
        <p:nvSpPr>
          <p:cNvPr id="3" name="Заголовок 2"/>
          <p:cNvSpPr>
            <a:spLocks noGrp="1"/>
          </p:cNvSpPr>
          <p:nvPr>
            <p:ph type="title"/>
          </p:nvPr>
        </p:nvSpPr>
        <p:spPr/>
        <p:txBody>
          <a:bodyPr/>
          <a:lstStyle/>
          <a:p>
            <a:pPr algn="ctr"/>
            <a:r>
              <a:rPr lang="uk-UA" dirty="0" smtClean="0"/>
              <a:t>Функції і повноваження </a:t>
            </a:r>
            <a:endParaRPr lang="uk-UA" dirty="0"/>
          </a:p>
        </p:txBody>
      </p:sp>
    </p:spTree>
    <p:extLst>
      <p:ext uri="{BB962C8B-B14F-4D97-AF65-F5344CB8AC3E}">
        <p14:creationId xmlns:p14="http://schemas.microsoft.com/office/powerpoint/2010/main" val="4029263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lnSpcReduction="10000"/>
          </a:bodyPr>
          <a:lstStyle/>
          <a:p>
            <a:r>
              <a:rPr lang="uk-UA" i="1" dirty="0" smtClean="0"/>
              <a:t>охарактеризувати глобалізацію </a:t>
            </a:r>
            <a:r>
              <a:rPr lang="uk-UA" i="1" dirty="0"/>
              <a:t>як </a:t>
            </a:r>
            <a:r>
              <a:rPr lang="uk-UA" i="1" dirty="0" err="1" smtClean="0"/>
              <a:t>метасистему</a:t>
            </a:r>
            <a:r>
              <a:rPr lang="uk-UA" i="1" dirty="0" smtClean="0"/>
              <a:t>; </a:t>
            </a:r>
          </a:p>
          <a:p>
            <a:endParaRPr lang="uk-UA" i="1" dirty="0" smtClean="0"/>
          </a:p>
          <a:p>
            <a:r>
              <a:rPr lang="uk-UA" i="1" dirty="0" smtClean="0"/>
              <a:t>розкрити </a:t>
            </a:r>
            <a:r>
              <a:rPr lang="uk-UA" i="1" dirty="0" err="1" smtClean="0"/>
              <a:t>транснаціоналізацію</a:t>
            </a:r>
            <a:r>
              <a:rPr lang="uk-UA" i="1" dirty="0" smtClean="0"/>
              <a:t> </a:t>
            </a:r>
            <a:r>
              <a:rPr lang="uk-UA" i="1" dirty="0"/>
              <a:t>світової економіки як прояв </a:t>
            </a:r>
            <a:r>
              <a:rPr lang="uk-UA" i="1" dirty="0" smtClean="0"/>
              <a:t>глобалізації; </a:t>
            </a:r>
          </a:p>
          <a:p>
            <a:endParaRPr lang="uk-UA" i="1" dirty="0" smtClean="0"/>
          </a:p>
          <a:p>
            <a:r>
              <a:rPr lang="uk-UA" i="1" dirty="0" smtClean="0"/>
              <a:t>розглянути міжнародні </a:t>
            </a:r>
            <a:r>
              <a:rPr lang="uk-UA" i="1" dirty="0"/>
              <a:t>організації як регулятори світових економічних </a:t>
            </a:r>
            <a:r>
              <a:rPr lang="uk-UA" i="1" dirty="0" smtClean="0"/>
              <a:t>процесів;</a:t>
            </a:r>
          </a:p>
          <a:p>
            <a:endParaRPr lang="uk-UA" i="1" dirty="0" smtClean="0"/>
          </a:p>
          <a:p>
            <a:r>
              <a:rPr lang="uk-UA" i="1" dirty="0" smtClean="0"/>
              <a:t>дослідити зміну </a:t>
            </a:r>
            <a:r>
              <a:rPr lang="uk-UA" i="1" dirty="0"/>
              <a:t>ролі держави в умовах </a:t>
            </a:r>
            <a:r>
              <a:rPr lang="uk-UA" i="1" dirty="0" smtClean="0"/>
              <a:t>глобалізації.</a:t>
            </a:r>
            <a:endParaRPr lang="uk-UA" i="1" dirty="0"/>
          </a:p>
        </p:txBody>
      </p:sp>
      <p:sp>
        <p:nvSpPr>
          <p:cNvPr id="3" name="Заголовок 2"/>
          <p:cNvSpPr>
            <a:spLocks noGrp="1"/>
          </p:cNvSpPr>
          <p:nvPr>
            <p:ph type="title"/>
          </p:nvPr>
        </p:nvSpPr>
        <p:spPr/>
        <p:txBody>
          <a:bodyPr/>
          <a:lstStyle/>
          <a:p>
            <a:pPr algn="ctr"/>
            <a:r>
              <a:rPr lang="uk-UA" dirty="0" smtClean="0"/>
              <a:t>Мета:</a:t>
            </a:r>
            <a:endParaRPr lang="uk-UA" dirty="0"/>
          </a:p>
        </p:txBody>
      </p:sp>
    </p:spTree>
    <p:extLst>
      <p:ext uri="{BB962C8B-B14F-4D97-AF65-F5344CB8AC3E}">
        <p14:creationId xmlns:p14="http://schemas.microsoft.com/office/powerpoint/2010/main" val="1601994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normAutofit fontScale="90000"/>
          </a:bodyPr>
          <a:lstStyle/>
          <a:p>
            <a:pPr algn="ctr"/>
            <a:r>
              <a:rPr lang="uk-UA" sz="3600" dirty="0">
                <a:solidFill>
                  <a:schemeClr val="tx1">
                    <a:lumMod val="75000"/>
                    <a:lumOff val="25000"/>
                  </a:schemeClr>
                </a:solidFill>
              </a:rPr>
              <a:t>Організація економічного співробітництва й розвитку (ОЕСР) </a:t>
            </a:r>
            <a:br>
              <a:rPr lang="uk-UA" sz="3600" dirty="0">
                <a:solidFill>
                  <a:schemeClr val="tx1">
                    <a:lumMod val="75000"/>
                    <a:lumOff val="25000"/>
                  </a:schemeClr>
                </a:solidFill>
              </a:rPr>
            </a:br>
            <a:endParaRPr lang="uk-UA" sz="3600" dirty="0">
              <a:solidFill>
                <a:schemeClr val="tx1">
                  <a:lumMod val="75000"/>
                  <a:lumOff val="25000"/>
                </a:schemeClr>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393"/>
          <a:stretch/>
        </p:blipFill>
        <p:spPr bwMode="auto">
          <a:xfrm>
            <a:off x="251520" y="1268760"/>
            <a:ext cx="878497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2021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667"/>
          <a:stretch/>
        </p:blipFill>
        <p:spPr bwMode="auto">
          <a:xfrm>
            <a:off x="179512" y="188640"/>
            <a:ext cx="8784976"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1641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4253"/>
          <a:stretch/>
        </p:blipFill>
        <p:spPr bwMode="auto">
          <a:xfrm>
            <a:off x="395536" y="260648"/>
            <a:ext cx="8424936"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123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10242" name="Picture 2" descr="http://player.myshared.ru/17/1140991/slides/slide_9.jpg"/>
          <p:cNvPicPr>
            <a:picLocks noChangeAspect="1" noChangeArrowheads="1"/>
          </p:cNvPicPr>
          <p:nvPr/>
        </p:nvPicPr>
        <p:blipFill rotWithShape="1">
          <a:blip r:embed="rId2">
            <a:extLst>
              <a:ext uri="{28A0092B-C50C-407E-A947-70E740481C1C}">
                <a14:useLocalDpi xmlns:a14="http://schemas.microsoft.com/office/drawing/2010/main" val="0"/>
              </a:ext>
            </a:extLst>
          </a:blip>
          <a:srcRect b="11832"/>
          <a:stretch/>
        </p:blipFill>
        <p:spPr bwMode="auto">
          <a:xfrm>
            <a:off x="395536" y="116632"/>
            <a:ext cx="8496944"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9850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9218" name="Picture 2" descr="http://player.myshared.ru/17/1140991/slides/slid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40"/>
            <a:ext cx="8352928"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592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11266" name="Picture 2" descr="http://player.myshared.ru/17/1140991/slides/slide_10.jpg"/>
          <p:cNvPicPr>
            <a:picLocks noChangeAspect="1" noChangeArrowheads="1"/>
          </p:cNvPicPr>
          <p:nvPr/>
        </p:nvPicPr>
        <p:blipFill rotWithShape="1">
          <a:blip r:embed="rId2">
            <a:extLst>
              <a:ext uri="{28A0092B-C50C-407E-A947-70E740481C1C}">
                <a14:useLocalDpi xmlns:a14="http://schemas.microsoft.com/office/drawing/2010/main" val="0"/>
              </a:ext>
            </a:extLst>
          </a:blip>
          <a:srcRect b="13255"/>
          <a:stretch/>
        </p:blipFill>
        <p:spPr bwMode="auto">
          <a:xfrm>
            <a:off x="395536" y="188640"/>
            <a:ext cx="8280920"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3152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12290" name="Picture 2" descr="http://player.myshared.ru/17/1140991/slides/slide_11.jpg"/>
          <p:cNvPicPr>
            <a:picLocks noChangeAspect="1" noChangeArrowheads="1"/>
          </p:cNvPicPr>
          <p:nvPr/>
        </p:nvPicPr>
        <p:blipFill rotWithShape="1">
          <a:blip r:embed="rId2">
            <a:extLst>
              <a:ext uri="{28A0092B-C50C-407E-A947-70E740481C1C}">
                <a14:useLocalDpi xmlns:a14="http://schemas.microsoft.com/office/drawing/2010/main" val="0"/>
              </a:ext>
            </a:extLst>
          </a:blip>
          <a:srcRect b="14719"/>
          <a:stretch/>
        </p:blipFill>
        <p:spPr bwMode="auto">
          <a:xfrm>
            <a:off x="107504" y="0"/>
            <a:ext cx="8640960"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9719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697"/>
          <a:stretch/>
        </p:blipFill>
        <p:spPr bwMode="auto">
          <a:xfrm>
            <a:off x="395536" y="188640"/>
            <a:ext cx="8352928"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147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pPr algn="ctr"/>
            <a:r>
              <a:rPr lang="uk-UA" sz="1800" b="0" dirty="0">
                <a:solidFill>
                  <a:schemeClr val="tx1"/>
                </a:solidFill>
                <a:effectLst>
                  <a:outerShdw blurRad="38100" dist="38100" dir="2700000" algn="tl">
                    <a:srgbClr val="000000">
                      <a:alpha val="43137"/>
                    </a:srgbClr>
                  </a:outerShdw>
                </a:effectLst>
              </a:rPr>
              <a:t>Численну групу складають міжнародні організації з регулювання економічних відносин на галузевому рівні серед них більшість включена до системи ООН, але є й такі, що мають неурядовий характер. Всі ці організації можна згрупувати в декілька блоків.</a:t>
            </a:r>
            <a:endParaRPr lang="uk-UA" sz="1800" dirty="0">
              <a:solidFill>
                <a:schemeClr val="tx1"/>
              </a:solidFill>
              <a:effectLst>
                <a:outerShdw blurRad="38100" dist="38100" dir="2700000" algn="tl">
                  <a:srgbClr val="000000">
                    <a:alpha val="43137"/>
                  </a:srgbClr>
                </a:outerShdw>
              </a:effectLst>
            </a:endParaRPr>
          </a:p>
        </p:txBody>
      </p:sp>
      <p:sp>
        <p:nvSpPr>
          <p:cNvPr id="4" name="Овал 3"/>
          <p:cNvSpPr/>
          <p:nvPr/>
        </p:nvSpPr>
        <p:spPr>
          <a:xfrm>
            <a:off x="179512" y="1671680"/>
            <a:ext cx="3600400" cy="1541296"/>
          </a:xfrm>
          <a:prstGeom prst="ellipse">
            <a:avLst/>
          </a:prstGeom>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Міжнародні організації з регулювання відносин у виробничій сфері</a:t>
            </a:r>
            <a:endParaRPr lang="uk-UA" b="1" dirty="0">
              <a:latin typeface="Times New Roman" pitchFamily="18" charset="0"/>
              <a:cs typeface="Times New Roman" pitchFamily="18" charset="0"/>
            </a:endParaRPr>
          </a:p>
        </p:txBody>
      </p:sp>
      <p:sp>
        <p:nvSpPr>
          <p:cNvPr id="5" name="Овал 4"/>
          <p:cNvSpPr/>
          <p:nvPr/>
        </p:nvSpPr>
        <p:spPr>
          <a:xfrm>
            <a:off x="2483768" y="3212976"/>
            <a:ext cx="3744416" cy="1152128"/>
          </a:xfrm>
          <a:prstGeom prst="ellipse">
            <a:avLst/>
          </a:prstGeom>
          <a:solidFill>
            <a:srgbClr val="FF000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В соціальній сфері</a:t>
            </a:r>
            <a:endParaRPr lang="uk-UA" b="1" dirty="0">
              <a:latin typeface="Times New Roman" pitchFamily="18" charset="0"/>
              <a:cs typeface="Times New Roman" pitchFamily="18" charset="0"/>
            </a:endParaRPr>
          </a:p>
        </p:txBody>
      </p:sp>
      <p:sp>
        <p:nvSpPr>
          <p:cNvPr id="6" name="Овал 5"/>
          <p:cNvSpPr/>
          <p:nvPr/>
        </p:nvSpPr>
        <p:spPr>
          <a:xfrm>
            <a:off x="365702" y="4725144"/>
            <a:ext cx="3312368" cy="1152128"/>
          </a:xfrm>
          <a:prstGeom prst="ellipse">
            <a:avLst/>
          </a:prstGeom>
          <a:solidFill>
            <a:schemeClr val="accent3">
              <a:lumMod val="40000"/>
              <a:lumOff val="60000"/>
            </a:schemeClr>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rPr>
              <a:t>Міжнародне регулювання торговельних відносин</a:t>
            </a:r>
            <a:endParaRPr lang="uk-UA" b="1" dirty="0">
              <a:solidFill>
                <a:schemeClr val="tx1"/>
              </a:solidFill>
              <a:latin typeface="Times New Roman" pitchFamily="18" charset="0"/>
              <a:cs typeface="Times New Roman" pitchFamily="18" charset="0"/>
            </a:endParaRPr>
          </a:p>
        </p:txBody>
      </p:sp>
      <p:sp>
        <p:nvSpPr>
          <p:cNvPr id="7" name="Овал 6"/>
          <p:cNvSpPr/>
          <p:nvPr/>
        </p:nvSpPr>
        <p:spPr>
          <a:xfrm>
            <a:off x="4644008" y="4581128"/>
            <a:ext cx="4104456" cy="1152128"/>
          </a:xfrm>
          <a:prstGeom prst="ellipse">
            <a:avLst/>
          </a:prstGeom>
          <a:solidFill>
            <a:srgbClr val="00B05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Міжнародне регулювання фінансової сфери.</a:t>
            </a:r>
            <a:endParaRPr lang="uk-UA" b="1" dirty="0">
              <a:latin typeface="Times New Roman" pitchFamily="18" charset="0"/>
              <a:cs typeface="Times New Roman" pitchFamily="18" charset="0"/>
            </a:endParaRPr>
          </a:p>
        </p:txBody>
      </p:sp>
      <p:sp>
        <p:nvSpPr>
          <p:cNvPr id="8" name="Овал 7"/>
          <p:cNvSpPr/>
          <p:nvPr/>
        </p:nvSpPr>
        <p:spPr>
          <a:xfrm>
            <a:off x="4644008" y="1694663"/>
            <a:ext cx="3528392" cy="1152128"/>
          </a:xfrm>
          <a:prstGeom prst="ellipse">
            <a:avLst/>
          </a:prstGeom>
          <a:solidFill>
            <a:srgbClr val="FFC00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В </a:t>
            </a:r>
            <a:r>
              <a:rPr lang="ru-RU" dirty="0" err="1">
                <a:solidFill>
                  <a:schemeClr val="tx1"/>
                </a:solidFill>
              </a:rPr>
              <a:t>галузі</a:t>
            </a:r>
            <a:r>
              <a:rPr lang="ru-RU" dirty="0">
                <a:solidFill>
                  <a:schemeClr val="tx1"/>
                </a:solidFill>
              </a:rPr>
              <a:t> транспорту й </a:t>
            </a:r>
            <a:r>
              <a:rPr lang="ru-RU" dirty="0" err="1">
                <a:solidFill>
                  <a:schemeClr val="tx1"/>
                </a:solidFill>
              </a:rPr>
              <a:t>зв’язку</a:t>
            </a:r>
            <a:endParaRPr lang="uk-UA"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51293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11560" y="404664"/>
            <a:ext cx="8229600" cy="5030019"/>
          </a:xfrm>
        </p:spPr>
        <p:txBody>
          <a:bodyPr>
            <a:normAutofit fontScale="92500"/>
          </a:bodyPr>
          <a:lstStyle/>
          <a:p>
            <a:pPr marL="109728" indent="0" algn="ctr">
              <a:buNone/>
            </a:pPr>
            <a:r>
              <a:rPr lang="uk-UA" sz="3500" b="1" dirty="0">
                <a:solidFill>
                  <a:schemeClr val="tx2"/>
                </a:solidFill>
              </a:rPr>
              <a:t>Міжнародні організації з регулювання відносин у виробничій сфері. </a:t>
            </a:r>
            <a:endParaRPr lang="uk-UA" sz="3500" b="1" dirty="0" smtClean="0">
              <a:solidFill>
                <a:schemeClr val="tx2"/>
              </a:solidFill>
            </a:endParaRPr>
          </a:p>
          <a:p>
            <a:pPr algn="just">
              <a:buFont typeface="Wingdings" pitchFamily="2" charset="2"/>
              <a:buChar char="q"/>
            </a:pPr>
            <a:r>
              <a:rPr lang="uk-UA" dirty="0" smtClean="0"/>
              <a:t>Організація </a:t>
            </a:r>
            <a:r>
              <a:rPr lang="uk-UA" dirty="0"/>
              <a:t>з промислового розвитку (ЮНІДО); </a:t>
            </a:r>
            <a:endParaRPr lang="uk-UA" dirty="0" smtClean="0"/>
          </a:p>
          <a:p>
            <a:pPr algn="just">
              <a:buFont typeface="Wingdings" pitchFamily="2" charset="2"/>
              <a:buChar char="q"/>
            </a:pPr>
            <a:r>
              <a:rPr lang="uk-UA" dirty="0" smtClean="0"/>
              <a:t>Міжнародна </a:t>
            </a:r>
            <a:r>
              <a:rPr lang="uk-UA" dirty="0"/>
              <a:t>агенція з атомної енергії (МАГАТЕ); </a:t>
            </a:r>
            <a:endParaRPr lang="uk-UA" dirty="0" smtClean="0"/>
          </a:p>
          <a:p>
            <a:pPr algn="just">
              <a:buFont typeface="Wingdings" pitchFamily="2" charset="2"/>
              <a:buChar char="q"/>
            </a:pPr>
            <a:r>
              <a:rPr lang="uk-UA" dirty="0" smtClean="0"/>
              <a:t>Агенція </a:t>
            </a:r>
            <a:r>
              <a:rPr lang="uk-UA" dirty="0"/>
              <a:t>з ядерної енергії (АЯЕ); </a:t>
            </a:r>
            <a:endParaRPr lang="uk-UA" dirty="0" smtClean="0"/>
          </a:p>
          <a:p>
            <a:pPr algn="just">
              <a:buFont typeface="Wingdings" pitchFamily="2" charset="2"/>
              <a:buChar char="q"/>
            </a:pPr>
            <a:r>
              <a:rPr lang="uk-UA" dirty="0" smtClean="0"/>
              <a:t>Міжнародна </a:t>
            </a:r>
            <a:r>
              <a:rPr lang="uk-UA" dirty="0"/>
              <a:t>енергетична агенція (МЕА</a:t>
            </a:r>
            <a:r>
              <a:rPr lang="uk-UA" dirty="0" smtClean="0"/>
              <a:t>);</a:t>
            </a:r>
          </a:p>
          <a:p>
            <a:pPr algn="just">
              <a:buFont typeface="Wingdings" pitchFamily="2" charset="2"/>
              <a:buChar char="q"/>
            </a:pPr>
            <a:r>
              <a:rPr lang="uk-UA" dirty="0" smtClean="0"/>
              <a:t>Продовольча </a:t>
            </a:r>
            <a:r>
              <a:rPr lang="uk-UA" dirty="0"/>
              <a:t>й сільськогосподарська організація (ФАО); </a:t>
            </a:r>
            <a:endParaRPr lang="uk-UA" dirty="0" smtClean="0"/>
          </a:p>
          <a:p>
            <a:pPr algn="just">
              <a:buFont typeface="Wingdings" pitchFamily="2" charset="2"/>
              <a:buChar char="q"/>
            </a:pPr>
            <a:r>
              <a:rPr lang="uk-UA" dirty="0" smtClean="0"/>
              <a:t>Світова </a:t>
            </a:r>
            <a:r>
              <a:rPr lang="uk-UA" dirty="0"/>
              <a:t>продовольча програма (СПП</a:t>
            </a:r>
            <a:r>
              <a:rPr lang="uk-UA" dirty="0" smtClean="0"/>
              <a:t>);</a:t>
            </a:r>
          </a:p>
          <a:p>
            <a:pPr algn="just">
              <a:buFont typeface="Wingdings" pitchFamily="2" charset="2"/>
              <a:buChar char="q"/>
            </a:pPr>
            <a:r>
              <a:rPr lang="uk-UA" dirty="0" smtClean="0"/>
              <a:t>Міжнародний </a:t>
            </a:r>
            <a:r>
              <a:rPr lang="uk-UA" dirty="0"/>
              <a:t>фонд сільськогосподарського розвитку (МФСР).</a:t>
            </a:r>
          </a:p>
        </p:txBody>
      </p:sp>
    </p:spTree>
    <p:extLst>
      <p:ext uri="{BB962C8B-B14F-4D97-AF65-F5344CB8AC3E}">
        <p14:creationId xmlns:p14="http://schemas.microsoft.com/office/powerpoint/2010/main" val="3602349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775" y="1844824"/>
            <a:ext cx="8207697" cy="1202485"/>
          </a:xfrm>
        </p:spPr>
        <p:txBody>
          <a:bodyPr>
            <a:noAutofit/>
          </a:bodyPr>
          <a:lstStyle/>
          <a:p>
            <a:pPr algn="ctr"/>
            <a:r>
              <a:rPr lang="ru-RU" sz="4000" dirty="0" smtClean="0">
                <a:latin typeface="Times New Roman" pitchFamily="18" charset="0"/>
                <a:cs typeface="Times New Roman" pitchFamily="18" charset="0"/>
              </a:rPr>
              <a:t>1</a:t>
            </a:r>
            <a:r>
              <a:rPr lang="ru-RU" sz="4000" dirty="0">
                <a:latin typeface="Times New Roman" pitchFamily="18" charset="0"/>
                <a:cs typeface="Times New Roman" pitchFamily="18" charset="0"/>
              </a:rPr>
              <a:t>. </a:t>
            </a:r>
            <a:r>
              <a:rPr lang="ru-RU" sz="4000" dirty="0" err="1">
                <a:latin typeface="Times New Roman" pitchFamily="18" charset="0"/>
                <a:cs typeface="Times New Roman" pitchFamily="18" charset="0"/>
              </a:rPr>
              <a:t>Інтеграційні</a:t>
            </a:r>
            <a:r>
              <a:rPr lang="ru-RU" sz="4000" dirty="0">
                <a:latin typeface="Times New Roman" pitchFamily="18" charset="0"/>
                <a:cs typeface="Times New Roman" pitchFamily="18" charset="0"/>
              </a:rPr>
              <a:t> </a:t>
            </a:r>
            <a:r>
              <a:rPr lang="ru-RU" sz="4000" dirty="0" err="1">
                <a:latin typeface="Times New Roman" pitchFamily="18" charset="0"/>
                <a:cs typeface="Times New Roman" pitchFamily="18" charset="0"/>
              </a:rPr>
              <a:t>процеси</a:t>
            </a:r>
            <a:r>
              <a:rPr lang="ru-RU" sz="4000" dirty="0">
                <a:latin typeface="Times New Roman" pitchFamily="18" charset="0"/>
                <a:cs typeface="Times New Roman" pitchFamily="18" charset="0"/>
              </a:rPr>
              <a:t> в </a:t>
            </a:r>
            <a:r>
              <a:rPr lang="ru-RU" sz="4000" dirty="0" err="1">
                <a:latin typeface="Times New Roman" pitchFamily="18" charset="0"/>
                <a:cs typeface="Times New Roman" pitchFamily="18" charset="0"/>
              </a:rPr>
              <a:t>системі</a:t>
            </a:r>
            <a:r>
              <a:rPr lang="ru-RU" sz="4000" dirty="0">
                <a:latin typeface="Times New Roman" pitchFamily="18" charset="0"/>
                <a:cs typeface="Times New Roman" pitchFamily="18" charset="0"/>
              </a:rPr>
              <a:t> </a:t>
            </a:r>
            <a:r>
              <a:rPr lang="ru-RU" sz="4000" dirty="0" err="1">
                <a:latin typeface="Times New Roman" pitchFamily="18" charset="0"/>
                <a:cs typeface="Times New Roman" pitchFamily="18" charset="0"/>
              </a:rPr>
              <a:t>світового</a:t>
            </a:r>
            <a:r>
              <a:rPr lang="ru-RU" sz="4000" dirty="0">
                <a:latin typeface="Times New Roman" pitchFamily="18" charset="0"/>
                <a:cs typeface="Times New Roman" pitchFamily="18" charset="0"/>
              </a:rPr>
              <a:t> </a:t>
            </a:r>
            <a:r>
              <a:rPr lang="uk-UA" sz="4000" dirty="0">
                <a:latin typeface="Times New Roman" pitchFamily="18" charset="0"/>
                <a:cs typeface="Times New Roman" pitchFamily="18" charset="0"/>
              </a:rPr>
              <a:t>господарства </a:t>
            </a:r>
            <a:r>
              <a:rPr lang="uk-UA" sz="4000" dirty="0" smtClean="0">
                <a:latin typeface="Times New Roman" pitchFamily="18" charset="0"/>
                <a:cs typeface="Times New Roman" pitchFamily="18" charset="0"/>
              </a:rPr>
              <a:t>.</a:t>
            </a:r>
            <a:br>
              <a:rPr lang="uk-UA" sz="4000" dirty="0" smtClean="0">
                <a:latin typeface="Times New Roman" pitchFamily="18" charset="0"/>
                <a:cs typeface="Times New Roman" pitchFamily="18" charset="0"/>
              </a:rPr>
            </a:br>
            <a:r>
              <a:rPr lang="uk-UA" sz="4000" dirty="0">
                <a:solidFill>
                  <a:schemeClr val="tx1"/>
                </a:solidFill>
                <a:latin typeface="Times New Roman" pitchFamily="18" charset="0"/>
                <a:cs typeface="Times New Roman" pitchFamily="18" charset="0"/>
              </a:rPr>
              <a:t/>
            </a:r>
            <a:br>
              <a:rPr lang="uk-UA" sz="4000" dirty="0">
                <a:solidFill>
                  <a:schemeClr val="tx1"/>
                </a:solidFill>
                <a:latin typeface="Times New Roman" pitchFamily="18" charset="0"/>
                <a:cs typeface="Times New Roman" pitchFamily="18" charset="0"/>
              </a:rPr>
            </a:br>
            <a:endParaRPr lang="uk-UA" sz="4000" b="1" i="1" dirty="0">
              <a:ln>
                <a:solidFill>
                  <a:schemeClr val="tx1"/>
                </a:solidFill>
              </a:ln>
              <a:solidFill>
                <a:schemeClr val="tx1"/>
              </a:solidFill>
              <a:latin typeface="Times New Roman" pitchFamily="18" charset="0"/>
              <a:cs typeface="Times New Roman" pitchFamily="18" charset="0"/>
            </a:endParaRPr>
          </a:p>
        </p:txBody>
      </p:sp>
      <p:sp>
        <p:nvSpPr>
          <p:cNvPr id="5" name="AutoShape 2" descr="Картинки по запросу &quot;питання&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4" descr="Картинки по запросу &quot;питання&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645024"/>
            <a:ext cx="288987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4825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uk-UA" dirty="0" smtClean="0"/>
              <a:t>Міжнародна морська організація </a:t>
            </a:r>
            <a:r>
              <a:rPr lang="uk-UA" dirty="0"/>
              <a:t>(ІМО); </a:t>
            </a:r>
            <a:endParaRPr lang="uk-UA" dirty="0" smtClean="0"/>
          </a:p>
          <a:p>
            <a:r>
              <a:rPr lang="uk-UA" dirty="0" smtClean="0"/>
              <a:t>Міжнародна організація </a:t>
            </a:r>
            <a:r>
              <a:rPr lang="uk-UA" dirty="0"/>
              <a:t>цивільної авіації (ІКАО); </a:t>
            </a:r>
            <a:endParaRPr lang="uk-UA" dirty="0" smtClean="0"/>
          </a:p>
          <a:p>
            <a:r>
              <a:rPr lang="uk-UA" dirty="0" smtClean="0"/>
              <a:t>Світовий </a:t>
            </a:r>
            <a:r>
              <a:rPr lang="uk-UA" dirty="0"/>
              <a:t>поштовий союз (СПС); </a:t>
            </a:r>
            <a:endParaRPr lang="uk-UA" dirty="0" smtClean="0"/>
          </a:p>
          <a:p>
            <a:r>
              <a:rPr lang="uk-UA" dirty="0" smtClean="0"/>
              <a:t>міжнародний </a:t>
            </a:r>
            <a:r>
              <a:rPr lang="uk-UA" dirty="0"/>
              <a:t>союз електрозв’язку (МСЕ)</a:t>
            </a:r>
          </a:p>
        </p:txBody>
      </p:sp>
      <p:sp>
        <p:nvSpPr>
          <p:cNvPr id="3" name="Заголовок 2"/>
          <p:cNvSpPr>
            <a:spLocks noGrp="1"/>
          </p:cNvSpPr>
          <p:nvPr>
            <p:ph type="title"/>
          </p:nvPr>
        </p:nvSpPr>
        <p:spPr/>
        <p:txBody>
          <a:bodyPr/>
          <a:lstStyle/>
          <a:p>
            <a:r>
              <a:rPr lang="uk-UA" dirty="0"/>
              <a:t>В галузі транспорту й зв’язку </a:t>
            </a:r>
          </a:p>
        </p:txBody>
      </p:sp>
    </p:spTree>
    <p:extLst>
      <p:ext uri="{BB962C8B-B14F-4D97-AF65-F5344CB8AC3E}">
        <p14:creationId xmlns:p14="http://schemas.microsoft.com/office/powerpoint/2010/main" val="19843113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uk-UA" dirty="0" smtClean="0"/>
              <a:t>Міжнародна </a:t>
            </a:r>
            <a:r>
              <a:rPr lang="uk-UA" dirty="0"/>
              <a:t>організація праці (МОП); </a:t>
            </a:r>
            <a:endParaRPr lang="uk-UA" dirty="0" smtClean="0"/>
          </a:p>
          <a:p>
            <a:r>
              <a:rPr lang="uk-UA" dirty="0" smtClean="0"/>
              <a:t>Організація </a:t>
            </a:r>
            <a:r>
              <a:rPr lang="uk-UA" dirty="0"/>
              <a:t>Об’єднаних Націй з питань освіти, науки й культури (ЮНЕСКО); </a:t>
            </a:r>
            <a:endParaRPr lang="uk-UA" dirty="0" smtClean="0"/>
          </a:p>
          <a:p>
            <a:r>
              <a:rPr lang="uk-UA" dirty="0" smtClean="0"/>
              <a:t>Світова </a:t>
            </a:r>
            <a:r>
              <a:rPr lang="uk-UA" dirty="0"/>
              <a:t>туристська організація (СТО); </a:t>
            </a:r>
            <a:endParaRPr lang="uk-UA" dirty="0" smtClean="0"/>
          </a:p>
          <a:p>
            <a:r>
              <a:rPr lang="uk-UA" dirty="0" smtClean="0"/>
              <a:t>Всесвітня </a:t>
            </a:r>
            <a:r>
              <a:rPr lang="uk-UA" dirty="0"/>
              <a:t>організація охорони здоров’я (ВООЗ).</a:t>
            </a:r>
          </a:p>
        </p:txBody>
      </p:sp>
      <p:sp>
        <p:nvSpPr>
          <p:cNvPr id="3" name="Заголовок 2"/>
          <p:cNvSpPr>
            <a:spLocks noGrp="1"/>
          </p:cNvSpPr>
          <p:nvPr>
            <p:ph type="title"/>
          </p:nvPr>
        </p:nvSpPr>
        <p:spPr/>
        <p:txBody>
          <a:bodyPr/>
          <a:lstStyle/>
          <a:p>
            <a:pPr algn="ctr"/>
            <a:r>
              <a:rPr lang="uk-UA" dirty="0"/>
              <a:t>В соціальній сфері </a:t>
            </a:r>
          </a:p>
        </p:txBody>
      </p:sp>
    </p:spTree>
    <p:extLst>
      <p:ext uri="{BB962C8B-B14F-4D97-AF65-F5344CB8AC3E}">
        <p14:creationId xmlns:p14="http://schemas.microsoft.com/office/powerpoint/2010/main" val="5744077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953" r="1515" b="14401"/>
          <a:stretch/>
        </p:blipFill>
        <p:spPr bwMode="auto">
          <a:xfrm>
            <a:off x="831272" y="-29166"/>
            <a:ext cx="8312727" cy="604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462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332656"/>
            <a:ext cx="8229600" cy="5674635"/>
          </a:xfrm>
        </p:spPr>
        <p:txBody>
          <a:bodyPr>
            <a:normAutofit lnSpcReduction="10000"/>
          </a:bodyPr>
          <a:lstStyle/>
          <a:p>
            <a:pPr marL="109728" indent="0" algn="ctr">
              <a:buNone/>
            </a:pPr>
            <a:r>
              <a:rPr lang="uk-UA" dirty="0"/>
              <a:t>З розвитком світової економіки, економічної інтеграції та співробітництва різних країн виникла необхідність узгоджувати та узагальнювати трудові відносини, які складаються на національних ринках праці. Виконання цього завдання взяла на себе Міжнародна організація праці, яка в своїх Конвенціях і Рекомендаціях юридично закріпила норми трудових відносин як частину міжнародного права. Конвенції та Рекомендації МОП після ратифікації їх парламентами багатьох країн стали складовою частиною національного трудового права, яке регулює певні аспекти національного ринку праці</a:t>
            </a:r>
          </a:p>
        </p:txBody>
      </p:sp>
    </p:spTree>
    <p:extLst>
      <p:ext uri="{BB962C8B-B14F-4D97-AF65-F5344CB8AC3E}">
        <p14:creationId xmlns:p14="http://schemas.microsoft.com/office/powerpoint/2010/main" val="39255925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МОП слідкує за умовами праці у всіх країнах світу. ЇЇ засновники виходили з припущення, що неспроможність будь-якої однієї нації створити людські у..."/>
          <p:cNvPicPr>
            <a:picLocks noChangeAspect="1" noChangeArrowheads="1"/>
          </p:cNvPicPr>
          <p:nvPr/>
        </p:nvPicPr>
        <p:blipFill rotWithShape="1">
          <a:blip r:embed="rId2">
            <a:extLst>
              <a:ext uri="{28A0092B-C50C-407E-A947-70E740481C1C}">
                <a14:useLocalDpi xmlns:a14="http://schemas.microsoft.com/office/drawing/2010/main" val="0"/>
              </a:ext>
            </a:extLst>
          </a:blip>
          <a:srcRect r="2122"/>
          <a:stretch/>
        </p:blipFill>
        <p:spPr bwMode="auto">
          <a:xfrm>
            <a:off x="1119777" y="-2348"/>
            <a:ext cx="8024223" cy="614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4771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22"/>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5564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4098" name="Picture 2" descr="МОП виробила такі критерії індустріального суспільства, як восьмигодинний робочий день, захист материнства, законодавство, що забороняє використанн..."/>
          <p:cNvPicPr>
            <a:picLocks noChangeAspect="1" noChangeArrowheads="1"/>
          </p:cNvPicPr>
          <p:nvPr/>
        </p:nvPicPr>
        <p:blipFill rotWithShape="1">
          <a:blip r:embed="rId2">
            <a:extLst>
              <a:ext uri="{28A0092B-C50C-407E-A947-70E740481C1C}">
                <a14:useLocalDpi xmlns:a14="http://schemas.microsoft.com/office/drawing/2010/main" val="0"/>
              </a:ext>
            </a:extLst>
          </a:blip>
          <a:srcRect r="1972"/>
          <a:stretch/>
        </p:blipFill>
        <p:spPr bwMode="auto">
          <a:xfrm>
            <a:off x="0" y="-1"/>
            <a:ext cx="896371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52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55"/>
          <a:stretch/>
        </p:blipFill>
        <p:spPr bwMode="auto">
          <a:xfrm>
            <a:off x="12784" y="-20425"/>
            <a:ext cx="91312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5862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48"/>
          <a:stretch/>
        </p:blipFill>
        <p:spPr bwMode="auto">
          <a:xfrm>
            <a:off x="25749" y="-99392"/>
            <a:ext cx="91182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930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dirty="0"/>
          </a:p>
        </p:txBody>
      </p:sp>
      <p:sp>
        <p:nvSpPr>
          <p:cNvPr id="3" name="Заголовок 2"/>
          <p:cNvSpPr>
            <a:spLocks noGrp="1"/>
          </p:cNvSpPr>
          <p:nvPr>
            <p:ph type="title"/>
          </p:nvPr>
        </p:nvSpPr>
        <p:spPr/>
        <p:txBody>
          <a:bodyPr/>
          <a:lstStyle/>
          <a:p>
            <a:endParaRPr lang="uk-UA"/>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16"/>
          <a:stretch/>
        </p:blipFill>
        <p:spPr bwMode="auto">
          <a:xfrm>
            <a:off x="-4339" y="-566"/>
            <a:ext cx="902364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034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3536" y="116632"/>
            <a:ext cx="6662700" cy="1008112"/>
          </a:xfrm>
        </p:spPr>
        <p:txBody>
          <a:bodyPr>
            <a:noAutofit/>
          </a:bodyPr>
          <a:lstStyle/>
          <a:p>
            <a:pPr algn="just"/>
            <a:r>
              <a:rPr lang="uk-UA" sz="2400" dirty="0">
                <a:latin typeface="Times New Roman" pitchFamily="18" charset="0"/>
                <a:cs typeface="Times New Roman" pitchFamily="18" charset="0"/>
              </a:rPr>
              <a:t>Найбільш суттєвим виміром функціонування та розвитку міжнародних економічних відносин, як підсистеми світового господарства є інтеграція. </a:t>
            </a:r>
            <a:r>
              <a:rPr lang="uk-UA" sz="2400" dirty="0" smtClean="0">
                <a:latin typeface="Times New Roman" pitchFamily="18" charset="0"/>
                <a:cs typeface="Times New Roman" pitchFamily="18" charset="0"/>
              </a:rPr>
              <a:t> </a:t>
            </a:r>
            <a:endParaRPr lang="uk-UA" sz="2400" dirty="0">
              <a:latin typeface="Times New Roman" pitchFamily="18" charset="0"/>
              <a:cs typeface="Times New Roman" pitchFamily="18" charset="0"/>
            </a:endParaRPr>
          </a:p>
        </p:txBody>
      </p:sp>
      <p:sp>
        <p:nvSpPr>
          <p:cNvPr id="3" name="Прямоугольник 2"/>
          <p:cNvSpPr/>
          <p:nvPr/>
        </p:nvSpPr>
        <p:spPr>
          <a:xfrm>
            <a:off x="4644008" y="5325308"/>
            <a:ext cx="4321549" cy="1200329"/>
          </a:xfrm>
          <a:prstGeom prst="rect">
            <a:avLst/>
          </a:prstGeom>
        </p:spPr>
        <p:txBody>
          <a:bodyPr wrap="square">
            <a:spAutoFit/>
          </a:bodyPr>
          <a:lstStyle/>
          <a:p>
            <a:r>
              <a:rPr lang="uk-UA" dirty="0" smtClean="0"/>
              <a:t>Слово </a:t>
            </a:r>
            <a:r>
              <a:rPr lang="uk-UA" dirty="0"/>
              <a:t>"інтеграція" походить від латинського "і</a:t>
            </a:r>
            <a:r>
              <a:rPr lang="en-AU" dirty="0" err="1"/>
              <a:t>nt</a:t>
            </a:r>
            <a:r>
              <a:rPr lang="uk-UA" dirty="0"/>
              <a:t>е</a:t>
            </a:r>
            <a:r>
              <a:rPr lang="en-AU" dirty="0"/>
              <a:t>g</a:t>
            </a:r>
            <a:r>
              <a:rPr lang="uk-UA" dirty="0" err="1"/>
              <a:t>ег</a:t>
            </a:r>
            <a:r>
              <a:rPr lang="uk-UA" dirty="0"/>
              <a:t>" - цілий; отже, інтеграція веде до утворення цілісної економічної системи. </a:t>
            </a:r>
          </a:p>
        </p:txBody>
      </p:sp>
      <p:sp>
        <p:nvSpPr>
          <p:cNvPr id="4" name="Прямоугольник 3"/>
          <p:cNvSpPr/>
          <p:nvPr/>
        </p:nvSpPr>
        <p:spPr>
          <a:xfrm>
            <a:off x="1547664" y="1988840"/>
            <a:ext cx="7596336" cy="2677656"/>
          </a:xfrm>
          <a:prstGeom prst="rect">
            <a:avLst/>
          </a:prstGeom>
        </p:spPr>
        <p:txBody>
          <a:bodyPr wrap="square">
            <a:spAutoFit/>
          </a:bodyPr>
          <a:lstStyle/>
          <a:p>
            <a:r>
              <a:rPr lang="uk-UA" sz="2800" b="1" i="1" u="sng" dirty="0">
                <a:solidFill>
                  <a:srgbClr val="FF0000"/>
                </a:solidFill>
              </a:rPr>
              <a:t>Економічна інтеграція </a:t>
            </a:r>
            <a:r>
              <a:rPr lang="uk-UA" sz="2800" b="1" dirty="0">
                <a:solidFill>
                  <a:srgbClr val="FF0000"/>
                </a:solidFill>
              </a:rPr>
              <a:t>- це процес зближення національних економік шляхом утворення єдиного економічного простору для вільного переміщення товарів, послуг, капіталів, робочої сили через національні кордони. </a:t>
            </a:r>
          </a:p>
        </p:txBody>
      </p:sp>
      <p:sp>
        <p:nvSpPr>
          <p:cNvPr id="5" name="AutoShape 2" descr="Навчально-Методична Лабораторія — Інтеграція. Як? Навіщ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174" y="5061229"/>
            <a:ext cx="3970844" cy="1728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95563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r>
              <a:rPr lang="uk-UA" dirty="0" smtClean="0"/>
              <a:t>Світова </a:t>
            </a:r>
            <a:r>
              <a:rPr lang="uk-UA" dirty="0"/>
              <a:t>організація торгівлі (СОТ); </a:t>
            </a:r>
            <a:endParaRPr lang="uk-UA" dirty="0" smtClean="0"/>
          </a:p>
          <a:p>
            <a:r>
              <a:rPr lang="uk-UA" dirty="0" smtClean="0"/>
              <a:t>Конференція </a:t>
            </a:r>
            <a:r>
              <a:rPr lang="uk-UA" dirty="0"/>
              <a:t>Організації Об’єднаних Націй з торгівлі й розвитку (ЮНКТАД); </a:t>
            </a:r>
            <a:endParaRPr lang="uk-UA" dirty="0" smtClean="0"/>
          </a:p>
          <a:p>
            <a:r>
              <a:rPr lang="uk-UA" dirty="0" smtClean="0"/>
              <a:t>Міжнародний </a:t>
            </a:r>
            <a:r>
              <a:rPr lang="uk-UA" dirty="0"/>
              <a:t>торгівельний центр (ЮНКТАД/СОТ); </a:t>
            </a:r>
            <a:endParaRPr lang="uk-UA" dirty="0" smtClean="0"/>
          </a:p>
          <a:p>
            <a:r>
              <a:rPr lang="uk-UA" dirty="0" smtClean="0"/>
              <a:t>Комісія </a:t>
            </a:r>
            <a:r>
              <a:rPr lang="uk-UA" dirty="0"/>
              <a:t>Організації Об’єднаних Націй з </a:t>
            </a:r>
            <a:r>
              <a:rPr lang="ru-RU" dirty="0" smtClean="0"/>
              <a:t>прав </a:t>
            </a:r>
            <a:r>
              <a:rPr lang="ru-RU" dirty="0" err="1"/>
              <a:t>міжнародної</a:t>
            </a:r>
            <a:r>
              <a:rPr lang="ru-RU" dirty="0"/>
              <a:t> </a:t>
            </a:r>
            <a:r>
              <a:rPr lang="ru-RU" dirty="0" err="1"/>
              <a:t>торгівлі</a:t>
            </a:r>
            <a:r>
              <a:rPr lang="ru-RU" dirty="0"/>
              <a:t> (ЮНСІТРАЛ); </a:t>
            </a:r>
            <a:endParaRPr lang="ru-RU" dirty="0" smtClean="0"/>
          </a:p>
          <a:p>
            <a:r>
              <a:rPr lang="ru-RU" dirty="0" err="1" smtClean="0"/>
              <a:t>Міжнародна</a:t>
            </a:r>
            <a:r>
              <a:rPr lang="ru-RU" dirty="0" smtClean="0"/>
              <a:t> </a:t>
            </a:r>
            <a:r>
              <a:rPr lang="ru-RU" dirty="0" err="1"/>
              <a:t>торговельна</a:t>
            </a:r>
            <a:r>
              <a:rPr lang="ru-RU" dirty="0"/>
              <a:t> палата (МТП). </a:t>
            </a:r>
            <a:endParaRPr lang="uk-UA" dirty="0"/>
          </a:p>
        </p:txBody>
      </p:sp>
      <p:sp>
        <p:nvSpPr>
          <p:cNvPr id="3" name="Заголовок 2"/>
          <p:cNvSpPr>
            <a:spLocks noGrp="1"/>
          </p:cNvSpPr>
          <p:nvPr>
            <p:ph type="title"/>
          </p:nvPr>
        </p:nvSpPr>
        <p:spPr/>
        <p:txBody>
          <a:bodyPr>
            <a:normAutofit fontScale="90000"/>
          </a:bodyPr>
          <a:lstStyle/>
          <a:p>
            <a:pPr algn="ctr"/>
            <a:r>
              <a:rPr lang="uk-UA" dirty="0"/>
              <a:t>Міжнародне регулювання торговельних відносин </a:t>
            </a:r>
          </a:p>
        </p:txBody>
      </p:sp>
    </p:spTree>
    <p:extLst>
      <p:ext uri="{BB962C8B-B14F-4D97-AF65-F5344CB8AC3E}">
        <p14:creationId xmlns:p14="http://schemas.microsoft.com/office/powerpoint/2010/main" val="15278774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771800" y="1481328"/>
            <a:ext cx="5915000" cy="4525963"/>
          </a:xfrm>
        </p:spPr>
        <p:txBody>
          <a:bodyPr/>
          <a:lstStyle/>
          <a:p>
            <a:pPr algn="r"/>
            <a:r>
              <a:rPr lang="uk-UA" dirty="0"/>
              <a:t>Основні завдання — сприяння розвитку міжнародної торгівлі, рівноправної взаємовигідної співпраці між державами, напрацювання рекомендацій по функціонуванню міжнародних економічних відносин. Резолюції, заяви ЮНКТАД мають характер рекомендацій</a:t>
            </a:r>
          </a:p>
        </p:txBody>
      </p:sp>
      <p:sp>
        <p:nvSpPr>
          <p:cNvPr id="3" name="Заголовок 2"/>
          <p:cNvSpPr>
            <a:spLocks noGrp="1"/>
          </p:cNvSpPr>
          <p:nvPr>
            <p:ph type="title"/>
          </p:nvPr>
        </p:nvSpPr>
        <p:spPr/>
        <p:txBody>
          <a:bodyPr>
            <a:normAutofit fontScale="90000"/>
          </a:bodyPr>
          <a:lstStyle/>
          <a:p>
            <a:pPr algn="ctr"/>
            <a:r>
              <a:rPr lang="vi-VN" dirty="0" smtClean="0">
                <a:effectLst/>
              </a:rPr>
              <a:t>Конференція </a:t>
            </a:r>
            <a:r>
              <a:rPr lang="vi-VN" dirty="0">
                <a:effectLst/>
              </a:rPr>
              <a:t>ООН з </a:t>
            </a:r>
            <a:r>
              <a:rPr lang="vi-VN" dirty="0" smtClean="0">
                <a:effectLst/>
              </a:rPr>
              <a:t>торгівлі </a:t>
            </a:r>
            <a:r>
              <a:rPr lang="vi-VN" dirty="0">
                <a:effectLst/>
              </a:rPr>
              <a:t>та </a:t>
            </a:r>
            <a:r>
              <a:rPr lang="vi-VN" dirty="0" smtClean="0">
                <a:effectLst/>
              </a:rPr>
              <a:t>розвитку</a:t>
            </a:r>
            <a:r>
              <a:rPr lang="vi-VN" b="0" dirty="0">
                <a:effectLst/>
              </a:rPr>
              <a:t> (ЮНКТАД, </a:t>
            </a:r>
            <a:r>
              <a:rPr lang="en-AU" b="0" dirty="0">
                <a:effectLst/>
              </a:rPr>
              <a:t>UNCTAD)</a:t>
            </a:r>
            <a:endParaRPr lang="uk-UA" dirty="0"/>
          </a:p>
        </p:txBody>
      </p:sp>
      <p:sp>
        <p:nvSpPr>
          <p:cNvPr id="4" name="AutoShape 2" descr="ЮНКТАД: обсяг прямих іноземних інвестицій у Європу знизився на  «безпрецедентні» 70 відсотків"/>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2" y="1268761"/>
            <a:ext cx="2867025" cy="292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7767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20000"/>
          </a:bodyPr>
          <a:lstStyle/>
          <a:p>
            <a:r>
              <a:rPr lang="uk-UA" dirty="0"/>
              <a:t>сприяння розвитку міжнародної торгівлі, забезпечення співробітництва між країнами;</a:t>
            </a:r>
          </a:p>
          <a:p>
            <a:r>
              <a:rPr lang="uk-UA" dirty="0"/>
              <a:t>вироблення принципів політики в міжнародній торгівлі, механізмів її </a:t>
            </a:r>
            <a:r>
              <a:rPr lang="uk-UA" dirty="0" err="1"/>
              <a:t>функціювання</a:t>
            </a:r>
            <a:r>
              <a:rPr lang="uk-UA" dirty="0"/>
              <a:t>;</a:t>
            </a:r>
          </a:p>
          <a:p>
            <a:r>
              <a:rPr lang="uk-UA" dirty="0"/>
              <a:t>розробка заходів з реалізації принципів міжнародної торгівлі;</a:t>
            </a:r>
          </a:p>
          <a:p>
            <a:r>
              <a:rPr lang="uk-UA" dirty="0"/>
              <a:t>створення юридичної бази міжнародної торгівлі, прийняття міжнародних правових актів у галузі торгівлі;</a:t>
            </a:r>
          </a:p>
          <a:p>
            <a:r>
              <a:rPr lang="uk-UA" dirty="0"/>
              <a:t>координація діяльності у сфері міжнародної торгівлі;</a:t>
            </a:r>
          </a:p>
          <a:p>
            <a:r>
              <a:rPr lang="uk-UA" dirty="0"/>
              <a:t>проблема діяльності ТНК, регулювання заборгованості країн, що розвиваються тощо.</a:t>
            </a:r>
          </a:p>
          <a:p>
            <a:endParaRPr lang="uk-UA" dirty="0"/>
          </a:p>
        </p:txBody>
      </p:sp>
      <p:sp>
        <p:nvSpPr>
          <p:cNvPr id="3" name="Заголовок 2"/>
          <p:cNvSpPr>
            <a:spLocks noGrp="1"/>
          </p:cNvSpPr>
          <p:nvPr>
            <p:ph type="title"/>
          </p:nvPr>
        </p:nvSpPr>
        <p:spPr/>
        <p:txBody>
          <a:bodyPr/>
          <a:lstStyle/>
          <a:p>
            <a:pPr algn="ctr"/>
            <a:r>
              <a:rPr lang="uk-UA" dirty="0" smtClean="0"/>
              <a:t>ФУНКЦІЇ </a:t>
            </a:r>
            <a:r>
              <a:rPr lang="vi-VN" b="0" dirty="0">
                <a:effectLst/>
              </a:rPr>
              <a:t>ЮНКТАД</a:t>
            </a:r>
            <a:endParaRPr lang="uk-UA" dirty="0"/>
          </a:p>
        </p:txBody>
      </p:sp>
    </p:spTree>
    <p:extLst>
      <p:ext uri="{BB962C8B-B14F-4D97-AF65-F5344CB8AC3E}">
        <p14:creationId xmlns:p14="http://schemas.microsoft.com/office/powerpoint/2010/main" val="19200866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uk-UA" dirty="0" smtClean="0"/>
              <a:t>Міжнародний </a:t>
            </a:r>
            <a:r>
              <a:rPr lang="uk-UA" dirty="0"/>
              <a:t>валютний фонд (МВФ); </a:t>
            </a:r>
            <a:endParaRPr lang="uk-UA" dirty="0" smtClean="0"/>
          </a:p>
          <a:p>
            <a:r>
              <a:rPr lang="uk-UA" dirty="0" smtClean="0"/>
              <a:t>Група </a:t>
            </a:r>
            <a:r>
              <a:rPr lang="uk-UA" dirty="0"/>
              <a:t>Всесвітнього Банку – Міжнародний банк реконструкції й розвитку (МБРР), </a:t>
            </a:r>
            <a:endParaRPr lang="uk-UA" dirty="0" smtClean="0"/>
          </a:p>
          <a:p>
            <a:r>
              <a:rPr lang="uk-UA" dirty="0" smtClean="0"/>
              <a:t>Міжнародна </a:t>
            </a:r>
            <a:r>
              <a:rPr lang="uk-UA" dirty="0"/>
              <a:t>фінансова корпорація (МФК), </a:t>
            </a:r>
            <a:endParaRPr lang="uk-UA" dirty="0" smtClean="0"/>
          </a:p>
          <a:p>
            <a:r>
              <a:rPr lang="uk-UA" dirty="0" smtClean="0"/>
              <a:t>Міжнародна </a:t>
            </a:r>
            <a:r>
              <a:rPr lang="uk-UA" dirty="0"/>
              <a:t>асоціація розвитку (МАР), </a:t>
            </a:r>
            <a:endParaRPr lang="uk-UA" dirty="0" smtClean="0"/>
          </a:p>
          <a:p>
            <a:r>
              <a:rPr lang="uk-UA" dirty="0" smtClean="0"/>
              <a:t>Багатостороння </a:t>
            </a:r>
            <a:r>
              <a:rPr lang="uk-UA" dirty="0"/>
              <a:t>агенція з гарантії інвестицій (БАГІ); </a:t>
            </a:r>
            <a:endParaRPr lang="uk-UA" dirty="0" smtClean="0"/>
          </a:p>
          <a:p>
            <a:r>
              <a:rPr lang="uk-UA" dirty="0" smtClean="0"/>
              <a:t>Банк </a:t>
            </a:r>
            <a:r>
              <a:rPr lang="uk-UA" dirty="0"/>
              <a:t>міжнародних розрахунків.</a:t>
            </a:r>
          </a:p>
        </p:txBody>
      </p:sp>
      <p:sp>
        <p:nvSpPr>
          <p:cNvPr id="3" name="Заголовок 2"/>
          <p:cNvSpPr>
            <a:spLocks noGrp="1"/>
          </p:cNvSpPr>
          <p:nvPr>
            <p:ph type="title"/>
          </p:nvPr>
        </p:nvSpPr>
        <p:spPr/>
        <p:txBody>
          <a:bodyPr>
            <a:normAutofit fontScale="90000"/>
          </a:bodyPr>
          <a:lstStyle/>
          <a:p>
            <a:pPr algn="ctr"/>
            <a:r>
              <a:rPr lang="uk-UA" dirty="0"/>
              <a:t>Міжнародне регулювання фінансової сфери. </a:t>
            </a:r>
          </a:p>
        </p:txBody>
      </p:sp>
    </p:spTree>
    <p:extLst>
      <p:ext uri="{BB962C8B-B14F-4D97-AF65-F5344CB8AC3E}">
        <p14:creationId xmlns:p14="http://schemas.microsoft.com/office/powerpoint/2010/main" val="16214122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lgn="ctr">
              <a:buNone/>
            </a:pPr>
            <a:r>
              <a:rPr lang="uk-UA" dirty="0"/>
              <a:t>Специфічну групу складають клуби кредиторів, серед яких виокремлюються Паризький і Лондонський клуби; вони здійснюють нагляд за процесом сплати боргів країнами-боржниками і таким чином сприяють розв’язанню проблеми заборгованості на міжнародному рівні.</a:t>
            </a:r>
          </a:p>
        </p:txBody>
      </p:sp>
    </p:spTree>
    <p:extLst>
      <p:ext uri="{BB962C8B-B14F-4D97-AF65-F5344CB8AC3E}">
        <p14:creationId xmlns:p14="http://schemas.microsoft.com/office/powerpoint/2010/main" val="365823504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lgn="ctr"/>
            <a:r>
              <a:rPr lang="ru-RU" i="1" dirty="0" err="1"/>
              <a:t>Паризький</a:t>
            </a:r>
            <a:r>
              <a:rPr lang="ru-RU" i="1" dirty="0"/>
              <a:t> клуб – </a:t>
            </a:r>
            <a:r>
              <a:rPr lang="ru-RU" i="1" dirty="0" err="1"/>
              <a:t>це</a:t>
            </a:r>
            <a:r>
              <a:rPr lang="ru-RU" i="1" dirty="0"/>
              <a:t> неформальна </a:t>
            </a:r>
            <a:r>
              <a:rPr lang="ru-RU" i="1" dirty="0" err="1"/>
              <a:t>міжурядова</a:t>
            </a:r>
            <a:r>
              <a:rPr lang="ru-RU" i="1" dirty="0"/>
              <a:t> </a:t>
            </a:r>
            <a:r>
              <a:rPr lang="ru-RU" i="1" dirty="0" err="1"/>
              <a:t>організація</a:t>
            </a:r>
            <a:r>
              <a:rPr lang="ru-RU" i="1" dirty="0"/>
              <a:t> </a:t>
            </a:r>
            <a:r>
              <a:rPr lang="ru-RU" i="1" dirty="0" err="1"/>
              <a:t>індустріально</a:t>
            </a:r>
            <a:r>
              <a:rPr lang="ru-RU" i="1" dirty="0"/>
              <a:t> </a:t>
            </a:r>
            <a:r>
              <a:rPr lang="ru-RU" i="1" dirty="0" err="1"/>
              <a:t>розвинених</a:t>
            </a:r>
            <a:r>
              <a:rPr lang="ru-RU" i="1" dirty="0"/>
              <a:t> </a:t>
            </a:r>
            <a:r>
              <a:rPr lang="ru-RU" i="1" dirty="0" err="1"/>
              <a:t>країн-кредиторів</a:t>
            </a:r>
            <a:r>
              <a:rPr lang="ru-RU" i="1" dirty="0"/>
              <a:t>.</a:t>
            </a:r>
            <a:endParaRPr lang="uk-UA" dirty="0"/>
          </a:p>
        </p:txBody>
      </p:sp>
      <p:sp>
        <p:nvSpPr>
          <p:cNvPr id="4" name="AutoShape 2" descr="Парижский клуб — Википедия"/>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971800"/>
            <a:ext cx="6000667" cy="2761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4236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2"/>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0490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10242" name="Picture 2" descr="https://svitppt.com.ua/images/7/6259/960/img5.jpg"/>
          <p:cNvPicPr>
            <a:picLocks noChangeAspect="1" noChangeArrowheads="1"/>
          </p:cNvPicPr>
          <p:nvPr/>
        </p:nvPicPr>
        <p:blipFill rotWithShape="1">
          <a:blip r:embed="rId2">
            <a:extLst>
              <a:ext uri="{28A0092B-C50C-407E-A947-70E740481C1C}">
                <a14:useLocalDpi xmlns:a14="http://schemas.microsoft.com/office/drawing/2010/main" val="0"/>
              </a:ext>
            </a:extLst>
          </a:blip>
          <a:srcRect l="3486" r="303"/>
          <a:stretch/>
        </p:blipFill>
        <p:spPr bwMode="auto">
          <a:xfrm>
            <a:off x="-1" y="-14956"/>
            <a:ext cx="914400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0889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11266" name="Picture 2" descr="https://svitppt.com.ua/images/7/6259/960/img6.jpg"/>
          <p:cNvPicPr>
            <a:picLocks noChangeAspect="1" noChangeArrowheads="1"/>
          </p:cNvPicPr>
          <p:nvPr/>
        </p:nvPicPr>
        <p:blipFill rotWithShape="1">
          <a:blip r:embed="rId2">
            <a:extLst>
              <a:ext uri="{28A0092B-C50C-407E-A947-70E740481C1C}">
                <a14:useLocalDpi xmlns:a14="http://schemas.microsoft.com/office/drawing/2010/main" val="0"/>
              </a:ext>
            </a:extLst>
          </a:blip>
          <a:srcRect l="4242"/>
          <a:stretch/>
        </p:blipFill>
        <p:spPr bwMode="auto">
          <a:xfrm>
            <a:off x="0" y="-99392"/>
            <a:ext cx="9143999" cy="695739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Паризький клуб кредиторів і його члени. взаємодія Росії з паризьким і  лондонським клубами. особливості діяльності паризького і лондонського  клубів кредиторів - Економіка 202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005064"/>
            <a:ext cx="396044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92602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12290" name="Picture 2" descr="https://svitppt.com.ua/images/7/6259/960/img7.jpg"/>
          <p:cNvPicPr>
            <a:picLocks noChangeAspect="1" noChangeArrowheads="1"/>
          </p:cNvPicPr>
          <p:nvPr/>
        </p:nvPicPr>
        <p:blipFill rotWithShape="1">
          <a:blip r:embed="rId2">
            <a:extLst>
              <a:ext uri="{28A0092B-C50C-407E-A947-70E740481C1C}">
                <a14:useLocalDpi xmlns:a14="http://schemas.microsoft.com/office/drawing/2010/main" val="0"/>
              </a:ext>
            </a:extLst>
          </a:blip>
          <a:srcRect l="4009"/>
          <a:stretch/>
        </p:blipFill>
        <p:spPr bwMode="auto">
          <a:xfrm>
            <a:off x="0" y="32079"/>
            <a:ext cx="912919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56" y="1988840"/>
            <a:ext cx="693639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3940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1" y="3284984"/>
            <a:ext cx="3295252"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395536" y="188640"/>
            <a:ext cx="7776864" cy="3096344"/>
          </a:xfrm>
        </p:spPr>
        <p:txBody>
          <a:bodyPr>
            <a:noAutofit/>
          </a:bodyPr>
          <a:lstStyle/>
          <a:p>
            <a:pPr marL="109728" indent="0" algn="ctr">
              <a:buNone/>
            </a:pPr>
            <a:r>
              <a:rPr lang="uk-UA" sz="3200" b="1" dirty="0">
                <a:solidFill>
                  <a:schemeClr val="tx2">
                    <a:lumMod val="75000"/>
                  </a:schemeClr>
                </a:solidFill>
              </a:rPr>
              <a:t>Інтеграція має різні прояви</a:t>
            </a:r>
            <a:r>
              <a:rPr lang="uk-UA" sz="3200" b="1" dirty="0" smtClean="0">
                <a:solidFill>
                  <a:schemeClr val="tx2">
                    <a:lumMod val="75000"/>
                  </a:schemeClr>
                </a:solidFill>
              </a:rPr>
              <a:t>:</a:t>
            </a:r>
          </a:p>
          <a:p>
            <a:pPr marL="109728" indent="0" algn="ctr">
              <a:buNone/>
            </a:pPr>
            <a:endParaRPr lang="uk-UA" sz="3200" b="1" dirty="0" smtClean="0">
              <a:solidFill>
                <a:schemeClr val="tx2">
                  <a:lumMod val="75000"/>
                </a:schemeClr>
              </a:solidFill>
            </a:endParaRPr>
          </a:p>
          <a:p>
            <a:pPr algn="just"/>
            <a:r>
              <a:rPr lang="uk-UA" sz="3200" dirty="0" smtClean="0"/>
              <a:t> </a:t>
            </a:r>
            <a:r>
              <a:rPr lang="uk-UA" sz="2800" dirty="0"/>
              <a:t>кооперативні зв’язки між виробничими структурами держав</a:t>
            </a:r>
            <a:r>
              <a:rPr lang="uk-UA" sz="2800" dirty="0" smtClean="0"/>
              <a:t>;</a:t>
            </a:r>
          </a:p>
          <a:p>
            <a:pPr algn="just"/>
            <a:endParaRPr lang="uk-UA" sz="2800" dirty="0" smtClean="0"/>
          </a:p>
          <a:p>
            <a:pPr algn="just"/>
            <a:r>
              <a:rPr lang="uk-UA" sz="2800" dirty="0" smtClean="0"/>
              <a:t> </a:t>
            </a:r>
            <a:r>
              <a:rPr lang="uk-UA" sz="2800" dirty="0"/>
              <a:t>формування міжнародних органів і організацій</a:t>
            </a:r>
            <a:r>
              <a:rPr lang="uk-UA" sz="2800" dirty="0" smtClean="0"/>
              <a:t>;</a:t>
            </a:r>
          </a:p>
          <a:p>
            <a:pPr algn="just"/>
            <a:endParaRPr lang="uk-UA" sz="2800" dirty="0" smtClean="0"/>
          </a:p>
          <a:p>
            <a:pPr algn="just"/>
            <a:r>
              <a:rPr lang="uk-UA" sz="2800" dirty="0" smtClean="0"/>
              <a:t> </a:t>
            </a:r>
            <a:r>
              <a:rPr lang="uk-UA" sz="2800" dirty="0"/>
              <a:t>регіональні інтеграційні об’єднання</a:t>
            </a:r>
            <a:r>
              <a:rPr lang="uk-UA" sz="2800" dirty="0" smtClean="0"/>
              <a:t>;</a:t>
            </a:r>
          </a:p>
          <a:p>
            <a:pPr marL="109728" indent="0" algn="just">
              <a:buNone/>
            </a:pPr>
            <a:endParaRPr lang="uk-UA" sz="2800" dirty="0" smtClean="0"/>
          </a:p>
          <a:p>
            <a:pPr algn="just"/>
            <a:r>
              <a:rPr lang="uk-UA" sz="2800" dirty="0" smtClean="0"/>
              <a:t> </a:t>
            </a:r>
            <a:r>
              <a:rPr lang="uk-UA" sz="2800" dirty="0"/>
              <a:t>діяльність транснаціональних корпорацій і транснаціональних банків тощо. </a:t>
            </a:r>
            <a:endParaRPr lang="uk-UA" sz="2800" dirty="0">
              <a:latin typeface="Times New Roman" pitchFamily="18" charset="0"/>
              <a:cs typeface="Times New Roman" pitchFamily="18" charset="0"/>
            </a:endParaRPr>
          </a:p>
        </p:txBody>
      </p:sp>
    </p:spTree>
    <p:extLst>
      <p:ext uri="{BB962C8B-B14F-4D97-AF65-F5344CB8AC3E}">
        <p14:creationId xmlns:p14="http://schemas.microsoft.com/office/powerpoint/2010/main" val="32206526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uk-UA"/>
          </a:p>
        </p:txBody>
      </p:sp>
      <p:sp>
        <p:nvSpPr>
          <p:cNvPr id="3" name="Заголовок 2"/>
          <p:cNvSpPr>
            <a:spLocks noGrp="1"/>
          </p:cNvSpPr>
          <p:nvPr>
            <p:ph type="title"/>
          </p:nvPr>
        </p:nvSpPr>
        <p:spPr/>
        <p:txBody>
          <a:bodyPr/>
          <a:lstStyle/>
          <a:p>
            <a:endParaRPr lang="uk-UA"/>
          </a:p>
        </p:txBody>
      </p:sp>
      <p:pic>
        <p:nvPicPr>
          <p:cNvPr id="13314" name="Picture 2" descr="https://svitppt.com.ua/images/7/6259/960/img9.jpg"/>
          <p:cNvPicPr>
            <a:picLocks noChangeAspect="1" noChangeArrowheads="1"/>
          </p:cNvPicPr>
          <p:nvPr/>
        </p:nvPicPr>
        <p:blipFill rotWithShape="1">
          <a:blip r:embed="rId2">
            <a:extLst>
              <a:ext uri="{28A0092B-C50C-407E-A947-70E740481C1C}">
                <a14:useLocalDpi xmlns:a14="http://schemas.microsoft.com/office/drawing/2010/main" val="0"/>
              </a:ext>
            </a:extLst>
          </a:blip>
          <a:srcRect l="4814"/>
          <a:stretch/>
        </p:blipFill>
        <p:spPr bwMode="auto">
          <a:xfrm>
            <a:off x="0" y="-1"/>
            <a:ext cx="9299575"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8615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882" b="14356"/>
          <a:stretch/>
        </p:blipFill>
        <p:spPr bwMode="auto">
          <a:xfrm>
            <a:off x="3131840" y="4087949"/>
            <a:ext cx="5795889" cy="285293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457200" y="1484784"/>
            <a:ext cx="8229600" cy="4522507"/>
          </a:xfrm>
        </p:spPr>
        <p:txBody>
          <a:bodyPr/>
          <a:lstStyle/>
          <a:p>
            <a:pPr marL="109728" indent="0" algn="ctr">
              <a:buNone/>
            </a:pPr>
            <a:r>
              <a:rPr lang="uk-UA" dirty="0" smtClean="0"/>
              <a:t> </a:t>
            </a:r>
            <a:r>
              <a:rPr lang="uk-UA" dirty="0"/>
              <a:t>Регіональні економічні угрупування формуються на компактній території між країнами, що мають спільні риси в економіці, інтенсивні економічні зв’язки, а також єдині цілі щодо подальшого економічного розвитку. </a:t>
            </a:r>
          </a:p>
        </p:txBody>
      </p:sp>
      <p:sp>
        <p:nvSpPr>
          <p:cNvPr id="3" name="Заголовок 2"/>
          <p:cNvSpPr>
            <a:spLocks noGrp="1"/>
          </p:cNvSpPr>
          <p:nvPr>
            <p:ph type="title"/>
          </p:nvPr>
        </p:nvSpPr>
        <p:spPr>
          <a:xfrm>
            <a:off x="467544" y="116632"/>
            <a:ext cx="8229600" cy="1143000"/>
          </a:xfrm>
        </p:spPr>
        <p:txBody>
          <a:bodyPr>
            <a:normAutofit fontScale="90000"/>
          </a:bodyPr>
          <a:lstStyle/>
          <a:p>
            <a:pPr algn="ctr"/>
            <a:r>
              <a:rPr lang="uk-UA" b="0" dirty="0"/>
              <a:t/>
            </a:r>
            <a:br>
              <a:rPr lang="uk-UA" b="0" dirty="0"/>
            </a:br>
            <a:r>
              <a:rPr lang="uk-UA" dirty="0" smtClean="0">
                <a:solidFill>
                  <a:schemeClr val="tx1"/>
                </a:solidFill>
              </a:rPr>
              <a:t>Регіональний </a:t>
            </a:r>
            <a:r>
              <a:rPr lang="uk-UA" dirty="0">
                <a:solidFill>
                  <a:schemeClr val="tx1"/>
                </a:solidFill>
              </a:rPr>
              <a:t>вимір інтеграції </a:t>
            </a:r>
            <a:r>
              <a:rPr lang="uk-UA" dirty="0" smtClean="0">
                <a:solidFill>
                  <a:schemeClr val="tx1"/>
                </a:solidFill>
              </a:rPr>
              <a:t/>
            </a:r>
            <a:br>
              <a:rPr lang="uk-UA" dirty="0" smtClean="0">
                <a:solidFill>
                  <a:schemeClr val="tx1"/>
                </a:solidFill>
              </a:rPr>
            </a:br>
            <a:endParaRPr lang="uk-UA" dirty="0">
              <a:solidFill>
                <a:schemeClr val="tx1"/>
              </a:solidFill>
            </a:endParaRPr>
          </a:p>
        </p:txBody>
      </p:sp>
    </p:spTree>
    <p:extLst>
      <p:ext uri="{BB962C8B-B14F-4D97-AF65-F5344CB8AC3E}">
        <p14:creationId xmlns:p14="http://schemas.microsoft.com/office/powerpoint/2010/main" val="41664512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882" b="14356"/>
          <a:stretch/>
        </p:blipFill>
        <p:spPr bwMode="auto">
          <a:xfrm>
            <a:off x="3131840" y="4087949"/>
            <a:ext cx="5795889" cy="285293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457200" y="980728"/>
            <a:ext cx="8229600" cy="5026563"/>
          </a:xfrm>
        </p:spPr>
        <p:txBody>
          <a:bodyPr>
            <a:normAutofit/>
          </a:bodyPr>
          <a:lstStyle/>
          <a:p>
            <a:pPr marL="109728" indent="0" algn="ctr">
              <a:buNone/>
            </a:pPr>
            <a:r>
              <a:rPr lang="uk-UA" dirty="0" smtClean="0"/>
              <a:t> </a:t>
            </a:r>
            <a:r>
              <a:rPr lang="uk-UA" dirty="0"/>
              <a:t>Ключовими щодо економічних умов інтеграції є такі критерії: </a:t>
            </a:r>
            <a:endParaRPr lang="uk-UA" dirty="0" smtClean="0"/>
          </a:p>
          <a:p>
            <a:pPr marL="109728" indent="0" algn="ctr">
              <a:buNone/>
            </a:pPr>
            <a:endParaRPr lang="uk-UA" dirty="0" smtClean="0"/>
          </a:p>
          <a:p>
            <a:pPr algn="just">
              <a:buFont typeface="Wingdings" pitchFamily="2" charset="2"/>
              <a:buChar char="v"/>
            </a:pPr>
            <a:r>
              <a:rPr lang="uk-UA" dirty="0" smtClean="0"/>
              <a:t>рівень </a:t>
            </a:r>
            <a:r>
              <a:rPr lang="uk-UA" dirty="0"/>
              <a:t>розвитку країн, їх ресурсних і технологічних потенціалів; </a:t>
            </a:r>
            <a:endParaRPr lang="uk-UA" dirty="0" smtClean="0"/>
          </a:p>
          <a:p>
            <a:pPr algn="just">
              <a:buFont typeface="Wingdings" pitchFamily="2" charset="2"/>
              <a:buChar char="v"/>
            </a:pPr>
            <a:r>
              <a:rPr lang="uk-UA" dirty="0" smtClean="0"/>
              <a:t>ступінь </a:t>
            </a:r>
            <a:r>
              <a:rPr lang="uk-UA" dirty="0"/>
              <a:t>зрілості ринкових відносин, зокрема національних ринків товарів, послуг, капіталу й праці</a:t>
            </a:r>
            <a:r>
              <a:rPr lang="uk-UA" dirty="0" smtClean="0"/>
              <a:t>;</a:t>
            </a:r>
          </a:p>
          <a:p>
            <a:pPr algn="just">
              <a:buFont typeface="Wingdings" pitchFamily="2" charset="2"/>
              <a:buChar char="v"/>
            </a:pPr>
            <a:r>
              <a:rPr lang="uk-UA" dirty="0" smtClean="0"/>
              <a:t> </a:t>
            </a:r>
            <a:r>
              <a:rPr lang="uk-UA" dirty="0"/>
              <a:t>масштаби й перспективи розвитку економічних взаємовідносин країн. </a:t>
            </a:r>
          </a:p>
        </p:txBody>
      </p:sp>
      <p:sp>
        <p:nvSpPr>
          <p:cNvPr id="3" name="Заголовок 2"/>
          <p:cNvSpPr>
            <a:spLocks noGrp="1"/>
          </p:cNvSpPr>
          <p:nvPr>
            <p:ph type="title"/>
          </p:nvPr>
        </p:nvSpPr>
        <p:spPr>
          <a:xfrm>
            <a:off x="467544" y="116632"/>
            <a:ext cx="8229600" cy="1143000"/>
          </a:xfrm>
        </p:spPr>
        <p:txBody>
          <a:bodyPr>
            <a:normAutofit fontScale="90000"/>
          </a:bodyPr>
          <a:lstStyle/>
          <a:p>
            <a:pPr algn="ctr"/>
            <a:r>
              <a:rPr lang="uk-UA" b="0" dirty="0"/>
              <a:t/>
            </a:r>
            <a:br>
              <a:rPr lang="uk-UA" b="0" dirty="0"/>
            </a:br>
            <a:r>
              <a:rPr lang="uk-UA" dirty="0" smtClean="0">
                <a:solidFill>
                  <a:schemeClr val="tx1"/>
                </a:solidFill>
              </a:rPr>
              <a:t>Регіональний </a:t>
            </a:r>
            <a:r>
              <a:rPr lang="uk-UA" dirty="0">
                <a:solidFill>
                  <a:schemeClr val="tx1"/>
                </a:solidFill>
              </a:rPr>
              <a:t>вимір інтеграції </a:t>
            </a:r>
            <a:r>
              <a:rPr lang="uk-UA" dirty="0" smtClean="0">
                <a:solidFill>
                  <a:schemeClr val="tx1"/>
                </a:solidFill>
              </a:rPr>
              <a:t/>
            </a:r>
            <a:br>
              <a:rPr lang="uk-UA" dirty="0" smtClean="0">
                <a:solidFill>
                  <a:schemeClr val="tx1"/>
                </a:solidFill>
              </a:rPr>
            </a:br>
            <a:endParaRPr lang="uk-UA" dirty="0">
              <a:solidFill>
                <a:schemeClr val="tx1"/>
              </a:solidFill>
            </a:endParaRPr>
          </a:p>
        </p:txBody>
      </p:sp>
    </p:spTree>
    <p:extLst>
      <p:ext uri="{BB962C8B-B14F-4D97-AF65-F5344CB8AC3E}">
        <p14:creationId xmlns:p14="http://schemas.microsoft.com/office/powerpoint/2010/main" val="31767455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35812"/>
            <a:ext cx="4427984" cy="1299600"/>
          </a:xfrm>
          <a:solidFill>
            <a:schemeClr val="bg2">
              <a:lumMod val="75000"/>
            </a:schemeClr>
          </a:solidFill>
        </p:spPr>
        <p:txBody>
          <a:bodyPr>
            <a:normAutofit lnSpcReduction="10000"/>
          </a:bodyPr>
          <a:lstStyle/>
          <a:p>
            <a:r>
              <a:rPr lang="uk-UA" dirty="0"/>
              <a:t>На </a:t>
            </a:r>
            <a:r>
              <a:rPr lang="uk-UA" dirty="0" err="1"/>
              <a:t>макрорегіональному</a:t>
            </a:r>
            <a:r>
              <a:rPr lang="uk-UA" dirty="0"/>
              <a:t> рівні </a:t>
            </a:r>
          </a:p>
        </p:txBody>
      </p:sp>
      <p:sp>
        <p:nvSpPr>
          <p:cNvPr id="3" name="Прямоугольник 2"/>
          <p:cNvSpPr/>
          <p:nvPr/>
        </p:nvSpPr>
        <p:spPr>
          <a:xfrm>
            <a:off x="3635896" y="1628800"/>
            <a:ext cx="5256584" cy="3046988"/>
          </a:xfrm>
          <a:prstGeom prst="rect">
            <a:avLst/>
          </a:prstGeom>
        </p:spPr>
        <p:txBody>
          <a:bodyPr wrap="square">
            <a:spAutoFit/>
          </a:bodyPr>
          <a:lstStyle/>
          <a:p>
            <a:r>
              <a:rPr lang="uk-UA" sz="2400" dirty="0"/>
              <a:t>Європейський Союз, </a:t>
            </a:r>
            <a:endParaRPr lang="uk-UA" sz="2400" dirty="0" smtClean="0"/>
          </a:p>
          <a:p>
            <a:r>
              <a:rPr lang="uk-UA" sz="2400" dirty="0" smtClean="0"/>
              <a:t>Азіатсько-Тихоокеанське </a:t>
            </a:r>
            <a:r>
              <a:rPr lang="uk-UA" sz="2400" dirty="0"/>
              <a:t>економічне співробітництво (АТЕС), </a:t>
            </a:r>
            <a:endParaRPr lang="uk-UA" sz="2400" dirty="0" smtClean="0"/>
          </a:p>
          <a:p>
            <a:r>
              <a:rPr lang="uk-UA" sz="2400" dirty="0" smtClean="0"/>
              <a:t>Співдружність </a:t>
            </a:r>
            <a:r>
              <a:rPr lang="uk-UA" sz="2400" dirty="0"/>
              <a:t>Незалежних Держав (СНД), </a:t>
            </a:r>
            <a:endParaRPr lang="uk-UA" sz="2400" dirty="0" smtClean="0"/>
          </a:p>
          <a:p>
            <a:r>
              <a:rPr lang="uk-UA" sz="2400" dirty="0" err="1" smtClean="0"/>
              <a:t>Північно-Американська</a:t>
            </a:r>
            <a:r>
              <a:rPr lang="uk-UA" sz="2400" dirty="0" smtClean="0"/>
              <a:t> </a:t>
            </a:r>
            <a:r>
              <a:rPr lang="uk-UA" sz="2400" dirty="0"/>
              <a:t>угода про вільну торгівлю (НАФТА). </a:t>
            </a:r>
          </a:p>
        </p:txBody>
      </p:sp>
      <p:pic>
        <p:nvPicPr>
          <p:cNvPr id="15364" name="Picture 4" descr="ЕС - это... Что такое Е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772816"/>
            <a:ext cx="2619375" cy="174307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У прес-центрі саміту АТЕС у Пекіні сталося задимлення - Korrespondent.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5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21088"/>
            <a:ext cx="2808312"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descr="Североамериканская зона свободной торговли — Википед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4797152"/>
            <a:ext cx="2952328" cy="19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129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35812"/>
            <a:ext cx="4355976" cy="1299600"/>
          </a:xfrm>
          <a:solidFill>
            <a:schemeClr val="bg2">
              <a:lumMod val="75000"/>
            </a:schemeClr>
          </a:solidFill>
        </p:spPr>
        <p:txBody>
          <a:bodyPr>
            <a:normAutofit lnSpcReduction="10000"/>
          </a:bodyPr>
          <a:lstStyle/>
          <a:p>
            <a:r>
              <a:rPr lang="uk-UA" dirty="0"/>
              <a:t>На </a:t>
            </a:r>
            <a:r>
              <a:rPr lang="uk-UA" dirty="0" err="1"/>
              <a:t>мезорегіональному</a:t>
            </a:r>
            <a:r>
              <a:rPr lang="uk-UA" dirty="0"/>
              <a:t> рівні </a:t>
            </a:r>
          </a:p>
        </p:txBody>
      </p:sp>
      <p:sp>
        <p:nvSpPr>
          <p:cNvPr id="6" name="Прямоугольник 5"/>
          <p:cNvSpPr/>
          <p:nvPr/>
        </p:nvSpPr>
        <p:spPr>
          <a:xfrm>
            <a:off x="3347864" y="1548018"/>
            <a:ext cx="5580620" cy="4893647"/>
          </a:xfrm>
          <a:prstGeom prst="rect">
            <a:avLst/>
          </a:prstGeom>
          <a:solidFill>
            <a:schemeClr val="accent1">
              <a:lumMod val="20000"/>
              <a:lumOff val="80000"/>
            </a:schemeClr>
          </a:solidFill>
        </p:spPr>
        <p:txBody>
          <a:bodyPr wrap="square">
            <a:spAutoFit/>
          </a:bodyPr>
          <a:lstStyle/>
          <a:p>
            <a:r>
              <a:rPr lang="uk-UA" sz="2400" dirty="0"/>
              <a:t>інтеграційний процес відбувається у формі співробітництва між прикордонними адміністративно-територіальними утвореннями держав. Прикладом можуть слугувати </a:t>
            </a:r>
            <a:r>
              <a:rPr lang="uk-UA" sz="2400" dirty="0" err="1"/>
              <a:t>єврорегіони</a:t>
            </a:r>
            <a:r>
              <a:rPr lang="uk-UA" sz="2400" dirty="0"/>
              <a:t> (серед них за участю українських територіальних одиниць – «Нижній Дунай», «Карпати» та ін.). </a:t>
            </a:r>
            <a:endParaRPr lang="uk-UA" sz="2400" dirty="0" smtClean="0"/>
          </a:p>
          <a:p>
            <a:endParaRPr lang="uk-UA" sz="2400" dirty="0" smtClean="0"/>
          </a:p>
          <a:p>
            <a:r>
              <a:rPr lang="en-AU" dirty="0">
                <a:latin typeface="Times New Roman" pitchFamily="18" charset="0"/>
                <a:cs typeface="Times New Roman" pitchFamily="18" charset="0"/>
                <a:hlinkClick r:id="rId2"/>
              </a:rPr>
              <a:t>https://ekarpaty.com</a:t>
            </a:r>
            <a:r>
              <a:rPr lang="en-AU" dirty="0" smtClean="0">
                <a:latin typeface="Times New Roman" pitchFamily="18" charset="0"/>
                <a:cs typeface="Times New Roman" pitchFamily="18" charset="0"/>
                <a:hlinkClick r:id="rId2"/>
              </a:rPr>
              <a:t>/</a:t>
            </a:r>
            <a:endParaRPr lang="uk-UA" dirty="0" smtClean="0">
              <a:latin typeface="Times New Roman" pitchFamily="18" charset="0"/>
              <a:cs typeface="Times New Roman" pitchFamily="18" charset="0"/>
            </a:endParaRPr>
          </a:p>
          <a:p>
            <a:endParaRPr lang="uk-UA" dirty="0">
              <a:latin typeface="Times New Roman" pitchFamily="18" charset="0"/>
              <a:cs typeface="Times New Roman" pitchFamily="18" charset="0"/>
            </a:endParaRPr>
          </a:p>
          <a:p>
            <a:r>
              <a:rPr lang="en-AU" dirty="0">
                <a:latin typeface="Times New Roman" pitchFamily="18" charset="0"/>
                <a:cs typeface="Times New Roman" pitchFamily="18" charset="0"/>
              </a:rPr>
              <a:t>http://www.izmail-rda.odessa.gov.ua/ru/transgranichnoe-sotrudnichestvo/evroregion-nizhnij-dunaj/</a:t>
            </a:r>
            <a:endParaRPr lang="uk-UA" dirty="0" smtClean="0">
              <a:latin typeface="Times New Roman" pitchFamily="18" charset="0"/>
              <a:cs typeface="Times New Roman" pitchFamily="18" charset="0"/>
            </a:endParaRPr>
          </a:p>
        </p:txBody>
      </p:sp>
      <p:sp>
        <p:nvSpPr>
          <p:cNvPr id="3" name="AutoShape 2" descr="Єврорегіон Карпати-Україна – Єврорегіон Карпати – Україна"/>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74" y="3994841"/>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916832"/>
            <a:ext cx="25336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49763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Объект 1"/>
          <p:cNvSpPr>
            <a:spLocks noGrp="1"/>
          </p:cNvSpPr>
          <p:nvPr>
            <p:ph idx="1"/>
          </p:nvPr>
        </p:nvSpPr>
        <p:spPr>
          <a:xfrm>
            <a:off x="0" y="35812"/>
            <a:ext cx="3466728" cy="1299600"/>
          </a:xfrm>
          <a:solidFill>
            <a:schemeClr val="bg2">
              <a:lumMod val="75000"/>
            </a:schemeClr>
          </a:solidFill>
        </p:spPr>
        <p:txBody>
          <a:bodyPr>
            <a:normAutofit lnSpcReduction="10000"/>
          </a:bodyPr>
          <a:lstStyle/>
          <a:p>
            <a:r>
              <a:rPr lang="uk-UA" b="1" dirty="0"/>
              <a:t>Галузева структура економіки</a:t>
            </a:r>
            <a:endParaRPr lang="uk-UA" dirty="0"/>
          </a:p>
        </p:txBody>
      </p:sp>
      <p:sp>
        <p:nvSpPr>
          <p:cNvPr id="3" name="Заголовок 2"/>
          <p:cNvSpPr>
            <a:spLocks noGrp="1"/>
          </p:cNvSpPr>
          <p:nvPr>
            <p:ph type="title"/>
          </p:nvPr>
        </p:nvSpPr>
        <p:spPr>
          <a:xfrm>
            <a:off x="0" y="1484784"/>
            <a:ext cx="9144000" cy="1584176"/>
          </a:xfrm>
        </p:spPr>
        <p:txBody>
          <a:bodyPr>
            <a:normAutofit fontScale="90000"/>
          </a:bodyPr>
          <a:lstStyle/>
          <a:p>
            <a:pPr algn="r"/>
            <a:r>
              <a:rPr lang="uk-UA" b="0" dirty="0" smtClean="0"/>
              <a:t>спільні спеціальні</a:t>
            </a:r>
            <a:br>
              <a:rPr lang="uk-UA" b="0" dirty="0" smtClean="0"/>
            </a:br>
            <a:r>
              <a:rPr lang="uk-UA" b="0" dirty="0" smtClean="0"/>
              <a:t> </a:t>
            </a:r>
            <a:r>
              <a:rPr lang="uk-UA" b="0" dirty="0"/>
              <a:t>економічні зони (СЕЗ). </a:t>
            </a:r>
            <a:r>
              <a:rPr lang="ru-RU" dirty="0">
                <a:solidFill>
                  <a:schemeClr val="tx1"/>
                </a:solidFill>
                <a:latin typeface="Times New Roman" pitchFamily="18" charset="0"/>
                <a:cs typeface="Times New Roman" pitchFamily="18" charset="0"/>
              </a:rPr>
              <a:t/>
            </a:r>
            <a:br>
              <a:rPr lang="ru-RU" dirty="0">
                <a:solidFill>
                  <a:schemeClr val="tx1"/>
                </a:solidFill>
                <a:latin typeface="Times New Roman" pitchFamily="18" charset="0"/>
                <a:cs typeface="Times New Roman" pitchFamily="18" charset="0"/>
              </a:rPr>
            </a:br>
            <a:endParaRPr lang="uk-UA" dirty="0">
              <a:solidFill>
                <a:schemeClr val="tx1"/>
              </a:solidFill>
              <a:latin typeface="Times New Roman" pitchFamily="18" charset="0"/>
              <a:cs typeface="Times New Roman" pitchFamily="18" charset="0"/>
            </a:endParaRPr>
          </a:p>
        </p:txBody>
      </p:sp>
      <p:sp>
        <p:nvSpPr>
          <p:cNvPr id="4" name="Прямоугольник с двумя вырезанными противолежащими углами 3"/>
          <p:cNvSpPr/>
          <p:nvPr/>
        </p:nvSpPr>
        <p:spPr>
          <a:xfrm>
            <a:off x="579126" y="2821284"/>
            <a:ext cx="8673393" cy="341602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err="1"/>
              <a:t>Вільна</a:t>
            </a:r>
            <a:r>
              <a:rPr lang="ru-RU" sz="2400" dirty="0"/>
              <a:t> </a:t>
            </a:r>
            <a:r>
              <a:rPr lang="ru-RU" sz="2400" dirty="0" err="1"/>
              <a:t>економічна</a:t>
            </a:r>
            <a:r>
              <a:rPr lang="ru-RU" sz="2400" dirty="0"/>
              <a:t> зона — </a:t>
            </a:r>
            <a:r>
              <a:rPr lang="ru-RU" sz="2400" dirty="0" err="1"/>
              <a:t>це</a:t>
            </a:r>
            <a:r>
              <a:rPr lang="ru-RU" sz="2400" dirty="0"/>
              <a:t> </a:t>
            </a:r>
            <a:r>
              <a:rPr lang="ru-RU" sz="2400" dirty="0" err="1"/>
              <a:t>складова</a:t>
            </a:r>
            <a:r>
              <a:rPr lang="ru-RU" sz="2400" dirty="0"/>
              <a:t> </a:t>
            </a:r>
            <a:r>
              <a:rPr lang="ru-RU" sz="2400" dirty="0" err="1"/>
              <a:t>частина</a:t>
            </a:r>
            <a:r>
              <a:rPr lang="ru-RU" sz="2400" dirty="0"/>
              <a:t> </a:t>
            </a:r>
            <a:r>
              <a:rPr lang="ru-RU" sz="2400" dirty="0" err="1" smtClean="0"/>
              <a:t>господарського</a:t>
            </a:r>
            <a:r>
              <a:rPr lang="ru-RU" sz="2400" dirty="0" smtClean="0"/>
              <a:t> </a:t>
            </a:r>
            <a:r>
              <a:rPr lang="ru-RU" sz="2400" dirty="0"/>
              <a:t>комплексу </a:t>
            </a:r>
            <a:r>
              <a:rPr lang="ru-RU" sz="2400" dirty="0" err="1"/>
              <a:t>країни</a:t>
            </a:r>
            <a:r>
              <a:rPr lang="ru-RU" sz="2400" dirty="0"/>
              <a:t>, </a:t>
            </a:r>
            <a:r>
              <a:rPr lang="ru-RU" sz="2400" dirty="0" err="1"/>
              <a:t>спеціально</a:t>
            </a:r>
            <a:r>
              <a:rPr lang="ru-RU" sz="2400" dirty="0"/>
              <a:t> </a:t>
            </a:r>
            <a:r>
              <a:rPr lang="ru-RU" sz="2400" dirty="0" err="1"/>
              <a:t>визначена</a:t>
            </a:r>
            <a:r>
              <a:rPr lang="ru-RU" sz="2400" dirty="0"/>
              <a:t> на </a:t>
            </a:r>
            <a:r>
              <a:rPr lang="ru-RU" sz="2400" dirty="0" err="1" smtClean="0"/>
              <a:t>даному</a:t>
            </a:r>
            <a:r>
              <a:rPr lang="ru-RU" sz="2400" dirty="0" smtClean="0"/>
              <a:t> </a:t>
            </a:r>
            <a:r>
              <a:rPr lang="ru-RU" sz="2400" dirty="0" err="1"/>
              <a:t>етапі</a:t>
            </a:r>
            <a:r>
              <a:rPr lang="ru-RU" sz="2400" dirty="0"/>
              <a:t> </a:t>
            </a:r>
            <a:r>
              <a:rPr lang="ru-RU" sz="2400" dirty="0" err="1"/>
              <a:t>із</a:t>
            </a:r>
            <a:r>
              <a:rPr lang="ru-RU" sz="2400" dirty="0"/>
              <a:t> </a:t>
            </a:r>
            <a:r>
              <a:rPr lang="ru-RU" sz="2400" dirty="0" err="1"/>
              <a:t>загального</a:t>
            </a:r>
            <a:r>
              <a:rPr lang="ru-RU" sz="2400" dirty="0"/>
              <a:t> </a:t>
            </a:r>
            <a:r>
              <a:rPr lang="ru-RU" sz="2400" dirty="0" err="1"/>
              <a:t>економічного</a:t>
            </a:r>
            <a:r>
              <a:rPr lang="ru-RU" sz="2400" dirty="0"/>
              <a:t> контексту як </a:t>
            </a:r>
            <a:r>
              <a:rPr lang="ru-RU" sz="2400" dirty="0" err="1" smtClean="0"/>
              <a:t>пріоритетна</a:t>
            </a:r>
            <a:r>
              <a:rPr lang="ru-RU" sz="2400" dirty="0"/>
              <a:t>, </a:t>
            </a:r>
            <a:r>
              <a:rPr lang="ru-RU" sz="2400" dirty="0" err="1"/>
              <a:t>що</a:t>
            </a:r>
            <a:r>
              <a:rPr lang="ru-RU" sz="2400" dirty="0"/>
              <a:t> </a:t>
            </a:r>
            <a:r>
              <a:rPr lang="ru-RU" sz="2400" dirty="0" err="1"/>
              <a:t>забезпечує</a:t>
            </a:r>
            <a:r>
              <a:rPr lang="ru-RU" sz="2400" dirty="0"/>
              <a:t> </a:t>
            </a:r>
            <a:r>
              <a:rPr lang="ru-RU" sz="2400" dirty="0" err="1"/>
              <a:t>розподіл</a:t>
            </a:r>
            <a:r>
              <a:rPr lang="ru-RU" sz="2400" dirty="0"/>
              <a:t> і </a:t>
            </a:r>
            <a:r>
              <a:rPr lang="ru-RU" sz="2400" dirty="0" err="1"/>
              <a:t>виробництво</a:t>
            </a:r>
            <a:r>
              <a:rPr lang="ru-RU" sz="2400" dirty="0"/>
              <a:t> </a:t>
            </a:r>
            <a:r>
              <a:rPr lang="ru-RU" sz="2400" dirty="0" err="1" smtClean="0"/>
              <a:t>суспільного</a:t>
            </a:r>
            <a:r>
              <a:rPr lang="ru-RU" sz="2400" dirty="0" smtClean="0"/>
              <a:t> </a:t>
            </a:r>
            <a:r>
              <a:rPr lang="ru-RU" sz="2400" dirty="0"/>
              <a:t>продукту, </a:t>
            </a:r>
            <a:r>
              <a:rPr lang="ru-RU" sz="2400" dirty="0" err="1"/>
              <a:t>включаючи</a:t>
            </a:r>
            <a:r>
              <a:rPr lang="ru-RU" sz="2400" dirty="0"/>
              <a:t> </a:t>
            </a:r>
            <a:r>
              <a:rPr lang="ru-RU" sz="2400" dirty="0" err="1"/>
              <a:t>іноземний</a:t>
            </a:r>
            <a:r>
              <a:rPr lang="ru-RU" sz="2400" dirty="0"/>
              <a:t> продукт, для </a:t>
            </a:r>
            <a:r>
              <a:rPr lang="ru-RU" sz="2400" dirty="0" err="1" smtClean="0"/>
              <a:t>досягнення</a:t>
            </a:r>
            <a:r>
              <a:rPr lang="ru-RU" sz="2400" dirty="0" smtClean="0"/>
              <a:t> </a:t>
            </a:r>
            <a:r>
              <a:rPr lang="ru-RU" sz="2400" dirty="0"/>
              <a:t>при </a:t>
            </a:r>
            <a:r>
              <a:rPr lang="ru-RU" sz="2400" dirty="0" err="1"/>
              <a:t>цьому</a:t>
            </a:r>
            <a:r>
              <a:rPr lang="ru-RU" sz="2400" dirty="0"/>
              <a:t> </a:t>
            </a:r>
            <a:r>
              <a:rPr lang="ru-RU" sz="2400" dirty="0" err="1"/>
              <a:t>конкретної</a:t>
            </a:r>
            <a:r>
              <a:rPr lang="ru-RU" sz="2400" dirty="0"/>
              <a:t> мети в </a:t>
            </a:r>
            <a:r>
              <a:rPr lang="ru-RU" sz="2400" dirty="0" err="1" smtClean="0"/>
              <a:t>соціально-економічному</a:t>
            </a:r>
            <a:r>
              <a:rPr lang="ru-RU" sz="2400" dirty="0" smtClean="0"/>
              <a:t> </a:t>
            </a:r>
            <a:r>
              <a:rPr lang="ru-RU" sz="2400" dirty="0" err="1"/>
              <a:t>розвитку</a:t>
            </a:r>
            <a:r>
              <a:rPr lang="ru-RU" sz="2400" dirty="0"/>
              <a:t> </a:t>
            </a:r>
            <a:r>
              <a:rPr lang="ru-RU" sz="2400" dirty="0" err="1"/>
              <a:t>держави</a:t>
            </a:r>
            <a:endParaRPr lang="uk-UA" sz="2400" b="1" dirty="0">
              <a:latin typeface="Times New Roman" pitchFamily="18" charset="0"/>
              <a:cs typeface="Times New Roman" pitchFamily="18" charset="0"/>
            </a:endParaRPr>
          </a:p>
        </p:txBody>
      </p:sp>
      <p:sp>
        <p:nvSpPr>
          <p:cNvPr id="10" name="Объект 1"/>
          <p:cNvSpPr txBox="1">
            <a:spLocks/>
          </p:cNvSpPr>
          <p:nvPr/>
        </p:nvSpPr>
        <p:spPr>
          <a:xfrm>
            <a:off x="0" y="2668"/>
            <a:ext cx="4067944" cy="1299600"/>
          </a:xfrm>
          <a:prstGeom prst="rect">
            <a:avLst/>
          </a:prstGeom>
          <a:solidFill>
            <a:schemeClr val="bg2">
              <a:lumMod val="75000"/>
            </a:schemeClr>
          </a:solidFill>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uk-UA" dirty="0"/>
              <a:t>На </a:t>
            </a:r>
            <a:r>
              <a:rPr lang="uk-UA" dirty="0" err="1"/>
              <a:t>мікрорегіональному</a:t>
            </a:r>
            <a:r>
              <a:rPr lang="uk-UA" dirty="0"/>
              <a:t> рівні </a:t>
            </a:r>
          </a:p>
        </p:txBody>
      </p:sp>
    </p:spTree>
    <p:extLst>
      <p:ext uri="{BB962C8B-B14F-4D97-AF65-F5344CB8AC3E}">
        <p14:creationId xmlns:p14="http://schemas.microsoft.com/office/powerpoint/2010/main" val="3901464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2228" y="1844824"/>
            <a:ext cx="8207697" cy="1202485"/>
          </a:xfrm>
        </p:spPr>
        <p:txBody>
          <a:bodyPr>
            <a:noAutofit/>
          </a:bodyPr>
          <a:lstStyle/>
          <a:p>
            <a:pPr algn="ctr"/>
            <a:r>
              <a:rPr lang="uk-UA" sz="4000" i="1" dirty="0" smtClean="0">
                <a:ln>
                  <a:solidFill>
                    <a:schemeClr val="tx1"/>
                  </a:solidFill>
                </a:ln>
                <a:latin typeface="Times New Roman" pitchFamily="18" charset="0"/>
                <a:cs typeface="Times New Roman" pitchFamily="18" charset="0"/>
              </a:rPr>
              <a:t>2. </a:t>
            </a:r>
            <a:r>
              <a:rPr lang="uk-UA" sz="4000" dirty="0" smtClean="0"/>
              <a:t>Глобалізація </a:t>
            </a:r>
            <a:r>
              <a:rPr lang="uk-UA" sz="4000" dirty="0"/>
              <a:t>сучасної світової економіки </a:t>
            </a:r>
            <a:r>
              <a:rPr lang="uk-UA" sz="4000" dirty="0">
                <a:latin typeface="Times New Roman" pitchFamily="18" charset="0"/>
                <a:cs typeface="Times New Roman" pitchFamily="18" charset="0"/>
              </a:rPr>
              <a:t/>
            </a:r>
            <a:br>
              <a:rPr lang="uk-UA" sz="4000" dirty="0">
                <a:latin typeface="Times New Roman" pitchFamily="18" charset="0"/>
                <a:cs typeface="Times New Roman" pitchFamily="18" charset="0"/>
              </a:rPr>
            </a:br>
            <a:endParaRPr lang="uk-UA" sz="4000" b="1" i="1" dirty="0">
              <a:ln>
                <a:solidFill>
                  <a:schemeClr val="tx1"/>
                </a:solidFill>
              </a:ln>
              <a:latin typeface="Times New Roman" pitchFamily="18" charset="0"/>
              <a:cs typeface="Times New Roman" pitchFamily="18" charset="0"/>
            </a:endParaRPr>
          </a:p>
        </p:txBody>
      </p:sp>
      <p:sp>
        <p:nvSpPr>
          <p:cNvPr id="5" name="AutoShape 2" descr="Картинки по запросу &quot;питання&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6" name="AutoShape 4" descr="Картинки по запросу &quot;питання&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pic>
        <p:nvPicPr>
          <p:cNvPr id="2048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645024"/>
            <a:ext cx="288987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0527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buNone/>
            </a:pPr>
            <a:r>
              <a:rPr lang="uk-UA" b="1" dirty="0" smtClean="0"/>
              <a:t>- </a:t>
            </a:r>
            <a:r>
              <a:rPr lang="uk-UA" b="1" dirty="0"/>
              <a:t>це </a:t>
            </a:r>
            <a:r>
              <a:rPr lang="uk-UA" b="1" dirty="0" err="1"/>
              <a:t>метасистема</a:t>
            </a:r>
            <a:r>
              <a:rPr lang="uk-UA" b="1" dirty="0"/>
              <a:t>, </a:t>
            </a:r>
            <a:r>
              <a:rPr lang="uk-UA" dirty="0"/>
              <a:t>що характеризується прискоренням темпів розвитку усіх сфер суспільного життя, - економічної, соціальної, політичної, духовної.</a:t>
            </a:r>
          </a:p>
        </p:txBody>
      </p:sp>
      <p:sp>
        <p:nvSpPr>
          <p:cNvPr id="3" name="Заголовок 2"/>
          <p:cNvSpPr>
            <a:spLocks noGrp="1"/>
          </p:cNvSpPr>
          <p:nvPr>
            <p:ph type="title"/>
          </p:nvPr>
        </p:nvSpPr>
        <p:spPr/>
        <p:txBody>
          <a:bodyPr>
            <a:normAutofit fontScale="90000"/>
          </a:bodyPr>
          <a:lstStyle/>
          <a:p>
            <a:pPr lvl="0" algn="ctr"/>
            <a:r>
              <a:rPr lang="uk-UA" dirty="0" smtClean="0">
                <a:effectLst/>
                <a:latin typeface="Times New Roman" pitchFamily="18" charset="0"/>
                <a:cs typeface="Times New Roman" pitchFamily="18" charset="0"/>
              </a:rPr>
              <a:t/>
            </a:r>
            <a:br>
              <a:rPr lang="uk-UA" dirty="0" smtClean="0">
                <a:effectLst/>
                <a:latin typeface="Times New Roman" pitchFamily="18" charset="0"/>
                <a:cs typeface="Times New Roman" pitchFamily="18" charset="0"/>
              </a:rPr>
            </a:br>
            <a:r>
              <a:rPr lang="uk-UA" dirty="0"/>
              <a:t>Глобалізація</a:t>
            </a:r>
            <a:endParaRPr lang="uk-UA" dirty="0">
              <a:latin typeface="Times New Roman" pitchFamily="18" charset="0"/>
              <a:cs typeface="Times New Roman" pitchFamily="18"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933056"/>
            <a:ext cx="3960440" cy="246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6891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uk-UA" sz="3200" b="1" dirty="0" smtClean="0">
                <a:latin typeface="Times New Roman" pitchFamily="18" charset="0"/>
                <a:cs typeface="Times New Roman" pitchFamily="18" charset="0"/>
              </a:rPr>
              <a:t>1 – </a:t>
            </a:r>
            <a:r>
              <a:rPr lang="uk-UA" sz="3200" b="1" dirty="0">
                <a:latin typeface="Times New Roman" pitchFamily="18" charset="0"/>
                <a:cs typeface="Times New Roman" pitchFamily="18" charset="0"/>
              </a:rPr>
              <a:t>Революція в інформаційних технологіях. </a:t>
            </a:r>
            <a:endParaRPr lang="uk-UA" sz="3200" b="1" dirty="0" smtClean="0">
              <a:latin typeface="Times New Roman" pitchFamily="18" charset="0"/>
              <a:cs typeface="Times New Roman" pitchFamily="18" charset="0"/>
            </a:endParaRPr>
          </a:p>
          <a:p>
            <a:r>
              <a:rPr lang="uk-UA" sz="3200" b="1" dirty="0" smtClean="0">
                <a:latin typeface="Times New Roman" pitchFamily="18" charset="0"/>
                <a:cs typeface="Times New Roman" pitchFamily="18" charset="0"/>
              </a:rPr>
              <a:t>2 </a:t>
            </a:r>
            <a:r>
              <a:rPr lang="uk-UA" sz="3200" b="1" dirty="0">
                <a:latin typeface="Times New Roman" pitchFamily="18" charset="0"/>
                <a:cs typeface="Times New Roman" pitchFamily="18" charset="0"/>
              </a:rPr>
              <a:t>– Економічна </a:t>
            </a:r>
            <a:r>
              <a:rPr lang="uk-UA" sz="3200" b="1" dirty="0" smtClean="0">
                <a:latin typeface="Times New Roman" pitchFamily="18" charset="0"/>
                <a:cs typeface="Times New Roman" pitchFamily="18" charset="0"/>
              </a:rPr>
              <a:t>революція</a:t>
            </a:r>
          </a:p>
          <a:p>
            <a:r>
              <a:rPr lang="uk-UA" sz="3200" b="1" dirty="0" smtClean="0">
                <a:latin typeface="Times New Roman" pitchFamily="18" charset="0"/>
                <a:cs typeface="Times New Roman" pitchFamily="18" charset="0"/>
              </a:rPr>
              <a:t>3 - </a:t>
            </a:r>
            <a:r>
              <a:rPr lang="uk-UA" sz="3200" b="1" dirty="0">
                <a:latin typeface="Times New Roman" pitchFamily="18" charset="0"/>
                <a:cs typeface="Times New Roman" pitchFamily="18" charset="0"/>
              </a:rPr>
              <a:t>Регіоналізація світової економіки </a:t>
            </a:r>
            <a:endParaRPr lang="uk-UA" sz="3200" b="1" dirty="0" smtClean="0">
              <a:latin typeface="Times New Roman" pitchFamily="18" charset="0"/>
              <a:cs typeface="Times New Roman" pitchFamily="18" charset="0"/>
            </a:endParaRPr>
          </a:p>
          <a:p>
            <a:r>
              <a:rPr lang="uk-UA" sz="3200" b="1" dirty="0" smtClean="0">
                <a:latin typeface="Times New Roman" pitchFamily="18" charset="0"/>
                <a:cs typeface="Times New Roman" pitchFamily="18" charset="0"/>
              </a:rPr>
              <a:t>4 - </a:t>
            </a:r>
            <a:r>
              <a:rPr lang="uk-UA" sz="3200" b="1" dirty="0">
                <a:latin typeface="Times New Roman" pitchFamily="18" charset="0"/>
                <a:cs typeface="Times New Roman" pitchFamily="18" charset="0"/>
              </a:rPr>
              <a:t>Поляризація</a:t>
            </a:r>
            <a:r>
              <a:rPr lang="uk-UA" sz="3200" b="1" dirty="0" smtClean="0">
                <a:latin typeface="Times New Roman" pitchFamily="18" charset="0"/>
                <a:cs typeface="Times New Roman" pitchFamily="18" charset="0"/>
              </a:rPr>
              <a:t>.</a:t>
            </a:r>
            <a:endParaRPr lang="uk-UA" sz="3200" dirty="0">
              <a:latin typeface="Times New Roman" pitchFamily="18" charset="0"/>
              <a:cs typeface="Times New Roman" pitchFamily="18" charset="0"/>
            </a:endParaRPr>
          </a:p>
        </p:txBody>
      </p:sp>
      <p:sp>
        <p:nvSpPr>
          <p:cNvPr id="3" name="Заголовок 2"/>
          <p:cNvSpPr>
            <a:spLocks noGrp="1"/>
          </p:cNvSpPr>
          <p:nvPr>
            <p:ph type="title"/>
          </p:nvPr>
        </p:nvSpPr>
        <p:spPr/>
        <p:txBody>
          <a:bodyPr>
            <a:normAutofit fontScale="90000"/>
          </a:bodyPr>
          <a:lstStyle/>
          <a:p>
            <a:pPr algn="ctr"/>
            <a:r>
              <a:rPr lang="uk-UA" b="0" dirty="0"/>
              <a:t/>
            </a:r>
            <a:br>
              <a:rPr lang="uk-UA" b="0" dirty="0"/>
            </a:br>
            <a:r>
              <a:rPr lang="uk-UA" dirty="0"/>
              <a:t>Ознаки глобалізації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941168"/>
            <a:ext cx="4023271" cy="190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11783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lgn="ctr"/>
            <a:r>
              <a:rPr lang="uk-UA" b="1" dirty="0" smtClean="0"/>
              <a:t>– </a:t>
            </a:r>
            <a:r>
              <a:rPr lang="uk-UA" b="1" dirty="0"/>
              <a:t>це процес прискорення розвитку взаємозв’язків в усіх сферах людської діяльності і перетворення їх в суцільну планетарну </a:t>
            </a:r>
            <a:r>
              <a:rPr lang="uk-UA" b="1" dirty="0" err="1"/>
              <a:t>метасистему</a:t>
            </a:r>
            <a:r>
              <a:rPr lang="uk-UA" b="1" dirty="0"/>
              <a:t>. </a:t>
            </a:r>
            <a:endParaRPr lang="uk-UA" dirty="0"/>
          </a:p>
          <a:p>
            <a:endParaRPr lang="uk-UA" dirty="0"/>
          </a:p>
        </p:txBody>
      </p:sp>
      <p:sp>
        <p:nvSpPr>
          <p:cNvPr id="3" name="Заголовок 2"/>
          <p:cNvSpPr>
            <a:spLocks noGrp="1"/>
          </p:cNvSpPr>
          <p:nvPr>
            <p:ph type="title"/>
          </p:nvPr>
        </p:nvSpPr>
        <p:spPr/>
        <p:txBody>
          <a:bodyPr/>
          <a:lstStyle/>
          <a:p>
            <a:pPr algn="ctr"/>
            <a:r>
              <a:rPr lang="uk-UA" dirty="0"/>
              <a:t>Глобалізація </a:t>
            </a:r>
          </a:p>
        </p:txBody>
      </p:sp>
    </p:spTree>
    <p:extLst>
      <p:ext uri="{BB962C8B-B14F-4D97-AF65-F5344CB8AC3E}">
        <p14:creationId xmlns:p14="http://schemas.microsoft.com/office/powerpoint/2010/main" val="2518672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457200" y="620688"/>
            <a:ext cx="8229600" cy="5386603"/>
          </a:xfrm>
        </p:spPr>
        <p:txBody>
          <a:bodyPr/>
          <a:lstStyle/>
          <a:p>
            <a:pPr marL="109728" indent="0" algn="ctr">
              <a:buNone/>
            </a:pPr>
            <a:r>
              <a:rPr lang="ru-RU" dirty="0" err="1" smtClean="0"/>
              <a:t>Багатовимірність</a:t>
            </a:r>
            <a:r>
              <a:rPr lang="ru-RU" dirty="0" smtClean="0"/>
              <a:t> </a:t>
            </a:r>
            <a:r>
              <a:rPr lang="ru-RU" dirty="0" err="1"/>
              <a:t>економічної</a:t>
            </a:r>
            <a:r>
              <a:rPr lang="ru-RU" dirty="0"/>
              <a:t> </a:t>
            </a:r>
            <a:r>
              <a:rPr lang="ru-RU" dirty="0" err="1"/>
              <a:t>інтеграції</a:t>
            </a:r>
            <a:r>
              <a:rPr lang="ru-RU" dirty="0"/>
              <a:t>, </a:t>
            </a:r>
            <a:r>
              <a:rPr lang="ru-RU" dirty="0" err="1" smtClean="0"/>
              <a:t>спонукає</a:t>
            </a:r>
            <a:r>
              <a:rPr lang="ru-RU" dirty="0" smtClean="0"/>
              <a:t> </a:t>
            </a:r>
            <a:r>
              <a:rPr lang="ru-RU" dirty="0" err="1" smtClean="0"/>
              <a:t>розглядати</a:t>
            </a:r>
            <a:r>
              <a:rPr lang="ru-RU" dirty="0" smtClean="0"/>
              <a:t> </a:t>
            </a:r>
            <a:r>
              <a:rPr lang="ru-RU" dirty="0" err="1" smtClean="0"/>
              <a:t>цей</a:t>
            </a:r>
            <a:r>
              <a:rPr lang="ru-RU" dirty="0" smtClean="0"/>
              <a:t> </a:t>
            </a:r>
            <a:r>
              <a:rPr lang="ru-RU" dirty="0" err="1"/>
              <a:t>процес</a:t>
            </a:r>
            <a:r>
              <a:rPr lang="ru-RU" dirty="0"/>
              <a:t> на </a:t>
            </a:r>
            <a:r>
              <a:rPr lang="ru-RU" dirty="0" err="1"/>
              <a:t>двох</a:t>
            </a:r>
            <a:r>
              <a:rPr lang="ru-RU" dirty="0"/>
              <a:t> </a:t>
            </a:r>
            <a:r>
              <a:rPr lang="ru-RU" dirty="0" err="1"/>
              <a:t>найпоширеніших</a:t>
            </a:r>
            <a:r>
              <a:rPr lang="ru-RU" dirty="0"/>
              <a:t> </a:t>
            </a:r>
            <a:r>
              <a:rPr lang="ru-RU" dirty="0" err="1"/>
              <a:t>рівнях</a:t>
            </a:r>
            <a:r>
              <a:rPr lang="ru-RU" dirty="0"/>
              <a:t>: </a:t>
            </a:r>
            <a:endParaRPr lang="ru-RU" dirty="0" smtClean="0"/>
          </a:p>
          <a:p>
            <a:pPr marL="109728" indent="0" algn="ctr">
              <a:buNone/>
            </a:pPr>
            <a:endParaRPr lang="ru-RU" dirty="0"/>
          </a:p>
        </p:txBody>
      </p:sp>
      <p:sp>
        <p:nvSpPr>
          <p:cNvPr id="5" name="Облако 4"/>
          <p:cNvSpPr/>
          <p:nvPr/>
        </p:nvSpPr>
        <p:spPr>
          <a:xfrm>
            <a:off x="107504" y="2132856"/>
            <a:ext cx="4392488" cy="2520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tx1"/>
                </a:solidFill>
              </a:rPr>
              <a:t>глобальному</a:t>
            </a:r>
            <a:endParaRPr lang="uk-UA" sz="3200" dirty="0">
              <a:solidFill>
                <a:schemeClr val="tx1"/>
              </a:solidFill>
            </a:endParaRPr>
          </a:p>
        </p:txBody>
      </p:sp>
      <p:sp>
        <p:nvSpPr>
          <p:cNvPr id="6" name="Облако 5"/>
          <p:cNvSpPr/>
          <p:nvPr/>
        </p:nvSpPr>
        <p:spPr>
          <a:xfrm>
            <a:off x="4099698" y="4149080"/>
            <a:ext cx="5076056" cy="2520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dirty="0" smtClean="0">
                <a:solidFill>
                  <a:schemeClr val="tx1"/>
                </a:solidFill>
              </a:rPr>
              <a:t>регіональному</a:t>
            </a:r>
            <a:endParaRPr lang="uk-UA" sz="3200" dirty="0">
              <a:solidFill>
                <a:schemeClr val="tx1"/>
              </a:solidFill>
            </a:endParaRPr>
          </a:p>
        </p:txBody>
      </p:sp>
    </p:spTree>
    <p:extLst>
      <p:ext uri="{BB962C8B-B14F-4D97-AF65-F5344CB8AC3E}">
        <p14:creationId xmlns:p14="http://schemas.microsoft.com/office/powerpoint/2010/main" val="333131104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1412776"/>
            <a:ext cx="8229600" cy="5030019"/>
          </a:xfrm>
        </p:spPr>
        <p:txBody>
          <a:bodyPr>
            <a:normAutofit fontScale="92500" lnSpcReduction="20000"/>
          </a:bodyPr>
          <a:lstStyle/>
          <a:p>
            <a:endParaRPr lang="uk-UA" dirty="0"/>
          </a:p>
          <a:p>
            <a:pPr>
              <a:buFont typeface="Wingdings" pitchFamily="2" charset="2"/>
              <a:buChar char="v"/>
            </a:pPr>
            <a:r>
              <a:rPr lang="uk-UA" dirty="0" smtClean="0"/>
              <a:t>бурхливий </a:t>
            </a:r>
            <a:r>
              <a:rPr lang="uk-UA" dirty="0"/>
              <a:t>розвиток системи засобів інформації, формування єдиної світової інформаційної мережі і системи комунікацій; </a:t>
            </a:r>
          </a:p>
          <a:p>
            <a:pPr>
              <a:buFont typeface="Wingdings" pitchFamily="2" charset="2"/>
              <a:buChar char="v"/>
            </a:pPr>
            <a:r>
              <a:rPr lang="ru-RU" dirty="0" err="1" smtClean="0"/>
              <a:t>прискорене</a:t>
            </a:r>
            <a:r>
              <a:rPr lang="ru-RU" dirty="0" smtClean="0"/>
              <a:t> </a:t>
            </a:r>
            <a:r>
              <a:rPr lang="ru-RU" dirty="0" err="1"/>
              <a:t>зростання</a:t>
            </a:r>
            <a:r>
              <a:rPr lang="ru-RU" dirty="0"/>
              <a:t> </a:t>
            </a:r>
            <a:r>
              <a:rPr lang="ru-RU" dirty="0" err="1"/>
              <a:t>значення</a:t>
            </a:r>
            <a:r>
              <a:rPr lang="ru-RU" dirty="0"/>
              <a:t> </a:t>
            </a:r>
            <a:r>
              <a:rPr lang="ru-RU" dirty="0" err="1"/>
              <a:t>фінансової</a:t>
            </a:r>
            <a:r>
              <a:rPr lang="ru-RU" dirty="0"/>
              <a:t> </a:t>
            </a:r>
            <a:r>
              <a:rPr lang="ru-RU" dirty="0" err="1"/>
              <a:t>сфери</a:t>
            </a:r>
            <a:r>
              <a:rPr lang="ru-RU" dirty="0"/>
              <a:t> в </a:t>
            </a:r>
            <a:r>
              <a:rPr lang="ru-RU" dirty="0" err="1"/>
              <a:t>міжнародній</a:t>
            </a:r>
            <a:r>
              <a:rPr lang="ru-RU" dirty="0"/>
              <a:t> </a:t>
            </a:r>
            <a:r>
              <a:rPr lang="ru-RU" dirty="0" err="1"/>
              <a:t>економічній</a:t>
            </a:r>
            <a:r>
              <a:rPr lang="ru-RU" dirty="0"/>
              <a:t> </a:t>
            </a:r>
            <a:r>
              <a:rPr lang="ru-RU" dirty="0" err="1"/>
              <a:t>діяльності</a:t>
            </a:r>
            <a:r>
              <a:rPr lang="ru-RU" dirty="0"/>
              <a:t>; </a:t>
            </a:r>
          </a:p>
          <a:p>
            <a:pPr>
              <a:buFont typeface="Wingdings" pitchFamily="2" charset="2"/>
              <a:buChar char="v"/>
            </a:pPr>
            <a:r>
              <a:rPr lang="uk-UA" dirty="0" smtClean="0"/>
              <a:t>поширення </a:t>
            </a:r>
            <a:r>
              <a:rPr lang="uk-UA" dirty="0"/>
              <a:t>діяльності ТНК, посилення транснаціоналізації світової економіки; </a:t>
            </a:r>
          </a:p>
          <a:p>
            <a:pPr>
              <a:buFont typeface="Wingdings" pitchFamily="2" charset="2"/>
              <a:buChar char="v"/>
            </a:pPr>
            <a:r>
              <a:rPr lang="uk-UA" dirty="0" smtClean="0"/>
              <a:t>формування </a:t>
            </a:r>
            <a:r>
              <a:rPr lang="uk-UA" dirty="0"/>
              <a:t>системи міжнародних організацій, які вкупі з ТНК утворюють наднаціональний механізм управління світовою економікою, збільшення числа недержавних суб’єктів міжнародного життя; </a:t>
            </a:r>
          </a:p>
          <a:p>
            <a:pPr>
              <a:buFont typeface="Wingdings" pitchFamily="2" charset="2"/>
              <a:buChar char="v"/>
            </a:pPr>
            <a:r>
              <a:rPr lang="uk-UA" dirty="0" smtClean="0"/>
              <a:t>посилення </a:t>
            </a:r>
            <a:r>
              <a:rPr lang="uk-UA" dirty="0"/>
              <a:t>«відкритості» національних економік; </a:t>
            </a:r>
          </a:p>
          <a:p>
            <a:endParaRPr lang="uk-UA" dirty="0"/>
          </a:p>
        </p:txBody>
      </p:sp>
      <p:sp>
        <p:nvSpPr>
          <p:cNvPr id="3" name="Заголовок 2"/>
          <p:cNvSpPr>
            <a:spLocks noGrp="1"/>
          </p:cNvSpPr>
          <p:nvPr>
            <p:ph type="title"/>
          </p:nvPr>
        </p:nvSpPr>
        <p:spPr/>
        <p:txBody>
          <a:bodyPr>
            <a:normAutofit fontScale="90000"/>
          </a:bodyPr>
          <a:lstStyle/>
          <a:p>
            <a:pPr algn="ctr"/>
            <a:r>
              <a:rPr lang="uk-UA" dirty="0"/>
              <a:t>Найважливішими проявами глобалізації є: </a:t>
            </a:r>
          </a:p>
        </p:txBody>
      </p:sp>
    </p:spTree>
    <p:extLst>
      <p:ext uri="{BB962C8B-B14F-4D97-AF65-F5344CB8AC3E}">
        <p14:creationId xmlns:p14="http://schemas.microsoft.com/office/powerpoint/2010/main" val="390694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1412776"/>
            <a:ext cx="8229600" cy="5030019"/>
          </a:xfrm>
        </p:spPr>
        <p:txBody>
          <a:bodyPr>
            <a:normAutofit fontScale="92500" lnSpcReduction="20000"/>
          </a:bodyPr>
          <a:lstStyle/>
          <a:p>
            <a:pPr marL="109728" indent="0">
              <a:buNone/>
            </a:pPr>
            <a:endParaRPr lang="uk-UA" dirty="0"/>
          </a:p>
          <a:p>
            <a:r>
              <a:rPr lang="ru-RU" dirty="0" smtClean="0"/>
              <a:t>в </a:t>
            </a:r>
            <a:r>
              <a:rPr lang="ru-RU" dirty="0" err="1"/>
              <a:t>процесі</a:t>
            </a:r>
            <a:r>
              <a:rPr lang="ru-RU" dirty="0"/>
              <a:t> </a:t>
            </a:r>
            <a:r>
              <a:rPr lang="ru-RU" dirty="0" err="1"/>
              <a:t>трансформації</a:t>
            </a:r>
            <a:r>
              <a:rPr lang="ru-RU" dirty="0"/>
              <a:t> </a:t>
            </a:r>
            <a:r>
              <a:rPr lang="ru-RU" dirty="0" err="1"/>
              <a:t>співвідношення</a:t>
            </a:r>
            <a:r>
              <a:rPr lang="ru-RU" dirty="0"/>
              <a:t> «</a:t>
            </a:r>
            <a:r>
              <a:rPr lang="ru-RU" dirty="0" err="1"/>
              <a:t>національне</a:t>
            </a:r>
            <a:r>
              <a:rPr lang="ru-RU" dirty="0"/>
              <a:t> – </a:t>
            </a:r>
            <a:r>
              <a:rPr lang="ru-RU" dirty="0" err="1"/>
              <a:t>наднаціональне</a:t>
            </a:r>
            <a:r>
              <a:rPr lang="ru-RU" dirty="0"/>
              <a:t>» </a:t>
            </a:r>
            <a:r>
              <a:rPr lang="ru-RU" dirty="0" err="1"/>
              <a:t>змінюється</a:t>
            </a:r>
            <a:r>
              <a:rPr lang="ru-RU" dirty="0"/>
              <a:t> роль </a:t>
            </a:r>
            <a:r>
              <a:rPr lang="ru-RU" dirty="0" err="1"/>
              <a:t>держави</a:t>
            </a:r>
            <a:r>
              <a:rPr lang="ru-RU" dirty="0"/>
              <a:t> в </a:t>
            </a:r>
            <a:r>
              <a:rPr lang="ru-RU" dirty="0" err="1"/>
              <a:t>управлінні</a:t>
            </a:r>
            <a:r>
              <a:rPr lang="ru-RU" dirty="0"/>
              <a:t> </a:t>
            </a:r>
            <a:r>
              <a:rPr lang="ru-RU" dirty="0" err="1"/>
              <a:t>національною</a:t>
            </a:r>
            <a:r>
              <a:rPr lang="ru-RU" dirty="0"/>
              <a:t> </a:t>
            </a:r>
            <a:r>
              <a:rPr lang="ru-RU" dirty="0" err="1"/>
              <a:t>економікою</a:t>
            </a:r>
            <a:r>
              <a:rPr lang="ru-RU" dirty="0"/>
              <a:t>; </a:t>
            </a:r>
          </a:p>
          <a:p>
            <a:r>
              <a:rPr lang="uk-UA" dirty="0" smtClean="0"/>
              <a:t>виявляється </a:t>
            </a:r>
            <a:r>
              <a:rPr lang="uk-UA" dirty="0"/>
              <a:t>тенденція нерівномірності розвитку найбільш розвинутих і менш розвинутих країн; </a:t>
            </a:r>
          </a:p>
          <a:p>
            <a:r>
              <a:rPr lang="uk-UA" dirty="0" smtClean="0"/>
              <a:t>регіоналізація </a:t>
            </a:r>
            <a:r>
              <a:rPr lang="uk-UA" dirty="0"/>
              <a:t>світової економіки; </a:t>
            </a:r>
          </a:p>
          <a:p>
            <a:r>
              <a:rPr lang="uk-UA" dirty="0" smtClean="0"/>
              <a:t>соціальна </a:t>
            </a:r>
            <a:r>
              <a:rPr lang="uk-UA" dirty="0"/>
              <a:t>трансформація в планетарному вимірі, яка виражається в інтеграції окремих елементів суспільства в глобальні світові структури, в ослабленні традиційних зв’язків й орієнтації на уніфіковані цінності; </a:t>
            </a:r>
          </a:p>
          <a:p>
            <a:r>
              <a:rPr lang="uk-UA" dirty="0" smtClean="0"/>
              <a:t>прискорення </a:t>
            </a:r>
            <a:r>
              <a:rPr lang="uk-UA" dirty="0"/>
              <a:t>взаємодії культур. </a:t>
            </a:r>
          </a:p>
          <a:p>
            <a:endParaRPr lang="uk-UA" dirty="0"/>
          </a:p>
        </p:txBody>
      </p:sp>
      <p:sp>
        <p:nvSpPr>
          <p:cNvPr id="3" name="Заголовок 2"/>
          <p:cNvSpPr>
            <a:spLocks noGrp="1"/>
          </p:cNvSpPr>
          <p:nvPr>
            <p:ph type="title"/>
          </p:nvPr>
        </p:nvSpPr>
        <p:spPr/>
        <p:txBody>
          <a:bodyPr>
            <a:normAutofit fontScale="90000"/>
          </a:bodyPr>
          <a:lstStyle/>
          <a:p>
            <a:pPr algn="ctr"/>
            <a:r>
              <a:rPr lang="uk-UA" dirty="0"/>
              <a:t>Найважливішими проявами глобалізації є: </a:t>
            </a:r>
          </a:p>
        </p:txBody>
      </p:sp>
    </p:spTree>
    <p:extLst>
      <p:ext uri="{BB962C8B-B14F-4D97-AF65-F5344CB8AC3E}">
        <p14:creationId xmlns:p14="http://schemas.microsoft.com/office/powerpoint/2010/main" val="85794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35896" y="1124744"/>
            <a:ext cx="5050904" cy="4882547"/>
          </a:xfrm>
        </p:spPr>
        <p:txBody>
          <a:bodyPr>
            <a:normAutofit/>
          </a:bodyPr>
          <a:lstStyle/>
          <a:p>
            <a:pPr marL="109728" lvl="0" indent="0" algn="ctr">
              <a:buNone/>
            </a:pPr>
            <a:r>
              <a:rPr lang="ru-RU" sz="4800" b="1" dirty="0" err="1"/>
              <a:t>Прогрес</a:t>
            </a:r>
            <a:r>
              <a:rPr lang="ru-RU" sz="4800" b="1" dirty="0"/>
              <a:t> в </a:t>
            </a:r>
            <a:r>
              <a:rPr lang="ru-RU" sz="4800" b="1" dirty="0" err="1"/>
              <a:t>системі</a:t>
            </a:r>
            <a:r>
              <a:rPr lang="ru-RU" sz="4800" b="1" dirty="0"/>
              <a:t> </a:t>
            </a:r>
            <a:r>
              <a:rPr lang="ru-RU" sz="4800" b="1" dirty="0" err="1"/>
              <a:t>інформатики</a:t>
            </a:r>
            <a:r>
              <a:rPr lang="ru-RU" sz="4800" b="1" dirty="0"/>
              <a:t> і </a:t>
            </a:r>
            <a:r>
              <a:rPr lang="ru-RU" sz="4800" b="1" dirty="0" err="1"/>
              <a:t>комунікацій</a:t>
            </a:r>
            <a:r>
              <a:rPr lang="ru-RU" b="1" dirty="0"/>
              <a:t>. </a:t>
            </a:r>
            <a:endParaRPr lang="uk-UA" b="1" i="1" dirty="0"/>
          </a:p>
          <a:p>
            <a:pPr lvl="0" algn="r"/>
            <a:endParaRPr lang="uk-UA" dirty="0"/>
          </a:p>
        </p:txBody>
      </p:sp>
      <p:sp>
        <p:nvSpPr>
          <p:cNvPr id="4" name="Прямоугольник 3"/>
          <p:cNvSpPr/>
          <p:nvPr/>
        </p:nvSpPr>
        <p:spPr>
          <a:xfrm>
            <a:off x="323528" y="1556792"/>
            <a:ext cx="2808312"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2400" dirty="0"/>
          </a:p>
          <a:p>
            <a:pPr algn="ctr"/>
            <a:r>
              <a:rPr lang="uk-UA" sz="2400" b="1" dirty="0"/>
              <a:t>Складові </a:t>
            </a:r>
            <a:r>
              <a:rPr lang="uk-UA" sz="2400" b="1" dirty="0" err="1"/>
              <a:t>метасистеми</a:t>
            </a:r>
            <a:r>
              <a:rPr lang="uk-UA" sz="2400" b="1" dirty="0"/>
              <a:t> глобалізації </a:t>
            </a:r>
            <a:endParaRPr lang="uk-UA" sz="2400" dirty="0">
              <a:solidFill>
                <a:schemeClr val="tx1"/>
              </a:solidFill>
            </a:endParaRPr>
          </a:p>
        </p:txBody>
      </p:sp>
    </p:spTree>
    <p:extLst>
      <p:ext uri="{BB962C8B-B14F-4D97-AF65-F5344CB8AC3E}">
        <p14:creationId xmlns:p14="http://schemas.microsoft.com/office/powerpoint/2010/main" val="17679009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35896" y="1124744"/>
            <a:ext cx="5050904" cy="4882547"/>
          </a:xfrm>
        </p:spPr>
        <p:txBody>
          <a:bodyPr>
            <a:normAutofit/>
          </a:bodyPr>
          <a:lstStyle/>
          <a:p>
            <a:pPr marL="109728" lvl="0" indent="0" algn="ctr">
              <a:buNone/>
            </a:pPr>
            <a:r>
              <a:rPr lang="uk-UA" sz="4800" b="1" dirty="0"/>
              <a:t>Формування світового фінансового ринку </a:t>
            </a:r>
            <a:endParaRPr lang="uk-UA" dirty="0"/>
          </a:p>
        </p:txBody>
      </p:sp>
      <p:sp>
        <p:nvSpPr>
          <p:cNvPr id="4" name="Прямоугольник 3"/>
          <p:cNvSpPr/>
          <p:nvPr/>
        </p:nvSpPr>
        <p:spPr>
          <a:xfrm>
            <a:off x="323528" y="1556792"/>
            <a:ext cx="2808312"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2400" dirty="0"/>
          </a:p>
          <a:p>
            <a:pPr algn="ctr"/>
            <a:r>
              <a:rPr lang="uk-UA" sz="2400" b="1" dirty="0"/>
              <a:t>Складові </a:t>
            </a:r>
            <a:r>
              <a:rPr lang="uk-UA" sz="2400" b="1" dirty="0" err="1"/>
              <a:t>метасистеми</a:t>
            </a:r>
            <a:r>
              <a:rPr lang="uk-UA" sz="2400" b="1" dirty="0"/>
              <a:t> глобалізації </a:t>
            </a:r>
            <a:endParaRPr lang="uk-UA" sz="2400" dirty="0">
              <a:solidFill>
                <a:schemeClr val="tx1"/>
              </a:solidFill>
            </a:endParaRPr>
          </a:p>
        </p:txBody>
      </p:sp>
    </p:spTree>
    <p:extLst>
      <p:ext uri="{BB962C8B-B14F-4D97-AF65-F5344CB8AC3E}">
        <p14:creationId xmlns:p14="http://schemas.microsoft.com/office/powerpoint/2010/main" val="146312198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35896" y="1124744"/>
            <a:ext cx="5050904" cy="4882547"/>
          </a:xfrm>
        </p:spPr>
        <p:txBody>
          <a:bodyPr>
            <a:normAutofit/>
          </a:bodyPr>
          <a:lstStyle/>
          <a:p>
            <a:pPr marL="109728" lvl="0" indent="0" algn="ctr">
              <a:buNone/>
            </a:pPr>
            <a:r>
              <a:rPr lang="uk-UA" sz="4800" b="1" dirty="0" err="1" smtClean="0"/>
              <a:t>Транснаціо-налізація</a:t>
            </a:r>
            <a:r>
              <a:rPr lang="uk-UA" sz="4800" b="1" dirty="0" smtClean="0"/>
              <a:t> </a:t>
            </a:r>
            <a:r>
              <a:rPr lang="uk-UA" sz="4800" b="1" dirty="0"/>
              <a:t>світової економіки. </a:t>
            </a:r>
            <a:endParaRPr lang="uk-UA" dirty="0"/>
          </a:p>
        </p:txBody>
      </p:sp>
      <p:sp>
        <p:nvSpPr>
          <p:cNvPr id="4" name="Прямоугольник 3"/>
          <p:cNvSpPr/>
          <p:nvPr/>
        </p:nvSpPr>
        <p:spPr>
          <a:xfrm>
            <a:off x="323528" y="1556792"/>
            <a:ext cx="2808312"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2400" dirty="0"/>
          </a:p>
          <a:p>
            <a:pPr algn="ctr"/>
            <a:r>
              <a:rPr lang="uk-UA" sz="2400" b="1" dirty="0"/>
              <a:t>Складові </a:t>
            </a:r>
            <a:r>
              <a:rPr lang="uk-UA" sz="2400" b="1" dirty="0" err="1"/>
              <a:t>метасистеми</a:t>
            </a:r>
            <a:r>
              <a:rPr lang="uk-UA" sz="2400" b="1" dirty="0"/>
              <a:t> глобалізації </a:t>
            </a:r>
            <a:endParaRPr lang="uk-UA" sz="2400" dirty="0">
              <a:solidFill>
                <a:schemeClr val="tx1"/>
              </a:solidFill>
            </a:endParaRPr>
          </a:p>
        </p:txBody>
      </p:sp>
    </p:spTree>
    <p:extLst>
      <p:ext uri="{BB962C8B-B14F-4D97-AF65-F5344CB8AC3E}">
        <p14:creationId xmlns:p14="http://schemas.microsoft.com/office/powerpoint/2010/main" val="37819004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635896" y="1124744"/>
            <a:ext cx="5050904" cy="4882547"/>
          </a:xfrm>
        </p:spPr>
        <p:txBody>
          <a:bodyPr>
            <a:normAutofit fontScale="92500"/>
          </a:bodyPr>
          <a:lstStyle/>
          <a:p>
            <a:pPr marL="109728" lvl="0" indent="0" algn="ctr">
              <a:buNone/>
            </a:pPr>
            <a:r>
              <a:rPr lang="ru-RU" sz="4800" b="1" dirty="0" err="1"/>
              <a:t>Посилення</a:t>
            </a:r>
            <a:r>
              <a:rPr lang="ru-RU" sz="4800" b="1" dirty="0"/>
              <a:t> </a:t>
            </a:r>
            <a:r>
              <a:rPr lang="ru-RU" sz="4800" b="1" dirty="0" err="1"/>
              <a:t>ролі</a:t>
            </a:r>
            <a:r>
              <a:rPr lang="ru-RU" sz="4800" b="1" dirty="0"/>
              <a:t> </a:t>
            </a:r>
            <a:r>
              <a:rPr lang="ru-RU" sz="4800" b="1" dirty="0" err="1"/>
              <a:t>міжнародних</a:t>
            </a:r>
            <a:r>
              <a:rPr lang="ru-RU" sz="4800" b="1" dirty="0"/>
              <a:t> </a:t>
            </a:r>
            <a:r>
              <a:rPr lang="ru-RU" sz="4800" b="1" dirty="0" err="1"/>
              <a:t>організацій</a:t>
            </a:r>
            <a:r>
              <a:rPr lang="ru-RU" sz="4800" b="1" dirty="0"/>
              <a:t> в </a:t>
            </a:r>
            <a:r>
              <a:rPr lang="ru-RU" sz="4800" b="1" dirty="0" err="1"/>
              <a:t>регулюванні</a:t>
            </a:r>
            <a:r>
              <a:rPr lang="ru-RU" sz="4800" b="1" dirty="0"/>
              <a:t> </a:t>
            </a:r>
            <a:r>
              <a:rPr lang="ru-RU" sz="4800" b="1" dirty="0" err="1"/>
              <a:t>світових</a:t>
            </a:r>
            <a:r>
              <a:rPr lang="ru-RU" sz="4800" b="1" dirty="0"/>
              <a:t> </a:t>
            </a:r>
            <a:r>
              <a:rPr lang="ru-RU" sz="4800" b="1" dirty="0" err="1"/>
              <a:t>економічних</a:t>
            </a:r>
            <a:r>
              <a:rPr lang="ru-RU" sz="4800" b="1" dirty="0"/>
              <a:t> </a:t>
            </a:r>
            <a:r>
              <a:rPr lang="ru-RU" sz="4800" b="1" dirty="0" err="1"/>
              <a:t>процесів</a:t>
            </a:r>
            <a:r>
              <a:rPr lang="ru-RU" sz="4800" b="1" dirty="0"/>
              <a:t>. </a:t>
            </a:r>
            <a:endParaRPr lang="uk-UA" dirty="0"/>
          </a:p>
        </p:txBody>
      </p:sp>
      <p:sp>
        <p:nvSpPr>
          <p:cNvPr id="4" name="Прямоугольник 3"/>
          <p:cNvSpPr/>
          <p:nvPr/>
        </p:nvSpPr>
        <p:spPr>
          <a:xfrm>
            <a:off x="323528" y="1556792"/>
            <a:ext cx="2808312" cy="2376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uk-UA" sz="2400" dirty="0"/>
          </a:p>
          <a:p>
            <a:pPr algn="ctr"/>
            <a:r>
              <a:rPr lang="uk-UA" sz="2400" b="1" dirty="0"/>
              <a:t>Складові </a:t>
            </a:r>
            <a:r>
              <a:rPr lang="uk-UA" sz="2400" b="1" dirty="0" err="1"/>
              <a:t>метасистеми</a:t>
            </a:r>
            <a:r>
              <a:rPr lang="uk-UA" sz="2400" b="1" dirty="0"/>
              <a:t> глобалізації </a:t>
            </a:r>
            <a:endParaRPr lang="uk-UA" sz="2400" dirty="0">
              <a:solidFill>
                <a:schemeClr val="tx1"/>
              </a:solidFill>
            </a:endParaRPr>
          </a:p>
        </p:txBody>
      </p:sp>
    </p:spTree>
    <p:extLst>
      <p:ext uri="{BB962C8B-B14F-4D97-AF65-F5344CB8AC3E}">
        <p14:creationId xmlns:p14="http://schemas.microsoft.com/office/powerpoint/2010/main" val="3037560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1882" b="14356"/>
          <a:stretch/>
        </p:blipFill>
        <p:spPr bwMode="auto">
          <a:xfrm>
            <a:off x="3131840" y="4087949"/>
            <a:ext cx="5795889" cy="285293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Объект 1"/>
          <p:cNvSpPr>
            <a:spLocks noGrp="1"/>
          </p:cNvSpPr>
          <p:nvPr>
            <p:ph idx="1"/>
          </p:nvPr>
        </p:nvSpPr>
        <p:spPr>
          <a:xfrm>
            <a:off x="457200" y="1484784"/>
            <a:ext cx="8229600" cy="4522507"/>
          </a:xfrm>
        </p:spPr>
        <p:txBody>
          <a:bodyPr/>
          <a:lstStyle/>
          <a:p>
            <a:pPr marL="109728" indent="0">
              <a:buNone/>
            </a:pPr>
            <a:r>
              <a:rPr lang="uk-UA" dirty="0" smtClean="0"/>
              <a:t> </a:t>
            </a:r>
            <a:r>
              <a:rPr lang="uk-UA" dirty="0"/>
              <a:t>Глобальна економічна інтеграція має цілу низку напрямів і </a:t>
            </a:r>
            <a:r>
              <a:rPr lang="uk-UA" dirty="0" smtClean="0"/>
              <a:t>форм: </a:t>
            </a:r>
          </a:p>
          <a:p>
            <a:pPr marL="109728" indent="0">
              <a:buNone/>
            </a:pPr>
            <a:endParaRPr lang="uk-UA" dirty="0"/>
          </a:p>
          <a:p>
            <a:pPr>
              <a:buFont typeface="Wingdings" pitchFamily="2" charset="2"/>
              <a:buChar char="v"/>
            </a:pPr>
            <a:r>
              <a:rPr lang="uk-UA" dirty="0"/>
              <a:t>утворення світового ринку товарів та послуг, світового фінансового ринку, глобальної інформаційної системи; </a:t>
            </a:r>
            <a:endParaRPr lang="uk-UA" dirty="0" smtClean="0"/>
          </a:p>
          <a:p>
            <a:pPr>
              <a:buFont typeface="Wingdings" pitchFamily="2" charset="2"/>
              <a:buChar char="v"/>
            </a:pPr>
            <a:r>
              <a:rPr lang="uk-UA" dirty="0" smtClean="0"/>
              <a:t>діяльність </a:t>
            </a:r>
            <a:r>
              <a:rPr lang="uk-UA" dirty="0"/>
              <a:t>транснаціональних корпорацій і транснаціональних банків</a:t>
            </a:r>
            <a:r>
              <a:rPr lang="uk-UA" dirty="0" smtClean="0"/>
              <a:t>,</a:t>
            </a:r>
          </a:p>
          <a:p>
            <a:pPr>
              <a:buFont typeface="Wingdings" pitchFamily="2" charset="2"/>
              <a:buChar char="v"/>
            </a:pPr>
            <a:r>
              <a:rPr lang="uk-UA" dirty="0" smtClean="0"/>
              <a:t> </a:t>
            </a:r>
            <a:r>
              <a:rPr lang="uk-UA" dirty="0"/>
              <a:t>утворення й функціонування міжнародних економічних організацій </a:t>
            </a:r>
          </a:p>
          <a:p>
            <a:endParaRPr lang="uk-UA" dirty="0"/>
          </a:p>
        </p:txBody>
      </p:sp>
      <p:sp>
        <p:nvSpPr>
          <p:cNvPr id="3" name="Заголовок 2"/>
          <p:cNvSpPr>
            <a:spLocks noGrp="1"/>
          </p:cNvSpPr>
          <p:nvPr>
            <p:ph type="title"/>
          </p:nvPr>
        </p:nvSpPr>
        <p:spPr>
          <a:xfrm>
            <a:off x="467544" y="116632"/>
            <a:ext cx="8229600" cy="1143000"/>
          </a:xfrm>
        </p:spPr>
        <p:txBody>
          <a:bodyPr>
            <a:normAutofit fontScale="90000"/>
          </a:bodyPr>
          <a:lstStyle/>
          <a:p>
            <a:pPr algn="ctr"/>
            <a:r>
              <a:rPr lang="uk-UA" b="0" dirty="0"/>
              <a:t/>
            </a:r>
            <a:br>
              <a:rPr lang="uk-UA" b="0" dirty="0"/>
            </a:br>
            <a:r>
              <a:rPr lang="uk-UA" dirty="0">
                <a:solidFill>
                  <a:schemeClr val="tx1"/>
                </a:solidFill>
              </a:rPr>
              <a:t>Глобальний вимір інтеграції </a:t>
            </a:r>
            <a:r>
              <a:rPr lang="uk-UA" dirty="0" smtClean="0">
                <a:solidFill>
                  <a:schemeClr val="tx1"/>
                </a:solidFill>
              </a:rPr>
              <a:t/>
            </a:r>
            <a:br>
              <a:rPr lang="uk-UA" dirty="0" smtClean="0">
                <a:solidFill>
                  <a:schemeClr val="tx1"/>
                </a:solidFill>
              </a:rPr>
            </a:br>
            <a:endParaRPr lang="uk-UA" dirty="0">
              <a:solidFill>
                <a:schemeClr val="tx1"/>
              </a:solidFill>
            </a:endParaRPr>
          </a:p>
        </p:txBody>
      </p:sp>
    </p:spTree>
    <p:extLst>
      <p:ext uri="{BB962C8B-B14F-4D97-AF65-F5344CB8AC3E}">
        <p14:creationId xmlns:p14="http://schemas.microsoft.com/office/powerpoint/2010/main" val="34741508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1418</TotalTime>
  <Words>2080</Words>
  <Application>Microsoft Office PowerPoint</Application>
  <PresentationFormat>Экран (4:3)</PresentationFormat>
  <Paragraphs>268</Paragraphs>
  <Slides>85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85</vt:i4>
      </vt:variant>
    </vt:vector>
  </HeadingPairs>
  <TitlesOfParts>
    <vt:vector size="86" baseType="lpstr">
      <vt:lpstr>Открытая</vt:lpstr>
      <vt:lpstr>Презентация PowerPoint</vt:lpstr>
      <vt:lpstr> ТЕМА 2.   Інтеграційні та глобалізаційні виміри світової економічної системи </vt:lpstr>
      <vt:lpstr>ПЛАН</vt:lpstr>
      <vt:lpstr>Мета:</vt:lpstr>
      <vt:lpstr>1. Інтеграційні процеси в системі світового господарства .  </vt:lpstr>
      <vt:lpstr>Презентация PowerPoint</vt:lpstr>
      <vt:lpstr>Презентация PowerPoint</vt:lpstr>
      <vt:lpstr>Презентация PowerPoint</vt:lpstr>
      <vt:lpstr> Глобальний вимір інтеграції  </vt:lpstr>
      <vt:lpstr>Презентация PowerPoint</vt:lpstr>
      <vt:lpstr>Міжнародні економічні організації </vt:lpstr>
      <vt:lpstr>Презентация PowerPoint</vt:lpstr>
      <vt:lpstr>Презентация PowerPoint</vt:lpstr>
      <vt:lpstr>Презентация PowerPoint</vt:lpstr>
      <vt:lpstr>Презентация PowerPoint</vt:lpstr>
      <vt:lpstr>Спеціалізовані установи та підрозділи ООН </vt:lpstr>
      <vt:lpstr>Міжнародний валютний фонд, МВФ (англійською IMF) </vt:lpstr>
      <vt:lpstr>Презентация PowerPoint</vt:lpstr>
      <vt:lpstr>Основні функції МВФ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Основні правила СОТ:</vt:lpstr>
      <vt:lpstr>Будь-які заходи, що їх вживає країна-член СОТ мають застосовуватися: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Організація Об'єднаних Націй з промислового розвитку</vt:lpstr>
      <vt:lpstr>Продовольча та сільськогосподарська організація ООН (ФАО) (Food and Agriculture Organization, FAO) </vt:lpstr>
      <vt:lpstr>Міжнародна організація цивільної авіації (ІКАО)</vt:lpstr>
      <vt:lpstr>Економічна і соціальна рада ООН (ЕКОСОР) </vt:lpstr>
      <vt:lpstr>Функції і повноваження </vt:lpstr>
      <vt:lpstr>Організація економічного співробітництва й розвитку (ОЕСР)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Численну групу складають міжнародні організації з регулювання економічних відносин на галузевому рівні серед них більшість включена до системи ООН, але є й такі, що мають неурядовий характер. Всі ці організації можна згрупувати в декілька блоків.</vt:lpstr>
      <vt:lpstr>Презентация PowerPoint</vt:lpstr>
      <vt:lpstr>В галузі транспорту й зв’язку </vt:lpstr>
      <vt:lpstr>В соціальній сфері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Міжнародне регулювання торговельних відносин </vt:lpstr>
      <vt:lpstr>Конференція ООН з торгівлі та розвитку (ЮНКТАД, UNCTAD)</vt:lpstr>
      <vt:lpstr>ФУНКЦІЇ ЮНКТАД</vt:lpstr>
      <vt:lpstr>Міжнародне регулювання фінансової сфери.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Регіональний вимір інтеграції  </vt:lpstr>
      <vt:lpstr> Регіональний вимір інтеграції  </vt:lpstr>
      <vt:lpstr>Презентация PowerPoint</vt:lpstr>
      <vt:lpstr>Презентация PowerPoint</vt:lpstr>
      <vt:lpstr>спільні спеціальні  економічні зони (СЕЗ).  </vt:lpstr>
      <vt:lpstr>2. Глобалізація сучасної світової економіки  </vt:lpstr>
      <vt:lpstr> Глобалізація</vt:lpstr>
      <vt:lpstr> Ознаки глобалізації </vt:lpstr>
      <vt:lpstr>Глобалізація </vt:lpstr>
      <vt:lpstr>Найважливішими проявами глобалізації є: </vt:lpstr>
      <vt:lpstr>Найважливішими проявами глобалізації є: </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1. Класифікація країн у світовій економіці</dc:title>
  <dc:creator>Наташа</dc:creator>
  <cp:lastModifiedBy>Наташа</cp:lastModifiedBy>
  <cp:revision>149</cp:revision>
  <dcterms:created xsi:type="dcterms:W3CDTF">2021-02-08T13:57:11Z</dcterms:created>
  <dcterms:modified xsi:type="dcterms:W3CDTF">2021-03-02T09:59:03Z</dcterms:modified>
</cp:coreProperties>
</file>