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31"/>
  </p:notesMasterIdLst>
  <p:sldIdLst>
    <p:sldId id="369" r:id="rId2"/>
    <p:sldId id="370" r:id="rId3"/>
    <p:sldId id="371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7" r:id="rId17"/>
    <p:sldId id="385" r:id="rId18"/>
    <p:sldId id="396" r:id="rId19"/>
    <p:sldId id="386" r:id="rId20"/>
    <p:sldId id="388" r:id="rId21"/>
    <p:sldId id="391" r:id="rId22"/>
    <p:sldId id="392" r:id="rId23"/>
    <p:sldId id="393" r:id="rId24"/>
    <p:sldId id="394" r:id="rId25"/>
    <p:sldId id="395" r:id="rId26"/>
    <p:sldId id="397" r:id="rId27"/>
    <p:sldId id="398" r:id="rId28"/>
    <p:sldId id="399" r:id="rId29"/>
    <p:sldId id="372" r:id="rId30"/>
  </p:sldIdLst>
  <p:sldSz cx="9144000" cy="6858000" type="screen4x3"/>
  <p:notesSz cx="6794500" cy="99218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6600"/>
    <a:srgbClr val="FF0000"/>
    <a:srgbClr val="FFFF66"/>
    <a:srgbClr val="CC99FF"/>
    <a:srgbClr val="CC6600"/>
    <a:srgbClr val="6079E2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33" autoAdjust="0"/>
    <p:restoredTop sz="95924" autoAdjust="0"/>
  </p:normalViewPr>
  <p:slideViewPr>
    <p:cSldViewPr>
      <p:cViewPr varScale="1">
        <p:scale>
          <a:sx n="71" d="100"/>
          <a:sy n="71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9" tIns="45830" rIns="91659" bIns="45830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59" tIns="45830" rIns="91659" bIns="4583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pPr>
              <a:defRPr/>
            </a:pPr>
            <a:fld id="{1035F34E-C07F-43DE-86BB-4C1B1B87B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2FA6B-97C5-4651-A3F6-FB2FFF3CA44F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B121-C31D-487A-8FC7-01D1B497FA85}" type="datetime1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6316-05DD-4961-85CB-EAFD90C88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D6FAE-254D-4E57-ABF9-C3B989F0F6EA}" type="datetime1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F9C4-DF47-4E0F-B19E-D621B28E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381000"/>
            <a:ext cx="7772400" cy="5745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B7E64-BF22-442A-9A72-FE3FD087C057}" type="datetime1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E345-6A74-4097-AFB3-C10E455A0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20045-CCAA-4DA0-8F04-26DB49C4369E}" type="datetime1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D93B1-62FF-4397-936C-702E28ADE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52900" y="1295400"/>
            <a:ext cx="2705100" cy="2338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152900" y="3786188"/>
            <a:ext cx="2705100" cy="233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209B-F057-42F4-9DB8-F76ED36AB890}" type="datetime1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C8F7D-3752-4BFB-90D2-6326A0E3A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B348-BA1B-4FCD-A74F-93404D5305FA}" type="datetime1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C45B-F480-4EDC-81B8-4D76CC587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95400" y="1295400"/>
            <a:ext cx="5562600" cy="48307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35341-6580-4F4D-8748-DE955D66F2FA}" type="datetime1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A3C-2F18-48FE-AE79-734F5B1DD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87B9-17F2-4D29-8127-7E090FC51FFB}" type="datetime1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47C05-7794-4AE2-B2CC-20257F932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D0AB7102-E004-47FA-99EB-AB4E087A1DB8}" type="datetime1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9EE20F89-31DD-44A7-8536-C04DD6E20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03213" y="5113338"/>
            <a:ext cx="85375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>
              <a:solidFill>
                <a:srgbClr val="000099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3730625" y="3068638"/>
            <a:ext cx="4564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b="0">
              <a:solidFill>
                <a:srgbClr val="000099"/>
              </a:solidFill>
            </a:endParaRPr>
          </a:p>
          <a:p>
            <a:pPr algn="ctr"/>
            <a:endParaRPr lang="ru-RU" b="0">
              <a:solidFill>
                <a:srgbClr val="000099"/>
              </a:solidFill>
            </a:endParaRPr>
          </a:p>
        </p:txBody>
      </p:sp>
      <p:grpSp>
        <p:nvGrpSpPr>
          <p:cNvPr id="1029" name="Group 85"/>
          <p:cNvGrpSpPr>
            <a:grpSpLocks/>
          </p:cNvGrpSpPr>
          <p:nvPr/>
        </p:nvGrpSpPr>
        <p:grpSpPr bwMode="auto">
          <a:xfrm>
            <a:off x="122238" y="122238"/>
            <a:ext cx="901700" cy="1322387"/>
            <a:chOff x="441" y="954"/>
            <a:chExt cx="1252" cy="324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41" y="954"/>
            <a:ext cx="1252" cy="1462"/>
          </p:xfrm>
          <a:graphic>
            <a:graphicData uri="http://schemas.openxmlformats.org/presentationml/2006/ole">
              <p:oleObj spid="_x0000_s1026" name="Точечный рисунок" r:id="rId4" imgW="1066667" imgH="1123810" progId="PBrush">
                <p:embed/>
              </p:oleObj>
            </a:graphicData>
          </a:graphic>
        </p:graphicFrame>
        <p:grpSp>
          <p:nvGrpSpPr>
            <p:cNvPr id="1033" name="Group 87"/>
            <p:cNvGrpSpPr>
              <a:grpSpLocks/>
            </p:cNvGrpSpPr>
            <p:nvPr/>
          </p:nvGrpSpPr>
          <p:grpSpPr bwMode="auto">
            <a:xfrm>
              <a:off x="621" y="3114"/>
              <a:ext cx="864" cy="1080"/>
              <a:chOff x="423" y="2921"/>
              <a:chExt cx="864" cy="3024"/>
            </a:xfrm>
          </p:grpSpPr>
          <p:sp>
            <p:nvSpPr>
              <p:cNvPr id="1035" name="Line 88"/>
              <p:cNvSpPr>
                <a:spLocks noChangeShapeType="1"/>
              </p:cNvSpPr>
              <p:nvPr/>
            </p:nvSpPr>
            <p:spPr bwMode="auto">
              <a:xfrm flipV="1">
                <a:off x="815" y="2921"/>
                <a:ext cx="0" cy="3024"/>
              </a:xfrm>
              <a:prstGeom prst="line">
                <a:avLst/>
              </a:prstGeom>
              <a:noFill/>
              <a:ln w="920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Line 89"/>
              <p:cNvSpPr>
                <a:spLocks noChangeShapeType="1"/>
              </p:cNvSpPr>
              <p:nvPr/>
            </p:nvSpPr>
            <p:spPr bwMode="auto">
              <a:xfrm flipV="1">
                <a:off x="527" y="2921"/>
                <a:ext cx="0" cy="3024"/>
              </a:xfrm>
              <a:prstGeom prst="line">
                <a:avLst/>
              </a:prstGeom>
              <a:noFill/>
              <a:ln w="539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AutoShape 90"/>
              <p:cNvSpPr>
                <a:spLocks noChangeArrowheads="1"/>
              </p:cNvSpPr>
              <p:nvPr/>
            </p:nvSpPr>
            <p:spPr bwMode="auto">
              <a:xfrm rot="5400000">
                <a:off x="783" y="2561"/>
                <a:ext cx="144" cy="864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endParaRPr lang="ru-RU" b="0"/>
              </a:p>
            </p:txBody>
          </p:sp>
          <p:sp>
            <p:nvSpPr>
              <p:cNvPr id="1038" name="Line 91"/>
              <p:cNvSpPr>
                <a:spLocks noChangeShapeType="1"/>
              </p:cNvSpPr>
              <p:nvPr/>
            </p:nvSpPr>
            <p:spPr bwMode="auto">
              <a:xfrm flipV="1">
                <a:off x="1103" y="3065"/>
                <a:ext cx="0" cy="2880"/>
              </a:xfrm>
              <a:prstGeom prst="line">
                <a:avLst/>
              </a:prstGeom>
              <a:noFill/>
              <a:ln w="1333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621" y="2394"/>
              <a:ext cx="1008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/>
                  <a:cs typeface="Times New Roman"/>
                </a:rPr>
                <a:t>IES</a:t>
              </a:r>
              <a:endParaRPr lang="ru-RU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1444625" y="4572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0">
                <a:latin typeface="Times New Roman" pitchFamily="18" charset="0"/>
              </a:rPr>
              <a:t>Безруких П.П., д.т.н., зам. Генерального директора ЗАО «Институт энергетической стратегии», Председатель Комитета ВИЭ, академик-секретарь секции «Энергетика» РИА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423863" y="2225675"/>
            <a:ext cx="82962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>
                <a:solidFill>
                  <a:srgbClr val="0000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Возобновляемая энергетика – 2010,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600">
                <a:solidFill>
                  <a:srgbClr val="0000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Перспективы развития  – 2020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204913" y="301625"/>
            <a:ext cx="6794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latin typeface="Times New Roman" pitchFamily="18" charset="0"/>
              </a:rPr>
              <a:t>ВОЗОБНОВЛЯЕМАЯ И МАЛАЯ -2011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8-я международная научно-техническая конференция                                                           </a:t>
            </a:r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5F7FC-8284-4D9B-9827-96D2CF03BFF6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22238" y="361950"/>
            <a:ext cx="859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Введенная мощность в 2008 – 2009 гг по видам ресурсов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2171700"/>
            <a:ext cx="5819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15F0D6-4191-44D1-B023-963C94E27840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2238" y="361950"/>
            <a:ext cx="8597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Доля ВИЭ в потреблении первичной энергии в мире в 2008 г.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(12267 млн. т н.э.)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504950"/>
            <a:ext cx="898683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968B49-5DC7-4A9A-9DEC-5C057CBE325C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22238" y="361950"/>
            <a:ext cx="8597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Доля видов энергоисточников в производстве 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электроэнергии в мире в 2008 г.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1209675"/>
            <a:ext cx="46196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69AB34-394B-4792-A919-F0721705E7CB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22238" y="361950"/>
            <a:ext cx="859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Возобновляемая энергетика – 2020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23863" y="1323975"/>
            <a:ext cx="2827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Цели </a:t>
            </a:r>
            <a:r>
              <a:rPr lang="en-US"/>
              <a:t>Wind Force - 10</a:t>
            </a:r>
            <a:endParaRPr lang="ru-RU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813300" y="1323975"/>
            <a:ext cx="330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Необходимые темпы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82600" y="2225675"/>
            <a:ext cx="8297863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Факт. 2010 г. – 194390 МВт,  2015 г. – 539059 МВт,  2020 г. – 1209466 МВт</a:t>
            </a:r>
          </a:p>
          <a:p>
            <a:pPr algn="ctr">
              <a:spcBef>
                <a:spcPct val="50000"/>
              </a:spcBef>
            </a:pPr>
            <a:endParaRPr lang="ru-RU" sz="1600"/>
          </a:p>
          <a:p>
            <a:pPr algn="ctr">
              <a:spcBef>
                <a:spcPct val="50000"/>
              </a:spcBef>
            </a:pPr>
            <a:r>
              <a:rPr lang="ru-RU" sz="1600"/>
              <a:t>Доля ветра в производстве электроэнергии в 2020 г. – 10 %</a:t>
            </a:r>
          </a:p>
          <a:p>
            <a:pPr algn="ctr">
              <a:spcBef>
                <a:spcPct val="50000"/>
              </a:spcBef>
            </a:pPr>
            <a:endParaRPr lang="ru-RU" sz="1600"/>
          </a:p>
          <a:p>
            <a:pPr algn="ctr">
              <a:spcBef>
                <a:spcPct val="50000"/>
              </a:spcBef>
            </a:pPr>
            <a:r>
              <a:rPr lang="ru-RU" sz="1600"/>
              <a:t>Необходимы темпы прироста мощности</a:t>
            </a:r>
          </a:p>
          <a:p>
            <a:pPr algn="ctr">
              <a:spcBef>
                <a:spcPct val="50000"/>
              </a:spcBef>
            </a:pPr>
            <a:endParaRPr lang="ru-RU" sz="1600"/>
          </a:p>
          <a:p>
            <a:pPr algn="ctr">
              <a:spcBef>
                <a:spcPct val="50000"/>
              </a:spcBef>
            </a:pPr>
            <a:r>
              <a:rPr lang="ru-RU" sz="1600"/>
              <a:t>2010 – 2015 гг. – 22,5 %,</a:t>
            </a:r>
          </a:p>
          <a:p>
            <a:pPr algn="ctr">
              <a:spcBef>
                <a:spcPct val="50000"/>
              </a:spcBef>
            </a:pPr>
            <a:endParaRPr lang="ru-RU" sz="1600"/>
          </a:p>
          <a:p>
            <a:pPr algn="ctr">
              <a:spcBef>
                <a:spcPct val="50000"/>
              </a:spcBef>
            </a:pPr>
            <a:r>
              <a:rPr lang="ru-RU" sz="1600"/>
              <a:t>2010 – 2020 гг. – 20,0 %</a:t>
            </a:r>
          </a:p>
          <a:p>
            <a:pPr algn="ctr">
              <a:spcBef>
                <a:spcPct val="50000"/>
              </a:spcBef>
            </a:pPr>
            <a:endParaRPr lang="ru-RU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869E6-CE7A-48C2-AAB3-3BC413F36701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03250" y="0"/>
            <a:ext cx="781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Состояние и перспективы строительства морских (</a:t>
            </a:r>
            <a:r>
              <a:rPr lang="en-US">
                <a:solidFill>
                  <a:srgbClr val="000099"/>
                </a:solidFill>
              </a:rPr>
              <a:t>offshore</a:t>
            </a:r>
            <a:r>
              <a:rPr lang="ru-RU">
                <a:solidFill>
                  <a:srgbClr val="000099"/>
                </a:solidFill>
              </a:rPr>
              <a:t>) ВЭС. </a:t>
            </a:r>
          </a:p>
        </p:txBody>
      </p:sp>
      <p:graphicFrame>
        <p:nvGraphicFramePr>
          <p:cNvPr id="62469" name="Group 5"/>
          <p:cNvGraphicFramePr>
            <a:graphicFrameLocks noGrp="1"/>
          </p:cNvGraphicFramePr>
          <p:nvPr/>
        </p:nvGraphicFramePr>
        <p:xfrm>
          <a:off x="250825" y="692150"/>
          <a:ext cx="8640763" cy="5435600"/>
        </p:xfrm>
        <a:graphic>
          <a:graphicData uri="http://schemas.openxmlformats.org/drawingml/2006/table">
            <a:tbl>
              <a:tblPr/>
              <a:tblGrid>
                <a:gridCol w="533400"/>
                <a:gridCol w="2757488"/>
                <a:gridCol w="1173162"/>
                <a:gridCol w="1022350"/>
                <a:gridCol w="1279525"/>
                <a:gridCol w="187483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Установленная мощность, МВт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 2008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период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2003-2010 гг.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2015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1872,8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8755,8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10927,5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397,9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409,15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648,4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Ирландия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1603,2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1976,4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827,08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—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Нидерланды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2833,8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Норвегия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Польша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—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Финляндия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1471,33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9350,2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37443,78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68" name="Text Box 137"/>
          <p:cNvSpPr txBox="1">
            <a:spLocks noChangeArrowheads="1"/>
          </p:cNvSpPr>
          <p:nvPr/>
        </p:nvSpPr>
        <p:spPr bwMode="auto">
          <a:xfrm>
            <a:off x="539750" y="6161088"/>
            <a:ext cx="7993063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0"/>
              <a:t>Источник</a:t>
            </a:r>
            <a:r>
              <a:rPr lang="en-US" sz="1200" b="0"/>
              <a:t>: </a:t>
            </a:r>
            <a:r>
              <a:rPr lang="ru-RU" sz="1200" b="0"/>
              <a:t>  </a:t>
            </a:r>
            <a:r>
              <a:rPr lang="en-US" sz="1200" b="0"/>
              <a:t>1. Renewable Energy World, Yuly-August, 2005 </a:t>
            </a:r>
            <a:r>
              <a:rPr lang="ru-RU" sz="1200" b="0"/>
              <a:t>г</a:t>
            </a:r>
            <a:r>
              <a:rPr lang="en-US" sz="1200" b="0"/>
              <a:t>.    </a:t>
            </a:r>
          </a:p>
          <a:p>
            <a:pPr>
              <a:lnSpc>
                <a:spcPct val="90000"/>
              </a:lnSpc>
            </a:pPr>
            <a:r>
              <a:rPr lang="en-US" sz="1200" b="0"/>
              <a:t>                   2. EWEA. The current status the wind industry. 2003 </a:t>
            </a:r>
            <a:r>
              <a:rPr lang="ru-RU" sz="1200" b="0"/>
              <a:t>г</a:t>
            </a:r>
            <a:r>
              <a:rPr lang="en-US" sz="1200" b="0"/>
              <a:t>. </a:t>
            </a:r>
          </a:p>
          <a:p>
            <a:pPr>
              <a:lnSpc>
                <a:spcPct val="90000"/>
              </a:lnSpc>
            </a:pPr>
            <a:r>
              <a:rPr lang="en-US" sz="1200" b="0"/>
              <a:t>                   3. Bimonthly Magazine – Yuly/August 2003 г.    </a:t>
            </a:r>
          </a:p>
          <a:p>
            <a:pPr>
              <a:lnSpc>
                <a:spcPct val="70000"/>
              </a:lnSpc>
            </a:pPr>
            <a:r>
              <a:rPr lang="en-US" sz="1200" b="0"/>
              <a:t>                   4. German Wind Energy Association (BWE). </a:t>
            </a:r>
            <a:endParaRPr lang="ru-RU" sz="1200"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51CD2-30E5-4069-BE8B-0CB24AB2F2EB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03250" y="0"/>
            <a:ext cx="781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Факт. (2007 - 2009 гг.) и прогноз (2010 -2014 гг.) годового ввода мощности ФЭС в Европе и в мире</a:t>
            </a:r>
          </a:p>
        </p:txBody>
      </p:sp>
      <p:graphicFrame>
        <p:nvGraphicFramePr>
          <p:cNvPr id="69278" name="Group 4766"/>
          <p:cNvGraphicFramePr>
            <a:graphicFrameLocks noGrp="1"/>
          </p:cNvGraphicFramePr>
          <p:nvPr/>
        </p:nvGraphicFramePr>
        <p:xfrm>
          <a:off x="0" y="1033463"/>
          <a:ext cx="9144000" cy="4719637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Belgium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Bulgaria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Czech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Republic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1,271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3,806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Portugal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Spain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74" name="Rectangle 4763"/>
          <p:cNvSpPr>
            <a:spLocks noChangeArrowheads="1"/>
          </p:cNvSpPr>
          <p:nvPr/>
        </p:nvSpPr>
        <p:spPr bwMode="auto">
          <a:xfrm>
            <a:off x="1746250" y="6254750"/>
            <a:ext cx="551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 b="0"/>
              <a:t>Источник</a:t>
            </a:r>
            <a:r>
              <a:rPr lang="en-US" sz="1200" b="0"/>
              <a:t>: Global market outlook for photovoltaics until 2014, May 2010 update</a:t>
            </a:r>
            <a:endParaRPr lang="ru-RU" sz="1200" b="0"/>
          </a:p>
          <a:p>
            <a:pPr algn="ctr"/>
            <a:r>
              <a:rPr lang="ru-RU" sz="1200" b="0"/>
              <a:t>*Сценарий 1 – умеренный, сценарий 2 - ускоренный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CC55D9-28C0-4DE5-8E15-C5DA4315CBFF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63575" y="0"/>
            <a:ext cx="78168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Факт. (2007 - 2009 гг.) и прогноз (2010 -2014 гг.) годового ввода мощности ФЭС в Европе и в мире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(продолжение)</a:t>
            </a:r>
          </a:p>
        </p:txBody>
      </p:sp>
      <p:graphicFrame>
        <p:nvGraphicFramePr>
          <p:cNvPr id="73098" name="Group 394"/>
          <p:cNvGraphicFramePr>
            <a:graphicFrameLocks noGrp="1"/>
          </p:cNvGraphicFramePr>
          <p:nvPr/>
        </p:nvGraphicFramePr>
        <p:xfrm>
          <a:off x="0" y="1625600"/>
          <a:ext cx="9144000" cy="405765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Rest of EU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EU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1,969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8,190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5,670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6,095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11,795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Rest of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World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Non-EU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1,030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1,598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1,890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2,850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3,430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4,290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5,750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World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2,594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6,090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7,203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10,080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8,520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9,525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11,815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13,730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24,595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79" name="Rectangle 392"/>
          <p:cNvSpPr>
            <a:spLocks noChangeArrowheads="1"/>
          </p:cNvSpPr>
          <p:nvPr/>
        </p:nvSpPr>
        <p:spPr bwMode="auto">
          <a:xfrm>
            <a:off x="1746250" y="6254750"/>
            <a:ext cx="551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 b="0"/>
              <a:t>Источник</a:t>
            </a:r>
            <a:r>
              <a:rPr lang="en-US" sz="1200" b="0"/>
              <a:t>: Global market outlook for photovoltaics until 2014, May 2010 update</a:t>
            </a:r>
            <a:endParaRPr lang="ru-RU" sz="1200" b="0"/>
          </a:p>
          <a:p>
            <a:pPr algn="ctr"/>
            <a:r>
              <a:rPr lang="ru-RU" sz="1200" b="0"/>
              <a:t>*Сценарий 1 – умеренный, сценарий 2 - ускоренный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62E931-F738-4706-AF9A-B3C3720EE7C3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122238"/>
            <a:ext cx="896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Прогноз доли ВИЭ в потреблении электроэнергии государств </a:t>
            </a:r>
            <a:r>
              <a:rPr lang="en-US">
                <a:solidFill>
                  <a:srgbClr val="000099"/>
                </a:solidFill>
              </a:rPr>
              <a:t>EU</a:t>
            </a:r>
            <a:r>
              <a:rPr lang="ru-RU">
                <a:solidFill>
                  <a:srgbClr val="000099"/>
                </a:solidFill>
              </a:rPr>
              <a:t> -27</a:t>
            </a:r>
          </a:p>
        </p:txBody>
      </p:sp>
      <p:graphicFrame>
        <p:nvGraphicFramePr>
          <p:cNvPr id="70198" name="Group 566"/>
          <p:cNvGraphicFramePr>
            <a:graphicFrameLocks noGrp="1"/>
          </p:cNvGraphicFramePr>
          <p:nvPr/>
        </p:nvGraphicFramePr>
        <p:xfrm>
          <a:off x="2166938" y="542925"/>
          <a:ext cx="4776787" cy="6188075"/>
        </p:xfrm>
        <a:graphic>
          <a:graphicData uri="http://schemas.openxmlformats.org/drawingml/2006/table">
            <a:tbl>
              <a:tblPr/>
              <a:tblGrid>
                <a:gridCol w="1592262"/>
                <a:gridCol w="1592263"/>
                <a:gridCol w="1592262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2008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2020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Болгария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Венгрия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Ирландия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Кипр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Латвия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Литва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Люксембург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Нидерланды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Польша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Португалия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Румыния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Словакия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Финляндия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Чехия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Эстония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EU-27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97CC66-38F2-4968-BCFD-9C69C59D1264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44463"/>
            <a:ext cx="6985000" cy="620712"/>
          </a:xfrm>
        </p:spPr>
        <p:txBody>
          <a:bodyPr/>
          <a:lstStyle/>
          <a:p>
            <a:pPr algn="ctr"/>
            <a:r>
              <a:rPr lang="ru-RU" sz="1600" b="1" smtClean="0">
                <a:solidFill>
                  <a:srgbClr val="CC6600"/>
                </a:solidFill>
              </a:rPr>
              <a:t>Доля ВЭС в производстве электроэнергии </a:t>
            </a:r>
            <a:br>
              <a:rPr lang="ru-RU" sz="1600" b="1" smtClean="0">
                <a:solidFill>
                  <a:srgbClr val="CC6600"/>
                </a:solidFill>
              </a:rPr>
            </a:br>
            <a:r>
              <a:rPr lang="ru-RU" sz="1600" b="1" smtClean="0">
                <a:solidFill>
                  <a:srgbClr val="CC6600"/>
                </a:solidFill>
              </a:rPr>
              <a:t>в 2006, 2007 и 2009 годах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623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-4427538"/>
            <a:ext cx="9144000" cy="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>
            <p:ph idx="1"/>
          </p:nvPr>
        </p:nvGraphicFramePr>
        <p:xfrm>
          <a:off x="250825" y="836613"/>
          <a:ext cx="8609013" cy="5486400"/>
        </p:xfrm>
        <a:graphic>
          <a:graphicData uri="http://schemas.openxmlformats.org/presentationml/2006/ole">
            <p:oleObj spid="_x0000_s2050" name="Диаграмма" r:id="rId3" imgW="10582331" imgH="674366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OleChart spid="81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20797-19CA-4D41-815E-9BDE93BFFD2B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03250" y="182563"/>
            <a:ext cx="781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Прогноз доли ВИЭ в потреблении первичной энергии отдельных государств, %</a:t>
            </a:r>
          </a:p>
        </p:txBody>
      </p:sp>
      <p:graphicFrame>
        <p:nvGraphicFramePr>
          <p:cNvPr id="71700" name="Group 1044"/>
          <p:cNvGraphicFramePr>
            <a:graphicFrameLocks noGrp="1"/>
          </p:cNvGraphicFramePr>
          <p:nvPr/>
        </p:nvGraphicFramePr>
        <p:xfrm>
          <a:off x="963613" y="903288"/>
          <a:ext cx="7335837" cy="5713412"/>
        </p:xfrm>
        <a:graphic>
          <a:graphicData uri="http://schemas.openxmlformats.org/drawingml/2006/table">
            <a:tbl>
              <a:tblPr/>
              <a:tblGrid>
                <a:gridCol w="2444750"/>
                <a:gridCol w="2446337"/>
                <a:gridCol w="24447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2008 г.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2020 г.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Бельгия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Болгария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Венгрия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(к 2025 г.)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Ирландия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Латвия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Литва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Нидерланды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Польша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Португалия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Румыния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Словения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Финляндия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Эстония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EU-27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8A6C6F-03E5-4139-9228-D963DCF60F20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42925" y="122238"/>
            <a:ext cx="781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Прогноз «ИЭС» 2000 г. </a:t>
            </a:r>
          </a:p>
        </p:txBody>
      </p:sp>
      <p:graphicFrame>
        <p:nvGraphicFramePr>
          <p:cNvPr id="64018" name="Group 1554"/>
          <p:cNvGraphicFramePr>
            <a:graphicFrameLocks noGrp="1"/>
          </p:cNvGraphicFramePr>
          <p:nvPr/>
        </p:nvGraphicFramePr>
        <p:xfrm>
          <a:off x="363538" y="782638"/>
          <a:ext cx="8237537" cy="4885056"/>
        </p:xfrm>
        <a:graphic>
          <a:graphicData uri="http://schemas.openxmlformats.org/drawingml/2006/table">
            <a:tbl>
              <a:tblPr/>
              <a:tblGrid>
                <a:gridCol w="1816100"/>
                <a:gridCol w="1236662"/>
                <a:gridCol w="614363"/>
                <a:gridCol w="592137"/>
                <a:gridCol w="590550"/>
                <a:gridCol w="592138"/>
                <a:gridCol w="590550"/>
                <a:gridCol w="590550"/>
                <a:gridCol w="592137"/>
                <a:gridCol w="25400"/>
                <a:gridCol w="996950"/>
              </a:tblGrid>
              <a:tr h="2413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Электрическая энергия, ГВт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Ветровые ЭС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Малые ГЭС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110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 на биомассе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58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Фотоэлектрические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Сетевые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35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Автономные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Солнечные термодинамические ЭС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Геотермальные ЭС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 океана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415-420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380-390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Тепловая энергия, ГВт (тепл.)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Биомасса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280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Солнечная энергия  (СК)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190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Геотермальное тепло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550-600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400-425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энергоносители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биоэтанола, млрд 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85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биодизеля, млрд 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CDD89-19F5-4B3E-98B8-57A4FA0E512A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74145" name="Group 417"/>
          <p:cNvGraphicFramePr>
            <a:graphicFrameLocks noGrp="1"/>
          </p:cNvGraphicFramePr>
          <p:nvPr/>
        </p:nvGraphicFramePr>
        <p:xfrm>
          <a:off x="3175" y="1023938"/>
          <a:ext cx="9140825" cy="5157787"/>
        </p:xfrm>
        <a:graphic>
          <a:graphicData uri="http://schemas.openxmlformats.org/drawingml/2006/table">
            <a:tbl>
              <a:tblPr/>
              <a:tblGrid>
                <a:gridCol w="347663"/>
                <a:gridCol w="1497012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803275"/>
                <a:gridCol w="803275"/>
                <a:gridCol w="7112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Ветростанции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6.645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9.63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5.235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Геотермальные электростанции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396.4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462.6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484.7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464.6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Малые ГЭС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2672.7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2541.9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2421.9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2422.2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2748.8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2777.1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2548.4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2715.5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2867.7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3318.3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Тепловые электростанции на биомассе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1816.9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2444.1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2618.6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2824.1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2709.1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2820.7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3122.7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2964.7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электроэнергии на электростанциях СНГ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931381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1008256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1040400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возобновляемых источников энергии,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71" name="Text Box 414"/>
          <p:cNvSpPr txBox="1">
            <a:spLocks noChangeArrowheads="1"/>
          </p:cNvSpPr>
          <p:nvPr/>
        </p:nvSpPr>
        <p:spPr bwMode="auto">
          <a:xfrm>
            <a:off x="542925" y="0"/>
            <a:ext cx="781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99"/>
                </a:solidFill>
              </a:rPr>
              <a:t>Выработка электрической энергии в СНГ на базе</a:t>
            </a:r>
          </a:p>
          <a:p>
            <a:pPr algn="ctr"/>
            <a:r>
              <a:rPr lang="ru-RU">
                <a:solidFill>
                  <a:srgbClr val="000099"/>
                </a:solidFill>
              </a:rPr>
              <a:t>возобновляемых источников энергии, включая малые ГЭС, млн. кВт ч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024CF8-C182-4758-9B02-533B41DBE199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6"/>
          <p:cNvSpPr txBox="1">
            <a:spLocks noGrp="1" noChangeArrowheads="1"/>
          </p:cNvSpPr>
          <p:nvPr/>
        </p:nvSpPr>
        <p:spPr bwMode="auto">
          <a:xfrm>
            <a:off x="8675688" y="188913"/>
            <a:ext cx="2984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3E1F15-D129-42AC-9A7B-A0C6DC1602AC}" type="slidenum">
              <a:rPr lang="ru-RU" sz="1400" b="0">
                <a:solidFill>
                  <a:srgbClr val="663300"/>
                </a:solidFill>
              </a:rPr>
              <a:pPr algn="r"/>
              <a:t>21</a:t>
            </a:fld>
            <a:endParaRPr lang="ru-RU" sz="1400" b="0">
              <a:solidFill>
                <a:srgbClr val="663300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772400" cy="341313"/>
          </a:xfrm>
          <a:ln>
            <a:solidFill>
              <a:srgbClr val="FF9900"/>
            </a:solidFill>
          </a:ln>
        </p:spPr>
        <p:txBody>
          <a:bodyPr/>
          <a:lstStyle/>
          <a:p>
            <a:pPr algn="ctr"/>
            <a:r>
              <a:rPr lang="ru-RU" sz="2000" b="1" smtClean="0">
                <a:solidFill>
                  <a:srgbClr val="CC0000"/>
                </a:solidFill>
              </a:rPr>
              <a:t>Аргументы ЗА: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5184775"/>
          </a:xfrm>
          <a:ln>
            <a:solidFill>
              <a:srgbClr val="FF99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0" smtClean="0">
                <a:solidFill>
                  <a:srgbClr val="663300"/>
                </a:solidFill>
              </a:rPr>
              <a:t>возобновляемая энергетика (ВЭ) – это наиболее быстрый и дешевый способ решения проблем энергоснабжения (электроэнергия, тепло, топливо) </a:t>
            </a:r>
            <a:r>
              <a:rPr lang="ru-RU" sz="2000" b="0" smtClean="0">
                <a:solidFill>
                  <a:schemeClr val="hlink"/>
                </a:solidFill>
              </a:rPr>
              <a:t>удаленных труднодоступных населенных</a:t>
            </a:r>
            <a:r>
              <a:rPr lang="ru-RU" sz="2000" b="0" smtClean="0">
                <a:solidFill>
                  <a:srgbClr val="663300"/>
                </a:solidFill>
              </a:rPr>
              <a:t> пунктов, не подключенных к сетям общего пользования, фактически речь идет о жизнеобеспечении 10 – 15 млн. человек;</a:t>
            </a:r>
          </a:p>
          <a:p>
            <a:pPr>
              <a:lnSpc>
                <a:spcPct val="90000"/>
              </a:lnSpc>
            </a:pPr>
            <a:r>
              <a:rPr lang="ru-RU" sz="2000" b="0" smtClean="0">
                <a:solidFill>
                  <a:srgbClr val="663300"/>
                </a:solidFill>
              </a:rPr>
              <a:t>сооружение энергетических установок возобновляемой энергетики – наиболее быстрый и дешевый способ </a:t>
            </a:r>
            <a:r>
              <a:rPr lang="ru-RU" sz="2000" b="0" smtClean="0">
                <a:solidFill>
                  <a:schemeClr val="hlink"/>
                </a:solidFill>
              </a:rPr>
              <a:t>энергообеспечения предприятий малого и среднего</a:t>
            </a:r>
            <a:r>
              <a:rPr lang="ru-RU" sz="2000" b="0" smtClean="0">
                <a:solidFill>
                  <a:srgbClr val="663300"/>
                </a:solidFill>
              </a:rPr>
              <a:t> </a:t>
            </a:r>
            <a:r>
              <a:rPr lang="ru-RU" sz="2000" b="0" smtClean="0">
                <a:solidFill>
                  <a:schemeClr val="hlink"/>
                </a:solidFill>
              </a:rPr>
              <a:t>бизнеса</a:t>
            </a:r>
            <a:r>
              <a:rPr lang="ru-RU" sz="2000" b="0" smtClean="0">
                <a:solidFill>
                  <a:srgbClr val="663300"/>
                </a:solidFill>
              </a:rPr>
              <a:t>, а это дополнительные рабочие места в деревнях и малых городах, где безработица – прямой путь к нищете;</a:t>
            </a:r>
          </a:p>
          <a:p>
            <a:pPr>
              <a:lnSpc>
                <a:spcPct val="90000"/>
              </a:lnSpc>
            </a:pPr>
            <a:r>
              <a:rPr lang="ru-RU" sz="2000" b="0" smtClean="0">
                <a:solidFill>
                  <a:srgbClr val="663300"/>
                </a:solidFill>
              </a:rPr>
              <a:t>сооружение объектов возобновляемой энергетики </a:t>
            </a:r>
            <a:r>
              <a:rPr lang="ru-RU" sz="2000" b="0" smtClean="0">
                <a:solidFill>
                  <a:schemeClr val="hlink"/>
                </a:solidFill>
              </a:rPr>
              <a:t>не требует больших единовременных капитальных вложений</a:t>
            </a:r>
            <a:r>
              <a:rPr lang="ru-RU" sz="2000" b="0" smtClean="0">
                <a:solidFill>
                  <a:srgbClr val="663300"/>
                </a:solidFill>
              </a:rPr>
              <a:t> и осуществляется за короткое время (один – три года), в отличии от 5 – 10 летних периодов строительства объектов традиционной энергетики;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67C2E-4D4A-43C4-8D39-D0840F56CF57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7345362" cy="1049338"/>
          </a:xfrm>
          <a:ln>
            <a:solidFill>
              <a:srgbClr val="FF9900"/>
            </a:solidFill>
          </a:ln>
        </p:spPr>
        <p:txBody>
          <a:bodyPr/>
          <a:lstStyle/>
          <a:p>
            <a:pPr algn="ctr"/>
            <a:r>
              <a:rPr lang="ru-RU" sz="2000" b="1" smtClean="0">
                <a:solidFill>
                  <a:srgbClr val="CC0000"/>
                </a:solidFill>
              </a:rPr>
              <a:t>Аргументы ЗА: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4679950"/>
          </a:xfrm>
          <a:solidFill>
            <a:srgbClr val="FFFF66"/>
          </a:solidFill>
          <a:ln>
            <a:solidFill>
              <a:srgbClr val="FF9900"/>
            </a:solidFill>
          </a:ln>
        </p:spPr>
        <p:txBody>
          <a:bodyPr/>
          <a:lstStyle/>
          <a:p>
            <a:r>
              <a:rPr lang="ru-RU" sz="2200" b="0" smtClean="0">
                <a:solidFill>
                  <a:srgbClr val="663300"/>
                </a:solidFill>
              </a:rPr>
              <a:t>крупные объекты возобновляемой энергетики – это </a:t>
            </a:r>
            <a:r>
              <a:rPr lang="ru-RU" sz="2200" b="0" smtClean="0">
                <a:solidFill>
                  <a:schemeClr val="hlink"/>
                </a:solidFill>
              </a:rPr>
              <a:t>сокращение дефицита мощности</a:t>
            </a:r>
            <a:r>
              <a:rPr lang="ru-RU" sz="2200" b="0" smtClean="0">
                <a:solidFill>
                  <a:srgbClr val="663300"/>
                </a:solidFill>
              </a:rPr>
              <a:t> и энергии в дефицитных энергосистемах, т.е. устранение препятствий в развитии промышленности;</a:t>
            </a:r>
          </a:p>
          <a:p>
            <a:r>
              <a:rPr lang="ru-RU" sz="2200" b="0" smtClean="0">
                <a:solidFill>
                  <a:srgbClr val="663300"/>
                </a:solidFill>
              </a:rPr>
              <a:t>развитие возобновляемой энергетики – это развитие </a:t>
            </a:r>
            <a:r>
              <a:rPr lang="ru-RU" sz="2200" b="0" smtClean="0">
                <a:solidFill>
                  <a:schemeClr val="hlink"/>
                </a:solidFill>
              </a:rPr>
              <a:t>инновационных направлений в промышленности</a:t>
            </a:r>
            <a:r>
              <a:rPr lang="ru-RU" sz="2200" b="0" smtClean="0">
                <a:solidFill>
                  <a:srgbClr val="663300"/>
                </a:solidFill>
              </a:rPr>
              <a:t>, расширение </a:t>
            </a:r>
            <a:r>
              <a:rPr lang="ru-RU" sz="2200" b="0" smtClean="0">
                <a:solidFill>
                  <a:schemeClr val="hlink"/>
                </a:solidFill>
              </a:rPr>
              <a:t>внутреннего спроса</a:t>
            </a:r>
            <a:r>
              <a:rPr lang="ru-RU" sz="2200" b="0" smtClean="0">
                <a:solidFill>
                  <a:srgbClr val="663300"/>
                </a:solidFill>
              </a:rPr>
              <a:t> на изделия машиностроения, а также расширение экспортных возможностей. Только на основе расширения внутреннего спроса возможно устойчивое развитие страны, как справедливо утверждают настоящие экономисты всех общественных формаций.</a:t>
            </a:r>
          </a:p>
        </p:txBody>
      </p:sp>
      <p:sp>
        <p:nvSpPr>
          <p:cNvPr id="25605" name="Rectangle 6"/>
          <p:cNvSpPr txBox="1">
            <a:spLocks noGrp="1" noChangeArrowheads="1"/>
          </p:cNvSpPr>
          <p:nvPr/>
        </p:nvSpPr>
        <p:spPr bwMode="auto">
          <a:xfrm>
            <a:off x="8532813" y="188913"/>
            <a:ext cx="441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8964B7-59E5-46F3-80A3-16319B840EFA}" type="slidenum">
              <a:rPr lang="ru-RU" sz="1400" b="0">
                <a:solidFill>
                  <a:srgbClr val="663300"/>
                </a:solidFill>
              </a:rPr>
              <a:pPr algn="r"/>
              <a:t>22</a:t>
            </a:fld>
            <a:endParaRPr lang="ru-RU" sz="1400" b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90D49E-1AEA-4409-AF4F-1AF1DE0C8FFE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064500" cy="1081088"/>
          </a:xfrm>
        </p:spPr>
        <p:txBody>
          <a:bodyPr/>
          <a:lstStyle/>
          <a:p>
            <a:pPr algn="ctr"/>
            <a:r>
              <a:rPr lang="ru-RU" sz="1800" b="1" smtClean="0">
                <a:solidFill>
                  <a:schemeClr val="hlink"/>
                </a:solidFill>
              </a:rPr>
              <a:t>Развитие возобновляемой энергетики означает развитие наукоемких технологий и оборудования.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2600" y="1565275"/>
            <a:ext cx="8229600" cy="4824413"/>
          </a:xfrm>
          <a:solidFill>
            <a:srgbClr val="FFFF66"/>
          </a:solidFill>
          <a:ln>
            <a:solidFill>
              <a:srgbClr val="FF99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400" smtClean="0">
                <a:solidFill>
                  <a:srgbClr val="663300"/>
                </a:solidFill>
              </a:rPr>
              <a:t>       </a:t>
            </a:r>
            <a:r>
              <a:rPr lang="ru-RU" sz="2000" b="0" smtClean="0">
                <a:solidFill>
                  <a:srgbClr val="663300"/>
                </a:solidFill>
              </a:rPr>
              <a:t>В технологиях возобновляемой энергетики реализуются последние достижения многих научных направлений и технологий: метеорологии, аэродинамики, электроэнергетики, теплоэнергетики, генераторо- и турбостроения, микроэлектроники, силовой электроники, нанотехнологии, материаловедения и т.д.</a:t>
            </a:r>
          </a:p>
          <a:p>
            <a:pPr algn="ctr">
              <a:buFontTx/>
              <a:buNone/>
            </a:pPr>
            <a:r>
              <a:rPr lang="ru-RU" sz="2000" b="0" smtClean="0">
                <a:solidFill>
                  <a:srgbClr val="663300"/>
                </a:solidFill>
              </a:rPr>
              <a:t>В свою очередь развитие наукоемких технологий имеет значительный социальный и макроэкономический эффект в виде создания </a:t>
            </a:r>
            <a:r>
              <a:rPr lang="ru-RU" sz="2000" b="0" smtClean="0">
                <a:solidFill>
                  <a:schemeClr val="hlink"/>
                </a:solidFill>
              </a:rPr>
              <a:t>дополнительных рабочих мест</a:t>
            </a:r>
            <a:r>
              <a:rPr lang="ru-RU" sz="2000" b="0" smtClean="0">
                <a:solidFill>
                  <a:srgbClr val="663300"/>
                </a:solidFill>
              </a:rPr>
              <a:t> за счет сохранения и расширения научной, производственной и эксплуатационной инфраструктуры энергетики, а также создания возможности экспорта наукоемкого оборудования.</a:t>
            </a:r>
          </a:p>
        </p:txBody>
      </p:sp>
      <p:sp>
        <p:nvSpPr>
          <p:cNvPr id="26629" name="Rectangle 6"/>
          <p:cNvSpPr txBox="1">
            <a:spLocks noGrp="1" noChangeArrowheads="1"/>
          </p:cNvSpPr>
          <p:nvPr/>
        </p:nvSpPr>
        <p:spPr bwMode="auto">
          <a:xfrm>
            <a:off x="8532813" y="188913"/>
            <a:ext cx="441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53CAA4-320D-4BA7-800C-9D98F1616D2A}" type="slidenum">
              <a:rPr lang="ru-RU" sz="1400" b="0">
                <a:solidFill>
                  <a:srgbClr val="663300"/>
                </a:solidFill>
              </a:rPr>
              <a:pPr algn="r"/>
              <a:t>23</a:t>
            </a:fld>
            <a:endParaRPr lang="ru-RU" sz="1400" b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C0B28-C21A-4901-B9C1-0B1714EBE7A6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5113" y="436563"/>
            <a:ext cx="6665912" cy="320675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CC0000"/>
                </a:solidFill>
              </a:rPr>
              <a:t>Аргументы ЗА: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341438"/>
            <a:ext cx="8229600" cy="4824412"/>
          </a:xfrm>
          <a:solidFill>
            <a:srgbClr val="FFFF66"/>
          </a:solidFill>
          <a:ln>
            <a:solidFill>
              <a:srgbClr val="FF9900"/>
            </a:solidFill>
          </a:ln>
        </p:spPr>
        <p:txBody>
          <a:bodyPr/>
          <a:lstStyle/>
          <a:p>
            <a:endParaRPr lang="ru-RU" sz="2000" b="0" smtClean="0">
              <a:solidFill>
                <a:srgbClr val="663300"/>
              </a:solidFill>
            </a:endParaRPr>
          </a:p>
          <a:p>
            <a:r>
              <a:rPr lang="ru-RU" sz="2000" b="0" smtClean="0">
                <a:solidFill>
                  <a:srgbClr val="663300"/>
                </a:solidFill>
              </a:rPr>
              <a:t>возобновляемая энергетика стремительно развивается более, чем в 80 странах мира.</a:t>
            </a:r>
          </a:p>
          <a:p>
            <a:endParaRPr lang="ru-RU" sz="2000" b="0" smtClean="0">
              <a:solidFill>
                <a:srgbClr val="663300"/>
              </a:solidFill>
            </a:endParaRPr>
          </a:p>
          <a:p>
            <a:pPr lvl="1">
              <a:buFontTx/>
              <a:buNone/>
            </a:pPr>
            <a:r>
              <a:rPr lang="ru-RU" sz="2000" b="0" smtClean="0">
                <a:solidFill>
                  <a:srgbClr val="663300"/>
                </a:solidFill>
              </a:rPr>
              <a:t>		В условиях кризиса темпы роста в 2006 -2008 годах по отношению к предыдущему году составили:</a:t>
            </a:r>
          </a:p>
          <a:p>
            <a:pPr lvl="1">
              <a:buFontTx/>
              <a:buNone/>
            </a:pPr>
            <a:r>
              <a:rPr lang="ru-RU" sz="2000" b="0" smtClean="0">
                <a:solidFill>
                  <a:srgbClr val="663300"/>
                </a:solidFill>
              </a:rPr>
              <a:t>                   по ветроэнергетике  </a:t>
            </a:r>
            <a:r>
              <a:rPr lang="ru-RU" sz="2000" b="0" smtClean="0">
                <a:solidFill>
                  <a:schemeClr val="hlink"/>
                </a:solidFill>
              </a:rPr>
              <a:t>20 – 25 %</a:t>
            </a:r>
            <a:r>
              <a:rPr lang="ru-RU" sz="2000" b="0" smtClean="0">
                <a:solidFill>
                  <a:srgbClr val="663300"/>
                </a:solidFill>
              </a:rPr>
              <a:t> ;</a:t>
            </a:r>
          </a:p>
          <a:p>
            <a:pPr lvl="1">
              <a:buFontTx/>
              <a:buNone/>
            </a:pPr>
            <a:r>
              <a:rPr lang="ru-RU" sz="2000" b="0" smtClean="0">
                <a:solidFill>
                  <a:srgbClr val="663300"/>
                </a:solidFill>
              </a:rPr>
              <a:t>                   по фотоэнергетике  </a:t>
            </a:r>
            <a:r>
              <a:rPr lang="ru-RU" sz="2000" b="0" smtClean="0">
                <a:solidFill>
                  <a:schemeClr val="hlink"/>
                </a:solidFill>
              </a:rPr>
              <a:t>40 – 45 %</a:t>
            </a:r>
            <a:r>
              <a:rPr lang="ru-RU" sz="2000" b="0" smtClean="0">
                <a:solidFill>
                  <a:srgbClr val="663300"/>
                </a:solidFill>
              </a:rPr>
              <a:t> ;</a:t>
            </a:r>
          </a:p>
          <a:p>
            <a:pPr lvl="1">
              <a:buFontTx/>
              <a:buNone/>
            </a:pPr>
            <a:r>
              <a:rPr lang="ru-RU" sz="2000" b="0" smtClean="0">
                <a:solidFill>
                  <a:srgbClr val="663300"/>
                </a:solidFill>
              </a:rPr>
              <a:t>                   по солнечным коллекторам  </a:t>
            </a:r>
            <a:r>
              <a:rPr lang="ru-RU" sz="2000" b="0" smtClean="0">
                <a:solidFill>
                  <a:schemeClr val="hlink"/>
                </a:solidFill>
              </a:rPr>
              <a:t>10 – 15 %.</a:t>
            </a:r>
          </a:p>
          <a:p>
            <a:endParaRPr lang="ru-RU" sz="2000" b="0" smtClean="0">
              <a:solidFill>
                <a:schemeClr val="hlink"/>
              </a:solidFill>
            </a:endParaRPr>
          </a:p>
          <a:p>
            <a:r>
              <a:rPr lang="ru-RU" sz="2000" b="0" smtClean="0">
                <a:solidFill>
                  <a:srgbClr val="663300"/>
                </a:solidFill>
              </a:rPr>
              <a:t>отсутствие потенциальной опасности </a:t>
            </a:r>
            <a:r>
              <a:rPr lang="ru-RU" sz="2000" b="0" smtClean="0">
                <a:solidFill>
                  <a:schemeClr val="hlink"/>
                </a:solidFill>
              </a:rPr>
              <a:t>техногенных катастроф.</a:t>
            </a:r>
          </a:p>
          <a:p>
            <a:pPr lvl="1">
              <a:buFontTx/>
              <a:buNone/>
            </a:pPr>
            <a:endParaRPr lang="ru-RU" sz="1800" b="0" smtClean="0">
              <a:solidFill>
                <a:schemeClr val="hlink"/>
              </a:solidFill>
            </a:endParaRPr>
          </a:p>
        </p:txBody>
      </p:sp>
      <p:sp>
        <p:nvSpPr>
          <p:cNvPr id="27653" name="Rectangle 6"/>
          <p:cNvSpPr txBox="1">
            <a:spLocks noGrp="1" noChangeArrowheads="1"/>
          </p:cNvSpPr>
          <p:nvPr/>
        </p:nvSpPr>
        <p:spPr bwMode="auto">
          <a:xfrm>
            <a:off x="8459788" y="188913"/>
            <a:ext cx="514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D9CDBA9-321F-4CCC-9545-2193481B045E}" type="slidenum">
              <a:rPr lang="ru-RU" sz="1400" b="0">
                <a:solidFill>
                  <a:srgbClr val="663300"/>
                </a:solidFill>
              </a:rPr>
              <a:pPr algn="ctr"/>
              <a:t>24</a:t>
            </a:fld>
            <a:endParaRPr lang="ru-RU" sz="1400" b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D21ED7-E5CD-4F88-AA99-2E153CCA948C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0416663-1568-4A6C-AAB8-278C7319C4B1}" type="slidenum">
              <a:rPr lang="ru-RU" sz="1400" b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25</a:t>
            </a:fld>
            <a:endParaRPr lang="ru-RU" sz="14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87363"/>
            <a:ext cx="7772400" cy="520700"/>
          </a:xfrm>
          <a:ln>
            <a:solidFill>
              <a:srgbClr val="FF9900"/>
            </a:solidFill>
          </a:ln>
        </p:spPr>
        <p:txBody>
          <a:bodyPr/>
          <a:lstStyle/>
          <a:p>
            <a:pPr algn="ctr"/>
            <a:r>
              <a:rPr lang="ru-RU" sz="2000" b="1" smtClean="0">
                <a:solidFill>
                  <a:srgbClr val="CC3300"/>
                </a:solidFill>
              </a:rPr>
              <a:t>Развитие возобновляемой энергетики означает: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2600" y="1985963"/>
            <a:ext cx="8229600" cy="4114800"/>
          </a:xfrm>
          <a:solidFill>
            <a:srgbClr val="FFFF66"/>
          </a:solidFill>
          <a:ln>
            <a:solidFill>
              <a:srgbClr val="FF9900"/>
            </a:solidFill>
          </a:ln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0" smtClean="0">
                <a:solidFill>
                  <a:srgbClr val="663300"/>
                </a:solidFill>
              </a:rPr>
              <a:t>повышение  </a:t>
            </a:r>
            <a:r>
              <a:rPr lang="ru-RU" b="0" smtClean="0">
                <a:solidFill>
                  <a:schemeClr val="hlink"/>
                </a:solidFill>
              </a:rPr>
              <a:t>экологической безопасности</a:t>
            </a:r>
            <a:r>
              <a:rPr lang="ru-RU" b="0" smtClean="0">
                <a:solidFill>
                  <a:srgbClr val="663300"/>
                </a:solidFill>
              </a:rPr>
              <a:t> в локальных территориях, т.е. снижение вредных выбросов от электрических и котельных установок в городах со сложной экологической обстановкой, в местах </a:t>
            </a:r>
            <a:r>
              <a:rPr lang="ru-RU" b="0" smtClean="0">
                <a:solidFill>
                  <a:schemeClr val="hlink"/>
                </a:solidFill>
              </a:rPr>
              <a:t>массового отдыха</a:t>
            </a:r>
            <a:r>
              <a:rPr lang="ru-RU" b="0" smtClean="0">
                <a:solidFill>
                  <a:srgbClr val="663300"/>
                </a:solidFill>
              </a:rPr>
              <a:t> населения, </a:t>
            </a:r>
            <a:r>
              <a:rPr lang="ru-RU" b="0" smtClean="0">
                <a:solidFill>
                  <a:schemeClr val="hlink"/>
                </a:solidFill>
              </a:rPr>
              <a:t>санитарно-курортных </a:t>
            </a:r>
            <a:r>
              <a:rPr lang="ru-RU" b="0" smtClean="0">
                <a:solidFill>
                  <a:srgbClr val="663300"/>
                </a:solidFill>
              </a:rPr>
              <a:t>местностях и </a:t>
            </a:r>
            <a:r>
              <a:rPr lang="ru-RU" b="0" smtClean="0">
                <a:solidFill>
                  <a:schemeClr val="hlink"/>
                </a:solidFill>
              </a:rPr>
              <a:t>заповедных</a:t>
            </a:r>
            <a:r>
              <a:rPr lang="ru-RU" b="0" smtClean="0">
                <a:solidFill>
                  <a:srgbClr val="663300"/>
                </a:solidFill>
              </a:rPr>
              <a:t> зонах.</a:t>
            </a:r>
          </a:p>
        </p:txBody>
      </p:sp>
      <p:sp>
        <p:nvSpPr>
          <p:cNvPr id="28678" name="Rectangle 6"/>
          <p:cNvSpPr txBox="1">
            <a:spLocks noGrp="1" noChangeArrowheads="1"/>
          </p:cNvSpPr>
          <p:nvPr/>
        </p:nvSpPr>
        <p:spPr bwMode="auto">
          <a:xfrm>
            <a:off x="8459788" y="188913"/>
            <a:ext cx="514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0">
                <a:solidFill>
                  <a:srgbClr val="663300"/>
                </a:solidFill>
              </a:rPr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2EBA1-4885-4BF9-B8B9-DD396174E419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76312"/>
          </a:xfrm>
        </p:spPr>
        <p:txBody>
          <a:bodyPr/>
          <a:lstStyle/>
          <a:p>
            <a:pPr algn="ctr"/>
            <a:r>
              <a:rPr lang="ru-RU" sz="1800" b="1" smtClean="0">
                <a:solidFill>
                  <a:srgbClr val="CC3300"/>
                </a:solidFill>
              </a:rPr>
              <a:t>Об экономической эффективности возобновляемой энергетики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229600" cy="5111750"/>
          </a:xfrm>
          <a:ln>
            <a:solidFill>
              <a:srgbClr val="FF99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1600" b="0" smtClean="0">
                <a:solidFill>
                  <a:srgbClr val="800000"/>
                </a:solidFill>
              </a:rPr>
              <a:t>		Вот что пишут об экономической оценке ведущие специалисты Мирового Банка.</a:t>
            </a:r>
          </a:p>
          <a:p>
            <a:pPr>
              <a:buFontTx/>
              <a:buNone/>
            </a:pPr>
            <a:r>
              <a:rPr lang="en-US" sz="1600" b="0" smtClean="0">
                <a:solidFill>
                  <a:srgbClr val="800000"/>
                </a:solidFill>
              </a:rPr>
              <a:t>		</a:t>
            </a:r>
            <a:r>
              <a:rPr lang="ru-RU" sz="1600" b="0" smtClean="0">
                <a:solidFill>
                  <a:srgbClr val="800000"/>
                </a:solidFill>
              </a:rPr>
              <a:t>«Традиционный финансовый анализ основан на расчете дисконтированного кеш-флоу. Но такого рода анализ не способен адекватно учесть </a:t>
            </a:r>
            <a:r>
              <a:rPr lang="ru-RU" sz="1600" b="0" smtClean="0">
                <a:solidFill>
                  <a:schemeClr val="hlink"/>
                </a:solidFill>
              </a:rPr>
              <a:t>будущие риски</a:t>
            </a:r>
            <a:r>
              <a:rPr lang="ru-RU" sz="1600" b="0" smtClean="0">
                <a:solidFill>
                  <a:srgbClr val="800000"/>
                </a:solidFill>
              </a:rPr>
              <a:t>, связанные с ценами на топливо. Он также полностью </a:t>
            </a:r>
            <a:r>
              <a:rPr lang="ru-RU" sz="1600" b="0" smtClean="0">
                <a:solidFill>
                  <a:schemeClr val="hlink"/>
                </a:solidFill>
              </a:rPr>
              <a:t>игнорирует затраты</a:t>
            </a:r>
            <a:r>
              <a:rPr lang="ru-RU" sz="1600" b="0" smtClean="0">
                <a:solidFill>
                  <a:srgbClr val="800000"/>
                </a:solidFill>
              </a:rPr>
              <a:t> на охрану окружающей среды и здравоохранение, связанные с эмиссиями на электростанциях сжигающих ископаемое топливо.</a:t>
            </a:r>
          </a:p>
          <a:p>
            <a:pPr>
              <a:buFontTx/>
              <a:buNone/>
            </a:pPr>
            <a:r>
              <a:rPr lang="ru-RU" sz="1600" b="0" smtClean="0">
                <a:solidFill>
                  <a:srgbClr val="800000"/>
                </a:solidFill>
              </a:rPr>
              <a:t>		Если мы рассмотрим затраты на полный технический цикл, то некоторые возобновляемые источники уже сейчас могут конкурировать с традиционными энергетическими ресурсами. Несмотря на это, потенциал этих финансово жизнеспособных технологий ВИЭ </a:t>
            </a:r>
            <a:r>
              <a:rPr lang="ru-RU" sz="1600" b="0" smtClean="0">
                <a:solidFill>
                  <a:schemeClr val="hlink"/>
                </a:solidFill>
              </a:rPr>
              <a:t>не реализуется полностью из-за различных барьеров рынка, таких как государственное субсидирование традиционных топлив</a:t>
            </a:r>
            <a:r>
              <a:rPr lang="ru-RU" sz="1600" b="0" smtClean="0">
                <a:solidFill>
                  <a:srgbClr val="800000"/>
                </a:solidFill>
              </a:rPr>
              <a:t>». По данным этих авторов ежегодное государственное финансирование в СНГ газовой промышленности составляет 25 млрд. долл. США, а электроэнергетики – 15 млрд. долл. США. </a:t>
            </a:r>
          </a:p>
          <a:p>
            <a:pPr>
              <a:buFontTx/>
              <a:buNone/>
            </a:pPr>
            <a:r>
              <a:rPr lang="ru-RU" sz="1600" b="0" smtClean="0">
                <a:solidFill>
                  <a:srgbClr val="800000"/>
                </a:solidFill>
              </a:rPr>
              <a:t>		</a:t>
            </a:r>
            <a:r>
              <a:rPr lang="ru-RU" sz="1200" b="0" smtClean="0">
                <a:solidFill>
                  <a:srgbClr val="800000"/>
                </a:solidFill>
              </a:rPr>
              <a:t>Источник: </a:t>
            </a:r>
            <a:r>
              <a:rPr lang="en-US" sz="1200" b="0" smtClean="0">
                <a:solidFill>
                  <a:srgbClr val="800000"/>
                </a:solidFill>
              </a:rPr>
              <a:t>Anil Cabraal, Sachin Agarwal, Masaki Takahashi, </a:t>
            </a:r>
            <a:r>
              <a:rPr lang="ru-RU" sz="1200" b="0" smtClean="0">
                <a:solidFill>
                  <a:srgbClr val="800000"/>
                </a:solidFill>
              </a:rPr>
              <a:t>«</a:t>
            </a:r>
            <a:r>
              <a:rPr lang="en-US" sz="1200" b="0" smtClean="0">
                <a:solidFill>
                  <a:srgbClr val="800000"/>
                </a:solidFill>
              </a:rPr>
              <a:t>Rising tu the challenge</a:t>
            </a:r>
            <a:r>
              <a:rPr lang="ru-RU" sz="1200" b="0" smtClean="0">
                <a:solidFill>
                  <a:srgbClr val="800000"/>
                </a:solidFill>
              </a:rPr>
              <a:t>»</a:t>
            </a:r>
            <a:r>
              <a:rPr lang="en-US" sz="1200" b="0" smtClean="0">
                <a:solidFill>
                  <a:srgbClr val="800000"/>
                </a:solidFill>
              </a:rPr>
              <a:t>/ Renwable Energy World, July-August 2007</a:t>
            </a:r>
            <a:endParaRPr lang="ru-RU" sz="1200" b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5DA855-B829-4A1B-BBC9-E4C1DA98C085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971550" y="117475"/>
            <a:ext cx="7416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600">
                <a:solidFill>
                  <a:srgbClr val="CC3300"/>
                </a:solidFill>
              </a:rPr>
              <a:t>Годовые субсидии в энергетику некоторых стран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79388" y="742950"/>
          <a:ext cx="8697912" cy="5926138"/>
        </p:xfrm>
        <a:graphic>
          <a:graphicData uri="http://schemas.openxmlformats.org/presentationml/2006/ole">
            <p:oleObj spid="_x0000_s3074" name="Диаграмма" r:id="rId3" imgW="6591158" imgH="4400570" progId="MSGraph.Chart.8">
              <p:embed followColorScheme="full"/>
            </p:oleObj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258888" y="6237288"/>
            <a:ext cx="7221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000">
                <a:solidFill>
                  <a:srgbClr val="800000"/>
                </a:solidFill>
              </a:rPr>
              <a:t>Источник: </a:t>
            </a:r>
            <a:r>
              <a:rPr lang="en-US" sz="1000">
                <a:solidFill>
                  <a:srgbClr val="800000"/>
                </a:solidFill>
              </a:rPr>
              <a:t>IEA, World Energy Outlook,2006, Renewable Energy World, July, </a:t>
            </a:r>
            <a:r>
              <a:rPr lang="ru-RU" sz="1000">
                <a:solidFill>
                  <a:srgbClr val="800000"/>
                </a:solidFill>
              </a:rPr>
              <a:t>August, 2007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>
          <a:xfrm>
            <a:off x="3644900" y="415925"/>
            <a:ext cx="1166813" cy="250825"/>
          </a:xfrm>
          <a:noFill/>
        </p:spPr>
        <p:txBody>
          <a:bodyPr/>
          <a:lstStyle/>
          <a:p>
            <a:r>
              <a:rPr lang="ru-RU" sz="1000" b="1" smtClean="0"/>
              <a:t>газ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6227763" y="384175"/>
            <a:ext cx="1492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электричество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A7AC01-3922-4A71-B81B-1D4CEDD873CA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201613" y="1052513"/>
            <a:ext cx="881380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800" b="0"/>
              <a:t>       В США по данной проблеме проведено много исследований. Вот как звучит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 вывод по проблеме </a:t>
            </a:r>
            <a:r>
              <a:rPr lang="en-US" sz="1800" b="0"/>
              <a:t>Utiliti Wind Group</a:t>
            </a:r>
            <a:r>
              <a:rPr lang="ru-RU" sz="1800" b="0"/>
              <a:t> </a:t>
            </a:r>
            <a:r>
              <a:rPr lang="en-US" sz="1800" b="0"/>
              <a:t> ( </a:t>
            </a:r>
            <a:r>
              <a:rPr lang="ru-RU" sz="1800" b="0"/>
              <a:t>организация включающая 55 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электрических компаний США, имеющих в своих энергосистемах ветростанции).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       «</a:t>
            </a:r>
            <a:r>
              <a:rPr lang="ru-RU" sz="1800" b="0" i="1" u="sng"/>
              <a:t>Устаревшие и непрофессиональное мнение</a:t>
            </a:r>
            <a:r>
              <a:rPr lang="ru-RU" sz="1800" b="0"/>
              <a:t>, одно из главных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 беспокойств, часто выражаемое в энергетике состоит в том, что ветростанции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 будут нуждаться в резервировании или передаваемой мощности в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 равном объеме. Сейчас ясно, что как раз при умеренной доле ветроэнергетики,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 необходимость иметь  дополнительную генерирующую мощность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 для компенсации нестабильности ветростанции, </a:t>
            </a:r>
            <a:r>
              <a:rPr lang="ru-RU" sz="1800" b="0" i="1"/>
              <a:t>значительно меньше,</a:t>
            </a:r>
          </a:p>
          <a:p>
            <a:pPr>
              <a:spcBef>
                <a:spcPct val="20000"/>
              </a:spcBef>
            </a:pPr>
            <a:r>
              <a:rPr lang="ru-RU" sz="1800" b="0" i="1"/>
              <a:t>чем один к одному и часто близко к нулю</a:t>
            </a:r>
            <a:r>
              <a:rPr lang="ru-RU" sz="1800" b="0"/>
              <a:t>».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       Одно из авторитетнейших исследований, проведенное в 2004 году 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для департамента коммерции штата Миннесота США, подтвердило, что 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дополнительное включение ВЭС мощностью 1500МВт в энергосистему 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наибольшего объединения  </a:t>
            </a:r>
            <a:r>
              <a:rPr lang="en-US" sz="1800" b="0"/>
              <a:t>Xeel Energy </a:t>
            </a:r>
            <a:r>
              <a:rPr lang="ru-RU" sz="1800" b="0"/>
              <a:t>в штате Миннесота, будет нуждаться 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в дополнительном вводе мощностей всего лишь 8 МВт на традиционном</a:t>
            </a:r>
          </a:p>
          <a:p>
            <a:pPr>
              <a:spcBef>
                <a:spcPct val="20000"/>
              </a:spcBef>
            </a:pPr>
            <a:r>
              <a:rPr lang="ru-RU" sz="1800" b="0"/>
              <a:t> топливе, для того, чтобы погасить дополнительные вариации мощности.</a:t>
            </a:r>
          </a:p>
          <a:p>
            <a:pPr>
              <a:spcBef>
                <a:spcPct val="20000"/>
              </a:spcBef>
            </a:pPr>
            <a:endParaRPr lang="ru-RU" sz="1800" b="0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042988" y="692150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900113" y="260350"/>
            <a:ext cx="73453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400">
                <a:solidFill>
                  <a:srgbClr val="CC0000"/>
                </a:solidFill>
              </a:rPr>
              <a:t>О необходимости резервирования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400">
                <a:solidFill>
                  <a:srgbClr val="CC0000"/>
                </a:solidFill>
              </a:rPr>
              <a:t>мощности ВЭС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8575675" y="58738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4225" y="301625"/>
            <a:ext cx="7772400" cy="1470025"/>
          </a:xfrm>
        </p:spPr>
        <p:txBody>
          <a:bodyPr/>
          <a:lstStyle/>
          <a:p>
            <a:pPr algn="ctr"/>
            <a:r>
              <a:rPr lang="ru-RU" smtClean="0"/>
              <a:t>СПАСИБО ЗА ВНИМАНИЕ!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5275" y="1804988"/>
            <a:ext cx="6400800" cy="1752600"/>
          </a:xfrm>
          <a:solidFill>
            <a:srgbClr val="FFFF66"/>
          </a:solidFill>
        </p:spPr>
        <p:txBody>
          <a:bodyPr/>
          <a:lstStyle/>
          <a:p>
            <a:pPr algn="ctr"/>
            <a:endParaRPr lang="ru-RU" smtClean="0"/>
          </a:p>
        </p:txBody>
      </p:sp>
      <p:grpSp>
        <p:nvGrpSpPr>
          <p:cNvPr id="4101" name="Group 85"/>
          <p:cNvGrpSpPr>
            <a:grpSpLocks/>
          </p:cNvGrpSpPr>
          <p:nvPr/>
        </p:nvGrpSpPr>
        <p:grpSpPr bwMode="auto">
          <a:xfrm>
            <a:off x="122238" y="122238"/>
            <a:ext cx="901700" cy="1322387"/>
            <a:chOff x="441" y="954"/>
            <a:chExt cx="1252" cy="3240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441" y="954"/>
            <a:ext cx="1252" cy="1462"/>
          </p:xfrm>
          <a:graphic>
            <a:graphicData uri="http://schemas.openxmlformats.org/presentationml/2006/ole">
              <p:oleObj spid="_x0000_s4098" name="Точечный рисунок" r:id="rId3" imgW="1066667" imgH="1123810" progId="PBrush">
                <p:embed/>
              </p:oleObj>
            </a:graphicData>
          </a:graphic>
        </p:graphicFrame>
        <p:grpSp>
          <p:nvGrpSpPr>
            <p:cNvPr id="4102" name="Group 87"/>
            <p:cNvGrpSpPr>
              <a:grpSpLocks/>
            </p:cNvGrpSpPr>
            <p:nvPr/>
          </p:nvGrpSpPr>
          <p:grpSpPr bwMode="auto">
            <a:xfrm>
              <a:off x="621" y="3114"/>
              <a:ext cx="864" cy="1080"/>
              <a:chOff x="423" y="2921"/>
              <a:chExt cx="864" cy="3024"/>
            </a:xfrm>
          </p:grpSpPr>
          <p:sp>
            <p:nvSpPr>
              <p:cNvPr id="4104" name="Line 88"/>
              <p:cNvSpPr>
                <a:spLocks noChangeShapeType="1"/>
              </p:cNvSpPr>
              <p:nvPr/>
            </p:nvSpPr>
            <p:spPr bwMode="auto">
              <a:xfrm flipV="1">
                <a:off x="815" y="2921"/>
                <a:ext cx="0" cy="3024"/>
              </a:xfrm>
              <a:prstGeom prst="line">
                <a:avLst/>
              </a:prstGeom>
              <a:noFill/>
              <a:ln w="920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Line 89"/>
              <p:cNvSpPr>
                <a:spLocks noChangeShapeType="1"/>
              </p:cNvSpPr>
              <p:nvPr/>
            </p:nvSpPr>
            <p:spPr bwMode="auto">
              <a:xfrm flipV="1">
                <a:off x="527" y="2921"/>
                <a:ext cx="0" cy="3024"/>
              </a:xfrm>
              <a:prstGeom prst="line">
                <a:avLst/>
              </a:prstGeom>
              <a:noFill/>
              <a:ln w="539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AutoShape 90"/>
              <p:cNvSpPr>
                <a:spLocks noChangeArrowheads="1"/>
              </p:cNvSpPr>
              <p:nvPr/>
            </p:nvSpPr>
            <p:spPr bwMode="auto">
              <a:xfrm rot="5400000">
                <a:off x="783" y="2561"/>
                <a:ext cx="144" cy="864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endParaRPr lang="ru-RU" b="0"/>
              </a:p>
            </p:txBody>
          </p:sp>
          <p:sp>
            <p:nvSpPr>
              <p:cNvPr id="4107" name="Line 91"/>
              <p:cNvSpPr>
                <a:spLocks noChangeShapeType="1"/>
              </p:cNvSpPr>
              <p:nvPr/>
            </p:nvSpPr>
            <p:spPr bwMode="auto">
              <a:xfrm flipV="1">
                <a:off x="1103" y="3065"/>
                <a:ext cx="0" cy="2880"/>
              </a:xfrm>
              <a:prstGeom prst="line">
                <a:avLst/>
              </a:prstGeom>
              <a:noFill/>
              <a:ln w="1333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3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621" y="2394"/>
              <a:ext cx="1008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/>
                  <a:cs typeface="Times New Roman"/>
                </a:rPr>
                <a:t>IES</a:t>
              </a:r>
              <a:endParaRPr lang="ru-RU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B52157-C923-4DEE-9271-6CEA969D5590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42925" y="122238"/>
            <a:ext cx="78168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Ветроэнергетика 2010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Программа «</a:t>
            </a:r>
            <a:r>
              <a:rPr lang="en-US">
                <a:solidFill>
                  <a:srgbClr val="000099"/>
                </a:solidFill>
              </a:rPr>
              <a:t>Wind Force – 10</a:t>
            </a:r>
            <a:r>
              <a:rPr lang="ru-RU">
                <a:solidFill>
                  <a:srgbClr val="000099"/>
                </a:solidFill>
              </a:rPr>
              <a:t>»  </a:t>
            </a:r>
          </a:p>
        </p:txBody>
      </p:sp>
      <p:graphicFrame>
        <p:nvGraphicFramePr>
          <p:cNvPr id="50607" name="Group 431"/>
          <p:cNvGraphicFramePr>
            <a:graphicFrameLocks noGrp="1"/>
          </p:cNvGraphicFramePr>
          <p:nvPr/>
        </p:nvGraphicFramePr>
        <p:xfrm>
          <a:off x="122238" y="963613"/>
          <a:ext cx="8845550" cy="2590800"/>
        </p:xfrm>
        <a:graphic>
          <a:graphicData uri="http://schemas.openxmlformats.org/drawingml/2006/table">
            <a:tbl>
              <a:tblPr/>
              <a:tblGrid>
                <a:gridCol w="939800"/>
                <a:gridCol w="635000"/>
                <a:gridCol w="635000"/>
                <a:gridCol w="636587"/>
                <a:gridCol w="635000"/>
                <a:gridCol w="635000"/>
                <a:gridCol w="635000"/>
                <a:gridCol w="636588"/>
                <a:gridCol w="635000"/>
                <a:gridCol w="635000"/>
                <a:gridCol w="728662"/>
                <a:gridCol w="730250"/>
                <a:gridCol w="728663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W.F. -10,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МВт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13273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33371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41781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66929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85407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109428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140556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181252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МВт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18449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23794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30278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39357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59084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74223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93849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121188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158738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194390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к прогнозу, МВт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18182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 же 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58" name="Rectangle 432"/>
          <p:cNvSpPr>
            <a:spLocks noChangeArrowheads="1"/>
          </p:cNvSpPr>
          <p:nvPr/>
        </p:nvSpPr>
        <p:spPr bwMode="auto">
          <a:xfrm>
            <a:off x="1565275" y="4178300"/>
            <a:ext cx="6635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0"/>
              <a:t>Среднегодовой темп прироста 2000-2010 гг. – 26,55 %</a:t>
            </a:r>
            <a:endParaRPr lang="en-US" b="0"/>
          </a:p>
          <a:p>
            <a:pPr algn="ctr"/>
            <a:endParaRPr lang="ru-RU" b="0"/>
          </a:p>
          <a:p>
            <a:pPr algn="ctr"/>
            <a:r>
              <a:rPr lang="ru-RU" b="0"/>
              <a:t>Среднегодовой темп прироста 2005-2010 гг. – 26,89 %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115993-706B-4590-8EB1-FDB202DE9923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42925" y="122238"/>
            <a:ext cx="78168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Установленная мощность ВЭС на конец 2010 г.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(первых 10 стран) 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675" y="1047750"/>
            <a:ext cx="462756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3938"/>
            <a:ext cx="45720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718ABF-6AE0-46A3-BAAB-CC606E3508C7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42925" y="122238"/>
            <a:ext cx="7816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Ввод мощности ВЭС в 2010 г.   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(первых 10 стран) </a:t>
            </a:r>
          </a:p>
          <a:p>
            <a:pPr algn="ctr">
              <a:spcBef>
                <a:spcPct val="50000"/>
              </a:spcBef>
            </a:pPr>
            <a:endParaRPr lang="ru-RU">
              <a:solidFill>
                <a:srgbClr val="000099"/>
              </a:solidFill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675" y="1204913"/>
            <a:ext cx="468947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1206500"/>
            <a:ext cx="468947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2BEBF7-CBF5-47C2-86E4-A32C5AF1147E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63575" y="122238"/>
            <a:ext cx="781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Введенные и установленные мощности сетевых ФЭС в 2005 - 2009 гг.</a:t>
            </a:r>
          </a:p>
        </p:txBody>
      </p:sp>
      <p:graphicFrame>
        <p:nvGraphicFramePr>
          <p:cNvPr id="54277" name="Group 5"/>
          <p:cNvGraphicFramePr>
            <a:graphicFrameLocks noGrp="1"/>
          </p:cNvGraphicFramePr>
          <p:nvPr/>
        </p:nvGraphicFramePr>
        <p:xfrm>
          <a:off x="179388" y="836613"/>
          <a:ext cx="8785225" cy="5443859"/>
        </p:xfrm>
        <a:graphic>
          <a:graphicData uri="http://schemas.openxmlformats.org/drawingml/2006/table">
            <a:tbl>
              <a:tblPr/>
              <a:tblGrid>
                <a:gridCol w="1781175"/>
                <a:gridCol w="776287"/>
                <a:gridCol w="776288"/>
                <a:gridCol w="774700"/>
                <a:gridCol w="776287"/>
                <a:gridCol w="776288"/>
                <a:gridCol w="676275"/>
                <a:gridCol w="719137"/>
                <a:gridCol w="865188"/>
                <a:gridCol w="863600"/>
              </a:tblGrid>
              <a:tr h="4587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Страны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Введенные мощности (МВт)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Установленные мощности на конец года (ГВт)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Япония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США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Италия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Ю. Корея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Другие страны Европы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Другие страны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 введенные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 установлен-ные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81" name="Rectangle 143"/>
          <p:cNvSpPr>
            <a:spLocks noChangeArrowheads="1"/>
          </p:cNvSpPr>
          <p:nvPr/>
        </p:nvSpPr>
        <p:spPr bwMode="auto">
          <a:xfrm>
            <a:off x="827088" y="6453188"/>
            <a:ext cx="73453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900">
                <a:solidFill>
                  <a:srgbClr val="000099"/>
                </a:solidFill>
              </a:rPr>
              <a:t>Источник: </a:t>
            </a:r>
            <a:r>
              <a:rPr lang="en-US" sz="900">
                <a:solidFill>
                  <a:srgbClr val="000099"/>
                </a:solidFill>
              </a:rPr>
              <a:t>REN 21,</a:t>
            </a:r>
            <a:r>
              <a:rPr lang="ru-RU" sz="900">
                <a:solidFill>
                  <a:srgbClr val="000099"/>
                </a:solidFill>
              </a:rPr>
              <a:t> </a:t>
            </a:r>
            <a:r>
              <a:rPr lang="en-US" sz="900">
                <a:solidFill>
                  <a:srgbClr val="000099"/>
                </a:solidFill>
              </a:rPr>
              <a:t>Renewable global status report / 200</a:t>
            </a:r>
            <a:r>
              <a:rPr lang="ru-RU" sz="900">
                <a:solidFill>
                  <a:srgbClr val="000099"/>
                </a:solidFill>
              </a:rPr>
              <a:t>6-2010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889660-D903-44BE-8B44-578591DB11D6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63575" y="122238"/>
            <a:ext cx="781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Динамика установленной мощности ФЭС в мире за период 1995 - 2009 гг., ГВт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1271588"/>
            <a:ext cx="6029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4CB28-4E19-4D24-AE31-05000732BA90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242888"/>
            <a:ext cx="8597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Производство биотоплива и биодизеля 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за период 2000 - 2009 гг., млрд. л./год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1295400"/>
            <a:ext cx="60388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E4DA04-CFE2-409B-AAF0-E04235608496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22238" y="361950"/>
            <a:ext cx="859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Генерирующая мощность в мире по видам ресурсов в 2009 г.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2085975"/>
            <a:ext cx="5867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01090023">
  <a:themeElements>
    <a:clrScheme name="01090023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0109002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900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23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01090023</Template>
  <TotalTime>10659</TotalTime>
  <Words>2253</Words>
  <Application>Microsoft Office PowerPoint</Application>
  <PresentationFormat>Экран (4:3)</PresentationFormat>
  <Paragraphs>1127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Times New Roman</vt:lpstr>
      <vt:lpstr>Cambria</vt:lpstr>
      <vt:lpstr>Tahoma</vt:lpstr>
      <vt:lpstr>2_01090023</vt:lpstr>
      <vt:lpstr>Точечный рисунок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Доля ВЭС в производстве электроэнергии  в 2006, 2007 и 2009 годах</vt:lpstr>
      <vt:lpstr>Слайд 19</vt:lpstr>
      <vt:lpstr>Слайд 20</vt:lpstr>
      <vt:lpstr>Аргументы ЗА:</vt:lpstr>
      <vt:lpstr>Аргументы ЗА:</vt:lpstr>
      <vt:lpstr>Развитие возобновляемой энергетики означает развитие наукоемких технологий и оборудования.</vt:lpstr>
      <vt:lpstr>Аргументы ЗА:</vt:lpstr>
      <vt:lpstr>Развитие возобновляемой энергетики означает:</vt:lpstr>
      <vt:lpstr>Об экономической эффективности возобновляемой энергетики</vt:lpstr>
      <vt:lpstr>газ</vt:lpstr>
      <vt:lpstr>Слайд 28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Энергетическая стратегия России  (ЭС-2030)</dc:title>
  <dc:creator>Lena</dc:creator>
  <cp:lastModifiedBy>Admin</cp:lastModifiedBy>
  <cp:revision>716</cp:revision>
  <cp:lastPrinted>1601-01-01T00:00:00Z</cp:lastPrinted>
  <dcterms:created xsi:type="dcterms:W3CDTF">2007-09-24T18:24:04Z</dcterms:created>
  <dcterms:modified xsi:type="dcterms:W3CDTF">2018-02-22T17:15:40Z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TC010900231033</vt:lpwstr>
  </property>
</Properties>
</file>