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  <p:sldMasterId id="2147483689" r:id="rId2"/>
    <p:sldMasterId id="2147483713" r:id="rId3"/>
  </p:sldMasterIdLst>
  <p:sldIdLst>
    <p:sldId id="256" r:id="rId4"/>
    <p:sldId id="277" r:id="rId5"/>
    <p:sldId id="278" r:id="rId6"/>
    <p:sldId id="279" r:id="rId7"/>
    <p:sldId id="274" r:id="rId8"/>
    <p:sldId id="275" r:id="rId9"/>
    <p:sldId id="280" r:id="rId10"/>
    <p:sldId id="282" r:id="rId11"/>
    <p:sldId id="283" r:id="rId12"/>
    <p:sldId id="281" r:id="rId13"/>
    <p:sldId id="284" r:id="rId14"/>
    <p:sldId id="28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96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947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479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7544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8495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2109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5241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7932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9760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2347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4287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826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1784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20507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94442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3858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3031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3336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0175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9273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97597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03894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316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02030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7076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40670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395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694448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67615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7046048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08199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2313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0691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9782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6328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410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655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180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581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04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9553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482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51570" y="1520890"/>
            <a:ext cx="8335629" cy="351764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uk-U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9.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Екологічний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моніторинг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система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екологічної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інформації</a:t>
            </a:r>
            <a:endParaRPr lang="uk-UA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4531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50099" y="410491"/>
            <a:ext cx="1009572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SaveEcoBot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Перший в Україні екологічний бот для моніторингу інформації про дозвільні документи та процедури промислових та інших забруднювачів довкілля.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Бот може легко знайти та впорядкувати для вас наступну інформацію:</a:t>
            </a:r>
          </a:p>
          <a:p>
            <a:pPr fontAlgn="base">
              <a:lnSpc>
                <a:spcPct val="15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1. Моніторинг реєстру ОВД (оцінка впливу на довкілля), в якому відображаються етапи проходження процедури екологічної оцінки планової діяльності підприємств.</a:t>
            </a:r>
          </a:p>
          <a:p>
            <a:pPr fontAlgn="base">
              <a:lnSpc>
                <a:spcPct val="15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Дані про дозволи на викиди шкідливих речовин в атмосферне повітря стаціонарними джерелами підприємств-забруднювачів 1, 2 та 3 груп.</a:t>
            </a:r>
          </a:p>
          <a:p>
            <a:pPr fontAlgn="base">
              <a:lnSpc>
                <a:spcPct val="15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 Дані про спеціальні дозволи на користування надрами.</a:t>
            </a:r>
          </a:p>
          <a:p>
            <a:pPr fontAlgn="base">
              <a:lnSpc>
                <a:spcPct val="15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4. Дані про дозволи на спеціальне водокористування.</a:t>
            </a:r>
          </a:p>
          <a:p>
            <a:pPr fontAlgn="base">
              <a:lnSpc>
                <a:spcPct val="15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5. Дані про ліцензії на поводження з небезпечними відходами.</a:t>
            </a:r>
          </a:p>
          <a:p>
            <a:pPr fontAlgn="base">
              <a:lnSpc>
                <a:spcPct val="15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6. Інформація про суб’єктів господарювання, які мають податковий борг.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4531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35494" y="240804"/>
            <a:ext cx="10310327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smtClean="0"/>
              <a:t>Екологічна експертиза та порядок її проведення</a:t>
            </a:r>
          </a:p>
          <a:p>
            <a:pPr fontAlgn="base">
              <a:lnSpc>
                <a:spcPct val="150000"/>
              </a:lnSpc>
            </a:pPr>
            <a:endParaRPr lang="ru-RU" sz="12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u="sng" smtClean="0"/>
              <a:t>Екологічна експертиза </a:t>
            </a:r>
            <a:r>
              <a:rPr lang="uk-UA" smtClean="0"/>
              <a:t>- це комплексний аналіз технологій, матеріалів, устаткування, техніки, проектів, планів, прогнозів та іншої документації, який проводять висококваліфіковані спеціалісти та експерти з метою визначення відповідності поданих матеріалів чинному законодавству і розробки конструктивних пропозицій щодо охорони навколишнього середовища.</a:t>
            </a:r>
          </a:p>
          <a:p>
            <a:endParaRPr lang="uk-UA" smtClean="0"/>
          </a:p>
          <a:p>
            <a:r>
              <a:rPr lang="uk-UA" smtClean="0"/>
              <a:t>Існують </a:t>
            </a:r>
            <a:r>
              <a:rPr lang="uk-UA" u="sng" smtClean="0"/>
              <a:t>державна та громадська</a:t>
            </a:r>
            <a:r>
              <a:rPr lang="uk-UA" smtClean="0"/>
              <a:t> екологічні експертизи.</a:t>
            </a:r>
          </a:p>
          <a:p>
            <a:endParaRPr lang="uk-UA" smtClean="0"/>
          </a:p>
          <a:p>
            <a:r>
              <a:rPr lang="uk-UA" u="sng" smtClean="0"/>
              <a:t>Основною </a:t>
            </a:r>
            <a:r>
              <a:rPr lang="uk-UA" u="sng" smtClean="0"/>
              <a:t>метою </a:t>
            </a:r>
            <a:r>
              <a:rPr lang="uk-UA" smtClean="0"/>
              <a:t>екологічної експертизи є всебічна оцінка впливу підприємств на природне середовище:</a:t>
            </a:r>
          </a:p>
          <a:p>
            <a:r>
              <a:rPr lang="uk-UA" smtClean="0"/>
              <a:t>- на стадії затвердження проекту;</a:t>
            </a:r>
          </a:p>
          <a:p>
            <a:r>
              <a:rPr lang="uk-UA" smtClean="0"/>
              <a:t>- при функціонуванні підприємства та при його розширенні;</a:t>
            </a:r>
          </a:p>
          <a:p>
            <a:r>
              <a:rPr lang="uk-UA" smtClean="0"/>
              <a:t>- при складанні висновків та при виробленні рішення про затвердження або відхилення проекту;</a:t>
            </a:r>
          </a:p>
          <a:p>
            <a:r>
              <a:rPr lang="uk-UA" smtClean="0"/>
              <a:t>- на стадії визначення можливості подальшого функціонування підприємства;</a:t>
            </a:r>
          </a:p>
          <a:p>
            <a:r>
              <a:rPr lang="uk-UA" smtClean="0"/>
              <a:t>- при обмеженні випуску або припиненні випуску того чи іншого виду продукції;</a:t>
            </a:r>
          </a:p>
          <a:p>
            <a:r>
              <a:rPr lang="uk-UA" smtClean="0"/>
              <a:t>- при визначенні необхідності установки та застосування нових природоохоронних заходів;</a:t>
            </a:r>
          </a:p>
          <a:p>
            <a:r>
              <a:rPr lang="uk-UA" smtClean="0"/>
              <a:t>- при модернізації існуючих підприємств.</a:t>
            </a:r>
          </a:p>
          <a:p>
            <a:pPr fontAlgn="base">
              <a:lnSpc>
                <a:spcPct val="150000"/>
              </a:lnSpc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4531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166911"/>
            <a:ext cx="9591836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Основними завданнями державної екологічної експертизи є:</a:t>
            </a:r>
            <a:br>
              <a:rPr lang="uk-UA" smtClean="0"/>
            </a:b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2775" y="1455575"/>
            <a:ext cx="10067729" cy="416639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uk-UA" sz="2400" smtClean="0"/>
              <a:t>визначення </a:t>
            </a:r>
            <a:r>
              <a:rPr lang="uk-UA" sz="2400" smtClean="0"/>
              <a:t>екологічної безпеки господарської та іншої діяльності, яка може нині або в майбутньому прямо чи посередньо негативно вплинути на стан навколишнього середовища;</a:t>
            </a:r>
          </a:p>
          <a:p>
            <a:pPr>
              <a:spcAft>
                <a:spcPts val="1200"/>
              </a:spcAft>
            </a:pPr>
            <a:r>
              <a:rPr lang="uk-UA" sz="2400" smtClean="0"/>
              <a:t>встановлення </a:t>
            </a:r>
            <a:r>
              <a:rPr lang="uk-UA" sz="2400" smtClean="0"/>
              <a:t>відповідності передпроектних, передпланових, проектних та інших рішень вимогам законодавства про охорону навколишнього середовища;</a:t>
            </a:r>
          </a:p>
          <a:p>
            <a:pPr>
              <a:spcAft>
                <a:spcPts val="1200"/>
              </a:spcAft>
            </a:pPr>
            <a:r>
              <a:rPr lang="uk-UA" sz="2400" smtClean="0"/>
              <a:t>оцінка </a:t>
            </a:r>
            <a:r>
              <a:rPr lang="uk-UA" sz="2400" smtClean="0"/>
              <a:t>повноти і обґрунтованості передбачуваних заходів щодо охорони навколишнього середовища та здоров'я населення, які здійснюються природоохоронними органами та органами охорони здоров'я.</a:t>
            </a:r>
          </a:p>
          <a:p>
            <a:endParaRPr lang="uk-UA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2816" t="35184" r="34184" b="32245"/>
          <a:stretch>
            <a:fillRect/>
          </a:stretch>
        </p:blipFill>
        <p:spPr bwMode="auto">
          <a:xfrm>
            <a:off x="3163078" y="472590"/>
            <a:ext cx="7548465" cy="55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74531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2388" t="36163" r="32775" b="33061"/>
          <a:stretch>
            <a:fillRect/>
          </a:stretch>
        </p:blipFill>
        <p:spPr bwMode="auto">
          <a:xfrm>
            <a:off x="2332654" y="317259"/>
            <a:ext cx="9224042" cy="611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7453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0837" t="22449" r="52306" b="19102"/>
          <a:stretch>
            <a:fillRect/>
          </a:stretch>
        </p:blipFill>
        <p:spPr bwMode="auto">
          <a:xfrm>
            <a:off x="4029288" y="195943"/>
            <a:ext cx="5450614" cy="648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2639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9633" t="20816" r="30755" b="13388"/>
          <a:stretch>
            <a:fillRect/>
          </a:stretch>
        </p:blipFill>
        <p:spPr bwMode="auto">
          <a:xfrm>
            <a:off x="4079769" y="177281"/>
            <a:ext cx="5362810" cy="668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7633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2857" r="939" b="3265"/>
          <a:stretch>
            <a:fillRect/>
          </a:stretch>
        </p:blipFill>
        <p:spPr bwMode="auto">
          <a:xfrm>
            <a:off x="2646783" y="0"/>
            <a:ext cx="9545217" cy="678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39959" y="572286"/>
            <a:ext cx="249127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Інтерактивна</a:t>
            </a:r>
            <a:r>
              <a:rPr lang="ru-RU" b="1" dirty="0" smtClean="0"/>
              <a:t> карта </a:t>
            </a:r>
            <a:r>
              <a:rPr lang="ru-RU" b="1" dirty="0" err="1" smtClean="0"/>
              <a:t>забрудненості</a:t>
            </a:r>
            <a:r>
              <a:rPr lang="ru-RU" b="1" dirty="0" smtClean="0"/>
              <a:t> </a:t>
            </a:r>
            <a:r>
              <a:rPr lang="ru-RU" b="1" dirty="0" err="1" smtClean="0"/>
              <a:t>річок</a:t>
            </a:r>
            <a:r>
              <a:rPr lang="ru-RU" b="1" dirty="0" smtClean="0"/>
              <a:t> в </a:t>
            </a:r>
            <a:r>
              <a:rPr lang="ru-RU" b="1" dirty="0" err="1" smtClean="0"/>
              <a:t>Україні</a:t>
            </a:r>
            <a:r>
              <a:rPr lang="ru-RU" b="1" dirty="0" smtClean="0"/>
              <a:t> на </a:t>
            </a:r>
            <a:r>
              <a:rPr lang="ru-RU" b="1" dirty="0" err="1" smtClean="0"/>
              <a:t>основі</a:t>
            </a:r>
            <a:r>
              <a:rPr lang="ru-RU" b="1" dirty="0" smtClean="0"/>
              <a:t> </a:t>
            </a:r>
            <a:r>
              <a:rPr lang="ru-RU" b="1" dirty="0" err="1" smtClean="0"/>
              <a:t>даних</a:t>
            </a:r>
            <a:r>
              <a:rPr lang="ru-RU" b="1" dirty="0" smtClean="0"/>
              <a:t> Державного агентства </a:t>
            </a:r>
            <a:r>
              <a:rPr lang="ru-RU" b="1" dirty="0" err="1" smtClean="0"/>
              <a:t>водних</a:t>
            </a:r>
            <a:r>
              <a:rPr lang="ru-RU" b="1" dirty="0" smtClean="0"/>
              <a:t> </a:t>
            </a:r>
            <a:r>
              <a:rPr lang="ru-RU" b="1" dirty="0" err="1" smtClean="0"/>
              <a:t>ресурсів</a:t>
            </a:r>
            <a:r>
              <a:rPr lang="ru-RU" b="1" dirty="0" smtClean="0"/>
              <a:t>. </a:t>
            </a:r>
          </a:p>
          <a:p>
            <a:endParaRPr lang="ru-RU" b="1" dirty="0" smtClean="0"/>
          </a:p>
          <a:p>
            <a:r>
              <a:rPr lang="ru-RU" b="1" dirty="0" smtClean="0"/>
              <a:t>На </a:t>
            </a:r>
            <a:r>
              <a:rPr lang="ru-RU" b="1" dirty="0" err="1" smtClean="0"/>
              <a:t>карті</a:t>
            </a:r>
            <a:r>
              <a:rPr lang="ru-RU" b="1" dirty="0" smtClean="0"/>
              <a:t> ‒ </a:t>
            </a:r>
            <a:r>
              <a:rPr lang="ru-RU" b="1" dirty="0" err="1" smtClean="0"/>
              <a:t>понад</a:t>
            </a:r>
            <a:r>
              <a:rPr lang="ru-RU" b="1" dirty="0" smtClean="0"/>
              <a:t> 400 </a:t>
            </a:r>
            <a:r>
              <a:rPr lang="ru-RU" b="1" dirty="0" err="1" smtClean="0"/>
              <a:t>пунктів</a:t>
            </a:r>
            <a:r>
              <a:rPr lang="ru-RU" b="1" dirty="0" smtClean="0"/>
              <a:t> контролю </a:t>
            </a:r>
            <a:r>
              <a:rPr lang="ru-RU" b="1" dirty="0" err="1" smtClean="0"/>
              <a:t>річкової</a:t>
            </a:r>
            <a:r>
              <a:rPr lang="ru-RU" b="1" dirty="0" smtClean="0"/>
              <a:t> води. </a:t>
            </a:r>
          </a:p>
          <a:p>
            <a:endParaRPr lang="ru-RU" b="1" dirty="0" smtClean="0"/>
          </a:p>
          <a:p>
            <a:r>
              <a:rPr lang="ru-RU" b="1" dirty="0" err="1" smtClean="0"/>
              <a:t>Ви</a:t>
            </a:r>
            <a:r>
              <a:rPr lang="ru-RU" b="1" dirty="0" smtClean="0"/>
              <a:t> можете </a:t>
            </a:r>
            <a:r>
              <a:rPr lang="ru-RU" b="1" dirty="0" err="1" smtClean="0"/>
              <a:t>переглянути</a:t>
            </a:r>
            <a:r>
              <a:rPr lang="ru-RU" b="1" dirty="0" smtClean="0"/>
              <a:t> до 16 </a:t>
            </a:r>
            <a:r>
              <a:rPr lang="ru-RU" b="1" dirty="0" err="1" smtClean="0"/>
              <a:t>параметрів</a:t>
            </a:r>
            <a:r>
              <a:rPr lang="ru-RU" b="1" dirty="0" smtClean="0"/>
              <a:t> </a:t>
            </a:r>
            <a:r>
              <a:rPr lang="ru-RU" b="1" dirty="0" err="1" smtClean="0"/>
              <a:t>забруднення</a:t>
            </a:r>
            <a:r>
              <a:rPr lang="ru-RU" b="1" dirty="0" smtClean="0"/>
              <a:t>, а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з’ясувати</a:t>
            </a:r>
            <a:r>
              <a:rPr lang="ru-RU" b="1" dirty="0" smtClean="0"/>
              <a:t>, як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рівень</a:t>
            </a:r>
            <a:r>
              <a:rPr lang="ru-RU" b="1" dirty="0" smtClean="0"/>
              <a:t> </a:t>
            </a:r>
            <a:r>
              <a:rPr lang="ru-RU" b="1" dirty="0" err="1" smtClean="0"/>
              <a:t>змінювався</a:t>
            </a:r>
            <a:r>
              <a:rPr lang="ru-RU" b="1" dirty="0" smtClean="0"/>
              <a:t> </a:t>
            </a:r>
            <a:r>
              <a:rPr lang="ru-RU" b="1" dirty="0" err="1" smtClean="0"/>
              <a:t>протягом</a:t>
            </a:r>
            <a:r>
              <a:rPr lang="ru-RU" b="1" dirty="0" smtClean="0"/>
              <a:t> </a:t>
            </a:r>
            <a:r>
              <a:rPr lang="ru-RU" b="1" dirty="0" err="1" smtClean="0"/>
              <a:t>п’яти</a:t>
            </a:r>
            <a:r>
              <a:rPr lang="ru-RU" b="1" dirty="0" smtClean="0"/>
              <a:t> </a:t>
            </a:r>
            <a:r>
              <a:rPr lang="ru-RU" b="1" dirty="0" err="1" smtClean="0"/>
              <a:t>років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2216" y="6080841"/>
            <a:ext cx="23657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http://texty.org.ua/water/</a:t>
            </a:r>
            <a:endParaRPr lang="uk-UA" sz="1600" dirty="0"/>
          </a:p>
        </p:txBody>
      </p:sp>
    </p:spTree>
    <p:extLst>
      <p:ext uri="{BB962C8B-B14F-4D97-AF65-F5344CB8AC3E}">
        <p14:creationId xmlns="" xmlns:p14="http://schemas.microsoft.com/office/powerpoint/2010/main" val="417633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6490" t="2857" r="25429" b="39020"/>
          <a:stretch>
            <a:fillRect/>
          </a:stretch>
        </p:blipFill>
        <p:spPr bwMode="auto">
          <a:xfrm>
            <a:off x="615820" y="0"/>
            <a:ext cx="10450286" cy="669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7633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t="3102" r="1122" b="3347"/>
          <a:stretch>
            <a:fillRect/>
          </a:stretch>
        </p:blipFill>
        <p:spPr bwMode="auto">
          <a:xfrm>
            <a:off x="871167" y="0"/>
            <a:ext cx="9485812" cy="673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7633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t="6041" r="1122" b="3347"/>
          <a:stretch>
            <a:fillRect/>
          </a:stretch>
        </p:blipFill>
        <p:spPr bwMode="auto">
          <a:xfrm>
            <a:off x="1175657" y="0"/>
            <a:ext cx="9983755" cy="686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7633503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294</TotalTime>
  <Words>386</Words>
  <Application>Microsoft Office PowerPoint</Application>
  <PresentationFormat>Произвольный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HDOfficeLightV0</vt:lpstr>
      <vt:lpstr>1_HDOfficeLightV0</vt:lpstr>
      <vt:lpstr>Легкий дым</vt:lpstr>
      <vt:lpstr>Тема 9. Екологічний моніторинг і система екологічної інформації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Основними завданнями державної екологічної експертизи є: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6. Природний та ресурсний потенціал України</dc:title>
  <dc:creator>Пользователь</dc:creator>
  <cp:lastModifiedBy>Александр</cp:lastModifiedBy>
  <cp:revision>40</cp:revision>
  <dcterms:created xsi:type="dcterms:W3CDTF">2018-10-09T06:29:46Z</dcterms:created>
  <dcterms:modified xsi:type="dcterms:W3CDTF">2019-10-27T14:14:02Z</dcterms:modified>
</cp:coreProperties>
</file>