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30" r:id="rId3"/>
    <p:sldId id="346" r:id="rId4"/>
    <p:sldId id="344" r:id="rId5"/>
    <p:sldId id="348" r:id="rId6"/>
    <p:sldId id="349" r:id="rId7"/>
    <p:sldId id="306" r:id="rId8"/>
    <p:sldId id="347" r:id="rId9"/>
    <p:sldId id="350" r:id="rId10"/>
    <p:sldId id="325" r:id="rId11"/>
    <p:sldId id="321" r:id="rId12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ann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CB6A6"/>
    <a:srgbClr val="3C2E4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82" autoAdjust="0"/>
    <p:restoredTop sz="94624" autoAdjust="0"/>
  </p:normalViewPr>
  <p:slideViewPr>
    <p:cSldViewPr>
      <p:cViewPr>
        <p:scale>
          <a:sx n="60" d="100"/>
          <a:sy n="60" d="100"/>
        </p:scale>
        <p:origin x="-1512" y="-53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99510E9-440A-4D39-992B-F533FCDF695E}" type="datetimeFigureOut">
              <a:rPr lang="uk-UA"/>
              <a:pPr>
                <a:defRPr/>
              </a:pPr>
              <a:t>17.11.2020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B56BE3EB-B43F-45F9-AC99-517BF61573CF}" type="slidenum">
              <a:rPr lang="uk-UA" altLang="uk-UA"/>
              <a:pPr/>
              <a:t>‹#›</a:t>
            </a:fld>
            <a:endParaRPr lang="uk-UA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CF915-64BE-479C-BF59-4996C1473477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B678F-2F64-48E1-B5B9-FC4CF6CC6584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E3415-C268-4B77-BBC9-A666FC615E17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6B399-8CCB-4BD3-B5B4-587A94A0933C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62D25-08C5-4E3D-95E7-A903FA933C37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E6A20-FD62-422E-85E3-183D0DCDB3B1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6A702-3D32-4566-8106-CA9BF6C3C24F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1CB6D-586A-48D1-BE57-A371A8AE3F7C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AC94D-DE52-45BA-A8EA-19B23E463430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98DAF-1B89-4D3F-8CDB-6A1FAFEBE7E4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44562-EA22-4ECD-B5CB-98A7CB145D49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D6CCF-E82A-41EB-8304-108AC2D3F740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98FBC-B552-402B-9E28-3B8DECF3E468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F4753-3C2B-43AA-ABEF-FE9121C3B6CA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7AC4D-C091-4599-9868-36861D3F667E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E8D4AD-7F29-4FD4-BFDC-45A387ECEC0E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0AD15-254A-48AF-B894-6CDFCC2A8C2E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53CA3-4721-407F-B821-7665DB4CD287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BCEE8-DB58-4BA6-B5FA-EEBED7F82F63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83CC5-FF44-4E32-9C41-42616AF1F363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E6922-37CB-477B-A946-87CC24234384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27107-F32A-46D9-8347-A2D1645166F4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2ECBE7-75E0-410A-8AB8-36B7CE4D508A}" type="datetimeFigureOut">
              <a:rPr lang="ru-RU"/>
              <a:pPr>
                <a:defRPr/>
              </a:pPr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01A1288E-79EC-433F-927F-6A6CB80EFC86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d.com/talks/dan_ariely_how_to_change_your_behavior_for_the_better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62300" y="-5356225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66778" y="1142984"/>
            <a:ext cx="10287072" cy="2301976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Соціальні технології в рекламі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Дослідження ірраціональності в технологіях поведінкової економіки Дена </a:t>
            </a:r>
            <a:r>
              <a:rPr lang="uk-UA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>Арієлі</a:t>
            </a: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3076" name="Прямокутник 7"/>
          <p:cNvSpPr>
            <a:spLocks noChangeArrowheads="1"/>
          </p:cNvSpPr>
          <p:nvPr/>
        </p:nvSpPr>
        <p:spPr bwMode="auto">
          <a:xfrm>
            <a:off x="407988" y="4868863"/>
            <a:ext cx="8215312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uk-UA" altLang="uk-UA" b="1" dirty="0">
                <a:latin typeface="George" pitchFamily="50" charset="0"/>
                <a:cs typeface="Times New Roman" pitchFamily="18" charset="0"/>
              </a:rPr>
              <a:t>Заняття підготовлене</a:t>
            </a:r>
          </a:p>
          <a:p>
            <a:pPr eaLnBrk="1" hangingPunct="1"/>
            <a:r>
              <a:rPr lang="uk-UA" altLang="uk-UA" b="1" dirty="0">
                <a:latin typeface="George" pitchFamily="50" charset="0"/>
                <a:cs typeface="Times New Roman" pitchFamily="18" charset="0"/>
              </a:rPr>
              <a:t>кандидатом </a:t>
            </a:r>
            <a:r>
              <a:rPr lang="uk-UA" altLang="uk-UA" b="1" dirty="0" smtClean="0">
                <a:latin typeface="George" pitchFamily="50" charset="0"/>
                <a:cs typeface="Times New Roman" pitchFamily="18" charset="0"/>
              </a:rPr>
              <a:t>соціологічних наук</a:t>
            </a:r>
            <a:r>
              <a:rPr lang="uk-UA" altLang="uk-UA" b="1" dirty="0">
                <a:latin typeface="George" pitchFamily="50" charset="0"/>
                <a:cs typeface="Times New Roman" pitchFamily="18" charset="0"/>
              </a:rPr>
              <a:t>, </a:t>
            </a:r>
            <a:r>
              <a:rPr lang="uk-UA" altLang="uk-UA" b="1" dirty="0" smtClean="0">
                <a:latin typeface="George" pitchFamily="50" charset="0"/>
                <a:cs typeface="Times New Roman" pitchFamily="18" charset="0"/>
              </a:rPr>
              <a:t> доцентом кафедри соціології ЗНУ, </a:t>
            </a:r>
            <a:r>
              <a:rPr lang="uk-UA" altLang="uk-UA" b="1" dirty="0">
                <a:latin typeface="George" pitchFamily="50" charset="0"/>
                <a:cs typeface="Times New Roman" pitchFamily="18" charset="0"/>
              </a:rPr>
              <a:t>членом </a:t>
            </a:r>
            <a:r>
              <a:rPr lang="uk-UA" altLang="uk-UA" b="1" dirty="0" smtClean="0">
                <a:latin typeface="George" pitchFamily="50" charset="0"/>
                <a:cs typeface="Times New Roman" pitchFamily="18" charset="0"/>
              </a:rPr>
              <a:t>Соціологічної асоціації України</a:t>
            </a:r>
            <a:endParaRPr lang="uk-UA" altLang="uk-UA" b="1" dirty="0">
              <a:latin typeface="George" pitchFamily="50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uk-UA" altLang="uk-UA" b="1" dirty="0" smtClean="0">
                <a:latin typeface="George" pitchFamily="50" charset="0"/>
                <a:cs typeface="Times New Roman" pitchFamily="18" charset="0"/>
              </a:rPr>
              <a:t>КУЛИК МАРІЯ АНАТОЛІЇВНА</a:t>
            </a:r>
            <a:endParaRPr lang="uk-UA" altLang="uk-UA" b="1" dirty="0">
              <a:latin typeface="George" pitchFamily="50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62300" y="-5356225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38348" y="1142984"/>
            <a:ext cx="7772400" cy="64294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Підведення</a:t>
            </a:r>
            <a:r>
              <a:rPr lang="ru-RU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 </a:t>
            </a:r>
            <a:r>
              <a:rPr lang="ru-RU" sz="2800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підсумків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2452662" y="2928934"/>
            <a:ext cx="777240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effectLst/>
              <a:uLnTx/>
              <a:uFillTx/>
              <a:latin typeface="George" panose="02000500000000000000" pitchFamily="50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8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effectLst/>
                <a:uLnTx/>
                <a:uFillTx/>
                <a:latin typeface="George" panose="02000500000000000000" pitchFamily="50" charset="0"/>
                <a:ea typeface="+mj-ea"/>
                <a:cs typeface="Times New Roman" pitchFamily="18" charset="0"/>
              </a:rPr>
              <a:t>Завдання</a:t>
            </a:r>
            <a:r>
              <a:rPr kumimoji="0" lang="ru-RU" sz="2800" b="1" i="0" u="none" strike="noStrike" kern="1200" cap="none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effectLst/>
                <a:uLnTx/>
                <a:uFillTx/>
                <a:latin typeface="George" panose="02000500000000000000" pitchFamily="50" charset="0"/>
                <a:ea typeface="+mj-ea"/>
                <a:cs typeface="Times New Roman" pitchFamily="18" charset="0"/>
              </a:rPr>
              <a:t>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Розробити</a:t>
            </a:r>
            <a:r>
              <a:rPr lang="ru-RU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8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рекламну</a:t>
            </a:r>
            <a:r>
              <a:rPr lang="ru-RU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8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афішу</a:t>
            </a:r>
            <a:r>
              <a:rPr lang="ru-RU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продукту (на Ваш </a:t>
            </a:r>
            <a:r>
              <a:rPr lang="ru-RU" sz="28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вибір</a:t>
            </a:r>
            <a:r>
              <a:rPr lang="ru-RU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) </a:t>
            </a:r>
            <a:r>
              <a:rPr lang="ru-RU" sz="28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використовуючи</a:t>
            </a:r>
            <a:r>
              <a:rPr lang="ru-RU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засади </a:t>
            </a:r>
            <a:r>
              <a:rPr lang="ru-RU" sz="28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поведінкової</a:t>
            </a:r>
            <a:r>
              <a:rPr lang="ru-RU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 </a:t>
            </a:r>
            <a:r>
              <a:rPr lang="ru-RU" sz="28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економіки</a:t>
            </a:r>
            <a:endParaRPr kumimoji="0" lang="ru-RU" sz="2800" b="1" i="0" u="none" strike="noStrike" kern="1200" cap="none" spc="0" normalizeH="0" baseline="0" noProof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effectLst/>
              <a:uLnTx/>
              <a:uFillTx/>
              <a:latin typeface="George" panose="02000500000000000000" pitchFamily="50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66910" y="265974"/>
            <a:ext cx="7858180" cy="135732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ДЯКУЮ ЗА УВАГУ!</a:t>
            </a:r>
            <a:b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</a:b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pic>
        <p:nvPicPr>
          <p:cNvPr id="16387" name="Picture 2" descr="http://qrcoder.ru/code/?https%3A%2F%2Ftaplink.cc%2Ffsu_znu&amp;10&amp;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08888" y="1628775"/>
            <a:ext cx="31432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8000" y="1624013"/>
            <a:ext cx="59118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639300" y="4538663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864600" y="4562475"/>
            <a:ext cx="592138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9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85138" y="4549775"/>
            <a:ext cx="5969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2" name="Заголовок 1"/>
          <p:cNvSpPr txBox="1">
            <a:spLocks/>
          </p:cNvSpPr>
          <p:nvPr/>
        </p:nvSpPr>
        <p:spPr bwMode="auto">
          <a:xfrm>
            <a:off x="7434263" y="5154613"/>
            <a:ext cx="3452812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altLang="uk-UA" sz="2800" b="1">
                <a:latin typeface="George" pitchFamily="50" charset="0"/>
                <a:cs typeface="Times New Roman" pitchFamily="18" charset="0"/>
              </a:rPr>
              <a:t>@fsu_znu</a:t>
            </a:r>
            <a:endParaRPr lang="ru-RU" altLang="uk-UA" sz="2800" b="1">
              <a:latin typeface="George" pitchFamily="50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0960" y="1643050"/>
            <a:ext cx="6275624" cy="1125484"/>
          </a:xfrm>
        </p:spPr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uk-UA" sz="32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Times New Roman" pitchFamily="18" charset="0"/>
                <a:cs typeface="Times New Roman" pitchFamily="18" charset="0"/>
              </a:rPr>
              <a:t>Ден </a:t>
            </a:r>
            <a:r>
              <a:rPr lang="uk-UA" sz="32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Times New Roman" pitchFamily="18" charset="0"/>
                <a:cs typeface="Times New Roman" pitchFamily="18" charset="0"/>
              </a:rPr>
              <a:t>Арієлі</a:t>
            </a:r>
            <a:r>
              <a:rPr lang="uk-UA" sz="32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32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Times New Roman" pitchFamily="18" charset="0"/>
                <a:cs typeface="Times New Roman" pitchFamily="18" charset="0"/>
              </a:rPr>
              <a:t>Dan </a:t>
            </a:r>
            <a:r>
              <a:rPr lang="en-GB" sz="32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Times New Roman" pitchFamily="18" charset="0"/>
                <a:cs typeface="Times New Roman" pitchFamily="18" charset="0"/>
              </a:rPr>
              <a:t>Ariely</a:t>
            </a:r>
            <a:r>
              <a:rPr lang="uk-UA" sz="32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32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Прямоугольник 2"/>
          <p:cNvSpPr>
            <a:spLocks noChangeArrowheads="1"/>
          </p:cNvSpPr>
          <p:nvPr/>
        </p:nvSpPr>
        <p:spPr bwMode="auto">
          <a:xfrm>
            <a:off x="1309654" y="2357430"/>
            <a:ext cx="4551349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(</a:t>
            </a:r>
            <a:r>
              <a:rPr lang="uk-UA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1967</a:t>
            </a:r>
            <a:r>
              <a:rPr lang="en-US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)</a:t>
            </a:r>
          </a:p>
          <a:p>
            <a:pPr algn="ctr"/>
            <a:r>
              <a:rPr lang="en-US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uk-UA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Ізраїльсько-американський поведінковий економіст, професор психології та спеціаліст в галузі економічної соціології</a:t>
            </a:r>
            <a:endParaRPr lang="en-US" sz="200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Arial" panose="020B0604020202020204" pitchFamily="34" charset="0"/>
              <a:ea typeface="+mj-ea"/>
              <a:cs typeface="Times New Roman" pitchFamily="18" charset="0"/>
            </a:endParaRPr>
          </a:p>
        </p:txBody>
      </p:sp>
      <p:pic>
        <p:nvPicPr>
          <p:cNvPr id="8198" name="Picture 6" descr="Dan Ariely | Speaker at the C2 Montréal 2018 business conferen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8942" y="857232"/>
            <a:ext cx="4762500" cy="47625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738546" y="5357826"/>
            <a:ext cx="45005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www.ted.com/talks/dan_ariely_how_to_change_your_behavior_for_the_better#t-350948</a:t>
            </a:r>
            <a:endParaRPr lang="uk-UA" dirty="0" smtClean="0"/>
          </a:p>
          <a:p>
            <a:endParaRPr lang="en-GB" dirty="0"/>
          </a:p>
        </p:txBody>
      </p:sp>
      <p:pic>
        <p:nvPicPr>
          <p:cNvPr id="8200" name="Picture 8" descr="Английский с TED talks | Языковой центр МАРИНЕС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8150" y="5214950"/>
            <a:ext cx="2857500" cy="13620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19502" y="-6000816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66712" y="1643050"/>
            <a:ext cx="5072098" cy="2706728"/>
          </a:xfrm>
        </p:spPr>
        <p:txBody>
          <a:bodyPr rtlCol="0"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/>
            </a:r>
            <a:b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</a:br>
            <a:r>
              <a:rPr lang="uk-UA" sz="2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Базуючись на </a:t>
            </a:r>
            <a:r>
              <a:rPr lang="uk-UA" sz="2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/>
            </a:r>
            <a:br>
              <a:rPr lang="uk-UA" sz="2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</a:br>
            <a:r>
              <a:rPr lang="uk-UA" sz="28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біхевіоральній</a:t>
            </a:r>
            <a:r>
              <a:rPr lang="uk-UA" sz="2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теорії</a:t>
            </a:r>
            <a:r>
              <a:rPr lang="en-US" sz="2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, </a:t>
            </a:r>
            <a:r>
              <a:rPr lang="uk-UA" sz="2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/>
            </a:r>
            <a:br>
              <a:rPr lang="uk-UA" sz="2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</a:br>
            <a:r>
              <a:rPr lang="uk-UA" sz="2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Ден </a:t>
            </a:r>
            <a:r>
              <a:rPr lang="uk-UA" sz="28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Арієлі</a:t>
            </a:r>
            <a:r>
              <a:rPr lang="uk-UA" sz="2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розвиває </a:t>
            </a: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ідеї передбачуваної ірраціональності в </a:t>
            </a:r>
            <a:r>
              <a:rPr lang="uk-UA" sz="2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поведінковій економіці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Arial" panose="020B0604020202020204" pitchFamily="34" charset="0"/>
              <a:cs typeface="Times New Roman" pitchFamily="18" charset="0"/>
            </a:endParaRPr>
          </a:p>
        </p:txBody>
      </p:sp>
      <p:pic>
        <p:nvPicPr>
          <p:cNvPr id="6146" name="Picture 2" descr="Predictably Irrational Book Cov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38876" y="4071942"/>
            <a:ext cx="1643614" cy="2452680"/>
          </a:xfrm>
          <a:prstGeom prst="rect">
            <a:avLst/>
          </a:prstGeom>
          <a:noFill/>
        </p:spPr>
      </p:pic>
      <p:pic>
        <p:nvPicPr>
          <p:cNvPr id="6148" name="Picture 4" descr="Поведенческая экономика (Дэн Ариели) — купить в МИФе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24826" y="4071942"/>
            <a:ext cx="1857388" cy="2654040"/>
          </a:xfrm>
          <a:prstGeom prst="rect">
            <a:avLst/>
          </a:prstGeom>
          <a:noFill/>
        </p:spPr>
      </p:pic>
      <p:pic>
        <p:nvPicPr>
          <p:cNvPr id="6152" name="Picture 8" descr="Купити книгу Передбачувана ірраціональність (Ден Аріелі) -  978-617-679-499-8 | Інтернет-магазин Yakaboo.u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096528" y="4071942"/>
            <a:ext cx="1730715" cy="2428868"/>
          </a:xfrm>
          <a:prstGeom prst="rect">
            <a:avLst/>
          </a:prstGeom>
          <a:noFill/>
        </p:spPr>
      </p:pic>
      <p:pic>
        <p:nvPicPr>
          <p:cNvPr id="8" name="Picture 2" descr="Dan Ariely Picks The Seven Most Powerful New Economists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10314" y="142852"/>
            <a:ext cx="5453058" cy="382276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19502" y="-6000816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23836" y="1714488"/>
            <a:ext cx="5072098" cy="2706728"/>
          </a:xfrm>
        </p:spPr>
        <p:txBody>
          <a:bodyPr rtlCol="0"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/>
            </a:r>
            <a:b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</a:br>
            <a:r>
              <a:rPr lang="uk-UA" sz="28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“Наш</a:t>
            </a:r>
            <a:r>
              <a:rPr lang="uk-UA" sz="2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мозок влаштований таким чином, що ми завжди порівнюємо одні речі з іншими. І не можемо з цим нічого </a:t>
            </a:r>
            <a:r>
              <a:rPr lang="uk-UA" sz="28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вдіяти”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Arial" panose="020B0604020202020204" pitchFamily="34" charset="0"/>
              <a:cs typeface="Times New Roman" pitchFamily="18" charset="0"/>
            </a:endParaRPr>
          </a:p>
        </p:txBody>
      </p:sp>
      <p:pic>
        <p:nvPicPr>
          <p:cNvPr id="6154" name="Picture 10" descr="Hoverfly motion vis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10314" y="1643050"/>
            <a:ext cx="4714908" cy="270788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619436" y="-6500882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23836" y="1714488"/>
            <a:ext cx="3857652" cy="2071702"/>
          </a:xfrm>
        </p:spPr>
        <p:txBody>
          <a:bodyPr rtlCol="0"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/>
            </a:r>
            <a:b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</a:br>
            <a:r>
              <a:rPr lang="uk-UA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Дена </a:t>
            </a:r>
            <a:r>
              <a:rPr lang="uk-UA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Арієлі</a:t>
            </a:r>
            <a:r>
              <a:rPr lang="uk-UA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зацікавила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пропозиція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від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журналу 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the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Economist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Він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пропонував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три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плани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передплати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:</a:t>
            </a:r>
            <a:endParaRPr lang="en-US" sz="20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Arial" panose="020B0604020202020204" pitchFamily="34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809720" y="285728"/>
            <a:ext cx="7772400" cy="632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uk-UA" sz="28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Експерементальні</a:t>
            </a: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дослідження</a:t>
            </a:r>
            <a:endParaRPr kumimoji="0" lang="en-US" sz="2800" b="1" i="0" u="none" strike="noStrike" kern="1200" cap="none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Times New Roman" pitchFamily="18" charset="0"/>
            </a:endParaRPr>
          </a:p>
        </p:txBody>
      </p:sp>
      <p:sp>
        <p:nvSpPr>
          <p:cNvPr id="25602" name="AutoShape 2" descr="https://thumb.tildacdn.com/tild3538-3565-4230-b565-363735666330/-/format/webp/unit_4-0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604" name="AutoShape 4" descr="https://thumb.tildacdn.com/tild3538-3565-4230-b565-363735666330/-/format/webp/unit_4-0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4364" y="1643050"/>
            <a:ext cx="570547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523836" y="4714884"/>
            <a:ext cx="842968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u="sng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Ден</a:t>
            </a:r>
            <a:r>
              <a:rPr lang="ru-RU" sz="2000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ru-RU" sz="2000" u="sng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провів</a:t>
            </a:r>
            <a:r>
              <a:rPr lang="ru-RU" sz="2000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ru-RU" sz="2000" u="sng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експеримент</a:t>
            </a:r>
            <a:r>
              <a:rPr lang="ru-RU" sz="2000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, </a:t>
            </a:r>
            <a:r>
              <a:rPr lang="ru-RU" sz="2000" u="sng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аби</a:t>
            </a:r>
            <a:r>
              <a:rPr lang="ru-RU" sz="2000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ru-RU" sz="2000" u="sng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перевірити</a:t>
            </a:r>
            <a:r>
              <a:rPr lang="ru-RU" sz="2000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свою </a:t>
            </a:r>
            <a:r>
              <a:rPr lang="ru-RU" sz="2000" u="sng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теорію</a:t>
            </a:r>
            <a:r>
              <a:rPr lang="ru-RU" sz="2000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. </a:t>
            </a:r>
          </a:p>
          <a:p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Він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вибрав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100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студентів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з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en-GB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Sloan Business School MBA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і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запитав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їх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,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який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тип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передплати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вони б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вибрали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: 16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студентів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вибрали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онлайн-журнал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за $59, 84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студенти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віддали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перевагу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комбінованому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плану за $125.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Ніхто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з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них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навіть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не думав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переплачувати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лише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друкований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журнал!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/>
            </a:r>
            <a:b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</a:br>
            <a:endParaRPr lang="en-GB" sz="200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Arial" panose="020B0604020202020204" pitchFamily="34" charset="0"/>
              <a:ea typeface="+mj-ea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24430" y="1714488"/>
            <a:ext cx="1000132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16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6953256" y="1714488"/>
            <a:ext cx="1000132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0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8739206" y="1714488"/>
            <a:ext cx="1000132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84</a:t>
            </a:r>
            <a:endParaRPr lang="en-GB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619436" y="-6643758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23836" y="1714488"/>
            <a:ext cx="4071966" cy="2000264"/>
          </a:xfrm>
        </p:spPr>
        <p:txBody>
          <a:bodyPr rtlCol="0"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/>
            </a:r>
            <a:b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</a:b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Більш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дивовижні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результати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Ден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отримав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згодом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, коли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вибрав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інших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100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студентів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і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запропонував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їм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лише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два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плани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вибір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:</a:t>
            </a:r>
            <a:endParaRPr lang="en-US" sz="200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Arial" panose="020B0604020202020204" pitchFamily="34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809720" y="285728"/>
            <a:ext cx="7772400" cy="632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uk-UA" sz="28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Експерементальні</a:t>
            </a: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дослідження</a:t>
            </a:r>
            <a:endParaRPr kumimoji="0" lang="en-US" sz="2800" b="1" i="0" u="none" strike="noStrike" kern="1200" cap="none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Times New Roman" pitchFamily="18" charset="0"/>
            </a:endParaRPr>
          </a:p>
        </p:txBody>
      </p:sp>
      <p:sp>
        <p:nvSpPr>
          <p:cNvPr id="25602" name="AutoShape 2" descr="https://thumb.tildacdn.com/tild3538-3565-4230-b565-363735666330/-/format/webp/unit_4-0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604" name="AutoShape 4" descr="https://thumb.tildacdn.com/tild3538-3565-4230-b565-363735666330/-/format/webp/unit_4-0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4364" y="1142984"/>
            <a:ext cx="6096011" cy="338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5524496" y="1428736"/>
            <a:ext cx="1000132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68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8453454" y="1428736"/>
            <a:ext cx="1000132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32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23836" y="4714884"/>
            <a:ext cx="84296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Який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з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них, на вашу думку,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вибрали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студенти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?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Ймовірно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,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більшість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студентів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, як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і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їхні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попередники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,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віддали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перевагу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комбінованому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плану.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Адже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Ден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лише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прибрав той план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передплати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,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який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ніхто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не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вибирав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. Але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цього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разу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комбіновану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передплату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вибрали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лише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32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студенти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, 68 —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вибрали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ru-RU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онлайн-журнал</a:t>
            </a:r>
            <a:r>
              <a:rPr lang="ru-RU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en-GB" sz="200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Arial" panose="020B0604020202020204" pitchFamily="34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62300" y="-5356225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082401" y="569446"/>
            <a:ext cx="7772400" cy="1277968"/>
          </a:xfrm>
        </p:spPr>
        <p:txBody>
          <a:bodyPr rtlCol="0">
            <a:noAutofit/>
          </a:bodyPr>
          <a:lstStyle/>
          <a:p>
            <a:r>
              <a:rPr lang="uk-UA" sz="28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“Як</a:t>
            </a: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ми обираємо собі пару?”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Arial" panose="020B0604020202020204" pitchFamily="34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67372" y="2357430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Font typeface="Courier New" pitchFamily="49" charset="0"/>
              <a:buChar char="o"/>
              <a:defRPr/>
            </a:pPr>
            <a:r>
              <a:rPr lang="uk-UA" alt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uk-UA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Ден </a:t>
            </a:r>
            <a:r>
              <a:rPr lang="uk-UA" altLang="uk-UA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Арієлі</a:t>
            </a:r>
            <a:r>
              <a:rPr lang="uk-UA" altLang="uk-UA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uk-UA" altLang="uk-UA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фотографує 60 студентів </a:t>
            </a:r>
            <a:r>
              <a:rPr lang="uk-UA" altLang="uk-UA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кампусу</a:t>
            </a:r>
            <a:r>
              <a:rPr lang="uk-UA" altLang="uk-UA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університету, та шляхом голосування студентів обирає два найбільш привабливих та схожих обличчя. </a:t>
            </a:r>
          </a:p>
          <a:p>
            <a:pPr algn="just">
              <a:buFont typeface="Courier New" pitchFamily="49" charset="0"/>
              <a:buChar char="o"/>
              <a:defRPr/>
            </a:pPr>
            <a:r>
              <a:rPr lang="uk-UA" altLang="uk-UA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Дослідник в </a:t>
            </a:r>
            <a:r>
              <a:rPr lang="uk-UA" altLang="uk-UA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фотошопі</a:t>
            </a:r>
            <a:r>
              <a:rPr lang="uk-UA" altLang="uk-UA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uk-UA" altLang="uk-UA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підредагував</a:t>
            </a:r>
            <a:r>
              <a:rPr lang="uk-UA" altLang="uk-UA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uk-UA" altLang="uk-UA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всі фото, створивши їх комп'ютерну версію </a:t>
            </a:r>
            <a:r>
              <a:rPr lang="uk-UA" altLang="uk-UA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і створив </a:t>
            </a:r>
            <a:r>
              <a:rPr lang="uk-UA" altLang="uk-UA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“</a:t>
            </a:r>
            <a:r>
              <a:rPr lang="uk-UA" altLang="uk-UA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менш</a:t>
            </a:r>
            <a:r>
              <a:rPr lang="uk-UA" altLang="uk-UA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привабливу </a:t>
            </a:r>
            <a:r>
              <a:rPr lang="uk-UA" altLang="uk-UA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версію</a:t>
            </a:r>
            <a:r>
              <a:rPr lang="uk-UA" altLang="uk-UA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”</a:t>
            </a:r>
            <a:r>
              <a:rPr lang="uk-UA" altLang="uk-UA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одного з молодих людей. (позначена </a:t>
            </a:r>
            <a:r>
              <a:rPr lang="en-GB" altLang="uk-UA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‘</a:t>
            </a:r>
            <a:r>
              <a:rPr lang="uk-UA" altLang="uk-UA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)</a:t>
            </a:r>
            <a:r>
              <a:rPr lang="en-GB" altLang="uk-UA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.</a:t>
            </a:r>
            <a:endParaRPr lang="uk-UA" altLang="uk-UA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Arial" panose="020B0604020202020204" pitchFamily="34" charset="0"/>
              <a:ea typeface="+mj-ea"/>
              <a:cs typeface="Times New Roman" pitchFamily="18" charset="0"/>
            </a:endParaRPr>
          </a:p>
          <a:p>
            <a:pPr algn="just">
              <a:buFont typeface="Courier New" pitchFamily="49" charset="0"/>
              <a:buChar char="o"/>
              <a:defRPr/>
            </a:pPr>
            <a:r>
              <a:rPr lang="uk-UA" altLang="uk-UA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uk-UA" altLang="uk-UA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Чи </a:t>
            </a:r>
            <a:r>
              <a:rPr lang="uk-UA" altLang="uk-UA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спонуватиме</a:t>
            </a:r>
            <a:r>
              <a:rPr lang="uk-UA" altLang="uk-UA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</a:t>
            </a:r>
            <a:r>
              <a:rPr lang="uk-UA" altLang="uk-UA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понівічена</a:t>
            </a:r>
            <a:r>
              <a:rPr lang="uk-UA" altLang="uk-UA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 фотографія учасників експерименту </a:t>
            </a:r>
            <a:r>
              <a:rPr lang="uk-UA" altLang="uk-UA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обрати схожу, але красивішу </a:t>
            </a:r>
            <a:r>
              <a:rPr lang="uk-UA" altLang="uk-UA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світилину</a:t>
            </a:r>
            <a:r>
              <a:rPr lang="uk-UA" altLang="uk-UA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? </a:t>
            </a:r>
          </a:p>
          <a:p>
            <a:pPr algn="just">
              <a:buFont typeface="Arial" panose="020B0604020202020204" pitchFamily="34" charset="0"/>
              <a:buNone/>
              <a:defRPr/>
            </a:pPr>
            <a:endParaRPr lang="uk-UA" alt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A Scientifically Sound Way to Improve Your Chances With The Opposite Sex |  Reality Swip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95340" y="2214554"/>
            <a:ext cx="3667129" cy="304653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90940" y="-4857808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082401" y="569446"/>
            <a:ext cx="7772400" cy="1277968"/>
          </a:xfrm>
        </p:spPr>
        <p:txBody>
          <a:bodyPr rtlCol="0">
            <a:noAutofit/>
          </a:bodyPr>
          <a:lstStyle/>
          <a:p>
            <a:r>
              <a:rPr lang="uk-UA" sz="28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“Як</a:t>
            </a: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ми обираємо собі пару?”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Arial" panose="020B0604020202020204" pitchFamily="34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38810" y="2786058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lvl="3" algn="just">
              <a:defRPr/>
            </a:pPr>
            <a:r>
              <a:rPr lang="uk-UA" altLang="uk-UA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75% опитаних обрали схожу, але красивішу світлину парубка</a:t>
            </a:r>
          </a:p>
          <a:p>
            <a:pPr algn="just">
              <a:defRPr/>
            </a:pPr>
            <a:endParaRPr lang="en-GB" altLang="uk-UA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Arial" panose="020B0604020202020204" pitchFamily="34" charset="0"/>
              <a:ea typeface="+mj-ea"/>
              <a:cs typeface="Times New Roman" pitchFamily="18" charset="0"/>
            </a:endParaRPr>
          </a:p>
          <a:p>
            <a:pPr algn="just">
              <a:buFont typeface="Arial" panose="020B0604020202020204" pitchFamily="34" charset="0"/>
              <a:buNone/>
              <a:defRPr/>
            </a:pPr>
            <a:endParaRPr lang="uk-UA" altLang="uk-UA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Arial" panose="020B0604020202020204" pitchFamily="34" charset="0"/>
              <a:ea typeface="+mj-ea"/>
              <a:cs typeface="Times New Roman" pitchFamily="18" charset="0"/>
            </a:endParaRPr>
          </a:p>
          <a:p>
            <a:pPr algn="just">
              <a:buFont typeface="Arial" panose="020B0604020202020204" pitchFamily="34" charset="0"/>
              <a:buNone/>
              <a:defRPr/>
            </a:pPr>
            <a:endParaRPr lang="uk-UA" alt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Штриховая стрелка вправо 7"/>
          <p:cNvSpPr/>
          <p:nvPr/>
        </p:nvSpPr>
        <p:spPr>
          <a:xfrm flipH="1">
            <a:off x="5738810" y="2786058"/>
            <a:ext cx="1000132" cy="642942"/>
          </a:xfrm>
          <a:prstGeom prst="stripedRightArrow">
            <a:avLst/>
          </a:prstGeom>
          <a:solidFill>
            <a:schemeClr val="accent4">
              <a:lumMod val="50000"/>
            </a:schemeClr>
          </a:solidFill>
          <a:ln>
            <a:solidFill>
              <a:srgbClr val="0CB6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4578" name="Picture 2" descr="Is Too Much Choice Bad For Conversions - Paradox of Choic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9588" y="2071678"/>
            <a:ext cx="4667240" cy="280034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04990" y="-5786502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166778" y="2000240"/>
            <a:ext cx="4714908" cy="4214842"/>
          </a:xfrm>
        </p:spPr>
        <p:txBody>
          <a:bodyPr rtlCol="0">
            <a:noAutofit/>
          </a:bodyPr>
          <a:lstStyle/>
          <a:p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/>
            </a:r>
            <a:b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</a:b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Н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аше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розуміння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вартості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продукту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залежить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від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запропонованих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варіантів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. Ми не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можемо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відразу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порівняти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їх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Крім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того,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вибір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студентів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було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легко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передбачити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Ден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вважає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що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основі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цього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лежить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 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передбачувана</a:t>
            </a:r>
            <a:r>
              <a:rPr lang="ru-RU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ірраціональність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 — одна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з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засад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поведінкової</a:t>
            </a:r>
            <a:r>
              <a:rPr lang="ru-RU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 </a:t>
            </a:r>
            <a:r>
              <a:rPr lang="ru-RU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cs typeface="Times New Roman" pitchFamily="18" charset="0"/>
              </a:rPr>
              <a:t>економіки</a:t>
            </a:r>
            <a:endParaRPr lang="en-US" sz="2000" dirty="0" err="1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Arial" panose="020B0604020202020204" pitchFamily="34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-404858" y="1000108"/>
            <a:ext cx="7772400" cy="632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Arial" panose="020B0604020202020204" pitchFamily="34" charset="0"/>
                <a:ea typeface="+mj-ea"/>
                <a:cs typeface="Times New Roman" pitchFamily="18" charset="0"/>
              </a:rPr>
              <a:t>Висновки</a:t>
            </a:r>
            <a:endParaRPr kumimoji="0" lang="en-US" sz="2800" b="1" i="0" u="none" strike="noStrike" kern="1200" cap="none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Times New Roman" pitchFamily="18" charset="0"/>
            </a:endParaRPr>
          </a:p>
        </p:txBody>
      </p:sp>
      <p:sp>
        <p:nvSpPr>
          <p:cNvPr id="25602" name="AutoShape 2" descr="https://thumb.tildacdn.com/tild3538-3565-4230-b565-363735666330/-/format/webp/unit_4-0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604" name="AutoShape 4" descr="https://thumb.tildacdn.com/tild3538-3565-4230-b565-363735666330/-/format/webp/unit_4-0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7652" name="Picture 4" descr="The Neuroscience of Making a Decision | Psychology Toda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05525" y="0"/>
            <a:ext cx="6086475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3108</TotalTime>
  <Words>280</Words>
  <Application>Microsoft Office PowerPoint</Application>
  <PresentationFormat>Произвольный</PresentationFormat>
  <Paragraphs>38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Соціальні технології в рекламі  Дослідження ірраціональності в технологіях поведінкової економіки Дена Арієлі</vt:lpstr>
      <vt:lpstr>Ден Арієлі (Dan Ariely) </vt:lpstr>
      <vt:lpstr> Базуючись на  біхевіоральній теорії,  Ден Арієлі розвиває ідеї передбачуваної ірраціональності в поведінковій економіці </vt:lpstr>
      <vt:lpstr> “Наш мозок влаштований таким чином, що ми завжди порівнюємо одні речі з іншими. І не можемо з цим нічого вдіяти” </vt:lpstr>
      <vt:lpstr> Дена Арієлі зацікавила пропозиція від журналу the Economist. Він пропонував три плани передплати:</vt:lpstr>
      <vt:lpstr> Більш дивовижні результати Ден отримав згодом, коли вибрав інших 100 студентів і запропонував їм лише два плани на вибір:</vt:lpstr>
      <vt:lpstr>“Як ми обираємо собі пару?”</vt:lpstr>
      <vt:lpstr>“Як ми обираємо собі пару?”</vt:lpstr>
      <vt:lpstr> Наше розуміння вартості продукту залежить від запропонованих варіантів. Ми не можемо відразу порівняти їх. Крім того, вибір студентів було легко передбачити. Ден вважає, що в основі цього лежить передбачувана ірраціональність — одна з засад поведінкової економіки</vt:lpstr>
      <vt:lpstr>Підведення підсумків</vt:lpstr>
      <vt:lpstr>ДЯКУЮ ЗА УВАГУ! </vt:lpstr>
    </vt:vector>
  </TitlesOfParts>
  <Company>DNA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Програма практики з організації соціологічного дослідження</dc:title>
  <dc:creator>DNA7 X86</dc:creator>
  <cp:lastModifiedBy>kulik</cp:lastModifiedBy>
  <cp:revision>309</cp:revision>
  <dcterms:created xsi:type="dcterms:W3CDTF">2014-05-17T18:57:21Z</dcterms:created>
  <dcterms:modified xsi:type="dcterms:W3CDTF">2020-11-17T11:47:09Z</dcterms:modified>
</cp:coreProperties>
</file>