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0" r:id="rId4"/>
    <p:sldId id="312" r:id="rId5"/>
    <p:sldId id="290" r:id="rId6"/>
    <p:sldId id="279" r:id="rId7"/>
    <p:sldId id="291" r:id="rId8"/>
    <p:sldId id="313" r:id="rId9"/>
    <p:sldId id="294" r:id="rId10"/>
    <p:sldId id="314" r:id="rId11"/>
    <p:sldId id="264" r:id="rId12"/>
    <p:sldId id="265" r:id="rId13"/>
    <p:sldId id="266" r:id="rId14"/>
    <p:sldId id="315" r:id="rId15"/>
    <p:sldId id="316" r:id="rId16"/>
    <p:sldId id="317" r:id="rId17"/>
    <p:sldId id="318" r:id="rId18"/>
    <p:sldId id="300" r:id="rId19"/>
    <p:sldId id="319" r:id="rId20"/>
    <p:sldId id="296" r:id="rId21"/>
    <p:sldId id="295" r:id="rId22"/>
    <p:sldId id="298" r:id="rId23"/>
    <p:sldId id="301" r:id="rId24"/>
    <p:sldId id="320" r:id="rId25"/>
    <p:sldId id="321" r:id="rId26"/>
    <p:sldId id="322" r:id="rId27"/>
    <p:sldId id="323" r:id="rId28"/>
    <p:sldId id="324" r:id="rId29"/>
    <p:sldId id="325" r:id="rId30"/>
    <p:sldId id="309" r:id="rId31"/>
    <p:sldId id="327" r:id="rId32"/>
    <p:sldId id="328" r:id="rId33"/>
    <p:sldId id="326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A02BB6B-2FA5-464A-857E-EE353880C54A}" type="datetimeFigureOut">
              <a:rPr lang="ru-RU" smtClean="0"/>
              <a:t>10.03.2023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6C9315F-A528-42F8-8070-BD409D61EA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http://botan0.ru/files/biology/image225.gif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488832" cy="3018322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</a:rPr>
              <a:t>Генетична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</a:rPr>
              <a:t>детермінація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 і </a:t>
            </a: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</a:rPr>
              <a:t>диференціація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</a:rPr>
              <a:t>клітин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br>
              <a:rPr lang="ru-RU" sz="40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4000" dirty="0" err="1">
                <a:solidFill>
                  <a:schemeClr val="accent3">
                    <a:lumMod val="75000"/>
                  </a:schemeClr>
                </a:solidFill>
              </a:rPr>
              <a:t>Клонування</a:t>
            </a:r>
            <a:r>
              <a:rPr lang="ru-RU" sz="4000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CD7A3-755E-4628-92CF-C6A01A5661DE}"/>
              </a:ext>
            </a:extLst>
          </p:cNvPr>
          <p:cNvSpPr txBox="1"/>
          <p:nvPr/>
        </p:nvSpPr>
        <p:spPr>
          <a:xfrm>
            <a:off x="6300192" y="62068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Лекція 2</a:t>
            </a:r>
          </a:p>
          <a:p>
            <a:endParaRPr lang="ru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6CA65-E1E6-40F7-8F1F-9F8DA441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FFDF1A-4BB3-406B-89DF-D7CD157C919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uk-UA" dirty="0"/>
              <a:t>Явище диференціювання клітин зародкового шляху та соми, пов'язані </a:t>
            </a:r>
            <a:r>
              <a:rPr lang="uk-UA" u="sng" dirty="0"/>
              <a:t>з втратою частини генетичного матеріалу</a:t>
            </a:r>
            <a:r>
              <a:rPr lang="uk-UA" dirty="0"/>
              <a:t> в ранньому ембріональному розвитку, називається </a:t>
            </a:r>
            <a:r>
              <a:rPr lang="uk-UA" b="1" dirty="0" err="1"/>
              <a:t>димінуція</a:t>
            </a:r>
            <a:r>
              <a:rPr lang="uk-UA" b="1" dirty="0"/>
              <a:t> хроматину</a:t>
            </a:r>
            <a:r>
              <a:rPr lang="uk-UA" dirty="0"/>
              <a:t> (лат. </a:t>
            </a:r>
            <a:r>
              <a:rPr lang="uk-UA" i="1" dirty="0" err="1"/>
              <a:t>diminutio</a:t>
            </a:r>
            <a:r>
              <a:rPr lang="uk-UA" dirty="0"/>
              <a:t> - зменшення, скорочення). </a:t>
            </a:r>
          </a:p>
          <a:p>
            <a:pPr marL="0" indent="0" algn="just">
              <a:buNone/>
            </a:pPr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0437F4-73F9-469D-B667-89C141F0DCBD}"/>
              </a:ext>
            </a:extLst>
          </p:cNvPr>
          <p:cNvSpPr/>
          <p:nvPr/>
        </p:nvSpPr>
        <p:spPr>
          <a:xfrm>
            <a:off x="457200" y="388532"/>
            <a:ext cx="7643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На користь перщої гіпотизи свідчить наприклад, явище </a:t>
            </a:r>
            <a:r>
              <a:rPr lang="uk-UA" b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димінуції хроматину</a:t>
            </a:r>
            <a:r>
              <a:rPr lang="uk-UA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Похожее изображение">
            <a:extLst>
              <a:ext uri="{FF2B5EF4-FFF2-40B4-BE49-F238E27FC236}">
                <a16:creationId xmlns:a16="http://schemas.microsoft.com/office/drawing/2014/main" id="{2A12F390-40E1-4E07-A570-7A82AABCA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596864"/>
            <a:ext cx="2332839" cy="2986498"/>
          </a:xfrm>
          <a:prstGeom prst="rect">
            <a:avLst/>
          </a:prstGeom>
          <a:noFill/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8340F92-0071-40CD-9C61-080C2A8054EA}"/>
              </a:ext>
            </a:extLst>
          </p:cNvPr>
          <p:cNvSpPr/>
          <p:nvPr/>
        </p:nvSpPr>
        <p:spPr>
          <a:xfrm>
            <a:off x="611560" y="4797152"/>
            <a:ext cx="51343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перші явища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було відкрито німецьким цитологом Теодором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Бовері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1887 році.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85426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348328A-CD6D-4CE3-A04E-45E9109C97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9" name="Picture 2" descr="https://upload.wikimedia.org/wikipedia/commons/thumb/2/22/Chromatin_diminution.jpg/400px-Chromatin_diminution.jpg">
            <a:extLst>
              <a:ext uri="{FF2B5EF4-FFF2-40B4-BE49-F238E27FC236}">
                <a16:creationId xmlns:a16="http://schemas.microsoft.com/office/drawing/2014/main" id="{995DEDE0-D26F-4E12-874F-798376809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24" y="508241"/>
            <a:ext cx="4572000" cy="533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71D3F9C1-092C-4EBF-9353-E2A4F4D7577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9032" y="5877272"/>
            <a:ext cx="5080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Ascaris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megalocephala</a:t>
            </a:r>
            <a:r>
              <a:rPr lang="en-US" i="1" dirty="0">
                <a:solidFill>
                  <a:srgbClr val="202122"/>
                </a:solidFill>
                <a:latin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202122"/>
                </a:solidFill>
                <a:latin typeface="Arial" panose="020B0604020202020204" pitchFamily="34" charset="0"/>
              </a:rPr>
              <a:t>univalens</a:t>
            </a:r>
            <a:r>
              <a:rPr lang="en-US" dirty="0">
                <a:solidFill>
                  <a:srgbClr val="202122"/>
                </a:solidFill>
                <a:latin typeface="Arial" panose="020B0604020202020204" pitchFamily="34" charset="0"/>
              </a:rPr>
              <a:t>.</a:t>
            </a:r>
            <a:endParaRPr lang="ru-UA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5BFE6E0-90C6-4AD9-BAB4-099B82592709}"/>
              </a:ext>
            </a:extLst>
          </p:cNvPr>
          <p:cNvSpPr/>
          <p:nvPr/>
        </p:nvSpPr>
        <p:spPr>
          <a:xfrm>
            <a:off x="5154229" y="1417638"/>
            <a:ext cx="3563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ранньому розвитку деяких видів аскарид майбутні тканинні (соматичні) клітини втрачають частину хроматину. </a:t>
            </a:r>
            <a:endParaRPr lang="ru-UA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75E246-1208-4227-BDA6-263FDA0947E7}"/>
              </a:ext>
            </a:extLst>
          </p:cNvPr>
          <p:cNvSpPr/>
          <p:nvPr/>
        </p:nvSpPr>
        <p:spPr>
          <a:xfrm>
            <a:off x="5436096" y="3282766"/>
            <a:ext cx="3638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Клітина, що пройшла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дає початок клону клітин, що мають значно укорочені хромосоми. Що стосується другої дочірньої клітини, в ній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не відбувається і вона дає початок двом новим клітинам, одна з яких знову зазнає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інша ні. В результаті виходить ембріон, що складається з 32 клітин, в яких тільки дві мають повний набір ДНК послідовностей.</a:t>
            </a:r>
            <a:endParaRPr lang="ru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56479"/>
            <a:ext cx="4357718" cy="5786478"/>
          </a:xfrm>
        </p:spPr>
        <p:txBody>
          <a:bodyPr>
            <a:normAutofit/>
          </a:bodyPr>
          <a:lstStyle/>
          <a:p>
            <a:r>
              <a:rPr lang="ru-RU" dirty="0"/>
              <a:t>На початку 70-х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uk-UA" dirty="0"/>
              <a:t>ХХ ст.</a:t>
            </a:r>
            <a:r>
              <a:rPr lang="ru-RU" dirty="0"/>
              <a:t> феномен </a:t>
            </a:r>
            <a:r>
              <a:rPr lang="ru-RU" dirty="0" err="1"/>
              <a:t>димінуції</a:t>
            </a:r>
            <a:r>
              <a:rPr lang="ru-RU" dirty="0"/>
              <a:t> у </a:t>
            </a:r>
            <a:r>
              <a:rPr lang="ru-RU" u="sng" dirty="0" err="1"/>
              <a:t>брюхореснитчатих</a:t>
            </a:r>
            <a:r>
              <a:rPr lang="ru-RU" u="sng" dirty="0"/>
              <a:t> </a:t>
            </a:r>
            <a:r>
              <a:rPr lang="ru-RU" u="sng" dirty="0" err="1"/>
              <a:t>інфузорій</a:t>
            </a:r>
            <a:r>
              <a:rPr lang="ru-RU" dirty="0"/>
              <a:t>. </a:t>
            </a:r>
          </a:p>
          <a:p>
            <a:endParaRPr lang="ru-RU" dirty="0"/>
          </a:p>
        </p:txBody>
      </p:sp>
      <p:pic>
        <p:nvPicPr>
          <p:cNvPr id="23554" name="Picture 2" descr="Брюхоресничные инфузор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180916"/>
            <a:ext cx="2106762" cy="3099158"/>
          </a:xfrm>
          <a:prstGeom prst="rect">
            <a:avLst/>
          </a:prstGeom>
          <a:noFill/>
        </p:spPr>
      </p:pic>
      <p:pic>
        <p:nvPicPr>
          <p:cNvPr id="1028" name="Picture 4" descr="Диминуция хроматина — Википедия">
            <a:extLst>
              <a:ext uri="{FF2B5EF4-FFF2-40B4-BE49-F238E27FC236}">
                <a16:creationId xmlns:a16="http://schemas.microsoft.com/office/drawing/2014/main" id="{E3D0CA0E-8C40-4CF5-8B95-B3B758C7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66" y="4081241"/>
            <a:ext cx="448049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42A8989-53CC-4A12-9852-F08212FDB043}"/>
              </a:ext>
            </a:extLst>
          </p:cNvPr>
          <p:cNvSpPr/>
          <p:nvPr/>
        </p:nvSpPr>
        <p:spPr>
          <a:xfrm>
            <a:off x="285720" y="269741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 дозріванні вегетативних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ядер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макронуклеусів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відбувається втрата 96-98%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генеративного ядра-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мікронуклеуса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Елімінуються як цілі хромосоми, так і значна частина внутрішньохромосомного матеріалу -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високоповторені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послідовності,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спейсери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міжгенні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проміжки), мобільні елементи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а також внутрішні послідовності, що елімінуються (ВЕП).</a:t>
            </a:r>
            <a:endParaRPr lang="ru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Картинки по запросу циклоп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058" y="3783785"/>
            <a:ext cx="3643338" cy="27291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35819" y="6143644"/>
            <a:ext cx="2933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Циклоп </a:t>
            </a:r>
            <a:r>
              <a:rPr lang="ru-RU" dirty="0" err="1"/>
              <a:t>Cyclops</a:t>
            </a:r>
            <a:r>
              <a:rPr lang="ru-RU" dirty="0"/>
              <a:t> </a:t>
            </a:r>
            <a:r>
              <a:rPr lang="ru-RU" dirty="0" err="1"/>
              <a:t>kolensis</a:t>
            </a:r>
            <a:r>
              <a:rPr lang="ru-RU" dirty="0"/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0105B1D-3ECE-4BB6-A617-AB8F814A7E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713" t="10801" r="42443" b="36138"/>
          <a:stretch/>
        </p:blipFill>
        <p:spPr>
          <a:xfrm>
            <a:off x="4679157" y="3636041"/>
            <a:ext cx="3643338" cy="272919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6AAE346-C7EF-4A5F-BD5C-10F109F6C64D}"/>
              </a:ext>
            </a:extLst>
          </p:cNvPr>
          <p:cNvSpPr/>
          <p:nvPr/>
        </p:nvSpPr>
        <p:spPr>
          <a:xfrm>
            <a:off x="644524" y="836712"/>
            <a:ext cx="785495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1960-х років вивченням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хроматину у циклопів займалася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С.Берман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відбувається під час 4-7 поділу дроблення. Елімінований хроматин залишається у вигляді великих блоків або гранул в екваторіальній частині веретен поділу. У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Cyclops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kolensis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видаляється до 94%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геному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зародкових клітин. У ході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димінуції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кількість хромосом залишається незмінною, проте їх розміри різко зменшуються. </a:t>
            </a:r>
            <a:endParaRPr lang="ru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24F344-FF6D-4771-9C28-A40E067B4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6BC37C-3463-4D75-A6CF-788721A54A0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3EA6992-845A-4E36-B767-1FB4C186A395}"/>
              </a:ext>
            </a:extLst>
          </p:cNvPr>
          <p:cNvSpPr/>
          <p:nvPr/>
        </p:nvSpPr>
        <p:spPr>
          <a:xfrm>
            <a:off x="457200" y="245973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Такий механізм реплікації ДНК, як </a:t>
            </a:r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ампліфікація,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також призводить до багаторазового збільшення кількості деяких генів в одних клітинах порівняно з іншими. </a:t>
            </a:r>
            <a:endParaRPr lang="ru-UA" dirty="0"/>
          </a:p>
        </p:txBody>
      </p:sp>
      <p:pic>
        <p:nvPicPr>
          <p:cNvPr id="14338" name="Picture 2" descr="Хромосоми, їх роль у спадковості - презентація з біології">
            <a:extLst>
              <a:ext uri="{FF2B5EF4-FFF2-40B4-BE49-F238E27FC236}">
                <a16:creationId xmlns:a16="http://schemas.microsoft.com/office/drawing/2014/main" id="{1811849F-0471-4433-A7A1-1F576B2C2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25" y="2060848"/>
            <a:ext cx="5683349" cy="4258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5207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B78E60-83B5-416E-8000-EFDEED233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9F0C8C-4CE5-4C43-980D-50D057A84E8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F7C9005-0FCF-4527-BC17-48489655F36D}"/>
              </a:ext>
            </a:extLst>
          </p:cNvPr>
          <p:cNvSpPr/>
          <p:nvPr/>
        </p:nvSpPr>
        <p:spPr>
          <a:xfrm>
            <a:off x="611560" y="1720840"/>
            <a:ext cx="72008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Проте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даний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час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загальновизнаною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є точка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зору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веде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початок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Т. Моргана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спираючись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хромосомну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припустив,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диференціювання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онтогенезу є результатом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послідовних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реципрокних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взаємних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впливів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цитоплазми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мінливих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продуктів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активності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ядер.</a:t>
            </a: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Таким чином,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вперше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прозвучала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ідея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про </a:t>
            </a:r>
            <a:r>
              <a:rPr lang="ru-RU" sz="2800" b="1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диференційну</a:t>
            </a:r>
            <a:r>
              <a:rPr lang="ru-RU" sz="2800" b="1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експресію</a:t>
            </a:r>
            <a:r>
              <a:rPr lang="ru-RU" sz="2800" b="1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ru-RU" sz="2800" b="1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як </a:t>
            </a:r>
            <a:r>
              <a:rPr lang="ru-RU" sz="2800" b="1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основний</a:t>
            </a:r>
            <a:r>
              <a:rPr lang="ru-RU" sz="2800" b="1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механізм</a:t>
            </a:r>
            <a:r>
              <a:rPr lang="ru-RU" sz="2800" b="1" u="sng" dirty="0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u="sng" dirty="0" err="1">
                <a:highlight>
                  <a:srgbClr val="00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цитодиференціювання</a:t>
            </a: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UA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221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ED06DAA-36F5-4CC0-8296-1A0CC8F274A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90364" y="476672"/>
            <a:ext cx="8363272" cy="487375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В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випадків</a:t>
            </a:r>
            <a:r>
              <a:rPr lang="ru-RU" dirty="0"/>
              <a:t> </a:t>
            </a:r>
            <a:r>
              <a:rPr lang="ru-RU" dirty="0" err="1"/>
              <a:t>соматичні</a:t>
            </a:r>
            <a:r>
              <a:rPr lang="ru-RU" dirty="0"/>
              <a:t> </a:t>
            </a:r>
            <a:r>
              <a:rPr lang="ru-RU" dirty="0" err="1"/>
              <a:t>клітини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несуть</a:t>
            </a:r>
            <a:r>
              <a:rPr lang="ru-RU" dirty="0"/>
              <a:t>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диплоїдний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хромосом, а </a:t>
            </a:r>
            <a:r>
              <a:rPr lang="ru-RU" dirty="0" err="1"/>
              <a:t>генетичні</a:t>
            </a:r>
            <a:r>
              <a:rPr lang="ru-RU" dirty="0"/>
              <a:t> </a:t>
            </a:r>
            <a:r>
              <a:rPr lang="ru-RU" dirty="0" err="1"/>
              <a:t>потенції</a:t>
            </a:r>
            <a:r>
              <a:rPr lang="ru-RU" dirty="0"/>
              <a:t> ядер </a:t>
            </a:r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. </a:t>
            </a:r>
            <a:r>
              <a:rPr lang="ru-RU" dirty="0" err="1"/>
              <a:t>гени</a:t>
            </a:r>
            <a:r>
              <a:rPr lang="ru-RU" dirty="0"/>
              <a:t> не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потенційної</a:t>
            </a:r>
            <a:r>
              <a:rPr lang="ru-RU" dirty="0"/>
              <a:t> </a:t>
            </a:r>
            <a:r>
              <a:rPr lang="ru-RU" dirty="0" err="1"/>
              <a:t>функціональної</a:t>
            </a:r>
            <a:r>
              <a:rPr lang="ru-RU" dirty="0"/>
              <a:t> </a:t>
            </a:r>
            <a:r>
              <a:rPr lang="ru-RU" dirty="0" err="1"/>
              <a:t>активності</a:t>
            </a:r>
            <a:r>
              <a:rPr lang="ru-RU" dirty="0"/>
              <a:t>.</a:t>
            </a:r>
          </a:p>
          <a:p>
            <a:pPr marL="0" indent="0" algn="just">
              <a:buNone/>
            </a:pPr>
            <a:r>
              <a:rPr lang="uk-UA" dirty="0"/>
              <a:t>Збереження повного хромосомного набору організму, що розвивається, забезпечується насамперед механізмом мітозу.</a:t>
            </a:r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endParaRPr lang="uk-UA" dirty="0"/>
          </a:p>
          <a:p>
            <a:pPr marL="0" indent="0" algn="just">
              <a:buNone/>
            </a:pPr>
            <a:r>
              <a:rPr lang="uk-UA" dirty="0"/>
              <a:t>Збереження функціональних властивостей спадкового матеріалу, що міститься в клітинах - ?</a:t>
            </a:r>
            <a:endParaRPr lang="ru-UA" dirty="0"/>
          </a:p>
          <a:p>
            <a:pPr algn="just"/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76607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21A763-8A62-4008-BC20-844125FD2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706090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FF0000"/>
                </a:solidFill>
              </a:rPr>
              <a:t> Докази </a:t>
            </a:r>
            <a:r>
              <a:rPr lang="uk-UA" dirty="0" err="1">
                <a:solidFill>
                  <a:srgbClr val="FF0000"/>
                </a:solidFill>
              </a:rPr>
              <a:t>тотіпотентності</a:t>
            </a:r>
            <a:r>
              <a:rPr lang="uk-UA" dirty="0">
                <a:solidFill>
                  <a:srgbClr val="FF0000"/>
                </a:solidFill>
              </a:rPr>
              <a:t> клітин  у рослин</a:t>
            </a:r>
            <a:endParaRPr lang="ru-UA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A25D1B-46F3-4802-A085-AD687F6033C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15362" name="Picture 2" descr="Глава 8 розмноження">
            <a:extLst>
              <a:ext uri="{FF2B5EF4-FFF2-40B4-BE49-F238E27FC236}">
                <a16:creationId xmlns:a16="http://schemas.microsoft.com/office/drawing/2014/main" id="{16A7FC41-904B-4802-9D5A-82B1C5CF8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6675512" cy="521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866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7155B78-D8DB-4066-8BC0-A442E3943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8038" y="0"/>
            <a:ext cx="53387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UA" sz="4000" dirty="0">
                <a:solidFill>
                  <a:srgbClr val="FF0000"/>
                </a:solidFill>
              </a:rPr>
              <a:t>У тварин</a:t>
            </a:r>
            <a:br>
              <a:rPr lang="uk-UA" altLang="ru-UA" sz="4000" dirty="0"/>
            </a:br>
            <a:r>
              <a:rPr lang="uk-UA" altLang="ru-UA" sz="4000" dirty="0"/>
              <a:t>(</a:t>
            </a:r>
            <a:r>
              <a:rPr lang="uk-UA" altLang="ru-UA" sz="3200" dirty="0"/>
              <a:t>дослід  Гордона)</a:t>
            </a:r>
            <a:endParaRPr lang="ru-RU" altLang="ru-UA" sz="3200" dirty="0"/>
          </a:p>
        </p:txBody>
      </p:sp>
      <p:pic>
        <p:nvPicPr>
          <p:cNvPr id="99332" name="Picture 4">
            <a:extLst>
              <a:ext uri="{FF2B5EF4-FFF2-40B4-BE49-F238E27FC236}">
                <a16:creationId xmlns:a16="http://schemas.microsoft.com/office/drawing/2014/main" id="{D19FE838-B1CD-4C63-91CE-6C630678A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2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7DF095-2850-4382-AA98-19C8399E9F45}"/>
              </a:ext>
            </a:extLst>
          </p:cNvPr>
          <p:cNvSpPr/>
          <p:nvPr/>
        </p:nvSpPr>
        <p:spPr>
          <a:xfrm>
            <a:off x="3563888" y="1206374"/>
            <a:ext cx="44669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африканська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шпорцева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жаба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Xenopus</a:t>
            </a:r>
            <a:r>
              <a:rPr lang="uk-UA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laevis</a:t>
            </a:r>
            <a:endParaRPr lang="ru-UA" dirty="0"/>
          </a:p>
        </p:txBody>
      </p:sp>
      <p:pic>
        <p:nvPicPr>
          <p:cNvPr id="4097" name="Picture 1" descr="http://botan0.ru/files/biology/image225.gif">
            <a:extLst>
              <a:ext uri="{FF2B5EF4-FFF2-40B4-BE49-F238E27FC236}">
                <a16:creationId xmlns:a16="http://schemas.microsoft.com/office/drawing/2014/main" id="{33FCFD79-0996-4B45-B93B-2625380BB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060848"/>
            <a:ext cx="2427339" cy="4217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90807E7-B3C8-4941-827A-DE0308912152}"/>
              </a:ext>
            </a:extLst>
          </p:cNvPr>
          <p:cNvSpPr/>
          <p:nvPr/>
        </p:nvSpPr>
        <p:spPr>
          <a:xfrm>
            <a:off x="6232946" y="1768820"/>
            <a:ext cx="242734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усп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х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пересадки ядер з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ійованої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яйцекл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ину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від віку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донора (I—VI) ядра: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—бластула,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—гаструла,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—нейрула,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IV—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поява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мязової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реакц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початок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сер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дцевої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льності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луплен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я,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VI—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плаван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ранн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гаструла, 2—нейрула,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3—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плаваю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пуголовок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4—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пуголовок, що харчується.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57155B78-D8DB-4066-8BC0-A442E3943B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96676" y="213626"/>
            <a:ext cx="53387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UA" sz="4000" dirty="0">
                <a:solidFill>
                  <a:srgbClr val="FF0000"/>
                </a:solidFill>
              </a:rPr>
              <a:t>Детермінація</a:t>
            </a:r>
            <a:br>
              <a:rPr lang="uk-UA" altLang="ru-UA" sz="4000" dirty="0"/>
            </a:br>
            <a:endParaRPr lang="ru-RU" altLang="ru-UA" sz="3200" dirty="0"/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8A6B659E-DE75-45E3-A815-17C6C443BF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713093" cy="5068888"/>
          </a:xfrm>
        </p:spPr>
        <p:txBody>
          <a:bodyPr/>
          <a:lstStyle/>
          <a:p>
            <a:pPr>
              <a:buFontTx/>
              <a:buChar char="-"/>
            </a:pPr>
            <a:r>
              <a:rPr lang="uk-UA" altLang="ru-UA" sz="2800" dirty="0"/>
              <a:t>Визначення розвитку тільки в одному напрямку, що визначається наявністю в клітинах певних молекул-детермінант,</a:t>
            </a:r>
          </a:p>
          <a:p>
            <a:pPr>
              <a:buFontTx/>
              <a:buChar char="-"/>
            </a:pPr>
            <a:r>
              <a:rPr lang="uk-UA" altLang="ru-UA" sz="2800" dirty="0"/>
              <a:t>Детерміновані клітини не змінюють будови та шляху розвитку (досліди культур диференційованих клітин), але можливі зміни детермінації.</a:t>
            </a:r>
            <a:endParaRPr lang="ru-RU" altLang="ru-UA" sz="2800" dirty="0"/>
          </a:p>
        </p:txBody>
      </p:sp>
    </p:spTree>
    <p:extLst>
      <p:ext uri="{BB962C8B-B14F-4D97-AF65-F5344CB8AC3E}">
        <p14:creationId xmlns:p14="http://schemas.microsoft.com/office/powerpoint/2010/main" val="426609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1CDA4138-2E5B-461A-B5F7-6BA6B85A56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altLang="ru-UA" sz="4000" b="1" dirty="0">
                <a:solidFill>
                  <a:srgbClr val="FF0000"/>
                </a:solidFill>
              </a:rPr>
              <a:t>Онтогенетичні  механізми росту і морфогенезу</a:t>
            </a:r>
            <a:endParaRPr lang="ru-RU" altLang="ru-UA" sz="4000" b="1" dirty="0">
              <a:solidFill>
                <a:srgbClr val="FF0000"/>
              </a:solidFill>
            </a:endParaRP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B5E63EA-7953-48B5-A0B3-6423A3D9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856662" cy="499745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</a:pPr>
            <a:r>
              <a:rPr lang="uk-UA" altLang="ru-UA" sz="2800" dirty="0"/>
              <a:t>До них відносять такі процеси: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/>
              <a:t>проліферацію (розмноження клітин);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/>
              <a:t>міграцію (переміщення клітин);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/>
              <a:t>сортування клітин;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/>
              <a:t>запрограмовану елімінацію (загибель);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/>
              <a:t>диференціювання клітин;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/>
              <a:t>індукцію і компетенцію (контактні взаємодії);</a:t>
            </a:r>
          </a:p>
          <a:p>
            <a:pPr marL="533400" indent="-533400">
              <a:buClr>
                <a:srgbClr val="FFFF00"/>
              </a:buClr>
              <a:buFont typeface="Wingdings" panose="05000000000000000000" pitchFamily="2" charset="2"/>
              <a:buAutoNum type="arabicPeriod"/>
            </a:pPr>
            <a:r>
              <a:rPr lang="uk-UA" altLang="ru-UA" sz="2800" dirty="0" err="1"/>
              <a:t>дистантну</a:t>
            </a:r>
            <a:r>
              <a:rPr lang="uk-UA" altLang="ru-UA" sz="2800" dirty="0"/>
              <a:t> взаємодію клітин, тканин і органів (гуморальні, нервові механізми інтеграції).</a:t>
            </a:r>
            <a:endParaRPr lang="ru-RU" altLang="ru-UA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>
            <a:extLst>
              <a:ext uri="{FF2B5EF4-FFF2-40B4-BE49-F238E27FC236}">
                <a16:creationId xmlns:a16="http://schemas.microsoft.com/office/drawing/2014/main" id="{D6525903-9599-4EC8-B974-04456D1139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365625"/>
            <a:ext cx="9144000" cy="2376488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>
                <a:latin typeface="Arial Black" panose="020B0A04020102020204" pitchFamily="34" charset="0"/>
              </a:rPr>
              <a:t>Досліди Шпемена.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 b="1"/>
              <a:t> Пересадка спинної губи (первинний ембріональний організатор) від зародка-донора на черевну сторону  зародка-реципієнта.</a:t>
            </a:r>
            <a:endParaRPr lang="uk-UA" altLang="ru-UA" sz="2400" b="1" i="1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 b="1" i="1"/>
              <a:t>А — </a:t>
            </a:r>
            <a:r>
              <a:rPr lang="uk-UA" altLang="ru-UA" sz="2400" b="1"/>
              <a:t>схема досліду; </a:t>
            </a:r>
            <a:r>
              <a:rPr lang="uk-UA" altLang="ru-UA" sz="2400" b="1" i="1"/>
              <a:t>Б — </a:t>
            </a:r>
            <a:r>
              <a:rPr lang="uk-UA" altLang="ru-UA" sz="2400" b="1"/>
              <a:t>поперечний зріз на стадії закладки двох комплексів осьових органів: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uk-UA" altLang="ru-UA" sz="2400" b="1"/>
              <a:t>1 — первинний зародок, 2 </a:t>
            </a:r>
            <a:r>
              <a:rPr lang="uk-UA" altLang="ru-UA" sz="2400" b="1" i="1"/>
              <a:t>— </a:t>
            </a:r>
            <a:r>
              <a:rPr lang="uk-UA" altLang="ru-UA" sz="2400" b="1"/>
              <a:t>вторинний, індукований зародок.</a:t>
            </a:r>
            <a:endParaRPr lang="ru-RU" altLang="ru-UA" sz="2400" b="1"/>
          </a:p>
        </p:txBody>
      </p:sp>
      <p:pic>
        <p:nvPicPr>
          <p:cNvPr id="90118" name="Picture 6">
            <a:extLst>
              <a:ext uri="{FF2B5EF4-FFF2-40B4-BE49-F238E27FC236}">
                <a16:creationId xmlns:a16="http://schemas.microsoft.com/office/drawing/2014/main" id="{0A984B0A-586E-43AB-9B4E-5A509F59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8475663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41D8C2D1-159A-4A24-86D3-1D139AB23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03263"/>
          </a:xfrm>
        </p:spPr>
        <p:txBody>
          <a:bodyPr/>
          <a:lstStyle/>
          <a:p>
            <a:pPr algn="ctr"/>
            <a:r>
              <a:rPr lang="uk-UA" altLang="ru-UA" sz="4000" dirty="0">
                <a:solidFill>
                  <a:srgbClr val="FF0000"/>
                </a:solidFill>
              </a:rPr>
              <a:t>Ембріональна індукція</a:t>
            </a:r>
            <a:endParaRPr lang="ru-RU" altLang="ru-UA" sz="4000" dirty="0">
              <a:solidFill>
                <a:srgbClr val="FF0000"/>
              </a:solidFill>
            </a:endParaRP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D99195B7-20BA-40F6-A5ED-2CB08E198B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052513"/>
            <a:ext cx="8229600" cy="5545137"/>
          </a:xfrm>
        </p:spPr>
        <p:txBody>
          <a:bodyPr/>
          <a:lstStyle/>
          <a:p>
            <a:pPr>
              <a:buFontTx/>
              <a:buChar char="-"/>
            </a:pPr>
            <a:r>
              <a:rPr lang="uk-UA" altLang="ru-UA"/>
              <a:t>взаємодія  частин організму, що розвивається</a:t>
            </a:r>
          </a:p>
          <a:p>
            <a:pPr>
              <a:buFontTx/>
              <a:buChar char="-"/>
            </a:pPr>
            <a:endParaRPr lang="uk-UA" altLang="ru-UA"/>
          </a:p>
          <a:p>
            <a:pPr>
              <a:buFontTx/>
              <a:buChar char="-"/>
            </a:pPr>
            <a:r>
              <a:rPr lang="uk-UA" altLang="ru-UA">
                <a:solidFill>
                  <a:srgbClr val="FF3300"/>
                </a:solidFill>
              </a:rPr>
              <a:t>Головне, що одна ділянка зародка впливає на розвиток і диференціацію інших </a:t>
            </a:r>
            <a:endParaRPr lang="ru-RU" altLang="ru-UA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129926A1-10ED-45F2-B5D2-D0C7D2CE37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30238"/>
          </a:xfrm>
        </p:spPr>
        <p:txBody>
          <a:bodyPr>
            <a:normAutofit fontScale="90000"/>
          </a:bodyPr>
          <a:lstStyle/>
          <a:p>
            <a:pPr algn="ctr"/>
            <a:r>
              <a:rPr lang="uk-UA" altLang="ru-UA" sz="4000" dirty="0">
                <a:solidFill>
                  <a:srgbClr val="FF0000"/>
                </a:solidFill>
              </a:rPr>
              <a:t>Індукція</a:t>
            </a:r>
            <a:endParaRPr lang="ru-RU" altLang="ru-UA" sz="4000" dirty="0">
              <a:solidFill>
                <a:srgbClr val="FF0000"/>
              </a:solidFill>
            </a:endParaRP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5E63734-CF65-4960-8465-6C785C28753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4495800" cy="5068888"/>
          </a:xfrm>
        </p:spPr>
        <p:txBody>
          <a:bodyPr/>
          <a:lstStyle/>
          <a:p>
            <a:pPr algn="just"/>
            <a:r>
              <a:rPr lang="uk-UA" altLang="ru-UA" dirty="0" err="1">
                <a:solidFill>
                  <a:srgbClr val="FF0000"/>
                </a:solidFill>
              </a:rPr>
              <a:t>Гомономна</a:t>
            </a:r>
            <a:r>
              <a:rPr lang="uk-UA" altLang="ru-UA" dirty="0">
                <a:solidFill>
                  <a:srgbClr val="FF0000"/>
                </a:solidFill>
              </a:rPr>
              <a:t> </a:t>
            </a:r>
            <a:r>
              <a:rPr lang="uk-UA" altLang="ru-UA" dirty="0"/>
              <a:t>	індуктор викликає розвиток </a:t>
            </a:r>
            <a:r>
              <a:rPr lang="uk-UA" altLang="ru-UA" dirty="0" err="1"/>
              <a:t>органа</a:t>
            </a:r>
            <a:r>
              <a:rPr lang="uk-UA" altLang="ru-UA" dirty="0"/>
              <a:t> в тому ж напрямку – ділянка </a:t>
            </a:r>
            <a:r>
              <a:rPr lang="uk-UA" altLang="ru-UA" dirty="0" err="1"/>
              <a:t>нефротома</a:t>
            </a:r>
            <a:r>
              <a:rPr lang="uk-UA" altLang="ru-UA" dirty="0"/>
              <a:t> викликає розвиток нирки, а шматочок хряща – утворення хряща </a:t>
            </a:r>
          </a:p>
          <a:p>
            <a:endParaRPr lang="ru-RU" altLang="ru-UA" dirty="0"/>
          </a:p>
        </p:txBody>
      </p:sp>
      <p:sp>
        <p:nvSpPr>
          <p:cNvPr id="92175" name="Rectangle 15">
            <a:extLst>
              <a:ext uri="{FF2B5EF4-FFF2-40B4-BE49-F238E27FC236}">
                <a16:creationId xmlns:a16="http://schemas.microsoft.com/office/drawing/2014/main" id="{4C671BD1-7466-40B6-9BE4-680CCA86048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600200"/>
            <a:ext cx="4495800" cy="5257800"/>
          </a:xfrm>
        </p:spPr>
        <p:txBody>
          <a:bodyPr/>
          <a:lstStyle/>
          <a:p>
            <a:r>
              <a:rPr lang="uk-UA" altLang="ru-UA" sz="2800" dirty="0">
                <a:solidFill>
                  <a:srgbClr val="FF0000"/>
                </a:solidFill>
              </a:rPr>
              <a:t>Гетерономна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 dirty="0"/>
              <a:t>Шматочок одній ділянки зародка викликає розвиток іншої структури.</a:t>
            </a:r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800" dirty="0"/>
              <a:t>Наприклад, шматочок </a:t>
            </a:r>
            <a:r>
              <a:rPr lang="uk-UA" altLang="ru-UA" sz="2800" dirty="0" err="1"/>
              <a:t>хордомезодерми</a:t>
            </a:r>
            <a:r>
              <a:rPr lang="uk-UA" altLang="ru-UA" sz="2800" dirty="0"/>
              <a:t> індукує розвиток нервової трубки та цілого зародка</a:t>
            </a:r>
            <a:endParaRPr lang="ru-RU" altLang="ru-UA" sz="2800" dirty="0"/>
          </a:p>
        </p:txBody>
      </p:sp>
      <p:sp>
        <p:nvSpPr>
          <p:cNvPr id="92176" name="Line 16">
            <a:extLst>
              <a:ext uri="{FF2B5EF4-FFF2-40B4-BE49-F238E27FC236}">
                <a16:creationId xmlns:a16="http://schemas.microsoft.com/office/drawing/2014/main" id="{653320BC-2FDB-48E8-850A-08FC0D6946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68538" y="692150"/>
            <a:ext cx="1798637" cy="865188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92177" name="Line 17">
            <a:extLst>
              <a:ext uri="{FF2B5EF4-FFF2-40B4-BE49-F238E27FC236}">
                <a16:creationId xmlns:a16="http://schemas.microsoft.com/office/drawing/2014/main" id="{CD3F7C95-53C1-48C3-A7D2-0E7D2CE9A83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56100" y="692150"/>
            <a:ext cx="1800225" cy="865188"/>
          </a:xfrm>
          <a:prstGeom prst="line">
            <a:avLst/>
          </a:prstGeom>
          <a:noFill/>
          <a:ln w="76200" cmpd="tri">
            <a:solidFill>
              <a:srgbClr val="FF33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1BEC49E9-64AB-4B8F-A5CA-021FFCAC25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pPr algn="ctr"/>
            <a:r>
              <a:rPr lang="uk-UA" altLang="ru-UA" dirty="0">
                <a:solidFill>
                  <a:srgbClr val="FF0000"/>
                </a:solidFill>
              </a:rPr>
              <a:t>Зміни детермінації</a:t>
            </a:r>
            <a:endParaRPr lang="ru-RU" altLang="ru-UA" dirty="0">
              <a:solidFill>
                <a:srgbClr val="FF0000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9065277-9781-486D-AA73-F3E54E9C8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642350" cy="5111750"/>
          </a:xfrm>
        </p:spPr>
        <p:txBody>
          <a:bodyPr/>
          <a:lstStyle/>
          <a:p>
            <a:pPr algn="just"/>
            <a:r>
              <a:rPr lang="uk-UA" altLang="ru-UA" dirty="0"/>
              <a:t>Детермінація визначає диференціювання та стабільний стан клітин, але залежить від наявності цитоплазматичних детермінант.</a:t>
            </a:r>
          </a:p>
          <a:p>
            <a:pPr algn="just">
              <a:buFont typeface="Wingdings" panose="05000000000000000000" pitchFamily="2" charset="2"/>
              <a:buNone/>
            </a:pPr>
            <a:endParaRPr lang="uk-UA" altLang="ru-UA" dirty="0"/>
          </a:p>
          <a:p>
            <a:pPr algn="just"/>
            <a:r>
              <a:rPr lang="uk-UA" altLang="ru-UA" dirty="0"/>
              <a:t>Зміни цитоплазматичного оточення “перепрограмують”  генетичний матеріал на іншу програму диференціювання і розвитку.</a:t>
            </a:r>
            <a:endParaRPr lang="ru-RU" altLang="ru-UA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3F5D40-DA87-4628-A5A6-C48C90B98D9F}"/>
              </a:ext>
            </a:extLst>
          </p:cNvPr>
          <p:cNvSpPr/>
          <p:nvPr/>
        </p:nvSpPr>
        <p:spPr>
          <a:xfrm>
            <a:off x="251520" y="384048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Контроль перших етапів диференціації клітин визначається </a:t>
            </a:r>
            <a:r>
              <a:rPr lang="uk-UA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позаядерними</a:t>
            </a:r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компонентами яйцеклітин</a:t>
            </a:r>
            <a:endParaRPr lang="ru-UA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FAC0483-A190-4D20-8255-A926F01CA52E}"/>
              </a:ext>
            </a:extLst>
          </p:cNvPr>
          <p:cNvSpPr/>
          <p:nvPr/>
        </p:nvSpPr>
        <p:spPr>
          <a:xfrm>
            <a:off x="64096" y="1859339"/>
            <a:ext cx="8828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Детермінація соматичних клітин зародка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дрозофіли, тобто вибір цими клітинами певного шляху розвитку здійснюється змінюється в залежності від її положення в складі зародка. </a:t>
            </a:r>
          </a:p>
          <a:p>
            <a:pPr algn="just"/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Головну роль їх диференціації грає просторове розташування клітин ембріона. Останні використовують так звану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позиційну інформацію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яка виникає ще в яйцеклітині за рахунок градієнтів концентрацій певних біологічно активних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сполук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uk-UA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морфогенів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і повідомляє клітину про її місце розташування в зародку. Залежно від отриманих сигналів, клітина реалізує ту чи іншу програму розвитку.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14968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4E21A1-7007-4498-B805-1AC655C59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378" y="1484784"/>
            <a:ext cx="8349101" cy="1143000"/>
          </a:xfrm>
        </p:spPr>
        <p:txBody>
          <a:bodyPr>
            <a:normAutofit fontScale="90000"/>
          </a:bodyPr>
          <a:lstStyle/>
          <a:p>
            <a:r>
              <a:rPr lang="uk-UA" dirty="0"/>
              <a:t>1. 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Чотири системи </a:t>
            </a:r>
            <a:r>
              <a:rPr lang="uk-UA" sz="27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морфогенів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поляризації ембріона (</a:t>
            </a:r>
            <a:r>
              <a:rPr lang="uk-UA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гени полярності яйця</a:t>
            </a:r>
            <a:r>
              <a:rPr lang="uk-UA" sz="2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забезпечують визначення осей зародка дрозофіли</a:t>
            </a:r>
            <a:endParaRPr lang="ru-UA" sz="27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CD4749-BEC6-4984-A6F1-C811599819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2" t="35159" r="26763" b="42441"/>
          <a:stretch/>
        </p:blipFill>
        <p:spPr>
          <a:xfrm>
            <a:off x="517350" y="3068960"/>
            <a:ext cx="7533837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7347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A0707B3-676A-4138-8DEE-D46350A3B117}"/>
              </a:ext>
            </a:extLst>
          </p:cNvPr>
          <p:cNvSpPr/>
          <p:nvPr/>
        </p:nvSpPr>
        <p:spPr>
          <a:xfrm>
            <a:off x="575556" y="1916832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осей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зародка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активуються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гени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сегментації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Їхня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спостерігається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після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запліднення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яйцеклітини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тому вони 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 є генами з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материнським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ефектом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633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>
            <a:extLst>
              <a:ext uri="{FF2B5EF4-FFF2-40B4-BE49-F238E27FC236}">
                <a16:creationId xmlns:a16="http://schemas.microsoft.com/office/drawing/2014/main" id="{F8B579CB-FE94-43F8-A8AB-7281F3A0D5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err="1">
                <a:solidFill>
                  <a:srgbClr val="FF0000"/>
                </a:solidFill>
              </a:rPr>
              <a:t>Загальна</a:t>
            </a:r>
            <a:r>
              <a:rPr lang="ru-RU" sz="2000" b="1" dirty="0">
                <a:solidFill>
                  <a:srgbClr val="FF0000"/>
                </a:solidFill>
              </a:rPr>
              <a:t> модель </a:t>
            </a:r>
            <a:r>
              <a:rPr lang="ru-RU" sz="2000" b="1" dirty="0" err="1">
                <a:solidFill>
                  <a:srgbClr val="FF0000"/>
                </a:solidFill>
              </a:rPr>
              <a:t>формуванняя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передньо-заднього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градієнта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розподілу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морфогенетичних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err="1">
                <a:solidFill>
                  <a:srgbClr val="FF0000"/>
                </a:solidFill>
              </a:rPr>
              <a:t>протеїнів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6387" name="Picture 5">
            <a:extLst>
              <a:ext uri="{FF2B5EF4-FFF2-40B4-BE49-F238E27FC236}">
                <a16:creationId xmlns:a16="http://schemas.microsoft.com/office/drawing/2014/main" id="{71E588DF-8748-4B03-B7EF-1AD41EAF4E5D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61"/>
          <a:stretch>
            <a:fillRect/>
          </a:stretch>
        </p:blipFill>
        <p:spPr>
          <a:xfrm>
            <a:off x="4643438" y="1125538"/>
            <a:ext cx="4303712" cy="5184775"/>
          </a:xfr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7" name="Rectangle 7">
            <a:extLst>
              <a:ext uri="{FF2B5EF4-FFF2-40B4-BE49-F238E27FC236}">
                <a16:creationId xmlns:a16="http://schemas.microsoft.com/office/drawing/2014/main" id="{474D59D3-A004-4435-974C-DE0189BCBCA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5496" y="1556792"/>
            <a:ext cx="4321175" cy="5111750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ru-RU" sz="1400" b="1" dirty="0" err="1">
                <a:latin typeface="Arial" charset="0"/>
              </a:rPr>
              <a:t>Материнські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гені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формують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градієнти</a:t>
            </a:r>
            <a:r>
              <a:rPr lang="ru-RU" sz="1400" b="1" dirty="0">
                <a:latin typeface="Arial" charset="0"/>
              </a:rPr>
              <a:t> та </a:t>
            </a:r>
            <a:r>
              <a:rPr lang="ru-RU" sz="1400" b="1" dirty="0" err="1">
                <a:latin typeface="Arial" charset="0"/>
              </a:rPr>
              <a:t>області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експресії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продуктів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морфогенів</a:t>
            </a:r>
            <a:r>
              <a:rPr lang="ru-RU" sz="1400" b="1" dirty="0"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u-RU" sz="1400" b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endParaRPr lang="ru-RU" sz="1400" b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err="1">
                <a:latin typeface="Arial" charset="0"/>
              </a:rPr>
              <a:t>Далі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формується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градієнт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білка</a:t>
            </a:r>
            <a:r>
              <a:rPr lang="ru-RU" sz="1400" b="1" dirty="0">
                <a:latin typeface="Arial" charset="0"/>
              </a:rPr>
              <a:t> </a:t>
            </a:r>
            <a:r>
              <a:rPr lang="en-US" sz="1400" b="1" dirty="0">
                <a:latin typeface="Arial" charset="0"/>
              </a:rPr>
              <a:t>Hunchback, </a:t>
            </a:r>
            <a:r>
              <a:rPr lang="ru-RU" sz="1400" b="1" dirty="0" err="1">
                <a:latin typeface="Arial" charset="0"/>
              </a:rPr>
              <a:t>що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по-різному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визначає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активність</a:t>
            </a:r>
            <a:r>
              <a:rPr lang="ru-RU" sz="1400" b="1" dirty="0">
                <a:latin typeface="Arial" charset="0"/>
              </a:rPr>
              <a:t>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gap-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</a:rPr>
              <a:t>генів</a:t>
            </a:r>
            <a:r>
              <a:rPr lang="ru-RU" sz="1400" b="1" dirty="0"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u-RU" sz="1400" b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400" b="1" dirty="0">
                <a:latin typeface="Arial" charset="0"/>
              </a:rPr>
              <a:t>Gap-</a:t>
            </a:r>
            <a:r>
              <a:rPr lang="ru-RU" sz="1400" b="1" dirty="0" err="1">
                <a:latin typeface="Arial" charset="0"/>
              </a:rPr>
              <a:t>гени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визначають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конкретні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області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ембріона</a:t>
            </a:r>
            <a:r>
              <a:rPr lang="ru-RU" sz="1400" b="1" dirty="0"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u-RU" sz="1400" b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en-US" sz="1400" b="1" dirty="0">
                <a:latin typeface="Arial" charset="0"/>
              </a:rPr>
              <a:t>Gap-</a:t>
            </a:r>
            <a:r>
              <a:rPr lang="ru-RU" sz="1400" b="1" dirty="0" err="1">
                <a:latin typeface="Arial" charset="0"/>
              </a:rPr>
              <a:t>гени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дозволяють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експресію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генів</a:t>
            </a:r>
            <a:r>
              <a:rPr lang="ru-RU" sz="1400" b="1" dirty="0">
                <a:latin typeface="Arial" charset="0"/>
              </a:rPr>
              <a:t> правила </a:t>
            </a:r>
            <a:r>
              <a:rPr lang="ru-RU" sz="1400" b="1" dirty="0" err="1">
                <a:latin typeface="Arial" charset="0"/>
              </a:rPr>
              <a:t>парності</a:t>
            </a:r>
            <a:r>
              <a:rPr lang="ru-RU" sz="1400" b="1" dirty="0">
                <a:latin typeface="Arial" charset="0"/>
              </a:rPr>
              <a:t> (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pair-rule)</a:t>
            </a:r>
            <a:r>
              <a:rPr lang="en-US" sz="1400" b="1" dirty="0">
                <a:latin typeface="Arial" charset="0"/>
              </a:rPr>
              <a:t>, </a:t>
            </a:r>
            <a:r>
              <a:rPr lang="ru-RU" sz="1400" b="1" dirty="0" err="1">
                <a:latin typeface="Arial" charset="0"/>
              </a:rPr>
              <a:t>кожен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із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яких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ділить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ембріон</a:t>
            </a:r>
            <a:r>
              <a:rPr lang="ru-RU" sz="1400" b="1" dirty="0">
                <a:latin typeface="Arial" charset="0"/>
              </a:rPr>
              <a:t> на </a:t>
            </a:r>
            <a:r>
              <a:rPr lang="ru-RU" sz="1400" b="1" dirty="0" err="1">
                <a:latin typeface="Arial" charset="0"/>
              </a:rPr>
              <a:t>зони</a:t>
            </a:r>
            <a:r>
              <a:rPr lang="ru-RU" sz="1400" b="1" dirty="0">
                <a:latin typeface="Arial" charset="0"/>
              </a:rPr>
              <a:t>, шириною 2 сегмента.</a:t>
            </a:r>
          </a:p>
          <a:p>
            <a:pPr algn="just">
              <a:lnSpc>
                <a:spcPct val="80000"/>
              </a:lnSpc>
              <a:defRPr/>
            </a:pPr>
            <a:endParaRPr lang="ru-RU" sz="1400" b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err="1">
                <a:latin typeface="Arial" charset="0"/>
              </a:rPr>
              <a:t>Гени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сегментної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полярності</a:t>
            </a:r>
            <a:r>
              <a:rPr lang="ru-RU" sz="1400" b="1" dirty="0">
                <a:latin typeface="Arial" charset="0"/>
              </a:rPr>
              <a:t> (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</a:rPr>
              <a:t>segment polarity</a:t>
            </a:r>
            <a:r>
              <a:rPr lang="en-US" sz="1400" b="1" dirty="0">
                <a:latin typeface="Arial" charset="0"/>
              </a:rPr>
              <a:t>) </a:t>
            </a:r>
            <a:r>
              <a:rPr lang="ru-RU" sz="1400" b="1" dirty="0" err="1">
                <a:latin typeface="Arial" charset="0"/>
              </a:rPr>
              <a:t>визначають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розвиток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окремих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сегментів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ембріона</a:t>
            </a:r>
            <a:r>
              <a:rPr lang="ru-RU" sz="1400" b="1" dirty="0">
                <a:latin typeface="Arial" charset="0"/>
              </a:rPr>
              <a:t>.</a:t>
            </a:r>
          </a:p>
          <a:p>
            <a:pPr algn="just">
              <a:lnSpc>
                <a:spcPct val="80000"/>
              </a:lnSpc>
              <a:defRPr/>
            </a:pPr>
            <a:endParaRPr lang="ru-RU" sz="1400" b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ru-RU" sz="1400" b="1" dirty="0" err="1">
                <a:latin typeface="Arial" charset="0"/>
              </a:rPr>
              <a:t>Усі</a:t>
            </a:r>
            <a:r>
              <a:rPr lang="ru-RU" sz="1400" b="1" dirty="0">
                <a:latin typeface="Arial" charset="0"/>
              </a:rPr>
              <a:t> разом </a:t>
            </a:r>
            <a:r>
              <a:rPr lang="ru-RU" sz="1400" b="1" dirty="0" err="1">
                <a:latin typeface="Arial" charset="0"/>
              </a:rPr>
              <a:t>ці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гени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визначають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експресію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</a:rPr>
              <a:t>гомеозисних</a:t>
            </a:r>
            <a:r>
              <a:rPr lang="ru-RU" sz="1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ru-RU" sz="1400" b="1" dirty="0" err="1">
                <a:solidFill>
                  <a:srgbClr val="FF0000"/>
                </a:solidFill>
                <a:latin typeface="Arial" charset="0"/>
              </a:rPr>
              <a:t>генів</a:t>
            </a:r>
            <a:r>
              <a:rPr lang="ru-RU" sz="1400" b="1" dirty="0">
                <a:latin typeface="Arial" charset="0"/>
              </a:rPr>
              <a:t>, </a:t>
            </a:r>
            <a:r>
              <a:rPr lang="ru-RU" sz="1400" b="1" dirty="0" err="1">
                <a:latin typeface="Arial" charset="0"/>
              </a:rPr>
              <a:t>що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специфікують</a:t>
            </a:r>
            <a:r>
              <a:rPr lang="ru-RU" sz="1400" b="1" dirty="0">
                <a:latin typeface="Arial" charset="0"/>
              </a:rPr>
              <a:t> </a:t>
            </a:r>
            <a:r>
              <a:rPr lang="ru-RU" sz="1400" b="1" dirty="0" err="1">
                <a:latin typeface="Arial" charset="0"/>
              </a:rPr>
              <a:t>кожен</a:t>
            </a:r>
            <a:r>
              <a:rPr lang="ru-RU" sz="1400" b="1" dirty="0">
                <a:latin typeface="Arial" charset="0"/>
              </a:rPr>
              <a:t> сегмент.</a:t>
            </a:r>
            <a:endParaRPr lang="ru-RU" sz="1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35BD2E2-B0E0-44E9-8DC3-2D435923C0CC}"/>
              </a:ext>
            </a:extLst>
          </p:cNvPr>
          <p:cNvSpPr/>
          <p:nvPr/>
        </p:nvSpPr>
        <p:spPr>
          <a:xfrm>
            <a:off x="4643438" y="3357563"/>
            <a:ext cx="865187" cy="358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B7BBCD-B625-4F18-8E44-126B7359150F}"/>
              </a:ext>
            </a:extLst>
          </p:cNvPr>
          <p:cNvSpPr/>
          <p:nvPr/>
        </p:nvSpPr>
        <p:spPr>
          <a:xfrm>
            <a:off x="4643438" y="4292600"/>
            <a:ext cx="1296987" cy="3603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70C5C57-BDA2-49FF-B790-4BB90703EE1D}"/>
              </a:ext>
            </a:extLst>
          </p:cNvPr>
          <p:cNvSpPr/>
          <p:nvPr/>
        </p:nvSpPr>
        <p:spPr>
          <a:xfrm>
            <a:off x="5508625" y="5805488"/>
            <a:ext cx="1511300" cy="431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C651145-44FB-4070-A5C5-2C6B862FA9D7}"/>
              </a:ext>
            </a:extLst>
          </p:cNvPr>
          <p:cNvSpPr/>
          <p:nvPr/>
        </p:nvSpPr>
        <p:spPr>
          <a:xfrm>
            <a:off x="390364" y="188640"/>
            <a:ext cx="8363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en-US" u="sng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u="sng">
                <a:latin typeface="Times New Roman" panose="02020603050405020304" pitchFamily="18" charset="0"/>
                <a:ea typeface="Times New Roman" panose="02020603050405020304" pitchFamily="18" charset="0"/>
              </a:rPr>
              <a:t>. Визначення індивідуальних характеристик окремих сегментів.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 Після того, як гени сегментації визначили кількість сегментів та їх полярність, активуються гени, що детермінують індивідуальні характеристики та подальші шляхи розвитку кожного сегмента - </a:t>
            </a:r>
            <a:r>
              <a:rPr lang="ru-RU" b="1">
                <a:latin typeface="Times New Roman" panose="02020603050405020304" pitchFamily="18" charset="0"/>
                <a:ea typeface="Times New Roman" panose="02020603050405020304" pitchFamily="18" charset="0"/>
              </a:rPr>
              <a:t>гомеозисні гени</a:t>
            </a:r>
            <a:r>
              <a:rPr lang="ru-RU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9012CC2-0122-4AA8-B5C2-BB7146B96DC4}"/>
              </a:ext>
            </a:extLst>
          </p:cNvPr>
          <p:cNvSpPr/>
          <p:nvPr/>
        </p:nvSpPr>
        <p:spPr>
          <a:xfrm>
            <a:off x="539552" y="16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Активність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гомеозисних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залежить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оточення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клітини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сегмента, в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якому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вона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міститься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визначає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остаточну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u="sng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диференціацію</a:t>
            </a:r>
            <a:r>
              <a:rPr lang="ru-RU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UA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250997-68BB-4518-99D4-A641499730B7}"/>
              </a:ext>
            </a:extLst>
          </p:cNvPr>
          <p:cNvSpPr/>
          <p:nvPr/>
        </p:nvSpPr>
        <p:spPr>
          <a:xfrm>
            <a:off x="2195736" y="2924944"/>
            <a:ext cx="61561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Drosophila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гомеозисні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селекторні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утворюють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два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кластери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Antennapedia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-комплекс та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bithorax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-комплекс)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третій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хромосомі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разом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формують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гомеозисний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комплекс (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НОМ-С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 Комплекс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Antennapedia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містить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п'ять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відповідають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за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диференціацію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головного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переднього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грудного сегмента. Комплекс </a:t>
            </a:r>
            <a:r>
              <a:rPr lang="ru-RU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bithorax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гени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визначають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остаточний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розвиток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задніх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грудних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черевних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сегментів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9431616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DB43065F-48C9-42EB-BA6C-3A6EC7A4A4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993062" cy="6477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dirty="0" err="1">
                <a:solidFill>
                  <a:schemeClr val="tx1"/>
                </a:solidFill>
              </a:rPr>
              <a:t>Експресія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гомеозисних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генів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Antp</a:t>
            </a:r>
            <a:r>
              <a:rPr lang="en-US" sz="2000" i="1" dirty="0">
                <a:solidFill>
                  <a:srgbClr val="FF0000"/>
                </a:solidFill>
              </a:rPr>
              <a:t>-C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tx1"/>
                </a:solidFill>
              </a:rPr>
              <a:t>и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i="1" dirty="0">
                <a:solidFill>
                  <a:srgbClr val="FF0000"/>
                </a:solidFill>
              </a:rPr>
              <a:t>BX-C</a:t>
            </a:r>
            <a:br>
              <a:rPr lang="ru-RU" sz="2000" dirty="0">
                <a:effectLst/>
              </a:rPr>
            </a:br>
            <a:endParaRPr lang="ru-RU" sz="2000" dirty="0">
              <a:effectLst/>
            </a:endParaRPr>
          </a:p>
        </p:txBody>
      </p:sp>
      <p:pic>
        <p:nvPicPr>
          <p:cNvPr id="13315" name="Picture 4" descr="ch9f27">
            <a:extLst>
              <a:ext uri="{FF2B5EF4-FFF2-40B4-BE49-F238E27FC236}">
                <a16:creationId xmlns:a16="http://schemas.microsoft.com/office/drawing/2014/main" id="{A60277E0-7EB5-4366-86CD-8C8B4EB3A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981075"/>
            <a:ext cx="5832475" cy="4837113"/>
          </a:xfrm>
          <a:prstGeom prst="rect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7">
            <a:extLst>
              <a:ext uri="{FF2B5EF4-FFF2-40B4-BE49-F238E27FC236}">
                <a16:creationId xmlns:a16="http://schemas.microsoft.com/office/drawing/2014/main" id="{E61FA035-952E-4878-8A20-0B13AF4F0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3429000"/>
            <a:ext cx="10382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UA" sz="1000" b="1">
                <a:solidFill>
                  <a:srgbClr val="003300"/>
                </a:solidFill>
              </a:rPr>
              <a:t>Хромосома 3</a:t>
            </a:r>
          </a:p>
        </p:txBody>
      </p:sp>
      <p:sp>
        <p:nvSpPr>
          <p:cNvPr id="41992" name="Rectangle 8">
            <a:extLst>
              <a:ext uri="{FF2B5EF4-FFF2-40B4-BE49-F238E27FC236}">
                <a16:creationId xmlns:a16="http://schemas.microsoft.com/office/drawing/2014/main" id="{6FD6217F-CF51-43A2-9BAF-3205234CA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888" y="887948"/>
            <a:ext cx="2879725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1600" b="1" dirty="0"/>
              <a:t>Комплекс </a:t>
            </a:r>
            <a:r>
              <a:rPr lang="ru-RU" sz="1600" b="1" i="1" dirty="0" err="1">
                <a:solidFill>
                  <a:schemeClr val="tx2"/>
                </a:solidFill>
              </a:rPr>
              <a:t>Antennapedia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endParaRPr lang="en-US" sz="1600" b="1" i="1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1600" b="1" dirty="0"/>
              <a:t>(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5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генів</a:t>
            </a:r>
            <a:r>
              <a:rPr lang="ru-RU" sz="1600" b="1" dirty="0"/>
              <a:t> у </a:t>
            </a:r>
            <a:r>
              <a:rPr lang="ru-RU" sz="1600" b="1" dirty="0" err="1"/>
              <a:t>дрозофіли</a:t>
            </a:r>
            <a:r>
              <a:rPr lang="ru-RU" sz="1600" b="1" dirty="0"/>
              <a:t>) </a:t>
            </a:r>
            <a:endParaRPr lang="en-US" sz="1600" b="1" dirty="0"/>
          </a:p>
          <a:p>
            <a:pPr>
              <a:defRPr/>
            </a:pPr>
            <a:r>
              <a:rPr lang="en-US" sz="1600" b="1" dirty="0"/>
              <a:t>- </a:t>
            </a:r>
            <a:r>
              <a:rPr lang="ru-RU" sz="1600" b="1" dirty="0" err="1"/>
              <a:t>визначає</a:t>
            </a:r>
            <a:r>
              <a:rPr lang="ru-RU" sz="1600" b="1" dirty="0"/>
              <a:t>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голови</a:t>
            </a:r>
            <a:r>
              <a:rPr lang="ru-RU" sz="1600" b="1" dirty="0"/>
              <a:t> и 2-х перших </a:t>
            </a:r>
            <a:r>
              <a:rPr lang="ru-RU" sz="1600" b="1" dirty="0" err="1"/>
              <a:t>торакальних</a:t>
            </a:r>
            <a:r>
              <a:rPr lang="ru-RU" sz="1600" b="1" dirty="0"/>
              <a:t> </a:t>
            </a:r>
            <a:r>
              <a:rPr lang="ru-RU" sz="1600" b="1" dirty="0" err="1"/>
              <a:t>сегментив</a:t>
            </a:r>
            <a:endParaRPr lang="en-US" sz="1600" b="1" dirty="0"/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labial</a:t>
            </a:r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Proboscipedia</a:t>
            </a:r>
            <a:endParaRPr lang="en-US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Deformed</a:t>
            </a:r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Sex comb reduced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Antennapedia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endParaRPr lang="en-US" b="1" dirty="0">
              <a:solidFill>
                <a:schemeClr val="accent2"/>
              </a:solidFill>
            </a:endParaRPr>
          </a:p>
          <a:p>
            <a:pPr>
              <a:defRPr/>
            </a:pPr>
            <a:r>
              <a:rPr lang="ru-RU" sz="1600" b="1" dirty="0"/>
              <a:t>Комплекс  </a:t>
            </a:r>
            <a:r>
              <a:rPr lang="ru-RU" sz="1600" b="1" i="1" dirty="0" err="1">
                <a:solidFill>
                  <a:schemeClr val="tx2"/>
                </a:solidFill>
              </a:rPr>
              <a:t>Bithorax</a:t>
            </a:r>
            <a:r>
              <a:rPr lang="ru-RU" sz="1600" b="1" i="1" dirty="0">
                <a:solidFill>
                  <a:schemeClr val="tx2"/>
                </a:solidFill>
              </a:rPr>
              <a:t> </a:t>
            </a:r>
            <a:r>
              <a:rPr lang="ru-RU" sz="1600" b="1" dirty="0"/>
              <a:t> </a:t>
            </a:r>
            <a:endParaRPr lang="en-US" sz="1600" b="1" dirty="0"/>
          </a:p>
          <a:p>
            <a:pPr>
              <a:defRPr/>
            </a:pPr>
            <a:r>
              <a:rPr lang="ru-RU" sz="1600" b="1" dirty="0"/>
              <a:t>(</a:t>
            </a: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3 </a:t>
            </a:r>
            <a:r>
              <a:rPr lang="ru-RU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гени</a:t>
            </a:r>
            <a:r>
              <a:rPr lang="ru-RU" sz="1600" b="1" dirty="0"/>
              <a:t>)  </a:t>
            </a:r>
            <a:endParaRPr lang="en-US" sz="1600" b="1" dirty="0"/>
          </a:p>
          <a:p>
            <a:pPr>
              <a:defRPr/>
            </a:pPr>
            <a:r>
              <a:rPr lang="ru-RU" sz="1600" b="1" dirty="0" err="1"/>
              <a:t>Контролює</a:t>
            </a:r>
            <a:r>
              <a:rPr lang="ru-RU" sz="1600" b="1" dirty="0"/>
              <a:t> </a:t>
            </a:r>
            <a:r>
              <a:rPr lang="ru-RU" sz="1600" b="1" dirty="0" err="1"/>
              <a:t>розвиток</a:t>
            </a:r>
            <a:r>
              <a:rPr lang="ru-RU" sz="1600" b="1" dirty="0"/>
              <a:t> </a:t>
            </a:r>
            <a:r>
              <a:rPr lang="ru-RU" sz="1600" b="1" dirty="0" err="1"/>
              <a:t>заднього</a:t>
            </a:r>
            <a:r>
              <a:rPr lang="ru-RU" sz="1600" b="1" dirty="0"/>
              <a:t> торакального і </a:t>
            </a:r>
            <a:r>
              <a:rPr lang="ru-RU" sz="1600" b="1" dirty="0" err="1"/>
              <a:t>черевних</a:t>
            </a:r>
            <a:r>
              <a:rPr lang="ru-RU" sz="1600" b="1" dirty="0"/>
              <a:t> </a:t>
            </a:r>
            <a:r>
              <a:rPr lang="ru-RU" sz="1600" b="1" dirty="0" err="1"/>
              <a:t>сегментів</a:t>
            </a:r>
            <a:endParaRPr lang="en-US" sz="1600" b="1" dirty="0"/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rgbClr val="00FF00"/>
                </a:solidFill>
              </a:rPr>
              <a:t> </a:t>
            </a:r>
            <a:r>
              <a:rPr lang="ru-RU" b="1" i="1" dirty="0" err="1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Ultrabithorax</a:t>
            </a:r>
            <a:endParaRPr lang="en-US" b="1" i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abdominal</a:t>
            </a:r>
            <a:r>
              <a:rPr lang="ru-RU" b="1" i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</a:p>
          <a:p>
            <a:pPr>
              <a:buFontTx/>
              <a:buAutoNum type="arabicPeriod"/>
              <a:defRPr/>
            </a:pPr>
            <a:r>
              <a:rPr lang="en-US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</a:t>
            </a:r>
            <a:r>
              <a:rPr lang="ru-RU" b="1" i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bdominal</a:t>
            </a:r>
            <a:r>
              <a:rPr lang="ru-RU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8" name="Rectangle 9">
            <a:extLst>
              <a:ext uri="{FF2B5EF4-FFF2-40B4-BE49-F238E27FC236}">
                <a16:creationId xmlns:a16="http://schemas.microsoft.com/office/drawing/2014/main" id="{576E9A78-0E5E-4E0E-99DA-14E40427EF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6021388"/>
            <a:ext cx="77957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ru-RU" altLang="ru-UA" b="1" dirty="0"/>
              <a:t>Порядок </a:t>
            </a:r>
            <a:r>
              <a:rPr lang="ru-RU" altLang="ru-UA" b="1" dirty="0" err="1"/>
              <a:t>розташування</a:t>
            </a:r>
            <a:r>
              <a:rPr lang="ru-RU" altLang="ru-UA" b="1" dirty="0"/>
              <a:t> </a:t>
            </a:r>
            <a:r>
              <a:rPr lang="ru-RU" altLang="ru-UA" b="1" dirty="0" err="1"/>
              <a:t>гомеозисних</a:t>
            </a:r>
            <a:r>
              <a:rPr lang="ru-RU" altLang="ru-UA" b="1" dirty="0"/>
              <a:t> </a:t>
            </a:r>
            <a:r>
              <a:rPr lang="ru-RU" altLang="ru-UA" b="1" dirty="0" err="1"/>
              <a:t>генів</a:t>
            </a:r>
            <a:r>
              <a:rPr lang="ru-RU" altLang="ru-UA" b="1" dirty="0"/>
              <a:t> </a:t>
            </a:r>
            <a:r>
              <a:rPr lang="ru-RU" altLang="ru-UA" b="1" dirty="0" err="1"/>
              <a:t>відповідає</a:t>
            </a:r>
            <a:r>
              <a:rPr lang="ru-RU" altLang="ru-UA" b="1" dirty="0"/>
              <a:t> порядку </a:t>
            </a:r>
          </a:p>
          <a:p>
            <a:pPr eaLnBrk="1" hangingPunct="1"/>
            <a:r>
              <a:rPr lang="ru-RU" altLang="ru-UA" b="1" dirty="0" err="1"/>
              <a:t>сегментів</a:t>
            </a:r>
            <a:r>
              <a:rPr lang="ru-RU" altLang="ru-UA" b="1" dirty="0"/>
              <a:t> </a:t>
            </a:r>
            <a:r>
              <a:rPr lang="ru-RU" altLang="ru-UA" b="1" dirty="0" err="1"/>
              <a:t>тіла</a:t>
            </a:r>
            <a:r>
              <a:rPr lang="ru-RU" altLang="ru-UA" b="1" dirty="0"/>
              <a:t>, </a:t>
            </a:r>
            <a:r>
              <a:rPr lang="ru-RU" altLang="ru-UA" b="1" dirty="0" err="1"/>
              <a:t>що</a:t>
            </a:r>
            <a:r>
              <a:rPr lang="ru-RU" altLang="ru-UA" b="1" dirty="0"/>
              <a:t> вони </a:t>
            </a:r>
            <a:r>
              <a:rPr lang="ru-RU" altLang="ru-UA" b="1" dirty="0" err="1"/>
              <a:t>контрглюють</a:t>
            </a:r>
            <a:endParaRPr lang="ru-RU" altLang="ru-UA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Ознаки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недеференційованого</a:t>
            </a:r>
            <a:r>
              <a:rPr lang="ru-RU" b="1" dirty="0">
                <a:solidFill>
                  <a:schemeClr val="accent3">
                    <a:lumMod val="75000"/>
                  </a:schemeClr>
                </a:solidFill>
              </a:rPr>
              <a:t> стану </a:t>
            </a:r>
            <a:r>
              <a:rPr lang="ru-RU" b="1" dirty="0" err="1">
                <a:solidFill>
                  <a:schemeClr val="accent3">
                    <a:lumMod val="75000"/>
                  </a:schemeClr>
                </a:solidFill>
              </a:rPr>
              <a:t>клітин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ядро;</a:t>
            </a:r>
          </a:p>
          <a:p>
            <a:r>
              <a:rPr lang="ru-RU" dirty="0" err="1"/>
              <a:t>високе</a:t>
            </a:r>
            <a:r>
              <a:rPr lang="ru-RU" dirty="0"/>
              <a:t> ядерно-</a:t>
            </a:r>
            <a:r>
              <a:rPr lang="ru-RU" dirty="0" err="1"/>
              <a:t>цитоплазматичне</a:t>
            </a:r>
            <a:r>
              <a:rPr lang="ru-RU" dirty="0"/>
              <a:t> </a:t>
            </a:r>
            <a:r>
              <a:rPr lang="ru-RU" dirty="0" err="1"/>
              <a:t>відношення</a:t>
            </a:r>
            <a:r>
              <a:rPr lang="ru-RU" dirty="0"/>
              <a:t> </a:t>
            </a:r>
            <a:r>
              <a:rPr lang="en-US" dirty="0"/>
              <a:t>V</a:t>
            </a:r>
            <a:r>
              <a:rPr lang="ru-RU" dirty="0"/>
              <a:t>ядра/</a:t>
            </a:r>
            <a:r>
              <a:rPr lang="en-US" dirty="0"/>
              <a:t>V</a:t>
            </a:r>
            <a:r>
              <a:rPr lang="ru-RU" dirty="0" err="1"/>
              <a:t>цитоплазми</a:t>
            </a:r>
            <a:r>
              <a:rPr lang="ru-RU" dirty="0"/>
              <a:t>;</a:t>
            </a:r>
          </a:p>
          <a:p>
            <a:r>
              <a:rPr lang="ru-RU" dirty="0" err="1"/>
              <a:t>диспергований</a:t>
            </a:r>
            <a:r>
              <a:rPr lang="ru-RU" dirty="0"/>
              <a:t> хроматин;</a:t>
            </a:r>
          </a:p>
          <a:p>
            <a:r>
              <a:rPr lang="ru-RU" dirty="0"/>
              <a:t>добре </a:t>
            </a:r>
            <a:r>
              <a:rPr lang="ru-RU" dirty="0" err="1"/>
              <a:t>виражене</a:t>
            </a:r>
            <a:r>
              <a:rPr lang="ru-RU" dirty="0"/>
              <a:t> </a:t>
            </a:r>
            <a:r>
              <a:rPr lang="ru-RU" dirty="0" err="1"/>
              <a:t>ядерце</a:t>
            </a:r>
            <a:r>
              <a:rPr lang="ru-RU" dirty="0"/>
              <a:t>;</a:t>
            </a:r>
          </a:p>
          <a:p>
            <a:r>
              <a:rPr lang="ru-RU" dirty="0" err="1"/>
              <a:t>численні</a:t>
            </a:r>
            <a:r>
              <a:rPr lang="ru-RU" dirty="0"/>
              <a:t> </a:t>
            </a:r>
            <a:r>
              <a:rPr lang="ru-RU" dirty="0" err="1"/>
              <a:t>рибосоми</a:t>
            </a:r>
            <a:r>
              <a:rPr lang="ru-RU" dirty="0"/>
              <a:t>;</a:t>
            </a:r>
          </a:p>
          <a:p>
            <a:r>
              <a:rPr lang="ru-RU" dirty="0" err="1"/>
              <a:t>інтенсивний</a:t>
            </a:r>
            <a:r>
              <a:rPr lang="ru-RU" dirty="0"/>
              <a:t> синтез РНК;</a:t>
            </a:r>
          </a:p>
          <a:p>
            <a:r>
              <a:rPr lang="ru-RU" dirty="0" err="1"/>
              <a:t>висока</a:t>
            </a:r>
            <a:r>
              <a:rPr lang="ru-RU" dirty="0"/>
              <a:t> </a:t>
            </a:r>
            <a:r>
              <a:rPr lang="ru-RU" dirty="0" err="1"/>
              <a:t>мітотична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;</a:t>
            </a:r>
          </a:p>
          <a:p>
            <a:r>
              <a:rPr lang="ru-RU" dirty="0" err="1"/>
              <a:t>неспецифічний</a:t>
            </a:r>
            <a:r>
              <a:rPr lang="ru-RU" dirty="0"/>
              <a:t> </a:t>
            </a:r>
            <a:r>
              <a:rPr lang="ru-RU" dirty="0" err="1"/>
              <a:t>метаболізм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>
            <a:extLst>
              <a:ext uri="{FF2B5EF4-FFF2-40B4-BE49-F238E27FC236}">
                <a16:creationId xmlns:a16="http://schemas.microsoft.com/office/drawing/2014/main" id="{42C0CED3-4527-42D2-BC60-123829F6E6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770812" cy="453548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defRPr/>
            </a:pPr>
            <a:r>
              <a:rPr lang="ru-RU" dirty="0" err="1"/>
              <a:t>Після</a:t>
            </a:r>
            <a:r>
              <a:rPr lang="ru-RU" dirty="0"/>
              <a:t> того, як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відкриті</a:t>
            </a:r>
            <a:r>
              <a:rPr lang="ru-RU" dirty="0"/>
              <a:t> та </a:t>
            </a:r>
            <a:r>
              <a:rPr lang="ru-RU" dirty="0" err="1"/>
              <a:t>вивчені</a:t>
            </a:r>
            <a:r>
              <a:rPr lang="ru-RU" dirty="0"/>
              <a:t> гомео-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дрозофіли</a:t>
            </a:r>
            <a:r>
              <a:rPr lang="ru-RU" dirty="0"/>
              <a:t>, </a:t>
            </a:r>
            <a:r>
              <a:rPr lang="ru-RU" dirty="0" err="1"/>
              <a:t>подібні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знайдені</a:t>
            </a:r>
            <a:r>
              <a:rPr lang="ru-RU" dirty="0"/>
              <a:t> у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нематоди</a:t>
            </a:r>
            <a:r>
              <a:rPr lang="ru-RU" dirty="0"/>
              <a:t> до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ru-RU" dirty="0"/>
              <a:t> 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/>
              <a:t>Вони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називані</a:t>
            </a:r>
            <a:r>
              <a:rPr lang="ru-RU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Hox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генами </a:t>
            </a:r>
            <a:r>
              <a:rPr lang="ru-RU" dirty="0"/>
              <a:t>(гомеобокс-генами). </a:t>
            </a:r>
            <a:r>
              <a:rPr lang="ru-RU" dirty="0" err="1"/>
              <a:t>Кодують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транскрипцію</a:t>
            </a:r>
            <a:r>
              <a:rPr lang="ru-RU" dirty="0"/>
              <a:t> і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тіла</a:t>
            </a:r>
            <a:r>
              <a:rPr lang="ru-RU" dirty="0"/>
              <a:t> та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положення</a:t>
            </a:r>
            <a:r>
              <a:rPr lang="ru-RU" dirty="0"/>
              <a:t> в </a:t>
            </a:r>
            <a:r>
              <a:rPr lang="ru-RU" dirty="0" err="1"/>
              <a:t>передньо-задньому</a:t>
            </a:r>
            <a:r>
              <a:rPr lang="ru-RU" dirty="0"/>
              <a:t> </a:t>
            </a:r>
            <a:r>
              <a:rPr lang="ru-RU" dirty="0" err="1"/>
              <a:t>напрямку</a:t>
            </a:r>
            <a:r>
              <a:rPr lang="ru-RU" dirty="0"/>
              <a:t>.</a:t>
            </a:r>
          </a:p>
          <a:p>
            <a:pPr algn="just">
              <a:lnSpc>
                <a:spcPct val="90000"/>
              </a:lnSpc>
              <a:defRPr/>
            </a:pPr>
            <a:r>
              <a:rPr lang="ru-RU" dirty="0" err="1"/>
              <a:t>Вивчаючи</a:t>
            </a:r>
            <a:r>
              <a:rPr lang="ru-RU" dirty="0"/>
              <a:t> </a:t>
            </a:r>
            <a:r>
              <a:rPr lang="ru-RU" dirty="0" err="1"/>
              <a:t>послідовності</a:t>
            </a:r>
            <a:r>
              <a:rPr lang="ru-RU" dirty="0"/>
              <a:t> ДНК в </a:t>
            </a:r>
            <a:r>
              <a:rPr lang="ru-RU" dirty="0" err="1"/>
              <a:t>гомеотичних</a:t>
            </a:r>
            <a:r>
              <a:rPr lang="ru-RU" dirty="0"/>
              <a:t> генах </a:t>
            </a:r>
            <a:r>
              <a:rPr lang="ru-RU" dirty="0" err="1"/>
              <a:t>цих</a:t>
            </a:r>
            <a:r>
              <a:rPr lang="ru-RU" dirty="0"/>
              <a:t> комах,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виявили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вони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однакову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180 пар основ.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послідовність</a:t>
            </a:r>
            <a:r>
              <a:rPr lang="ru-RU" dirty="0"/>
              <a:t> вони назвали гомеобоксом. Гомеобокс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повторювана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кожного гена.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слова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гомеотичні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, то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букви</a:t>
            </a:r>
            <a:r>
              <a:rPr lang="ru-RU" dirty="0"/>
              <a:t> — </a:t>
            </a:r>
            <a:r>
              <a:rPr lang="ru-RU" dirty="0" err="1"/>
              <a:t>це</a:t>
            </a:r>
            <a:r>
              <a:rPr lang="ru-RU" dirty="0"/>
              <a:t> гомеобокс: </a:t>
            </a:r>
            <a:r>
              <a:rPr lang="ru-RU" dirty="0" err="1"/>
              <a:t>РАЗом</a:t>
            </a:r>
            <a:r>
              <a:rPr lang="ru-RU" dirty="0"/>
              <a:t> — </a:t>
            </a:r>
            <a:r>
              <a:rPr lang="ru-RU" dirty="0" err="1"/>
              <a:t>обРАЗ</a:t>
            </a:r>
            <a:r>
              <a:rPr lang="ru-RU" dirty="0"/>
              <a:t> — </a:t>
            </a:r>
            <a:r>
              <a:rPr lang="ru-RU" dirty="0" err="1"/>
              <a:t>наРАЗі</a:t>
            </a:r>
            <a:r>
              <a:rPr lang="ru-RU" dirty="0"/>
              <a:t> — </a:t>
            </a:r>
            <a:r>
              <a:rPr lang="ru-RU" dirty="0" err="1"/>
              <a:t>відРАЗа</a:t>
            </a:r>
            <a:r>
              <a:rPr lang="ru-RU" dirty="0"/>
              <a:t> — </a:t>
            </a:r>
            <a:r>
              <a:rPr lang="ru-RU" dirty="0" err="1"/>
              <a:t>дикобРАЗ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6CC920-1A6D-4A57-A0FD-39A54A25D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F79185-E8FD-4D58-833A-286D782C12F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9512" y="175428"/>
            <a:ext cx="8712968" cy="4873752"/>
          </a:xfrm>
        </p:spPr>
        <p:txBody>
          <a:bodyPr/>
          <a:lstStyle/>
          <a:p>
            <a:pPr algn="just"/>
            <a:r>
              <a:rPr lang="ru-RU" dirty="0" err="1"/>
              <a:t>Нох-гени</a:t>
            </a:r>
            <a:r>
              <a:rPr lang="ru-RU" dirty="0"/>
              <a:t> </a:t>
            </a:r>
            <a:r>
              <a:rPr lang="ru-RU" dirty="0" err="1"/>
              <a:t>кодують</a:t>
            </a:r>
            <a:r>
              <a:rPr lang="ru-RU" dirty="0"/>
              <a:t> </a:t>
            </a:r>
            <a:r>
              <a:rPr lang="ru-RU" dirty="0" err="1"/>
              <a:t>білки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прикріплюються</a:t>
            </a:r>
            <a:r>
              <a:rPr lang="ru-RU" dirty="0"/>
              <a:t> до </a:t>
            </a:r>
            <a:r>
              <a:rPr lang="ru-RU" dirty="0" err="1"/>
              <a:t>молекулярних</a:t>
            </a:r>
            <a:r>
              <a:rPr lang="ru-RU" dirty="0"/>
              <a:t> </a:t>
            </a:r>
            <a:r>
              <a:rPr lang="ru-RU" dirty="0" err="1"/>
              <a:t>вимикачів</a:t>
            </a:r>
            <a:r>
              <a:rPr lang="ru-RU" dirty="0"/>
              <a:t> в ДНК,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активують</a:t>
            </a:r>
            <a:r>
              <a:rPr lang="ru-RU" dirty="0"/>
              <a:t> і </a:t>
            </a:r>
            <a:r>
              <a:rPr lang="ru-RU" dirty="0" err="1"/>
              <a:t>деактивують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. </a:t>
            </a:r>
            <a:r>
              <a:rPr lang="ru-RU" dirty="0" err="1"/>
              <a:t>Ділянка</a:t>
            </a:r>
            <a:r>
              <a:rPr lang="ru-RU" dirty="0"/>
              <a:t> </a:t>
            </a:r>
            <a:r>
              <a:rPr lang="ru-RU" dirty="0" err="1"/>
              <a:t>Нох-білка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прикріплюється</a:t>
            </a:r>
            <a:r>
              <a:rPr lang="ru-RU" dirty="0"/>
              <a:t> до ДНК, </a:t>
            </a:r>
            <a:r>
              <a:rPr lang="ru-RU" dirty="0" err="1"/>
              <a:t>називається</a:t>
            </a:r>
            <a:r>
              <a:rPr lang="ru-RU" dirty="0"/>
              <a:t> </a:t>
            </a:r>
            <a:r>
              <a:rPr lang="ru-RU" dirty="0" err="1"/>
              <a:t>гомеодоменом</a:t>
            </a:r>
            <a:r>
              <a:rPr lang="ru-RU" dirty="0"/>
              <a:t>. </a:t>
            </a:r>
            <a:r>
              <a:rPr lang="ru-RU" dirty="0" err="1"/>
              <a:t>Гомеодомен</a:t>
            </a:r>
            <a:r>
              <a:rPr lang="ru-RU" dirty="0"/>
              <a:t> </a:t>
            </a:r>
            <a:r>
              <a:rPr lang="ru-RU" dirty="0" err="1"/>
              <a:t>кодує</a:t>
            </a:r>
            <a:r>
              <a:rPr lang="ru-RU" dirty="0"/>
              <a:t> гомеобокс. </a:t>
            </a:r>
          </a:p>
          <a:p>
            <a:pPr algn="just"/>
            <a:r>
              <a:rPr lang="ru-RU" dirty="0" err="1"/>
              <a:t>Гомеодомени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Нох-білків</a:t>
            </a:r>
            <a:r>
              <a:rPr lang="ru-RU" dirty="0"/>
              <a:t> </a:t>
            </a:r>
            <a:r>
              <a:rPr lang="ru-RU" dirty="0" err="1"/>
              <a:t>подібні</a:t>
            </a:r>
            <a:r>
              <a:rPr lang="ru-RU" dirty="0"/>
              <a:t>, але не </a:t>
            </a:r>
            <a:r>
              <a:rPr lang="ru-RU" dirty="0" err="1"/>
              <a:t>ідентичні</a:t>
            </a:r>
            <a:r>
              <a:rPr lang="ru-RU" dirty="0"/>
              <a:t>, </a:t>
            </a:r>
            <a:r>
              <a:rPr lang="ru-RU" dirty="0" err="1"/>
              <a:t>тож</a:t>
            </a:r>
            <a:r>
              <a:rPr lang="ru-RU" dirty="0"/>
              <a:t> вони </a:t>
            </a:r>
            <a:r>
              <a:rPr lang="ru-RU" dirty="0" err="1"/>
              <a:t>прикріплюються</a:t>
            </a:r>
            <a:r>
              <a:rPr lang="ru-RU" dirty="0"/>
              <a:t> до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послідовностей</a:t>
            </a:r>
            <a:r>
              <a:rPr lang="ru-RU" dirty="0"/>
              <a:t> ДНК. Таким чином,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Нох-білки</a:t>
            </a:r>
            <a:r>
              <a:rPr lang="ru-RU" dirty="0"/>
              <a:t> </a:t>
            </a:r>
            <a:r>
              <a:rPr lang="ru-RU" dirty="0" err="1"/>
              <a:t>регулюють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генів</a:t>
            </a:r>
            <a:r>
              <a:rPr lang="ru-RU" dirty="0"/>
              <a:t>, а </a:t>
            </a:r>
            <a:r>
              <a:rPr lang="ru-RU" dirty="0" err="1"/>
              <a:t>їхні</a:t>
            </a:r>
            <a:r>
              <a:rPr lang="ru-RU" dirty="0"/>
              <a:t> </a:t>
            </a:r>
            <a:r>
              <a:rPr lang="ru-RU" dirty="0" err="1"/>
              <a:t>комбінації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.</a:t>
            </a:r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922C19E-F570-4E7E-89B7-233F5C8A7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3" t="8001" r="37400" b="45800"/>
          <a:stretch/>
        </p:blipFill>
        <p:spPr>
          <a:xfrm>
            <a:off x="2411760" y="4207098"/>
            <a:ext cx="404772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4995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2B104E-4125-4355-A33D-BB5D61510EC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64036" y="300940"/>
            <a:ext cx="7467600" cy="4873752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безхребетних</a:t>
            </a:r>
            <a:r>
              <a:rPr lang="ru-RU" dirty="0"/>
              <a:t> і </a:t>
            </a:r>
            <a:r>
              <a:rPr lang="ru-RU" dirty="0" err="1"/>
              <a:t>ланцетників</a:t>
            </a:r>
            <a:r>
              <a:rPr lang="ru-RU" dirty="0"/>
              <a:t> один кластер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 гомеобокс, у </a:t>
            </a:r>
            <a:r>
              <a:rPr lang="ru-RU" dirty="0" err="1"/>
              <a:t>міноги</a:t>
            </a:r>
            <a:r>
              <a:rPr lang="ru-RU" dirty="0"/>
              <a:t> -  три </a:t>
            </a:r>
            <a:r>
              <a:rPr lang="ru-RU" dirty="0" err="1"/>
              <a:t>кластери</a:t>
            </a:r>
            <a:r>
              <a:rPr lang="ru-RU" dirty="0"/>
              <a:t>, у тетрапод, </a:t>
            </a:r>
            <a:r>
              <a:rPr lang="ru-RU" dirty="0" err="1"/>
              <a:t>включаючи</a:t>
            </a:r>
            <a:r>
              <a:rPr lang="ru-RU" dirty="0"/>
              <a:t> </a:t>
            </a:r>
            <a:r>
              <a:rPr lang="ru-RU" dirty="0" err="1"/>
              <a:t>ссавців</a:t>
            </a:r>
            <a:r>
              <a:rPr lang="ru-RU" dirty="0"/>
              <a:t>,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кластери</a:t>
            </a:r>
            <a:r>
              <a:rPr lang="ru-RU" dirty="0"/>
              <a:t>.</a:t>
            </a: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8C2C3C5-35DE-4BD5-878E-D52EC1A8F0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39" t="8000" r="38187" b="23401"/>
          <a:stretch/>
        </p:blipFill>
        <p:spPr>
          <a:xfrm>
            <a:off x="4067944" y="3028668"/>
            <a:ext cx="4176464" cy="35283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02C2D6-9318-4EFD-B13C-139FC73048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33" t="40200" r="38188" b="30400"/>
          <a:stretch/>
        </p:blipFill>
        <p:spPr>
          <a:xfrm>
            <a:off x="488750" y="1981732"/>
            <a:ext cx="3975720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3472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1A71E3A-622E-4CFB-9D5D-AAFFE3A43E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156" y="-238124"/>
            <a:ext cx="3240088" cy="6667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err="1"/>
              <a:t>Гени-реалізатори</a:t>
            </a:r>
            <a:endParaRPr lang="ru-RU" sz="2400" b="1" dirty="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3349CD3-D5C5-4EC0-ABF6-36187D816D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410766"/>
            <a:ext cx="4000500" cy="28575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b="1" i="1" dirty="0" err="1">
                <a:solidFill>
                  <a:srgbClr val="00FF00"/>
                </a:solidFill>
              </a:rPr>
              <a:t>homothorax</a:t>
            </a:r>
            <a:r>
              <a:rPr lang="en-US" sz="1600" dirty="0"/>
              <a:t> </a:t>
            </a:r>
            <a:r>
              <a:rPr lang="ru-RU" sz="1600" dirty="0"/>
              <a:t>и </a:t>
            </a:r>
            <a:r>
              <a:rPr lang="en-US" sz="1600" b="1" i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eyeless</a:t>
            </a:r>
            <a:r>
              <a:rPr lang="en-US" sz="1600" i="1" dirty="0"/>
              <a:t> </a:t>
            </a:r>
            <a:r>
              <a:rPr lang="en-US" sz="1600" dirty="0"/>
              <a:t>– </a:t>
            </a:r>
            <a:r>
              <a:rPr lang="ru-RU" sz="1600" dirty="0" err="1"/>
              <a:t>потрібні</a:t>
            </a:r>
            <a:r>
              <a:rPr lang="ru-RU" sz="1600" dirty="0"/>
              <a:t> для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00FF00"/>
                </a:solidFill>
              </a:rPr>
              <a:t>антени</a:t>
            </a:r>
            <a:r>
              <a:rPr lang="ru-RU" sz="1600" dirty="0"/>
              <a:t> та </a:t>
            </a:r>
            <a:r>
              <a:rPr lang="ru-RU" sz="1600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глаза</a:t>
            </a:r>
            <a:r>
              <a:rPr lang="ru-RU" sz="1600" dirty="0"/>
              <a:t>. </a:t>
            </a:r>
            <a:r>
              <a:rPr lang="ru-RU" sz="1600" dirty="0" err="1"/>
              <a:t>репресуються</a:t>
            </a:r>
            <a:r>
              <a:rPr lang="ru-RU" sz="1600" dirty="0"/>
              <a:t> </a:t>
            </a:r>
            <a:r>
              <a:rPr lang="en-US" sz="1600" b="1" dirty="0" err="1"/>
              <a:t>Antp</a:t>
            </a:r>
            <a:endParaRPr lang="en-US" sz="1600" b="1" dirty="0"/>
          </a:p>
          <a:p>
            <a:pPr eaLnBrk="1" hangingPunct="1">
              <a:defRPr/>
            </a:pPr>
            <a:endParaRPr lang="ru-RU" sz="800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b="1" i="1" dirty="0">
                <a:solidFill>
                  <a:srgbClr val="9999FF"/>
                </a:solidFill>
              </a:rPr>
              <a:t>Vestigial</a:t>
            </a:r>
            <a:r>
              <a:rPr lang="ru-RU" sz="1600" i="1" dirty="0">
                <a:solidFill>
                  <a:srgbClr val="00FF00"/>
                </a:solidFill>
              </a:rPr>
              <a:t> </a:t>
            </a:r>
            <a:r>
              <a:rPr lang="en-US" sz="1600" i="1" dirty="0"/>
              <a:t>– </a:t>
            </a:r>
            <a:r>
              <a:rPr lang="ru-RU" sz="1600" dirty="0" err="1"/>
              <a:t>потрібен</a:t>
            </a:r>
            <a:r>
              <a:rPr lang="ru-RU" sz="1600" dirty="0"/>
              <a:t> для </a:t>
            </a:r>
            <a:r>
              <a:rPr lang="ru-RU" sz="1600" dirty="0" err="1"/>
              <a:t>формування</a:t>
            </a:r>
            <a:r>
              <a:rPr lang="ru-RU" sz="1600" dirty="0"/>
              <a:t> </a:t>
            </a:r>
            <a:r>
              <a:rPr lang="ru-RU" sz="1600" dirty="0" err="1">
                <a:solidFill>
                  <a:srgbClr val="9999FF"/>
                </a:solidFill>
              </a:rPr>
              <a:t>крила</a:t>
            </a:r>
            <a:r>
              <a:rPr lang="en-US" sz="1600" dirty="0"/>
              <a:t>. </a:t>
            </a:r>
            <a:r>
              <a:rPr lang="ru-RU" sz="1600" dirty="0" err="1"/>
              <a:t>Репресується</a:t>
            </a:r>
            <a:r>
              <a:rPr lang="ru-RU" sz="1600" i="1" dirty="0"/>
              <a:t> </a:t>
            </a:r>
            <a:r>
              <a:rPr lang="en-US" sz="1600" b="1" dirty="0" err="1"/>
              <a:t>Ubx</a:t>
            </a:r>
            <a:endParaRPr lang="ru-RU" sz="16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ru-RU" sz="800" b="1" dirty="0"/>
              <a:t> </a:t>
            </a:r>
            <a:endParaRPr lang="en-US" sz="800" b="1" dirty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1600" b="1" i="1" dirty="0">
                <a:solidFill>
                  <a:schemeClr val="hlink"/>
                </a:solidFill>
              </a:rPr>
              <a:t>Distal-less</a:t>
            </a:r>
            <a:r>
              <a:rPr lang="en-US" sz="1600" dirty="0"/>
              <a:t> – </a:t>
            </a:r>
            <a:r>
              <a:rPr lang="ru-RU" sz="1600" dirty="0" err="1"/>
              <a:t>потрібен</a:t>
            </a:r>
            <a:r>
              <a:rPr lang="ru-RU" sz="1600" dirty="0"/>
              <a:t> для </a:t>
            </a:r>
            <a:r>
              <a:rPr lang="ru-RU" sz="1600" dirty="0" err="1"/>
              <a:t>формування</a:t>
            </a:r>
            <a:r>
              <a:rPr lang="ru-RU" sz="1600" dirty="0">
                <a:solidFill>
                  <a:schemeClr val="hlink"/>
                </a:solidFill>
              </a:rPr>
              <a:t> </a:t>
            </a:r>
            <a:r>
              <a:rPr lang="ru-RU" sz="1600" dirty="0" err="1">
                <a:solidFill>
                  <a:schemeClr val="hlink"/>
                </a:solidFill>
              </a:rPr>
              <a:t>ніг</a:t>
            </a:r>
            <a:r>
              <a:rPr lang="ru-RU" sz="1600" dirty="0"/>
              <a:t>. </a:t>
            </a:r>
            <a:r>
              <a:rPr lang="ru-RU" sz="1600" dirty="0" err="1"/>
              <a:t>Репресується</a:t>
            </a:r>
            <a:r>
              <a:rPr lang="ru-RU" sz="1600" i="1" dirty="0"/>
              <a:t> </a:t>
            </a:r>
            <a:r>
              <a:rPr lang="en-US" sz="1600" dirty="0" err="1">
                <a:solidFill>
                  <a:srgbClr val="92D050"/>
                </a:solidFill>
              </a:rPr>
              <a:t>Ubx</a:t>
            </a:r>
            <a:endParaRPr lang="ru-RU" sz="1600" dirty="0">
              <a:solidFill>
                <a:srgbClr val="92D050"/>
              </a:solidFill>
            </a:endParaRPr>
          </a:p>
        </p:txBody>
      </p:sp>
      <p:pic>
        <p:nvPicPr>
          <p:cNvPr id="26629" name="Picture 7">
            <a:extLst>
              <a:ext uri="{FF2B5EF4-FFF2-40B4-BE49-F238E27FC236}">
                <a16:creationId xmlns:a16="http://schemas.microsoft.com/office/drawing/2014/main" id="{D91E9186-A5E9-408A-A763-60E79A553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" t="1076" r="1787" b="2197"/>
          <a:stretch>
            <a:fillRect/>
          </a:stretch>
        </p:blipFill>
        <p:spPr bwMode="auto">
          <a:xfrm>
            <a:off x="3929063" y="214313"/>
            <a:ext cx="5116512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CB8D3BE-D0FE-4BC3-8E63-BD4688483466}"/>
              </a:ext>
            </a:extLst>
          </p:cNvPr>
          <p:cNvSpPr/>
          <p:nvPr/>
        </p:nvSpPr>
        <p:spPr>
          <a:xfrm>
            <a:off x="6000750" y="1428750"/>
            <a:ext cx="857250" cy="3571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D7579752-7EEB-4DF3-8504-DD1EC322F84C}"/>
              </a:ext>
            </a:extLst>
          </p:cNvPr>
          <p:cNvSpPr/>
          <p:nvPr/>
        </p:nvSpPr>
        <p:spPr>
          <a:xfrm>
            <a:off x="5429250" y="5143500"/>
            <a:ext cx="928688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A9F5097-6C93-4EC4-B91B-CEE23E2FEF4D}"/>
              </a:ext>
            </a:extLst>
          </p:cNvPr>
          <p:cNvSpPr/>
          <p:nvPr/>
        </p:nvSpPr>
        <p:spPr>
          <a:xfrm>
            <a:off x="7500938" y="1428750"/>
            <a:ext cx="857250" cy="4286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DC90FC0-0A8D-419E-8DB3-819301B0A1ED}"/>
              </a:ext>
            </a:extLst>
          </p:cNvPr>
          <p:cNvSpPr/>
          <p:nvPr/>
        </p:nvSpPr>
        <p:spPr>
          <a:xfrm>
            <a:off x="6715125" y="5143500"/>
            <a:ext cx="1143000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EF2D2F6-754A-4352-B5CD-0841C6918138}"/>
              </a:ext>
            </a:extLst>
          </p:cNvPr>
          <p:cNvSpPr/>
          <p:nvPr/>
        </p:nvSpPr>
        <p:spPr>
          <a:xfrm>
            <a:off x="3929063" y="5143500"/>
            <a:ext cx="785812" cy="2857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0F7684C1-3FD0-44BF-B937-748EDA4E17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47725"/>
          </a:xfrm>
        </p:spPr>
        <p:txBody>
          <a:bodyPr/>
          <a:lstStyle/>
          <a:p>
            <a:pPr algn="ctr"/>
            <a:r>
              <a:rPr lang="uk-UA" altLang="ru-UA" sz="4000" dirty="0">
                <a:solidFill>
                  <a:srgbClr val="FF0000"/>
                </a:solidFill>
              </a:rPr>
              <a:t>Диференціація клітин</a:t>
            </a:r>
            <a:endParaRPr lang="ru-RU" altLang="ru-UA" sz="4000" dirty="0">
              <a:solidFill>
                <a:srgbClr val="FF0000"/>
              </a:solidFill>
            </a:endParaRP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D493EEE8-9698-4706-B1AB-A26342EE8B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uk-UA" altLang="ru-UA"/>
              <a:t>процес спеціалізації клітин, внаслідок якого вони набувають морфологічні, функціональні, біохімічні особливості;</a:t>
            </a:r>
          </a:p>
          <a:p>
            <a:pPr>
              <a:buFontTx/>
              <a:buChar char="-"/>
            </a:pPr>
            <a:r>
              <a:rPr lang="uk-UA" altLang="ru-UA"/>
              <a:t>Процес поступового набуття відмінностей між клітинами, які виникають з одних похідних</a:t>
            </a:r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75325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>
            <a:extLst>
              <a:ext uri="{FF2B5EF4-FFF2-40B4-BE49-F238E27FC236}">
                <a16:creationId xmlns:a16="http://schemas.microsoft.com/office/drawing/2014/main" id="{297CC2A4-C69A-4618-BAB7-50B03DA97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56325" y="1600200"/>
            <a:ext cx="2987675" cy="247650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uk-UA" altLang="ru-UA" sz="2800">
                <a:solidFill>
                  <a:srgbClr val="FF3399"/>
                </a:solidFill>
              </a:rPr>
              <a:t>Диференціація зародкових листків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uk-UA" altLang="ru-UA" sz="2800">
                <a:solidFill>
                  <a:srgbClr val="FF3399"/>
                </a:solidFill>
              </a:rPr>
              <a:t>у ссавців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uk-UA" altLang="ru-UA" sz="1400">
                <a:solidFill>
                  <a:srgbClr val="FF3399"/>
                </a:solidFill>
              </a:rPr>
              <a:t>(</a:t>
            </a:r>
            <a:r>
              <a:rPr lang="uk-UA" altLang="ru-UA" sz="1800">
                <a:solidFill>
                  <a:srgbClr val="FF3399"/>
                </a:solidFill>
              </a:rPr>
              <a:t>рання диференціація)</a:t>
            </a:r>
            <a:endParaRPr lang="ru-RU" altLang="ru-UA" sz="1800">
              <a:solidFill>
                <a:srgbClr val="FF3399"/>
              </a:solidFill>
            </a:endParaRPr>
          </a:p>
        </p:txBody>
      </p:sp>
      <p:pic>
        <p:nvPicPr>
          <p:cNvPr id="83972" name="Picture 4">
            <a:extLst>
              <a:ext uri="{FF2B5EF4-FFF2-40B4-BE49-F238E27FC236}">
                <a16:creationId xmlns:a16="http://schemas.microsoft.com/office/drawing/2014/main" id="{B57419B2-BCC8-465F-BEC6-B6329CFA0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84888" cy="578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>
            <a:extLst>
              <a:ext uri="{FF2B5EF4-FFF2-40B4-BE49-F238E27FC236}">
                <a16:creationId xmlns:a16="http://schemas.microsoft.com/office/drawing/2014/main" id="{3963D7D7-D634-4329-9E1F-DF2A598DD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508625" y="115888"/>
            <a:ext cx="3635375" cy="6481762"/>
          </a:xfrm>
        </p:spPr>
        <p:txBody>
          <a:bodyPr>
            <a:normAutofit lnSpcReduction="10000"/>
          </a:bodyPr>
          <a:lstStyle/>
          <a:p>
            <a:pPr eaLnBrk="0" hangingPunct="0">
              <a:lnSpc>
                <a:spcPts val="8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UA" sz="1400" i="1" dirty="0">
                <a:solidFill>
                  <a:schemeClr val="bg1"/>
                </a:solidFill>
                <a:effectLst/>
              </a:rPr>
              <a:t>.</a:t>
            </a:r>
          </a:p>
          <a:p>
            <a:pPr algn="ctr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1800" b="1" dirty="0">
                <a:solidFill>
                  <a:srgbClr val="FF0000"/>
                </a:solidFill>
                <a:effectLst/>
              </a:rPr>
              <a:t>Утворення тканин і органів із зародкових листків: </a:t>
            </a:r>
            <a:endParaRPr lang="uk-UA" altLang="ru-UA" sz="1800" b="1" i="1" dirty="0">
              <a:solidFill>
                <a:srgbClr val="FF0000"/>
              </a:solidFill>
              <a:effectLst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b="1" i="1" dirty="0">
                <a:effectLst/>
              </a:rPr>
              <a:t>1 </a:t>
            </a:r>
            <a:r>
              <a:rPr lang="uk-UA" altLang="ru-UA" sz="2400" dirty="0">
                <a:effectLst/>
              </a:rPr>
              <a:t>- </a:t>
            </a:r>
            <a:r>
              <a:rPr lang="uk-UA" altLang="ru-UA" sz="2400" i="1" dirty="0">
                <a:effectLst/>
              </a:rPr>
              <a:t>головний мозок;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2 - серце;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3 - </a:t>
            </a:r>
            <a:r>
              <a:rPr lang="uk-UA" altLang="ru-UA" sz="2400" i="1" dirty="0" err="1">
                <a:effectLst/>
              </a:rPr>
              <a:t>амніотична</a:t>
            </a:r>
            <a:r>
              <a:rPr lang="uk-UA" altLang="ru-UA" sz="2400" i="1" dirty="0">
                <a:effectLst/>
              </a:rPr>
              <a:t> рідина;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4 </a:t>
            </a:r>
            <a:r>
              <a:rPr lang="uk-UA" altLang="ru-UA" sz="2400" dirty="0">
                <a:effectLst/>
              </a:rPr>
              <a:t>- </a:t>
            </a:r>
            <a:r>
              <a:rPr lang="uk-UA" altLang="ru-UA" sz="2400" i="1" dirty="0">
                <a:effectLst/>
              </a:rPr>
              <a:t>амніон;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5 </a:t>
            </a:r>
            <a:r>
              <a:rPr lang="uk-UA" altLang="ru-UA" sz="2400" dirty="0">
                <a:effectLst/>
              </a:rPr>
              <a:t>- </a:t>
            </a:r>
            <a:r>
              <a:rPr lang="uk-UA" altLang="ru-UA" sz="2400" i="1" dirty="0">
                <a:effectLst/>
              </a:rPr>
              <a:t>шлунково-кишковий тракт;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6 - шкіра;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7 </a:t>
            </a:r>
            <a:r>
              <a:rPr lang="uk-UA" altLang="ru-UA" sz="2400" dirty="0">
                <a:effectLst/>
              </a:rPr>
              <a:t>- </a:t>
            </a:r>
            <a:r>
              <a:rPr lang="uk-UA" altLang="ru-UA" sz="2400" i="1" dirty="0">
                <a:effectLst/>
              </a:rPr>
              <a:t>спинний мозок;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8 </a:t>
            </a:r>
            <a:r>
              <a:rPr lang="uk-UA" altLang="ru-UA" sz="2400" dirty="0">
                <a:effectLst/>
              </a:rPr>
              <a:t>- </a:t>
            </a:r>
            <a:r>
              <a:rPr lang="uk-UA" altLang="ru-UA" sz="2400" i="1" dirty="0">
                <a:effectLst/>
              </a:rPr>
              <a:t>хоріон;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9 - хвостовий відросток;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10 - пуповина;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11 - </a:t>
            </a:r>
            <a:r>
              <a:rPr lang="uk-UA" altLang="ru-UA" sz="2400" i="1" dirty="0" err="1">
                <a:effectLst/>
              </a:rPr>
              <a:t>трофобласт</a:t>
            </a:r>
            <a:r>
              <a:rPr lang="uk-UA" altLang="ru-UA" sz="2400" i="1" dirty="0">
                <a:effectLst/>
              </a:rPr>
              <a:t>;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uk-UA" altLang="ru-UA" sz="2400" i="1" dirty="0">
                <a:effectLst/>
              </a:rPr>
              <a:t>12 - жовтковий мішок.</a:t>
            </a:r>
            <a:endParaRPr lang="ru-RU" altLang="ru-UA" sz="2400" i="1" dirty="0">
              <a:effectLst/>
            </a:endParaRP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063B1183-FBD9-4A57-B880-EF205B12B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2275" cy="666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7" name="Picture 5">
            <a:extLst>
              <a:ext uri="{FF2B5EF4-FFF2-40B4-BE49-F238E27FC236}">
                <a16:creationId xmlns:a16="http://schemas.microsoft.com/office/drawing/2014/main" id="{BEEF3C07-D763-4CC6-AF01-A982C17D7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0"/>
            <a:ext cx="5667375" cy="633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4D6D215-5A1D-459F-AF90-4195B374E05D}"/>
              </a:ext>
            </a:extLst>
          </p:cNvPr>
          <p:cNvSpPr/>
          <p:nvPr/>
        </p:nvSpPr>
        <p:spPr>
          <a:xfrm>
            <a:off x="1763688" y="764704"/>
            <a:ext cx="61926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Процес, в результаті якого окремі тканини в ході диференціювання набувають характерного для них вигляду, називають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гістогенезом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ru-UA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275CB3E-BD00-44C6-AC6B-5073980B2589}"/>
              </a:ext>
            </a:extLst>
          </p:cNvPr>
          <p:cNvSpPr/>
          <p:nvPr/>
        </p:nvSpPr>
        <p:spPr>
          <a:xfrm>
            <a:off x="1475656" y="2136339"/>
            <a:ext cx="64807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пояснення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причин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диференціювання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було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запропоновано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дві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450215" algn="just">
              <a:spcAft>
                <a:spcPts val="0"/>
              </a:spcAft>
            </a:pP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AutoNum type="arabicParenR"/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мозаїчного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нерівномірного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розподілу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спадкових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детермінант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серед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бластомерів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зародка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342900" indent="-342900" algn="just">
              <a:spcAft>
                <a:spcPts val="0"/>
              </a:spcAft>
              <a:buAutoNum type="arabicParenR"/>
            </a:pP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еквіпотенційності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клітин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бластомерів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або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теорія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регуляційного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типу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роз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витку.</a:t>
            </a:r>
            <a:endParaRPr lang="ru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8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8" name="Picture 4">
            <a:extLst>
              <a:ext uri="{FF2B5EF4-FFF2-40B4-BE49-F238E27FC236}">
                <a16:creationId xmlns:a16="http://schemas.microsoft.com/office/drawing/2014/main" id="{E98CB3C7-8B6B-48FD-9181-DAE5EB8DA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6863" y="-28575"/>
            <a:ext cx="5821362" cy="669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10295</TotalTime>
  <Words>1556</Words>
  <Application>Microsoft Office PowerPoint</Application>
  <PresentationFormat>Экран (4:3)</PresentationFormat>
  <Paragraphs>145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Arial Black</vt:lpstr>
      <vt:lpstr>Century Schoolbook</vt:lpstr>
      <vt:lpstr>Tahoma</vt:lpstr>
      <vt:lpstr>Times New Roman</vt:lpstr>
      <vt:lpstr>Wingdings</vt:lpstr>
      <vt:lpstr>Wingdings 2</vt:lpstr>
      <vt:lpstr>Эркер</vt:lpstr>
      <vt:lpstr> Генетична детермінація і диференціація клітин.  Клонування.</vt:lpstr>
      <vt:lpstr>Онтогенетичні  механізми росту і морфогенезу</vt:lpstr>
      <vt:lpstr>Ознаки недеференційованого стану клітин</vt:lpstr>
      <vt:lpstr>Диференціація клітин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Докази тотіпотентності клітин  у рослин</vt:lpstr>
      <vt:lpstr>У тварин (дослід  Гордона)</vt:lpstr>
      <vt:lpstr>Детермінація </vt:lpstr>
      <vt:lpstr>Презентация PowerPoint</vt:lpstr>
      <vt:lpstr>Ембріональна індукція</vt:lpstr>
      <vt:lpstr>Індукція</vt:lpstr>
      <vt:lpstr>Зміни детермінації</vt:lpstr>
      <vt:lpstr>Презентация PowerPoint</vt:lpstr>
      <vt:lpstr>1. Чотири системи морфогенів поляризації ембріона (гени полярності яйця) забезпечують визначення осей зародка дрозофіли</vt:lpstr>
      <vt:lpstr>Презентация PowerPoint</vt:lpstr>
      <vt:lpstr>Загальна модель формуванняя передньо-заднього градієнта розподілу морфогенетичних протеїнів</vt:lpstr>
      <vt:lpstr>Презентация PowerPoint</vt:lpstr>
      <vt:lpstr>Експресія гомеозисних генів Antp-C и BX-C </vt:lpstr>
      <vt:lpstr>Презентация PowerPoint</vt:lpstr>
      <vt:lpstr>Презентация PowerPoint</vt:lpstr>
      <vt:lpstr>Презентация PowerPoint</vt:lpstr>
      <vt:lpstr>Гени-реалізатори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Генетична детермінація і диференціація клітин. Тотипотентність та клонування.</dc:title>
  <dc:creator>User</dc:creator>
  <cp:lastModifiedBy>helenVoit@gmail.com</cp:lastModifiedBy>
  <cp:revision>41</cp:revision>
  <dcterms:created xsi:type="dcterms:W3CDTF">2017-11-30T18:51:00Z</dcterms:created>
  <dcterms:modified xsi:type="dcterms:W3CDTF">2023-03-10T09:18:23Z</dcterms:modified>
</cp:coreProperties>
</file>