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4" r:id="rId6"/>
    <p:sldId id="26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90" r:id="rId18"/>
    <p:sldId id="285" r:id="rId19"/>
    <p:sldId id="286" r:id="rId20"/>
    <p:sldId id="287" r:id="rId21"/>
    <p:sldId id="288" r:id="rId22"/>
    <p:sldId id="289" r:id="rId23"/>
    <p:sldId id="27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FF6699"/>
    <a:srgbClr val="FB7314"/>
    <a:srgbClr val="4472C4"/>
    <a:srgbClr val="993366"/>
    <a:srgbClr val="FF9999"/>
    <a:srgbClr val="E3000B"/>
    <a:srgbClr val="FE6700"/>
    <a:srgbClr val="6D9D4D"/>
    <a:srgbClr val="C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3CC8D-E035-49B1-8ADB-3DF0F852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C93527-7B76-49A7-8241-E718330FCC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7C5EFA-5960-4A70-8030-15B02E3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E11D7-FC56-4917-A9C0-07E76EB0D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19A7DE-185F-4B1E-8061-4F3A815B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3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8C6DD-0EE6-41A1-866A-03E4867D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092E43-D634-4DC3-A6DC-924620628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6A6589-7AE1-4447-86D3-A1A6651A9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7352F-4E1B-49F7-AC06-BF851BFB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57109-29CA-4158-993F-8C5F30FE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BCD1892-B97D-4D33-A579-63740131F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A1E62B-5CAD-46EB-A0D7-CB706555B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4B40B-266D-4B59-A553-91E84537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99F64-5B08-40C1-B169-113228C9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8FDCC-1DB5-4C25-AEA7-CAD344749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AD8555-FFCA-4126-8413-61857380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6760D-FF21-4021-86C3-59D0ECE9C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40749-2384-4167-AB0E-BCD61DF9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CAF6C-5A10-4165-9153-085ED338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4B139E-7571-43B7-94E1-C8EE806F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10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FB071-A6DD-4623-A75A-E0BB2ADA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615FE-63F6-4AA5-A051-6DFE2AB95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94D13-A171-4A60-A9FF-49D7D567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C1CE8-023D-440B-89C4-1F37C078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83FF5-8325-48AC-B7A6-30B13E98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7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F475C-67DC-4E98-85CF-7883E301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B6D6D-F4C8-4F88-A950-8375AC363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B65BC9-A857-49E6-9813-D606A553A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B0AA8-84F8-4A7C-9366-C414A80A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64DCD-6B0F-44D5-BE4F-8E258CF3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600F5F-93FC-49E1-BAFB-82F20A87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3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6DEAF-AB03-4A3D-8FEF-C775F01D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E35FD7-DE67-46B8-9941-156F750C6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A25814-713E-4C37-BC2D-E6251B001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6B0D1-2504-4F43-B350-16A4B6279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CAD4CA-8CDF-4AF3-9B21-4196B38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66755-0B65-4F67-A84E-5C2F7435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E235C5-9A48-4EE1-80A5-17134E5A2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68073F-0393-4E96-B005-E87F573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B2FCC-7E3F-42D8-9E1B-F85EA782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2F072D-DF4C-450C-9A78-143780F44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CEC063-1FE1-415A-990D-1EEC34D3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60DD1-EA66-4A7A-8854-5C4662F4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7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3D87AB-4A38-49F8-A2F4-C837926EA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18FA98-A2E1-4FA0-950D-84ED5385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8FF989-2BD7-4136-B500-B506BD15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2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FF432-35DC-4144-A635-87315FF0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D01605-0670-4635-821E-AFAEDE45A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655CE-02DF-47B0-8DB5-80624C420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93A6-2F2C-4FE9-B9DB-87238D4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8675B-8CB0-4DA8-9714-ADFB3F2F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B0ED57-B903-4E8A-B8B7-1CA79694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6C0BD-5A23-48A9-865D-2BD66662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A142CE-7B42-4674-9CAE-50BB4DFBE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41FD1-B383-4557-9920-2998CFDB3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38C140-6A6F-4508-A083-E0A88E48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0F066-6118-4812-9576-380124873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F2628B-DE96-4438-B5E0-E186DD91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2D3A9-B142-4996-BDA3-BE58D52F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5FDC8B-1B78-43D3-BB33-01DAC2243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4E982-47BD-442B-8743-C71BFD220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E6187-A608-447C-BFB8-384795A474B0}" type="datetimeFigureOut">
              <a:rPr lang="ru-RU" smtClean="0"/>
              <a:t>05.05.2022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34A16D-9574-428E-A478-0254E4B99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4FAFC-F069-45D7-B776-38C07A5F9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A08E1-608E-4AFF-BF5A-8F1378083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7085" y="2108395"/>
            <a:ext cx="7394914" cy="2641209"/>
          </a:xfrm>
        </p:spPr>
        <p:txBody>
          <a:bodyPr anchor="ctr"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estfield Isn't Like the Malls of the '90s - The New York Times">
            <a:extLst>
              <a:ext uri="{FF2B5EF4-FFF2-40B4-BE49-F238E27FC236}">
                <a16:creationId xmlns:a16="http://schemas.microsoft.com/office/drawing/2014/main" id="{59F8241F-E950-AC02-10CE-1706CC576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55FCDF1-6287-2BE4-C69C-3E4B960BC4F4}"/>
              </a:ext>
            </a:extLst>
          </p:cNvPr>
          <p:cNvCxnSpPr>
            <a:cxnSpLocks/>
          </p:cNvCxnSpPr>
          <p:nvPr/>
        </p:nvCxnSpPr>
        <p:spPr>
          <a:xfrm>
            <a:off x="4460779" y="0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1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8913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de-DE" dirty="0" err="1">
                <a:solidFill>
                  <a:srgbClr val="FF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outique</a:t>
            </a:r>
            <a:endParaRPr lang="ru-RU" dirty="0">
              <a:solidFill>
                <a:srgbClr val="FF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801959"/>
            <a:ext cx="7347145" cy="488722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Бутик (фр. </a:t>
            </a:r>
            <a:r>
              <a:rPr lang="de-DE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boutique</a:t>
            </a:r>
            <a:r>
              <a:rPr lang="de-DE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лавка)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невеликий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вузькоспеціалізований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рівнем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бутиках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характер.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100 - 300 м2.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Розміщення: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кридори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«люкс»,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готелі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одежа,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аксесуари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шиколад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Vuitton», «</a:t>
            </a: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Lancel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«Hugo Boss».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1801962"/>
            <a:ext cx="0" cy="488722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B8282CF9-BC6D-3A10-5264-B907BE737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Наклейка Versace 20x20 Черный">
            <a:extLst>
              <a:ext uri="{FF2B5EF4-FFF2-40B4-BE49-F238E27FC236}">
                <a16:creationId xmlns:a16="http://schemas.microsoft.com/office/drawing/2014/main" id="{9F9BEBA4-CBBB-75E4-BC3F-295C294CC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578" y="2711088"/>
            <a:ext cx="3068967" cy="306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9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321606" cy="158913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convenience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50" y="1893403"/>
            <a:ext cx="6794694" cy="5077136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convenience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обмеженого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продовженим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графіком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недалеко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Bef>
                <a:spcPts val="0"/>
              </a:spcBef>
              <a:buNone/>
            </a:pPr>
            <a:endParaRPr lang="ru-RU" sz="23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– 290 м2.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B45C72-A63C-4EDB-DAE8-60FB48B05BC2}"/>
              </a:ext>
            </a:extLst>
          </p:cNvPr>
          <p:cNvCxnSpPr>
            <a:cxnSpLocks/>
          </p:cNvCxnSpPr>
          <p:nvPr/>
        </p:nvCxnSpPr>
        <p:spPr>
          <a:xfrm>
            <a:off x="5247250" y="2813538"/>
            <a:ext cx="0" cy="334811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A7793F63-DB82-002E-A3FC-70F03C4EC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me Clip Art at Clker.com - vector clip art online, royalty free &amp; public  domain">
            <a:extLst>
              <a:ext uri="{FF2B5EF4-FFF2-40B4-BE49-F238E27FC236}">
                <a16:creationId xmlns:a16="http://schemas.microsoft.com/office/drawing/2014/main" id="{8261B4E4-7470-B547-B6EE-F0D58986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48" y="3178276"/>
            <a:ext cx="2593652" cy="245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31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89136"/>
          </a:xfrm>
        </p:spPr>
        <p:txBody>
          <a:bodyPr>
            <a:normAutofit/>
          </a:bodyPr>
          <a:lstStyle/>
          <a:p>
            <a:pPr algn="ctr"/>
            <a:r>
              <a:rPr lang="uk-UA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Дискаунтер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801960"/>
            <a:ext cx="7347145" cy="476765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Магазини,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торгують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зниженими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дискаунти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нижчими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встановлювати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 обороту. 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– 1000 м2.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 – 1000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бакалея, соки,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кондитерські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Dollar </a:t>
            </a: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Stores», «99 Cent </a:t>
            </a: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Store».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1801962"/>
            <a:ext cx="0" cy="476765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FCAEAFBD-CB57-28FD-C47C-781E19CF1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scount icon flat design style icon Royalty Free Vector">
            <a:extLst>
              <a:ext uri="{FF2B5EF4-FFF2-40B4-BE49-F238E27FC236}">
                <a16:creationId xmlns:a16="http://schemas.microsoft.com/office/drawing/2014/main" id="{1BE45313-143A-5367-699C-ABFC51D59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3"/>
          <a:stretch/>
        </p:blipFill>
        <p:spPr bwMode="auto">
          <a:xfrm>
            <a:off x="7990250" y="2371054"/>
            <a:ext cx="3656921" cy="36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6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6D9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321606" cy="1589138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Стокові магазини або магазини викидних цін</a:t>
            </a:r>
            <a:endParaRPr lang="ru-RU" sz="3600" dirty="0">
              <a:solidFill>
                <a:srgbClr val="6D9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50" y="1780861"/>
            <a:ext cx="6794694" cy="4816884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Стокові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de-DE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stock – 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запас)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високоякісної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придбаної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зниженими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торговців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непродані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залишки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indent="457200" algn="just">
              <a:spcBef>
                <a:spcPts val="0"/>
              </a:spcBef>
              <a:buNone/>
            </a:pPr>
            <a:endParaRPr lang="ru-RU" sz="23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фірмові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підприємців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складські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клуби.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обмежений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незатребувана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«Дисконт»,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належить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«Спортмастер».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B45C72-A63C-4EDB-DAE8-60FB48B05BC2}"/>
              </a:ext>
            </a:extLst>
          </p:cNvPr>
          <p:cNvCxnSpPr>
            <a:cxnSpLocks/>
          </p:cNvCxnSpPr>
          <p:nvPr/>
        </p:nvCxnSpPr>
        <p:spPr>
          <a:xfrm>
            <a:off x="5247250" y="2022230"/>
            <a:ext cx="0" cy="43504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5F15DFE4-B7BC-138A-3759-1990FDC9B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arket Png Transparent Picture - Stock Exchanges Icon Png PNG Image |  Transparent PNG Free Download on SeekPNG">
            <a:extLst>
              <a:ext uri="{FF2B5EF4-FFF2-40B4-BE49-F238E27FC236}">
                <a16:creationId xmlns:a16="http://schemas.microsoft.com/office/drawing/2014/main" id="{3097B4FF-784E-B173-6F94-EE4E472C0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6" y="2348794"/>
            <a:ext cx="3410732" cy="348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121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 види підприємств роздрібної торгівлі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801960"/>
            <a:ext cx="7347145" cy="4767652"/>
          </a:xfrm>
        </p:spPr>
        <p:txBody>
          <a:bodyPr anchor="ctr" anchorCtr="0">
            <a:normAutofit/>
          </a:bodyPr>
          <a:lstStyle/>
          <a:p>
            <a:pPr marL="571500" indent="-342900" algn="just">
              <a:buFontTx/>
              <a:buChar char="-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Дрібнооптові магазини (</a:t>
            </a:r>
            <a:r>
              <a:rPr lang="de-DE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cash&amp;carry</a:t>
            </a:r>
            <a:r>
              <a:rPr lang="de-D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 різноманітного асортименту;</a:t>
            </a:r>
          </a:p>
          <a:p>
            <a:pPr marL="571500" indent="-342900" algn="just">
              <a:buFontTx/>
              <a:buChar char="-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Роздрібні конгломерати;</a:t>
            </a:r>
          </a:p>
          <a:p>
            <a:pPr marL="571500" indent="-342900" algn="just">
              <a:buFontTx/>
              <a:buChar char="-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Торгівельні комплекси;</a:t>
            </a:r>
          </a:p>
          <a:p>
            <a:pPr marL="571500" indent="-342900" algn="just">
              <a:buFontTx/>
              <a:buChar char="-"/>
            </a:pPr>
            <a:r>
              <a:rPr lang="uk-UA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Магазини-склади.</a:t>
            </a:r>
            <a:endParaRPr lang="de-DE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2996418"/>
            <a:ext cx="0" cy="237744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E285643A-D578-7831-7A57-50FCFCF70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nstitution icon - Citycons">
            <a:extLst>
              <a:ext uri="{FF2B5EF4-FFF2-40B4-BE49-F238E27FC236}">
                <a16:creationId xmlns:a16="http://schemas.microsoft.com/office/drawing/2014/main" id="{E46D24C3-DB17-8D4A-9E80-6168C9BD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73" y="2138289"/>
            <a:ext cx="4093698" cy="409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78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Торгівельні автомати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8E25618C-5A77-FF5B-198C-8C98C085C3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610824" y="253220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Vending Machines + Food &amp; Drinks in Props - UE Marketplace">
            <a:extLst>
              <a:ext uri="{FF2B5EF4-FFF2-40B4-BE49-F238E27FC236}">
                <a16:creationId xmlns:a16="http://schemas.microsoft.com/office/drawing/2014/main" id="{A3D9FCCA-AE54-E75E-1F47-5C94BB89C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"/>
          <a:stretch/>
        </p:blipFill>
        <p:spPr bwMode="auto">
          <a:xfrm>
            <a:off x="1885070" y="1851922"/>
            <a:ext cx="8384345" cy="490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87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 телефоном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When It Comes to Sales, the Phone Is Your Most Powerful Tool">
            <a:extLst>
              <a:ext uri="{FF2B5EF4-FFF2-40B4-BE49-F238E27FC236}">
                <a16:creationId xmlns:a16="http://schemas.microsoft.com/office/drawing/2014/main" id="{B7E68E04-201A-DB54-3AEF-E9D5DAFBD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" b="4582"/>
          <a:stretch/>
        </p:blipFill>
        <p:spPr bwMode="auto">
          <a:xfrm>
            <a:off x="1861575" y="1851924"/>
            <a:ext cx="8444716" cy="495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Online Shop icon PNG and SVG Vector Free Download">
            <a:extLst>
              <a:ext uri="{FF2B5EF4-FFF2-40B4-BE49-F238E27FC236}">
                <a16:creationId xmlns:a16="http://schemas.microsoft.com/office/drawing/2014/main" id="{BD0E0A0F-5712-0DE1-7182-79300E97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8" y="230853"/>
            <a:ext cx="646235" cy="10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5001587-2B9C-97C7-C50D-C2777D8200F2}"/>
              </a:ext>
            </a:extLst>
          </p:cNvPr>
          <p:cNvSpPr/>
          <p:nvPr/>
        </p:nvSpPr>
        <p:spPr>
          <a:xfrm>
            <a:off x="182878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70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7588" y="2108395"/>
            <a:ext cx="6874411" cy="2641209"/>
          </a:xfrm>
        </p:spPr>
        <p:txBody>
          <a:bodyPr anchor="ctr">
            <a:norm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Частина_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F5469EF-CD78-3DDF-D2E9-0E885290F0F0}"/>
              </a:ext>
            </a:extLst>
          </p:cNvPr>
          <p:cNvCxnSpPr>
            <a:cxnSpLocks/>
          </p:cNvCxnSpPr>
          <p:nvPr/>
        </p:nvCxnSpPr>
        <p:spPr>
          <a:xfrm>
            <a:off x="1381395" y="0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Picture 6" descr="Free Україна Image on Unsplash">
            <a:extLst>
              <a:ext uri="{FF2B5EF4-FFF2-40B4-BE49-F238E27FC236}">
                <a16:creationId xmlns:a16="http://schemas.microsoft.com/office/drawing/2014/main" id="{7A58D6BA-A807-40CE-2449-BB99E465C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r="10227"/>
          <a:stretch/>
        </p:blipFill>
        <p:spPr bwMode="auto">
          <a:xfrm>
            <a:off x="0" y="0"/>
            <a:ext cx="4600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97BBFBB-6650-06C3-4087-993B3C005DBC}"/>
              </a:ext>
            </a:extLst>
          </p:cNvPr>
          <p:cNvCxnSpPr>
            <a:cxnSpLocks/>
          </p:cNvCxnSpPr>
          <p:nvPr/>
        </p:nvCxnSpPr>
        <p:spPr>
          <a:xfrm>
            <a:off x="4742133" y="0"/>
            <a:ext cx="0" cy="6858000"/>
          </a:xfrm>
          <a:prstGeom prst="line">
            <a:avLst/>
          </a:prstGeom>
          <a:ln w="279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0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321606" cy="1589138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торгових приміщень.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Торговий центр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50" y="1780861"/>
            <a:ext cx="6794694" cy="4816884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Торго́вий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–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зарчування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Bef>
                <a:spcPts val="0"/>
              </a:spcBef>
              <a:buNone/>
            </a:pPr>
            <a:endParaRPr lang="ru-RU" sz="23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м2.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Типова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продукція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повсякденного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довгострокового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орендарів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якорний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орендар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«Auchan», «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Афіна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Palace», «City Mall», «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B45C72-A63C-4EDB-DAE8-60FB48B05BC2}"/>
              </a:ext>
            </a:extLst>
          </p:cNvPr>
          <p:cNvCxnSpPr>
            <a:cxnSpLocks/>
          </p:cNvCxnSpPr>
          <p:nvPr/>
        </p:nvCxnSpPr>
        <p:spPr>
          <a:xfrm>
            <a:off x="5247250" y="2022230"/>
            <a:ext cx="0" cy="43504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DBF8815F-35C5-B458-E9CE-42E754178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" y="217727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ty mall Logos">
            <a:extLst>
              <a:ext uri="{FF2B5EF4-FFF2-40B4-BE49-F238E27FC236}">
                <a16:creationId xmlns:a16="http://schemas.microsoft.com/office/drawing/2014/main" id="{1D5469B8-F227-B0D8-6390-4A9A6F50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19" y="1908516"/>
            <a:ext cx="4577862" cy="45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3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de-DE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Open-air</a:t>
            </a:r>
            <a:r>
              <a:rPr lang="de-DE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Centers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801960"/>
            <a:ext cx="7347145" cy="4767652"/>
          </a:xfrm>
        </p:spPr>
        <p:txBody>
          <a:bodyPr anchor="ctr" anchorCtr="0">
            <a:normAutofit/>
          </a:bodyPr>
          <a:lstStyle/>
          <a:p>
            <a:pPr marL="571500" indent="-342900" algn="just">
              <a:buFontTx/>
              <a:buChar char="-"/>
            </a:pP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/Festival Center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Торгово-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Моди;</a:t>
            </a:r>
          </a:p>
          <a:p>
            <a:pPr marL="571500" indent="-342900" algn="just">
              <a:buFontTx/>
              <a:buChar char="-"/>
            </a:pP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Center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(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Outlet Center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Мікрорайонний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(</a:t>
            </a:r>
            <a:r>
              <a:rPr lang="de-DE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Center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71500" indent="-342900" algn="just">
              <a:buFontTx/>
              <a:buChar char="-"/>
            </a:pP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(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Center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571500" indent="-342900" algn="just">
              <a:buFontTx/>
              <a:buChar char="-"/>
            </a:pP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Lifestyle Center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2475914"/>
            <a:ext cx="0" cy="3446584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1D9A78B5-909E-FFFE-08F7-189D55DB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" y="217727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hopping - Free buildings icons">
            <a:extLst>
              <a:ext uri="{FF2B5EF4-FFF2-40B4-BE49-F238E27FC236}">
                <a16:creationId xmlns:a16="http://schemas.microsoft.com/office/drawing/2014/main" id="{2CA64B98-F2D0-0D0C-031B-5A2571229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974" y="2269588"/>
            <a:ext cx="3446584" cy="344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537"/>
            <a:ext cx="11353800" cy="924972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оптова торгівля?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4" y="1851924"/>
            <a:ext cx="7047913" cy="481616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торгі́вля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опто́ва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суб'єктам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підприємницької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стандартному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кінцевому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перепродаж.</a:t>
            </a:r>
          </a:p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типи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посередників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дистриб’ютори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збутові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комісіонери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консигнатори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повірені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дилери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>
            <a:extLst>
              <a:ext uri="{FF2B5EF4-FFF2-40B4-BE49-F238E27FC236}">
                <a16:creationId xmlns:a16="http://schemas.microsoft.com/office/drawing/2014/main" id="{3AA06E58-2BEC-4F00-81C2-BA2A8C9E09BA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8754BA8-E3A1-484F-9A1C-712E540D9ACA}"/>
              </a:ext>
            </a:extLst>
          </p:cNvPr>
          <p:cNvSpPr txBox="1">
            <a:spLocks/>
          </p:cNvSpPr>
          <p:nvPr/>
        </p:nvSpPr>
        <p:spPr>
          <a:xfrm>
            <a:off x="767714" y="312631"/>
            <a:ext cx="969646" cy="9249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3FB60C8-F370-45E8-A791-14104926A13F}"/>
              </a:ext>
            </a:extLst>
          </p:cNvPr>
          <p:cNvCxnSpPr>
            <a:cxnSpLocks/>
          </p:cNvCxnSpPr>
          <p:nvPr/>
        </p:nvCxnSpPr>
        <p:spPr>
          <a:xfrm>
            <a:off x="4923694" y="2587944"/>
            <a:ext cx="0" cy="35174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ownload Free png Download Dolly Icon Black 2 - Wholesale Icon PNG Image  with No ... - DLPNG.com">
            <a:extLst>
              <a:ext uri="{FF2B5EF4-FFF2-40B4-BE49-F238E27FC236}">
                <a16:creationId xmlns:a16="http://schemas.microsoft.com/office/drawing/2014/main" id="{6F625D8B-B286-98F4-C1ED-1C1A9B62D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4" y="2781154"/>
            <a:ext cx="330517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03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321606" cy="1589138"/>
          </a:xfrm>
        </p:spPr>
        <p:txBody>
          <a:bodyPr>
            <a:normAutofit/>
          </a:bodyPr>
          <a:lstStyle/>
          <a:p>
            <a:pPr algn="ctr"/>
            <a:r>
              <a:rPr lang="de-DE" sz="4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</a:t>
            </a:r>
            <a:endParaRPr lang="ru-RU" sz="48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50" y="1780861"/>
            <a:ext cx="6794694" cy="4816884"/>
          </a:xfrm>
        </p:spPr>
        <p:txBody>
          <a:bodyPr anchor="ctr" anchorCtr="0">
            <a:normAutofit lnSpcReduction="10000"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Молл (англ. «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алея) –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</a:t>
            </a:r>
            <a:r>
              <a:rPr lang="uk-UA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ія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якій розміщено безліч підприємств та забороняється </a:t>
            </a:r>
            <a:r>
              <a:rPr lang="uk-UA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вїзд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автомобілей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Молли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класифікуються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суперрегіональні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центри.</a:t>
            </a:r>
          </a:p>
          <a:p>
            <a:pPr indent="457200" algn="just">
              <a:spcBef>
                <a:spcPts val="0"/>
              </a:spcBef>
              <a:buNone/>
            </a:pPr>
            <a:endParaRPr lang="ru-RU" sz="23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300 000 м2.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універмаги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кафе,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автосервіс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конференц-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гостинні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парковка.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Якорний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орендатор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універмаг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супермаркет,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гіпермаркет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IKEA», «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Панорама», «Аврора», «Пальмира </a:t>
            </a:r>
            <a:r>
              <a:rPr lang="de-DE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Plaza».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B45C72-A63C-4EDB-DAE8-60FB48B05BC2}"/>
              </a:ext>
            </a:extLst>
          </p:cNvPr>
          <p:cNvCxnSpPr>
            <a:cxnSpLocks/>
          </p:cNvCxnSpPr>
          <p:nvPr/>
        </p:nvCxnSpPr>
        <p:spPr>
          <a:xfrm>
            <a:off x="5247250" y="2022230"/>
            <a:ext cx="0" cy="435043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79C0847B-185C-DF18-46F7-C5331B2ED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" y="217727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08C455D-326C-FCA8-FA18-3E282F3CA2FA}"/>
              </a:ext>
            </a:extLst>
          </p:cNvPr>
          <p:cNvGrpSpPr/>
          <p:nvPr/>
        </p:nvGrpSpPr>
        <p:grpSpPr>
          <a:xfrm>
            <a:off x="390085" y="1693239"/>
            <a:ext cx="4623274" cy="5164761"/>
            <a:chOff x="280440" y="1654703"/>
            <a:chExt cx="4623274" cy="5164761"/>
          </a:xfrm>
        </p:grpSpPr>
        <p:pic>
          <p:nvPicPr>
            <p:cNvPr id="10" name="Picture 2" descr="Seaport Svg Png Icon Free Download (#465551) - OnlineWebFonts.COM">
              <a:extLst>
                <a:ext uri="{FF2B5EF4-FFF2-40B4-BE49-F238E27FC236}">
                  <a16:creationId xmlns:a16="http://schemas.microsoft.com/office/drawing/2014/main" id="{1D12FD0E-3D19-EEED-0BF0-999EE6BEA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7449" y="2862226"/>
              <a:ext cx="1824433" cy="2490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Meal Food icon PNG and SVG Vector Free Download">
              <a:extLst>
                <a:ext uri="{FF2B5EF4-FFF2-40B4-BE49-F238E27FC236}">
                  <a16:creationId xmlns:a16="http://schemas.microsoft.com/office/drawing/2014/main" id="{B8B3E9E8-37DE-9192-E785-B02B83253B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22" y="1744898"/>
              <a:ext cx="1317659" cy="1317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Food Service Icon #144145 - Free Icons Library">
              <a:extLst>
                <a:ext uri="{FF2B5EF4-FFF2-40B4-BE49-F238E27FC236}">
                  <a16:creationId xmlns:a16="http://schemas.microsoft.com/office/drawing/2014/main" id="{096D2E29-4A18-E1AE-4EFC-03CFBB3B9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493" y="1654703"/>
              <a:ext cx="1317660" cy="1317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Market Icon Download PNG Transparent Background, Free Download #15740 -  FreeIconsPNG">
              <a:extLst>
                <a:ext uri="{FF2B5EF4-FFF2-40B4-BE49-F238E27FC236}">
                  <a16:creationId xmlns:a16="http://schemas.microsoft.com/office/drawing/2014/main" id="{331697B9-A648-F3E7-2903-8EF41675F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3385" y="3101251"/>
              <a:ext cx="1254337" cy="1125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Fresh Hot Coffee Icon Vector Stock Vector (Royalty Free) 1206518101 |  Shutterstock">
              <a:extLst>
                <a:ext uri="{FF2B5EF4-FFF2-40B4-BE49-F238E27FC236}">
                  <a16:creationId xmlns:a16="http://schemas.microsoft.com/office/drawing/2014/main" id="{38E1A176-1548-ECF6-6E82-E594A90C05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1" t="18483" r="21096" b="21142"/>
            <a:stretch/>
          </p:blipFill>
          <p:spPr bwMode="auto">
            <a:xfrm>
              <a:off x="427637" y="5314482"/>
              <a:ext cx="1181233" cy="1430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8" name="Picture 18" descr="car icon - United Home Insurance Co.United Home Insurance Co.">
              <a:extLst>
                <a:ext uri="{FF2B5EF4-FFF2-40B4-BE49-F238E27FC236}">
                  <a16:creationId xmlns:a16="http://schemas.microsoft.com/office/drawing/2014/main" id="{D174E0C3-47FE-14D5-FB68-A41B05B31F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717" y="1746219"/>
              <a:ext cx="1296228" cy="1296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0" name="Picture 20" descr="Sport icon - Sports Android L Lollipop Icon Pack">
              <a:extLst>
                <a:ext uri="{FF2B5EF4-FFF2-40B4-BE49-F238E27FC236}">
                  <a16:creationId xmlns:a16="http://schemas.microsoft.com/office/drawing/2014/main" id="{1BE4EF52-E58B-0299-C878-04B2F24FA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22" y="3089063"/>
              <a:ext cx="1154846" cy="1154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2" name="Picture 22" descr="Bowling icon Images, Stock Photos &amp; Vectors | Shutterstock">
              <a:extLst>
                <a:ext uri="{FF2B5EF4-FFF2-40B4-BE49-F238E27FC236}">
                  <a16:creationId xmlns:a16="http://schemas.microsoft.com/office/drawing/2014/main" id="{4083AE7F-394A-773E-4371-7EAFFF9731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86"/>
            <a:stretch/>
          </p:blipFill>
          <p:spPr bwMode="auto">
            <a:xfrm>
              <a:off x="3281767" y="3995774"/>
              <a:ext cx="1621947" cy="1512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4" name="Picture 24" descr="Hotel Guest House Accommodation Icon Black Stock Vector (Royalty Free)  1017666751 | Shutterstock">
              <a:extLst>
                <a:ext uri="{FF2B5EF4-FFF2-40B4-BE49-F238E27FC236}">
                  <a16:creationId xmlns:a16="http://schemas.microsoft.com/office/drawing/2014/main" id="{AFCF4716-4F98-1024-485E-6A5D42AF74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975"/>
            <a:stretch/>
          </p:blipFill>
          <p:spPr bwMode="auto">
            <a:xfrm>
              <a:off x="280440" y="4023705"/>
              <a:ext cx="1475628" cy="1398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6" name="Picture 26" descr="Знак парковки – Бесплатные иконки: знаки">
              <a:extLst>
                <a:ext uri="{FF2B5EF4-FFF2-40B4-BE49-F238E27FC236}">
                  <a16:creationId xmlns:a16="http://schemas.microsoft.com/office/drawing/2014/main" id="{BF4579C5-BA97-FE63-80E0-62404EE63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891" y="5508672"/>
              <a:ext cx="1042054" cy="1042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8" name="Picture 28" descr="Brainstorming Teamwork Icon Business Meeting Group Stock Vector (Royalty  Free) 609712820 | Shutterstock">
              <a:extLst>
                <a:ext uri="{FF2B5EF4-FFF2-40B4-BE49-F238E27FC236}">
                  <a16:creationId xmlns:a16="http://schemas.microsoft.com/office/drawing/2014/main" id="{16C6663F-5B10-2F15-314F-8B118EADE7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24"/>
            <a:stretch/>
          </p:blipFill>
          <p:spPr bwMode="auto">
            <a:xfrm>
              <a:off x="1579770" y="5121409"/>
              <a:ext cx="1875414" cy="1698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654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Эйфелева башня изолированный вектор Иллюстрация Клипарт Изображение">
            <a:extLst>
              <a:ext uri="{FF2B5EF4-FFF2-40B4-BE49-F238E27FC236}">
                <a16:creationId xmlns:a16="http://schemas.microsoft.com/office/drawing/2014/main" id="{233FE173-4F6A-E349-3F39-5218D11D6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1145"/>
          <a:stretch/>
        </p:blipFill>
        <p:spPr bwMode="auto">
          <a:xfrm>
            <a:off x="10213145" y="0"/>
            <a:ext cx="1978855" cy="685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Торговий коридор, торгова вулиця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29" y="1801960"/>
            <a:ext cx="7347145" cy="4767652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Торговим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коридором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неширока, як правило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магазинами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</a:t>
            </a:r>
            <a:r>
              <a:rPr lang="uk-UA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ії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Важливим фактором розміщення магазину в «торговому коридорі» є його купівельна привабливість для покупців.</a:t>
            </a:r>
          </a:p>
          <a:p>
            <a:pPr indent="457200" algn="just">
              <a:buNone/>
            </a:pPr>
            <a:r>
              <a:rPr lang="uk-UA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uk-UA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Єлисейські поля, Хрещатик.</a:t>
            </a:r>
            <a:endParaRPr lang="de-DE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29" y="3108960"/>
            <a:ext cx="0" cy="2159902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50E29717-A78F-57C6-1DD6-A0A4AC36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" y="217727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а улиц – Бесплатные иконки:">
            <a:extLst>
              <a:ext uri="{FF2B5EF4-FFF2-40B4-BE49-F238E27FC236}">
                <a16:creationId xmlns:a16="http://schemas.microsoft.com/office/drawing/2014/main" id="{561AC260-2D37-1414-3214-08CCA8E96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578" y="3108960"/>
            <a:ext cx="2091397" cy="209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04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6D9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321606" cy="1589138"/>
          </a:xfrm>
        </p:spPr>
        <p:txBody>
          <a:bodyPr>
            <a:normAutofit/>
          </a:bodyPr>
          <a:lstStyle/>
          <a:p>
            <a:pPr algn="ctr"/>
            <a:r>
              <a:rPr lang="uk-UA" sz="4800" dirty="0">
                <a:solidFill>
                  <a:srgbClr val="6D9D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Галерея. Пасаж.</a:t>
            </a:r>
            <a:endParaRPr lang="ru-RU" sz="4800" dirty="0">
              <a:solidFill>
                <a:srgbClr val="6D9D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91262"/>
            <a:ext cx="12041944" cy="1766738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Торгова галерея (</a:t>
            </a:r>
            <a:r>
              <a:rPr lang="uk-UA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galerie</a:t>
            </a: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de-DE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коридор) 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являє собою довге, крите, світле приміщення, подовжена зала із суцільним рядом великих вікон в одній із  </a:t>
            </a:r>
            <a:r>
              <a:rPr lang="uk-UA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поздовжних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стінок і довгим рядом невеликих магазинів, розташованих вздовж іншої, протилежної стінки.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uk-UA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Паса́ж</a:t>
            </a: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e-DE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passage</a:t>
            </a:r>
            <a:r>
              <a:rPr lang="de-DE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de-DE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прохід) </a:t>
            </a:r>
            <a:r>
              <a:rPr lang="uk-UA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перехід через будівельний комплекс або блок будинків, у яких розміщені крамниці, накритий дахом, часто зі скла. </a:t>
            </a:r>
            <a:endParaRPr lang="de-DE" sz="23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B45C72-A63C-4EDB-DAE8-60FB48B05BC2}"/>
              </a:ext>
            </a:extLst>
          </p:cNvPr>
          <p:cNvCxnSpPr>
            <a:cxnSpLocks/>
          </p:cNvCxnSpPr>
          <p:nvPr/>
        </p:nvCxnSpPr>
        <p:spPr>
          <a:xfrm>
            <a:off x="1" y="5091262"/>
            <a:ext cx="12191999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Rubber Stamps Stampmore Industries - Greek Png Clipart, Transparent Png -  kindpng">
            <a:extLst>
              <a:ext uri="{FF2B5EF4-FFF2-40B4-BE49-F238E27FC236}">
                <a16:creationId xmlns:a16="http://schemas.microsoft.com/office/drawing/2014/main" id="{F0E96080-FCB3-D646-B431-EF9D4912C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40" y="217727"/>
            <a:ext cx="923142" cy="9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ассаж в Одессе - памятник культуры и торговый центр, история">
            <a:extLst>
              <a:ext uri="{FF2B5EF4-FFF2-40B4-BE49-F238E27FC236}">
                <a16:creationId xmlns:a16="http://schemas.microsoft.com/office/drawing/2014/main" id="{5F8809F5-0302-AD3A-435B-C42D6EBB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66" y="1707469"/>
            <a:ext cx="5795889" cy="3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ассаж (гостиница, Одесса) — Википедия">
            <a:extLst>
              <a:ext uri="{FF2B5EF4-FFF2-40B4-BE49-F238E27FC236}">
                <a16:creationId xmlns:a16="http://schemas.microsoft.com/office/drawing/2014/main" id="{F9217D06-B4AD-A1B9-A22F-8E6D38AB9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t="1444" r="7920" b="2081"/>
          <a:stretch/>
        </p:blipFill>
        <p:spPr bwMode="auto">
          <a:xfrm>
            <a:off x="112542" y="1742122"/>
            <a:ext cx="2979377" cy="321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Гостиница &quot;Пассаж&quot;: Одесса, ул. Преображенская 34 - отзывы, адреса и  телефоны">
            <a:extLst>
              <a:ext uri="{FF2B5EF4-FFF2-40B4-BE49-F238E27FC236}">
                <a16:creationId xmlns:a16="http://schemas.microsoft.com/office/drawing/2014/main" id="{F7F0FCAA-9E00-3E21-21B5-96975F4CA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3" t="224" r="13208" b="-224"/>
          <a:stretch/>
        </p:blipFill>
        <p:spPr bwMode="auto">
          <a:xfrm>
            <a:off x="9090702" y="1692327"/>
            <a:ext cx="2988756" cy="32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267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3192-3ABE-47BF-91E3-A59DF924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169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Роздрібна торгівля.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Сутність. Мета. Покупець.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2216958"/>
            <a:ext cx="7023588" cy="419790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торгі́вля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(ритейл)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тип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товарами,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покупцем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особа.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покупця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особа),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особа).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7471" y="3251242"/>
            <a:ext cx="0" cy="212933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Shopping Bag Graphic Design Template, Graphic, Template, Illustration PNG  and Vector with Transparent Background for Free Download">
            <a:extLst>
              <a:ext uri="{FF2B5EF4-FFF2-40B4-BE49-F238E27FC236}">
                <a16:creationId xmlns:a16="http://schemas.microsoft.com/office/drawing/2014/main" id="{D5CADC33-6082-AC7E-9A63-2ECDB739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95" y="1589136"/>
            <a:ext cx="5145256" cy="51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73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B73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047288" cy="1589138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підприємств роздрібної торгівлі. 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формою власності.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851" y="2288836"/>
            <a:ext cx="6640830" cy="3979859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франшизи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орендовані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383827" y="3014431"/>
            <a:ext cx="0" cy="2528668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ransparent Social Media Icons Clipart - Shopping Und E Commerce, HD Png  Download - kindpng">
            <a:extLst>
              <a:ext uri="{FF2B5EF4-FFF2-40B4-BE49-F238E27FC236}">
                <a16:creationId xmlns:a16="http://schemas.microsoft.com/office/drawing/2014/main" id="{8F58101A-6843-4738-7D6C-84EFB6536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61" y="1589138"/>
            <a:ext cx="3478530" cy="54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17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6D9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підприємств роздрібної торгівлі. </a:t>
            </a:r>
            <a:b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структурою стратегії роздрібної торгівлі.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780860"/>
            <a:ext cx="7023588" cy="4887226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структурою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класифікуються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структура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7596B4-6487-4901-B00E-EC3E00803EC7}"/>
              </a:ext>
            </a:extLst>
          </p:cNvPr>
          <p:cNvSpPr txBox="1"/>
          <p:nvPr/>
        </p:nvSpPr>
        <p:spPr>
          <a:xfrm>
            <a:off x="853440" y="0"/>
            <a:ext cx="563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8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8600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44830" y="2827606"/>
            <a:ext cx="0" cy="279947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D041A8D3-6BB8-8881-BA84-7696A22C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07" y="723275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732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584715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підприємств роздрібної торгівлі. </a:t>
            </a:r>
            <a:b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Черговий магазин.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4716"/>
            <a:ext cx="12192000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3CD24-858F-44B0-9BE3-8F8A00E5E003}"/>
              </a:ext>
            </a:extLst>
          </p:cNvPr>
          <p:cNvSpPr/>
          <p:nvPr/>
        </p:nvSpPr>
        <p:spPr>
          <a:xfrm>
            <a:off x="182880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10EEDB-9F32-497B-A9FF-D462E5E64A16}"/>
              </a:ext>
            </a:extLst>
          </p:cNvPr>
          <p:cNvSpPr/>
          <p:nvPr/>
        </p:nvSpPr>
        <p:spPr>
          <a:xfrm>
            <a:off x="182880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23BFC1-3033-49D0-99D1-251296ED4D6C}"/>
              </a:ext>
            </a:extLst>
          </p:cNvPr>
          <p:cNvSpPr/>
          <p:nvPr/>
        </p:nvSpPr>
        <p:spPr>
          <a:xfrm>
            <a:off x="182880" y="3513823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0DBA2-E1CC-4C41-90AF-3DF4452CF6ED}"/>
              </a:ext>
            </a:extLst>
          </p:cNvPr>
          <p:cNvSpPr/>
          <p:nvPr/>
        </p:nvSpPr>
        <p:spPr>
          <a:xfrm>
            <a:off x="10432046" y="1851924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CCD3CA-BCE5-4669-A06F-7D8B9C936E0E}"/>
              </a:ext>
            </a:extLst>
          </p:cNvPr>
          <p:cNvSpPr/>
          <p:nvPr/>
        </p:nvSpPr>
        <p:spPr>
          <a:xfrm>
            <a:off x="10432046" y="3497401"/>
            <a:ext cx="1577074" cy="15770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BD635D0-A3F1-4BFD-BEFC-6DC1F13522A4}"/>
              </a:ext>
            </a:extLst>
          </p:cNvPr>
          <p:cNvSpPr/>
          <p:nvPr/>
        </p:nvSpPr>
        <p:spPr>
          <a:xfrm>
            <a:off x="10432046" y="5175723"/>
            <a:ext cx="1577074" cy="15770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5903ED6-A9A3-4C4A-8532-0E10ACB953A1}"/>
              </a:ext>
            </a:extLst>
          </p:cNvPr>
          <p:cNvSpPr/>
          <p:nvPr/>
        </p:nvSpPr>
        <p:spPr>
          <a:xfrm>
            <a:off x="308635" y="105203"/>
            <a:ext cx="1325563" cy="132556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У Володимирі провели черговий моніторинг цін на продукти харчування | Місто  Вечірнє | Новини Володимира-Волинського">
            <a:extLst>
              <a:ext uri="{FF2B5EF4-FFF2-40B4-BE49-F238E27FC236}">
                <a16:creationId xmlns:a16="http://schemas.microsoft.com/office/drawing/2014/main" id="{DACA7A92-E61E-A013-8775-3C63F3461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" r="2978"/>
          <a:stretch/>
        </p:blipFill>
        <p:spPr bwMode="auto">
          <a:xfrm>
            <a:off x="1990578" y="1851923"/>
            <a:ext cx="8222567" cy="49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C098169B-576F-31BB-5E17-F144A869F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610824" y="253220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FE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3" y="0"/>
            <a:ext cx="10321606" cy="158913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Універсам. Супермаркет.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055" y="1842870"/>
            <a:ext cx="7666889" cy="4797081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Універсами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пропонуються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господарчі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першочергових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Супермаркети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обслуговуванням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</a:t>
            </a:r>
            <a:r>
              <a:rPr lang="uk-UA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2500 м2.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Розташування: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поблизу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атомагістралей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непродовольчі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Сільпо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de-DE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VARUS», «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АТБ».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4403193" y="2138289"/>
            <a:ext cx="0" cy="427657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7AEE94-CA26-B7CD-AD60-CE5A078222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" y="2824627"/>
            <a:ext cx="3554028" cy="2903901"/>
          </a:xfrm>
          <a:prstGeom prst="rect">
            <a:avLst/>
          </a:prstGeom>
        </p:spPr>
      </p:pic>
      <p:pic>
        <p:nvPicPr>
          <p:cNvPr id="10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DB61B55F-DEB4-27F5-268D-DBCF3908B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448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E300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392" y="0"/>
            <a:ext cx="10321607" cy="1589136"/>
          </a:xfrm>
        </p:spPr>
        <p:txBody>
          <a:bodyPr>
            <a:normAutofit/>
          </a:bodyPr>
          <a:lstStyle/>
          <a:p>
            <a:pPr algn="ctr"/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Суперстор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Гіпермаркет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1970774"/>
            <a:ext cx="7023588" cy="4584767"/>
          </a:xfrm>
        </p:spPr>
        <p:txBody>
          <a:bodyPr anchor="ctr" anchorCtr="0">
            <a:normAutofit/>
          </a:bodyPr>
          <a:lstStyle/>
          <a:p>
            <a:pPr indent="457200" algn="just"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Гіпермаркети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супермагазинів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суперсторів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пропонують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спектр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непродовольчих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– 25 000 м2.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межами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самообслуговування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75 000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найменувань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велика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дрібна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ts val="0"/>
              </a:spcBef>
              <a:buNone/>
            </a:pP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IKEA», «Auchan», «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 AG».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97AD7CA-0D58-4C67-AADE-20973E08A351}"/>
              </a:ext>
            </a:extLst>
          </p:cNvPr>
          <p:cNvCxnSpPr>
            <a:cxnSpLocks/>
          </p:cNvCxnSpPr>
          <p:nvPr/>
        </p:nvCxnSpPr>
        <p:spPr>
          <a:xfrm>
            <a:off x="575606" y="1970774"/>
            <a:ext cx="0" cy="4584767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0435E99-A761-7B48-33A0-60F3532669D5}"/>
              </a:ext>
            </a:extLst>
          </p:cNvPr>
          <p:cNvGrpSpPr/>
          <p:nvPr/>
        </p:nvGrpSpPr>
        <p:grpSpPr>
          <a:xfrm>
            <a:off x="7568418" y="1970771"/>
            <a:ext cx="4592806" cy="4405673"/>
            <a:chOff x="7599194" y="1614063"/>
            <a:chExt cx="4592806" cy="4405673"/>
          </a:xfrm>
        </p:grpSpPr>
        <p:pic>
          <p:nvPicPr>
            <p:cNvPr id="15" name="Picture 2" descr="Каталог скидок Ашан - Акции сегодня | ru.promotons.com">
              <a:extLst>
                <a:ext uri="{FF2B5EF4-FFF2-40B4-BE49-F238E27FC236}">
                  <a16:creationId xmlns:a16="http://schemas.microsoft.com/office/drawing/2014/main" id="{A3351AD4-4692-5276-E82D-BE3B009BAE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485" y="1614063"/>
              <a:ext cx="2533515" cy="2328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8" name="Picture 16" descr="Логотип IKEA: коротка історія та значення | Creativity Ukraine">
              <a:extLst>
                <a:ext uri="{FF2B5EF4-FFF2-40B4-BE49-F238E27FC236}">
                  <a16:creationId xmlns:a16="http://schemas.microsoft.com/office/drawing/2014/main" id="{B642DF89-1829-35ED-9A5E-B1A2A818B4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6" t="33815" r="49327" b="34431"/>
            <a:stretch/>
          </p:blipFill>
          <p:spPr bwMode="auto">
            <a:xfrm>
              <a:off x="10068509" y="4803070"/>
              <a:ext cx="1992628" cy="831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0" name="Picture 18" descr="METRO AG | LinkedIn">
              <a:extLst>
                <a:ext uri="{FF2B5EF4-FFF2-40B4-BE49-F238E27FC236}">
                  <a16:creationId xmlns:a16="http://schemas.microsoft.com/office/drawing/2014/main" id="{ED7279A6-C6A3-E793-103A-044EDA2211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9194" y="3691642"/>
              <a:ext cx="2328094" cy="2328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32" name="Picture 20">
              <a:extLst>
                <a:ext uri="{FF2B5EF4-FFF2-40B4-BE49-F238E27FC236}">
                  <a16:creationId xmlns:a16="http://schemas.microsoft.com/office/drawing/2014/main" id="{61815489-4538-9645-482A-F2DF3A9609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776" y="1672471"/>
              <a:ext cx="2054930" cy="2054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29D3121C-06D5-2BE8-6325-AC1614058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2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id="{AC1A9AA3-4721-4912-9D66-B22001F80D7B}"/>
              </a:ext>
            </a:extLst>
          </p:cNvPr>
          <p:cNvSpPr/>
          <p:nvPr/>
        </p:nvSpPr>
        <p:spPr>
          <a:xfrm>
            <a:off x="544830" y="71852"/>
            <a:ext cx="1325563" cy="1325563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DD2C1-9F05-45CF-9CA7-A147DA124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0" cy="1589138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Універмаг</a:t>
            </a:r>
            <a:endParaRPr lang="ru-RU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8D3DD-6CF7-4740-96B0-C9B6D0C08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50" y="1893403"/>
            <a:ext cx="6794694" cy="4718410"/>
          </a:xfrm>
        </p:spPr>
        <p:txBody>
          <a:bodyPr anchor="ctr" anchorCtr="0">
            <a:normAutofit/>
          </a:bodyPr>
          <a:lstStyle/>
          <a:p>
            <a:pPr indent="457200" algn="just">
              <a:spcBef>
                <a:spcPts val="0"/>
              </a:spcBef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Універмаг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торговельно-роздрібна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асортиментних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buNone/>
            </a:pP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Площа: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м2.</a:t>
            </a:r>
          </a:p>
          <a:p>
            <a:pPr indent="457200" algn="just"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дому.</a:t>
            </a:r>
          </a:p>
          <a:p>
            <a:pPr indent="457200" algn="just">
              <a:buNone/>
            </a:pP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Приклдаи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компаній</a:t>
            </a:r>
            <a:r>
              <a:rPr lang="ru-RU" sz="2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sz="2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Calvin Klein», «Giorgio Armani», «Prada», «Valentino», «Versace», «Chanel».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A68E478-F9E6-40CC-92F4-89303B53B873}"/>
              </a:ext>
            </a:extLst>
          </p:cNvPr>
          <p:cNvCxnSpPr/>
          <p:nvPr/>
        </p:nvCxnSpPr>
        <p:spPr>
          <a:xfrm>
            <a:off x="0" y="1589138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AB45C72-A63C-4EDB-DAE8-60FB48B05BC2}"/>
              </a:ext>
            </a:extLst>
          </p:cNvPr>
          <p:cNvCxnSpPr>
            <a:cxnSpLocks/>
          </p:cNvCxnSpPr>
          <p:nvPr/>
        </p:nvCxnSpPr>
        <p:spPr>
          <a:xfrm>
            <a:off x="5247250" y="2813538"/>
            <a:ext cx="0" cy="281353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orse logo design template | Horse logo design, Horse logo, Logo design  inspiration branding">
            <a:extLst>
              <a:ext uri="{FF2B5EF4-FFF2-40B4-BE49-F238E27FC236}">
                <a16:creationId xmlns:a16="http://schemas.microsoft.com/office/drawing/2014/main" id="{23D1807B-1B2A-7F56-C605-743C191E8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9" t="23692" r="32713" b="26484"/>
          <a:stretch/>
        </p:blipFill>
        <p:spPr bwMode="auto">
          <a:xfrm>
            <a:off x="858876" y="204118"/>
            <a:ext cx="697472" cy="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lothes Hanger Vector Art, Icons, and Graphics for Free Download">
            <a:extLst>
              <a:ext uri="{FF2B5EF4-FFF2-40B4-BE49-F238E27FC236}">
                <a16:creationId xmlns:a16="http://schemas.microsoft.com/office/drawing/2014/main" id="{F8D38625-F1EF-1A24-7B6B-DC384FDCB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8F0"/>
              </a:clrFrom>
              <a:clrTo>
                <a:srgbClr val="F8F8F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15859" r="15001" b="26911"/>
          <a:stretch/>
        </p:blipFill>
        <p:spPr bwMode="auto">
          <a:xfrm>
            <a:off x="858876" y="2412804"/>
            <a:ext cx="3530991" cy="295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69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1159</Words>
  <Application>Microsoft Office PowerPoint</Application>
  <PresentationFormat>Широкоэкранный</PresentationFormat>
  <Paragraphs>111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Основні сучасні формати та структурні утворення підприємств роздрібної торгівлі.  Частина_#1</vt:lpstr>
      <vt:lpstr>Що таке оптова торгівля?</vt:lpstr>
      <vt:lpstr>Роздрібна торгівля.  Сутність. Мета. Покупець.</vt:lpstr>
      <vt:lpstr>Класифікація підприємств роздрібної торгівлі.  За формою власності.</vt:lpstr>
      <vt:lpstr>Класифікація підприємств роздрібної торгівлі.  За структурою стратегії роздрібної торгівлі.</vt:lpstr>
      <vt:lpstr>Класифікація підприємств роздрібної торгівлі.  Черговий магазин.</vt:lpstr>
      <vt:lpstr>Універсам. Супермаркет.</vt:lpstr>
      <vt:lpstr>Суперстор.  Гіпермаркет</vt:lpstr>
      <vt:lpstr>Універмаг</vt:lpstr>
      <vt:lpstr>Вoutique</vt:lpstr>
      <vt:lpstr>Магазини товарів повсякденного попиту або convenience stores</vt:lpstr>
      <vt:lpstr>Дискаунтер</vt:lpstr>
      <vt:lpstr>Стокові магазини або магазини викидних цін</vt:lpstr>
      <vt:lpstr>Інші види підприємств роздрібної торгівлі</vt:lpstr>
      <vt:lpstr>Торгівельні автомати</vt:lpstr>
      <vt:lpstr>Продаж телефоном</vt:lpstr>
      <vt:lpstr>Основні сучасні формати та структурні утворення підприємств роздрібної торгівлі.  Частина_#2</vt:lpstr>
      <vt:lpstr>Класифікація торгових приміщень. Торговий центр</vt:lpstr>
      <vt:lpstr>Open-air Centers</vt:lpstr>
      <vt:lpstr>Mall</vt:lpstr>
      <vt:lpstr>Торговий коридор, торгова вулиця</vt:lpstr>
      <vt:lpstr>Галерея. Пасаж.</vt:lpstr>
      <vt:lpstr>Висновки.  Рекомендації.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Спеціальні заходи в ЗМІ</dc:title>
  <dc:creator>Владимир Зеленский</dc:creator>
  <cp:lastModifiedBy>Владимир Зеленский</cp:lastModifiedBy>
  <cp:revision>395</cp:revision>
  <dcterms:created xsi:type="dcterms:W3CDTF">2021-11-07T15:54:35Z</dcterms:created>
  <dcterms:modified xsi:type="dcterms:W3CDTF">2022-05-05T13:28:31Z</dcterms:modified>
</cp:coreProperties>
</file>