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11760" y="372600"/>
            <a:ext cx="8520120" cy="733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11760" y="372600"/>
            <a:ext cx="8520120" cy="733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311760" y="372600"/>
            <a:ext cx="8520120" cy="733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11760" y="372600"/>
            <a:ext cx="8520120" cy="733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11760" y="372600"/>
            <a:ext cx="8520120" cy="733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11760" y="372600"/>
            <a:ext cx="8520120" cy="733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11760" y="372600"/>
            <a:ext cx="8520120" cy="733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311760" y="372600"/>
            <a:ext cx="8520120" cy="3400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311760" y="372600"/>
            <a:ext cx="8520120" cy="733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11760" y="372600"/>
            <a:ext cx="8520120" cy="733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11760" y="372600"/>
            <a:ext cx="8520120" cy="733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11760" y="372600"/>
            <a:ext cx="8520120" cy="73332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2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r">
              <a:lnSpc>
                <a:spcPct val="100000"/>
              </a:lnSpc>
            </a:pPr>
            <a:fld id="{2B003D60-0673-449D-9568-75DA0EECE540}" type="slidenum">
              <a:rPr lang="ru-RU" sz="1000" b="0" strike="noStrike" spc="-1">
                <a:solidFill>
                  <a:srgbClr val="424242"/>
                </a:solidFill>
                <a:latin typeface="Source Code Pro"/>
                <a:ea typeface="Source Code Pro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311760" y="91080"/>
            <a:ext cx="8520120" cy="1644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tIns="91440" bIns="91440" anchor="b">
            <a:noAutofit/>
          </a:bodyPr>
          <a:lstStyle/>
          <a:p>
            <a:pPr algn="ctr">
              <a:lnSpc>
                <a:spcPct val="115000"/>
              </a:lnSpc>
              <a:spcAft>
                <a:spcPts val="1599"/>
              </a:spcAft>
            </a:pPr>
            <a:r>
              <a:rPr lang="ru-RU" sz="3600" b="1" i="1" strike="noStrike" spc="-1" dirty="0" smtClean="0">
                <a:solidFill>
                  <a:srgbClr val="424242"/>
                </a:solidFill>
                <a:latin typeface="Times New Roman"/>
                <a:ea typeface="Times New Roman"/>
              </a:rPr>
              <a:t>Курс: «</a:t>
            </a:r>
            <a:r>
              <a:rPr lang="ru-RU" sz="3600" b="1" i="1" strike="noStrike" spc="-1" dirty="0" err="1" smtClean="0">
                <a:solidFill>
                  <a:srgbClr val="424242"/>
                </a:solidFill>
                <a:latin typeface="Times New Roman"/>
                <a:ea typeface="Times New Roman"/>
              </a:rPr>
              <a:t>Особливості</a:t>
            </a:r>
            <a:r>
              <a:rPr lang="ru-RU" sz="3600" b="1" i="1" strike="noStrike" spc="-1" dirty="0" smtClean="0">
                <a:solidFill>
                  <a:srgbClr val="424242"/>
                </a:solidFill>
                <a:latin typeface="Times New Roman"/>
                <a:ea typeface="Times New Roman"/>
              </a:rPr>
              <a:t> </a:t>
            </a:r>
            <a:r>
              <a:rPr lang="ru-RU" sz="3600" b="1" i="1" strike="noStrike" spc="-1" dirty="0" err="1">
                <a:solidFill>
                  <a:srgbClr val="424242"/>
                </a:solidFill>
                <a:latin typeface="Times New Roman"/>
                <a:ea typeface="Times New Roman"/>
              </a:rPr>
              <a:t>соціалізації</a:t>
            </a:r>
            <a:r>
              <a:rPr lang="ru-RU" sz="3600" b="1" i="1" strike="noStrike" spc="-1" dirty="0">
                <a:solidFill>
                  <a:srgbClr val="424242"/>
                </a:solidFill>
                <a:latin typeface="Times New Roman"/>
                <a:ea typeface="Times New Roman"/>
              </a:rPr>
              <a:t> </a:t>
            </a:r>
            <a:r>
              <a:rPr lang="ru-RU" sz="3600" b="1" i="1" strike="noStrike" spc="-1" dirty="0" err="1">
                <a:solidFill>
                  <a:srgbClr val="424242"/>
                </a:solidFill>
                <a:latin typeface="Times New Roman"/>
                <a:ea typeface="Times New Roman"/>
              </a:rPr>
              <a:t>дітей</a:t>
            </a:r>
            <a:r>
              <a:rPr lang="ru-RU" sz="3600" b="1" i="1" strike="noStrike" spc="-1" dirty="0">
                <a:solidFill>
                  <a:srgbClr val="424242"/>
                </a:solidFill>
                <a:latin typeface="Times New Roman"/>
                <a:ea typeface="Times New Roman"/>
              </a:rPr>
              <a:t> з </a:t>
            </a:r>
            <a:r>
              <a:rPr lang="ru-RU" sz="3600" b="1" i="1" strike="noStrike" spc="-1" dirty="0" err="1">
                <a:solidFill>
                  <a:srgbClr val="424242"/>
                </a:solidFill>
                <a:latin typeface="Times New Roman"/>
                <a:ea typeface="Times New Roman"/>
              </a:rPr>
              <a:t>особливими</a:t>
            </a:r>
            <a:r>
              <a:rPr lang="ru-RU" sz="3600" b="1" i="1" strike="noStrike" spc="-1" dirty="0">
                <a:solidFill>
                  <a:srgbClr val="424242"/>
                </a:solidFill>
                <a:latin typeface="Times New Roman"/>
                <a:ea typeface="Times New Roman"/>
              </a:rPr>
              <a:t> </a:t>
            </a:r>
            <a:r>
              <a:rPr lang="ru-RU" sz="3600" b="1" i="1" strike="noStrike" spc="-1" dirty="0" err="1">
                <a:solidFill>
                  <a:srgbClr val="424242"/>
                </a:solidFill>
                <a:latin typeface="Times New Roman"/>
                <a:ea typeface="Times New Roman"/>
              </a:rPr>
              <a:t>освітніми</a:t>
            </a:r>
            <a:r>
              <a:rPr lang="ru-RU" sz="3600" b="1" i="1" strike="noStrike" spc="-1">
                <a:solidFill>
                  <a:srgbClr val="424242"/>
                </a:solidFill>
                <a:latin typeface="Times New Roman"/>
                <a:ea typeface="Times New Roman"/>
              </a:rPr>
              <a:t> </a:t>
            </a:r>
            <a:r>
              <a:rPr lang="ru-RU" sz="3600" b="1" i="1" strike="noStrike" spc="-1" smtClean="0">
                <a:solidFill>
                  <a:srgbClr val="424242"/>
                </a:solidFill>
                <a:latin typeface="Times New Roman"/>
                <a:ea typeface="Times New Roman"/>
              </a:rPr>
              <a:t>потребами»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Google Shape;75;p15"/>
          <p:cNvPicPr/>
          <p:nvPr/>
        </p:nvPicPr>
        <p:blipFill>
          <a:blip r:embed="rId2"/>
          <a:stretch/>
        </p:blipFill>
        <p:spPr>
          <a:xfrm>
            <a:off x="4308078" y="1836484"/>
            <a:ext cx="4682520" cy="3052764"/>
          </a:xfrm>
          <a:prstGeom prst="rect">
            <a:avLst/>
          </a:prstGeom>
          <a:ln>
            <a:noFill/>
          </a:ln>
        </p:spPr>
      </p:pic>
      <p:sp>
        <p:nvSpPr>
          <p:cNvPr id="126" name="CustomShape 2"/>
          <p:cNvSpPr/>
          <p:nvPr/>
        </p:nvSpPr>
        <p:spPr>
          <a:xfrm>
            <a:off x="93600" y="1693080"/>
            <a:ext cx="3937680" cy="299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 сьогоднішній день все гостріше постає проблема навчання дітей з обмеженими можливостями в умовах масових загальноосвітніх закладів. Освіта дітей, які потребують корекції фізичного та розумового розвитку, ґрунтується на принципах виваженої педагогіки, орієнтованої на потреби дітей.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265656" y="507146"/>
            <a:ext cx="8520120" cy="40025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tIns="91440" bIns="91440" anchor="b">
            <a:noAutofit/>
          </a:bodyPr>
          <a:lstStyle/>
          <a:p>
            <a:pPr algn="ctr">
              <a:lnSpc>
                <a:spcPct val="100000"/>
              </a:lnSpc>
            </a:pPr>
            <a:endParaRPr lang="ru-RU" sz="4800" b="1" i="1" strike="noStrike" spc="-1" dirty="0" smtClean="0">
              <a:solidFill>
                <a:srgbClr val="424242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00000"/>
              </a:lnSpc>
            </a:pPr>
            <a:endParaRPr lang="ru-RU" sz="4800" b="1" i="1" spc="-1" dirty="0">
              <a:solidFill>
                <a:srgbClr val="424242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00000"/>
              </a:lnSpc>
            </a:pPr>
            <a:endParaRPr lang="ru-RU" sz="4800" b="1" i="1" strike="noStrike" spc="-1" dirty="0" smtClean="0">
              <a:solidFill>
                <a:srgbClr val="424242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4800" b="1" i="1" strike="noStrike" spc="-1" dirty="0" smtClean="0">
                <a:solidFill>
                  <a:srgbClr val="424242"/>
                </a:solidFill>
                <a:latin typeface="Times New Roman"/>
                <a:ea typeface="Times New Roman"/>
              </a:rPr>
              <a:t>Ми </a:t>
            </a:r>
            <a:r>
              <a:rPr lang="ru-RU" sz="4800" b="1" i="1" strike="noStrike" spc="-1" dirty="0" err="1" smtClean="0">
                <a:solidFill>
                  <a:srgbClr val="424242"/>
                </a:solidFill>
                <a:latin typeface="Times New Roman"/>
                <a:ea typeface="Times New Roman"/>
              </a:rPr>
              <a:t>навчимось</a:t>
            </a:r>
            <a:r>
              <a:rPr lang="ru-RU" sz="4800" b="1" i="1" strike="noStrike" spc="-1" dirty="0" smtClean="0">
                <a:solidFill>
                  <a:srgbClr val="424242"/>
                </a:solidFill>
                <a:latin typeface="Times New Roman"/>
                <a:ea typeface="Times New Roman"/>
              </a:rPr>
              <a:t> </a:t>
            </a:r>
            <a:r>
              <a:rPr lang="ru-RU" sz="4800" b="1" i="1" strike="noStrike" spc="-1" dirty="0" err="1" smtClean="0">
                <a:solidFill>
                  <a:srgbClr val="424242"/>
                </a:solidFill>
                <a:latin typeface="Times New Roman"/>
                <a:ea typeface="Times New Roman"/>
              </a:rPr>
              <a:t>створювати</a:t>
            </a:r>
            <a:r>
              <a:rPr lang="ru-RU" sz="4800" b="1" i="1" strike="noStrike" spc="-1" dirty="0" smtClean="0">
                <a:solidFill>
                  <a:srgbClr val="424242"/>
                </a:solidFill>
                <a:latin typeface="Times New Roman"/>
                <a:ea typeface="Times New Roman"/>
              </a:rPr>
              <a:t> </a:t>
            </a:r>
            <a:r>
              <a:rPr lang="ru-RU" sz="4800" b="1" i="1" strike="noStrike" spc="-1" dirty="0" err="1" smtClean="0">
                <a:solidFill>
                  <a:srgbClr val="424242"/>
                </a:solidFill>
                <a:latin typeface="Times New Roman"/>
                <a:ea typeface="Times New Roman"/>
              </a:rPr>
              <a:t>сприятливі</a:t>
            </a:r>
            <a:r>
              <a:rPr lang="ru-RU" sz="4800" b="1" i="1" strike="noStrike" spc="-1" dirty="0" smtClean="0">
                <a:solidFill>
                  <a:srgbClr val="424242"/>
                </a:solidFill>
                <a:latin typeface="Times New Roman"/>
                <a:ea typeface="Times New Roman"/>
              </a:rPr>
              <a:t> </a:t>
            </a:r>
            <a:r>
              <a:rPr lang="ru-RU" sz="4800" b="1" i="1" strike="noStrike" spc="-1" dirty="0" err="1" smtClean="0">
                <a:solidFill>
                  <a:srgbClr val="424242"/>
                </a:solidFill>
                <a:latin typeface="Times New Roman"/>
                <a:ea typeface="Times New Roman"/>
              </a:rPr>
              <a:t>умови</a:t>
            </a:r>
            <a:r>
              <a:rPr lang="ru-RU" sz="4800" b="1" i="1" strike="noStrike" spc="-1" dirty="0" smtClean="0">
                <a:solidFill>
                  <a:srgbClr val="424242"/>
                </a:solidFill>
                <a:latin typeface="Times New Roman"/>
                <a:ea typeface="Times New Roman"/>
              </a:rPr>
              <a:t> </a:t>
            </a:r>
            <a:r>
              <a:rPr lang="ru-RU" sz="4800" b="1" i="1" strike="noStrike" spc="-1" dirty="0" err="1" smtClean="0">
                <a:solidFill>
                  <a:srgbClr val="424242"/>
                </a:solidFill>
                <a:latin typeface="Times New Roman"/>
                <a:ea typeface="Times New Roman"/>
              </a:rPr>
              <a:t>соціалізації</a:t>
            </a:r>
            <a:r>
              <a:rPr lang="ru-RU" sz="4800" b="1" i="1" strike="noStrike" spc="-1" dirty="0" smtClean="0">
                <a:solidFill>
                  <a:srgbClr val="424242"/>
                </a:solidFill>
                <a:latin typeface="Times New Roman"/>
                <a:ea typeface="Times New Roman"/>
              </a:rPr>
              <a:t> для </a:t>
            </a:r>
            <a:r>
              <a:rPr lang="ru-RU" sz="4800" b="1" i="1" strike="noStrike" spc="-1" dirty="0" err="1" smtClean="0">
                <a:solidFill>
                  <a:srgbClr val="424242"/>
                </a:solidFill>
                <a:latin typeface="Times New Roman"/>
                <a:ea typeface="Times New Roman"/>
              </a:rPr>
              <a:t>гармонійного</a:t>
            </a:r>
            <a:r>
              <a:rPr lang="ru-RU" sz="4800" b="1" i="1" strike="noStrike" spc="-1" dirty="0" smtClean="0">
                <a:solidFill>
                  <a:srgbClr val="424242"/>
                </a:solidFill>
                <a:latin typeface="Times New Roman"/>
                <a:ea typeface="Times New Roman"/>
              </a:rPr>
              <a:t> </a:t>
            </a:r>
            <a:r>
              <a:rPr lang="ru-RU" sz="4800" b="1" i="1" strike="noStrike" spc="-1" dirty="0" err="1" smtClean="0">
                <a:solidFill>
                  <a:srgbClr val="424242"/>
                </a:solidFill>
                <a:latin typeface="Times New Roman"/>
                <a:ea typeface="Times New Roman"/>
              </a:rPr>
              <a:t>розвитку</a:t>
            </a:r>
            <a:r>
              <a:rPr lang="ru-RU" sz="4800" b="1" i="1" strike="noStrike" spc="-1" dirty="0" smtClean="0">
                <a:solidFill>
                  <a:srgbClr val="424242"/>
                </a:solidFill>
                <a:latin typeface="Times New Roman"/>
                <a:ea typeface="Times New Roman"/>
              </a:rPr>
              <a:t> </a:t>
            </a:r>
            <a:r>
              <a:rPr lang="ru-RU" sz="4800" b="1" i="1" strike="noStrike" spc="-1" dirty="0" err="1" smtClean="0">
                <a:solidFill>
                  <a:srgbClr val="424242"/>
                </a:solidFill>
                <a:latin typeface="Times New Roman"/>
                <a:ea typeface="Times New Roman"/>
              </a:rPr>
              <a:t>дитини</a:t>
            </a:r>
            <a:r>
              <a:rPr lang="ru-RU" sz="4800" b="1" i="1" strike="noStrike" spc="-1" dirty="0" smtClean="0">
                <a:solidFill>
                  <a:srgbClr val="424242"/>
                </a:solidFill>
                <a:latin typeface="Times New Roman"/>
                <a:ea typeface="Times New Roman"/>
              </a:rPr>
              <a:t> </a:t>
            </a:r>
            <a:r>
              <a:rPr lang="ru-RU" sz="4800" b="1" i="1" strike="noStrike" spc="-1" dirty="0">
                <a:solidFill>
                  <a:srgbClr val="424242"/>
                </a:solidFill>
                <a:latin typeface="Times New Roman"/>
                <a:ea typeface="Times New Roman"/>
              </a:rPr>
              <a:t>з </a:t>
            </a:r>
            <a:r>
              <a:rPr lang="ru-RU" sz="4800" b="1" i="1" strike="noStrike" spc="-1" dirty="0" err="1">
                <a:solidFill>
                  <a:srgbClr val="424242"/>
                </a:solidFill>
                <a:latin typeface="Times New Roman"/>
                <a:ea typeface="Times New Roman"/>
              </a:rPr>
              <a:t>особливими</a:t>
            </a:r>
            <a:r>
              <a:rPr lang="ru-RU" sz="4800" b="1" i="1" strike="noStrike" spc="-1" dirty="0">
                <a:solidFill>
                  <a:srgbClr val="424242"/>
                </a:solidFill>
                <a:latin typeface="Times New Roman"/>
                <a:ea typeface="Times New Roman"/>
              </a:rPr>
              <a:t> потребами у </a:t>
            </a:r>
            <a:r>
              <a:rPr lang="ru-RU" sz="4800" b="1" i="1" strike="noStrike" spc="-1" dirty="0" err="1" smtClean="0">
                <a:solidFill>
                  <a:srgbClr val="424242"/>
                </a:solidFill>
                <a:latin typeface="Times New Roman"/>
                <a:ea typeface="Times New Roman"/>
              </a:rPr>
              <a:t>суспільстві</a:t>
            </a:r>
            <a:r>
              <a:rPr lang="ru-RU" sz="4800" b="1" i="1" strike="noStrike" spc="-1" dirty="0" smtClean="0">
                <a:solidFill>
                  <a:srgbClr val="424242"/>
                </a:solidFill>
                <a:latin typeface="Times New Roman"/>
                <a:ea typeface="Times New Roman"/>
              </a:rPr>
              <a:t>!</a:t>
            </a:r>
            <a:endParaRPr lang="ru-RU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334800" y="308160"/>
            <a:ext cx="5143320" cy="133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 умовах сучасних соціально-економічних змін у країні особливо актуальною стає психолого-педагогічна проблема забезпечення соціалізації дітей з особливими потребами, передусім з недоліками розумового розвитку, оскільки їх інтелектуальний потенціал не забезпечує засвоєння і самостійне використання широкого спектру соціальних, суспільних та інших форм життя.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28" name="Google Shape;82;p16"/>
          <p:cNvPicPr/>
          <p:nvPr/>
        </p:nvPicPr>
        <p:blipFill>
          <a:blip r:embed="rId2"/>
          <a:stretch/>
        </p:blipFill>
        <p:spPr>
          <a:xfrm>
            <a:off x="5384520" y="1798200"/>
            <a:ext cx="3665160" cy="3237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0" y="0"/>
            <a:ext cx="4353120" cy="182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Соціалізація є необхідною умовою розвитку людини, становлення в неї особистісних якостей у процесі засвоєння суспільного досвіду і активного відтворення нею суспільних відносин.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4473720" y="937440"/>
            <a:ext cx="4513680" cy="299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Вона передбачає проходження дитиною, в тому числі і в спеціальному навчальному закладі, певних етапів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6844680" y="3937320"/>
            <a:ext cx="1847880" cy="70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Адаптації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32" name="CustomShape 4"/>
          <p:cNvSpPr/>
          <p:nvPr/>
        </p:nvSpPr>
        <p:spPr>
          <a:xfrm>
            <a:off x="3232440" y="3991320"/>
            <a:ext cx="2410920" cy="81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Індивідуалізації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33" name="CustomShape 5"/>
          <p:cNvSpPr/>
          <p:nvPr/>
        </p:nvSpPr>
        <p:spPr>
          <a:xfrm>
            <a:off x="187560" y="3991320"/>
            <a:ext cx="2049120" cy="93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Інтеграції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34" name="CustomShape 6"/>
          <p:cNvSpPr/>
          <p:nvPr/>
        </p:nvSpPr>
        <p:spPr>
          <a:xfrm flipH="1">
            <a:off x="1212120" y="2611800"/>
            <a:ext cx="4051440" cy="1379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dk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7"/>
          <p:cNvSpPr/>
          <p:nvPr/>
        </p:nvSpPr>
        <p:spPr>
          <a:xfrm flipH="1">
            <a:off x="4438080" y="2598480"/>
            <a:ext cx="2232000" cy="1392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dk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8"/>
          <p:cNvSpPr/>
          <p:nvPr/>
        </p:nvSpPr>
        <p:spPr>
          <a:xfrm>
            <a:off x="7380360" y="2705760"/>
            <a:ext cx="321120" cy="1285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dk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311760" y="144720"/>
            <a:ext cx="8520120" cy="7333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Інтеграції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0" y="717480"/>
            <a:ext cx="9143640" cy="81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 якому дитина намагається знайти своє місце в суспільстві, «влитися» в нього, пропонуючи використання своїх особистісних якостей та можливостей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232200" y="2008800"/>
            <a:ext cx="8679240" cy="81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Індивідуалізації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0" y="2571840"/>
            <a:ext cx="9143640" cy="81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 якому відбувається усвідомлення дитиною своїх можливостей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41" name="CustomShape 5"/>
          <p:cNvSpPr/>
          <p:nvPr/>
        </p:nvSpPr>
        <p:spPr>
          <a:xfrm>
            <a:off x="0" y="3305160"/>
            <a:ext cx="9143640" cy="70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Адаптації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42" name="CustomShape 6"/>
          <p:cNvSpPr/>
          <p:nvPr/>
        </p:nvSpPr>
        <p:spPr>
          <a:xfrm>
            <a:off x="0" y="3955680"/>
            <a:ext cx="9143640" cy="95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 якому відбувається пристосування дитини до існування в соціумі, відповідно до його норм і вимог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09;p19"/>
          <p:cNvPicPr/>
          <p:nvPr/>
        </p:nvPicPr>
        <p:blipFill>
          <a:blip r:embed="rId2"/>
          <a:srcRect t="-45457" r="-45459"/>
          <a:stretch/>
        </p:blipFill>
        <p:spPr>
          <a:xfrm rot="1322400">
            <a:off x="394560" y="1647360"/>
            <a:ext cx="5301000" cy="3991320"/>
          </a:xfrm>
          <a:prstGeom prst="rect">
            <a:avLst/>
          </a:prstGeom>
          <a:ln>
            <a:noFill/>
          </a:ln>
        </p:spPr>
      </p:pic>
      <p:sp>
        <p:nvSpPr>
          <p:cNvPr id="144" name="CustomShape 1"/>
          <p:cNvSpPr/>
          <p:nvPr/>
        </p:nvSpPr>
        <p:spPr>
          <a:xfrm>
            <a:off x="1844280" y="0"/>
            <a:ext cx="7299720" cy="50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3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Поетапна соціалізація та становлення особистості дитини у зазначеному плані має забезпечуватися адекватними педагогічними засобами - засобами організаційних форм, змісту та методів навчання, виховання та корекції розвитку розумово відсталої дитини.</a:t>
            </a:r>
            <a:endParaRPr lang="ru-RU" sz="3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15;p20"/>
          <p:cNvPicPr/>
          <p:nvPr/>
        </p:nvPicPr>
        <p:blipFill>
          <a:blip r:embed="rId2"/>
          <a:stretch/>
        </p:blipFill>
        <p:spPr>
          <a:xfrm>
            <a:off x="1591560" y="2665080"/>
            <a:ext cx="5960160" cy="241128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0" y="0"/>
            <a:ext cx="9143640" cy="299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Питання соціалізації дітей з інтелектуальними вадами розглядались здебільшого в широкому розумінні. Однак, в контексті їхньої індивідуалізації та інтеграції у спеціальній психолого-педагогічній науці соціалізація ще не була предметом спеціального дослідження, притому, що були виявлені певні особливості даної категорії дітей (їхня самосвідомість, самооцінка, рольова поведінка), які певною мірою торкаються представленої проблеми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21;p21"/>
          <p:cNvPicPr/>
          <p:nvPr/>
        </p:nvPicPr>
        <p:blipFill>
          <a:blip r:embed="rId2"/>
          <a:stretch/>
        </p:blipFill>
        <p:spPr>
          <a:xfrm>
            <a:off x="767880" y="152280"/>
            <a:ext cx="7912800" cy="4897080"/>
          </a:xfrm>
          <a:prstGeom prst="rect">
            <a:avLst/>
          </a:prstGeom>
          <a:ln>
            <a:noFill/>
          </a:ln>
        </p:spPr>
      </p:pic>
      <p:sp>
        <p:nvSpPr>
          <p:cNvPr id="148" name="CustomShape 1"/>
          <p:cNvSpPr/>
          <p:nvPr/>
        </p:nvSpPr>
        <p:spPr>
          <a:xfrm>
            <a:off x="0" y="152280"/>
            <a:ext cx="9143640" cy="422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 сьогодні відсутні також системні, комплексні дослідження проблеми забезпечення соціалізації розумово відсталої дитини в спеціальному навчальному закладі, виходячи з психологічного змісту, суті кожного з її етапів, а також організаційно-методичні рекомендації щодо реалізації цього процесу, повноти його педагогічного забезпечення у допоміжній школі, оскільки робота в школах здійснюється переважно у напрямку підвищення ефективності адаптації дітей до змінних умов життєдіяльності (соціальної, трудової, соціально-психологічної), передбачено посилену роботу з їх трудової підготовки. </a:t>
            </a: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27;p22"/>
          <p:cNvPicPr/>
          <p:nvPr/>
        </p:nvPicPr>
        <p:blipFill>
          <a:blip r:embed="rId2"/>
          <a:stretch/>
        </p:blipFill>
        <p:spPr>
          <a:xfrm>
            <a:off x="0" y="0"/>
            <a:ext cx="9081000" cy="5143320"/>
          </a:xfrm>
          <a:prstGeom prst="rect">
            <a:avLst/>
          </a:prstGeom>
          <a:ln>
            <a:noFill/>
          </a:ln>
        </p:spPr>
      </p:pic>
      <p:sp>
        <p:nvSpPr>
          <p:cNvPr id="150" name="CustomShape 1"/>
          <p:cNvSpPr/>
          <p:nvPr/>
        </p:nvSpPr>
        <p:spPr>
          <a:xfrm>
            <a:off x="0" y="0"/>
            <a:ext cx="9143640" cy="514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7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З точки зору становлення особистості дитини, враховуючи зовнішні (соціалізацію) і внутрішні (індивідуалізацію) детермінанти, оскільки повнота процесу соціалізації та досягнення її результатів можливі саме в процесі особистісного зростання дитини на основі забезпечення індивідуалізації та інтеграції, тобто коли вона здатна усвідомити і розпізнати в собі свої можливості, які варто розвивати, на які потрібно опиратися і максимально використовувати в подальшому своєму розвитку і професійному становленні в умовах соціального оточення, в тому числі шкільному. </a:t>
            </a:r>
            <a:endParaRPr lang="ru-RU" sz="27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33;p23"/>
          <p:cNvPicPr/>
          <p:nvPr/>
        </p:nvPicPr>
        <p:blipFill>
          <a:blip r:embed="rId2"/>
          <a:stretch/>
        </p:blipFill>
        <p:spPr>
          <a:xfrm>
            <a:off x="72000" y="397440"/>
            <a:ext cx="3999600" cy="3946320"/>
          </a:xfrm>
          <a:prstGeom prst="rect">
            <a:avLst/>
          </a:prstGeom>
          <a:ln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4149378" y="0"/>
            <a:ext cx="4994262" cy="44721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30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Актуальність</a:t>
            </a:r>
            <a:r>
              <a:rPr lang="ru-RU" sz="30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0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проблеми</a:t>
            </a:r>
            <a:r>
              <a:rPr lang="ru-RU" sz="30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000" b="0" i="1" strike="noStrike" spc="-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обумовлюють</a:t>
            </a:r>
            <a:r>
              <a:rPr lang="ru-RU" sz="3000" b="0" i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0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необхідність</a:t>
            </a:r>
            <a:r>
              <a:rPr lang="ru-RU" sz="30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0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пошуку</a:t>
            </a:r>
            <a:r>
              <a:rPr lang="ru-RU" sz="30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0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шляхів</a:t>
            </a:r>
            <a:r>
              <a:rPr lang="ru-RU" sz="30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0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підвищення</a:t>
            </a:r>
            <a:r>
              <a:rPr lang="ru-RU" sz="30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0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ефективності</a:t>
            </a:r>
            <a:r>
              <a:rPr lang="ru-RU" sz="30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0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соціалізації</a:t>
            </a:r>
            <a:r>
              <a:rPr lang="ru-RU" sz="30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0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дітей</a:t>
            </a:r>
            <a:r>
              <a:rPr lang="ru-RU" sz="30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з </a:t>
            </a:r>
            <a:r>
              <a:rPr lang="ru-RU" sz="30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особливими</a:t>
            </a:r>
            <a:r>
              <a:rPr lang="ru-RU" sz="30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потребами в </a:t>
            </a:r>
            <a:r>
              <a:rPr lang="ru-RU" sz="30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процесі</a:t>
            </a:r>
            <a:r>
              <a:rPr lang="ru-RU" sz="30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0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їх</a:t>
            </a:r>
            <a:r>
              <a:rPr lang="ru-RU" sz="30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0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навчання</a:t>
            </a:r>
            <a:r>
              <a:rPr lang="ru-RU" sz="30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і </a:t>
            </a:r>
            <a:r>
              <a:rPr lang="ru-RU" sz="30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виховання</a:t>
            </a:r>
            <a:endParaRPr lang="ru-RU" sz="3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475</Words>
  <Application>Microsoft Office PowerPoint</Application>
  <PresentationFormat>Экран (16:9)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DejaVu Sans</vt:lpstr>
      <vt:lpstr>Source Code Pro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</dc:creator>
  <dc:description/>
  <cp:lastModifiedBy>Пользователь</cp:lastModifiedBy>
  <cp:revision>1</cp:revision>
  <dcterms:modified xsi:type="dcterms:W3CDTF">2021-01-14T22:23:51Z</dcterms:modified>
  <dc:language>ru-RU</dc:language>
</cp:coreProperties>
</file>