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30" r:id="rId21"/>
    <p:sldId id="328" r:id="rId22"/>
    <p:sldId id="331" r:id="rId2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3" d="100"/>
          <a:sy n="103" d="100"/>
        </p:scale>
        <p:origin x="138" y="21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2DF4-1035-4474-9E4A-48FE254F603A}" type="datetime1">
              <a:rPr lang="ru-RU" smtClean="0"/>
              <a:t>25.09.2023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C2C81B-5713-4BF2-BF89-CC2A9A5EAE54}" type="slidenum">
              <a:rPr lang="ru-RU" smtClean="0"/>
              <a:t>‹#›</a:t>
            </a:fld>
            <a:endParaRPr lang="ru-RU" dirty="0"/>
          </a:p>
        </p:txBody>
      </p:sp>
    </p:spTree>
    <p:extLst>
      <p:ext uri="{BB962C8B-B14F-4D97-AF65-F5344CB8AC3E}">
        <p14:creationId xmlns:p14="http://schemas.microsoft.com/office/powerpoint/2010/main" val="2799804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EDD8-D6DA-4EF6-9BF8-B719F7C74165}" type="datetime1">
              <a:rPr lang="ru-RU" smtClean="0"/>
              <a:pPr/>
              <a:t>25.09.2023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6456DE3-4E01-4AFD-AD42-42312842ED89}" type="slidenum">
              <a:rPr lang="ru-RU" noProof="0" smtClean="0"/>
              <a:t>‹#›</a:t>
            </a:fld>
            <a:endParaRPr lang="ru-RU" noProof="0"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ru-RU"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alibri" panose="020F0502020204030204" pitchFamily="34" charset="0"/>
              </a:defRPr>
            </a:lvl1pPr>
          </a:lstStyle>
          <a:p>
            <a:fld id="{2D34D75A-540D-4ABB-8D2A-C32293B81486}" type="datetime1">
              <a:rPr lang="ru-RU" noProof="0" smtClean="0"/>
              <a:t>25.09.2023</a:t>
            </a:fld>
            <a:endParaRPr lang="ru-RU" noProof="0"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ru-RU" noProof="0"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8D4816C2-F3B2-4793-815C-3468ACD12D66}" type="datetime1">
              <a:rPr lang="ru-RU" noProof="0" smtClean="0"/>
              <a:t>25.09.2023</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alibri" panose="020F0502020204030204" pitchFamily="34" charset="0"/>
                <a:ea typeface="+mn-ea"/>
                <a:cs typeface="+mn-cs"/>
              </a:defRPr>
            </a:lvl1pPr>
          </a:lstStyle>
          <a:p>
            <a:fld id="{9B014417-6A57-4911-B141-5EE048F17577}" type="datetime1">
              <a:rPr lang="ru-RU" noProof="0" smtClean="0"/>
              <a:t>25.09.2023</a:t>
            </a:fld>
            <a:endParaRPr lang="ru-RU" noProof="0"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ru-RU" noProof="0"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39B30E87-2B26-4D8A-89C0-E1B7D98561DC}" type="datetime1">
              <a:rPr lang="ru-RU" noProof="0" smtClean="0"/>
              <a:t>25.09.2023</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0DDC9908-58DD-42A6-AA9D-BEF5858221D8}" type="datetime1">
              <a:rPr lang="ru-RU" noProof="0" smtClean="0"/>
              <a:t>25.09.2023</a:t>
            </a:fld>
            <a:endParaRPr lang="ru-RU" noProof="0" dirty="0"/>
          </a:p>
        </p:txBody>
      </p:sp>
      <p:sp>
        <p:nvSpPr>
          <p:cNvPr id="8" name="Нижний колонтитул 7"/>
          <p:cNvSpPr>
            <a:spLocks noGrp="1"/>
          </p:cNvSpPr>
          <p:nvPr>
            <p:ph type="ftr" sz="quarter" idx="11"/>
          </p:nvPr>
        </p:nvSpPr>
        <p:spPr/>
        <p:txBody>
          <a:bodyPr rtlCol="0"/>
          <a:lstStyle/>
          <a:p>
            <a:pPr rtl="0"/>
            <a:endParaRPr lang="ru-RU" noProof="0" dirty="0"/>
          </a:p>
        </p:txBody>
      </p:sp>
      <p:sp>
        <p:nvSpPr>
          <p:cNvPr id="9" name="Номер слайда 8"/>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1225F9E6-AB59-421D-AA12-25AF8F3D3769}" type="datetime1">
              <a:rPr lang="ru-RU" noProof="0" smtClean="0"/>
              <a:t>25.09.2023</a:t>
            </a:fld>
            <a:endParaRPr lang="ru-RU" noProof="0" dirty="0"/>
          </a:p>
        </p:txBody>
      </p:sp>
      <p:sp>
        <p:nvSpPr>
          <p:cNvPr id="4" name="Нижний колонтитул 3"/>
          <p:cNvSpPr>
            <a:spLocks noGrp="1"/>
          </p:cNvSpPr>
          <p:nvPr>
            <p:ph type="ftr" sz="quarter" idx="11"/>
          </p:nvPr>
        </p:nvSpPr>
        <p:spPr/>
        <p:txBody>
          <a:bodyPr rtlCol="0"/>
          <a:lstStyle/>
          <a:p>
            <a:pPr rtl="0"/>
            <a:endParaRPr lang="ru-RU" noProof="0" dirty="0"/>
          </a:p>
        </p:txBody>
      </p:sp>
      <p:sp>
        <p:nvSpPr>
          <p:cNvPr id="5" name="Номер слайда 4"/>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3D3549D-6E98-4EB4-8330-C46614D46A99}" type="datetime1">
              <a:rPr lang="ru-RU" noProof="0" smtClean="0"/>
              <a:t>25.09.2023</a:t>
            </a:fld>
            <a:endParaRPr lang="ru-RU" noProof="0" dirty="0"/>
          </a:p>
        </p:txBody>
      </p:sp>
      <p:sp>
        <p:nvSpPr>
          <p:cNvPr id="3" name="Нижний колонтитул 2"/>
          <p:cNvSpPr>
            <a:spLocks noGrp="1"/>
          </p:cNvSpPr>
          <p:nvPr>
            <p:ph type="ftr" sz="quarter" idx="11"/>
          </p:nvPr>
        </p:nvSpPr>
        <p:spPr/>
        <p:txBody>
          <a:bodyPr rtlCol="0"/>
          <a:lstStyle/>
          <a:p>
            <a:pPr rtl="0"/>
            <a:endParaRPr lang="ru-RU" noProof="0" dirty="0"/>
          </a:p>
        </p:txBody>
      </p:sp>
      <p:sp>
        <p:nvSpPr>
          <p:cNvPr id="4" name="Номер слайда 3"/>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E644720-25C5-4DD6-8D2F-D5AD660A50A5}" type="datetime1">
              <a:rPr lang="ru-RU" noProof="0" smtClean="0"/>
              <a:t>25.09.2023</a:t>
            </a:fld>
            <a:endParaRPr lang="ru-RU" noProof="0" dirty="0"/>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ru-RU" noProof="0" dirty="0"/>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6E3FC12E-2221-41F0-AF68-700605D711A5}" type="datetime1">
              <a:rPr lang="ru-RU" noProof="0" smtClean="0"/>
              <a:t>25.09.2023</a:t>
            </a:fld>
            <a:endParaRPr lang="ru-RU" noProof="0"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Calibri" panose="020F0502020204030204" pitchFamily="34" charset="0"/>
                <a:ea typeface="+mn-ea"/>
                <a:cs typeface="+mn-cs"/>
              </a:defRPr>
            </a:lvl1pPr>
          </a:lstStyle>
          <a:p>
            <a:pPr algn="l"/>
            <a:endParaRPr lang="ru-RU" noProof="0"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ru-RU" noProof="0" smtClean="0"/>
              <a:t>‹#›</a:t>
            </a:fld>
            <a:endParaRPr lang="ru-RU" noProof="0" dirty="0"/>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alibri Light" panose="020F0302020204030204" pitchFamily="34" charset="0"/>
              </a:defRPr>
            </a:lvl1pPr>
          </a:lstStyle>
          <a:p>
            <a:pPr rtl="0"/>
            <a:r>
              <a:rPr lang="ru-RU" noProof="0"/>
              <a:t>Образец заголовка</a:t>
            </a:r>
            <a:endParaRPr lang="ru-RU" noProof="0"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BAA57AD2-AFE8-4233-8BDE-3D77AEB44368}" type="datetime1">
              <a:rPr lang="ru-RU" noProof="0" smtClean="0"/>
              <a:t>25.09.2023</a:t>
            </a:fld>
            <a:endParaRPr lang="ru-RU" noProof="0"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alibri" panose="020F0502020204030204" pitchFamily="34" charset="0"/>
              </a:defRPr>
            </a:lvl1pPr>
          </a:lstStyle>
          <a:p>
            <a:endParaRPr lang="ru-RU" noProof="0"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34B7E4EF-A1BD-40F4-AB7B-04F084DD991D}" type="slidenum">
              <a:rPr lang="ru-RU" noProof="0" smtClean="0"/>
              <a:pPr/>
              <a:t>‹#›</a:t>
            </a:fld>
            <a:endParaRPr lang="ru-RU" noProof="0"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alibri Light" panose="020F030202020403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oecd.org/site/educeri21st/40600533.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цветочные изображения">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919" y="26634"/>
            <a:ext cx="12191980" cy="6858000"/>
          </a:xfrm>
          <a:prstGeom prst="rect">
            <a:avLst/>
          </a:prstGeom>
        </p:spPr>
      </p:pic>
      <p:sp useBgFill="1">
        <p:nvSpPr>
          <p:cNvPr id="73" name="Прямоугольник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ru-UA"/>
          </a:p>
        </p:txBody>
      </p:sp>
      <p:sp>
        <p:nvSpPr>
          <p:cNvPr id="75" name="Прямоугольник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ru-UA"/>
          </a:p>
        </p:txBody>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rtlCol="0">
            <a:normAutofit/>
          </a:bodyPr>
          <a:lstStyle/>
          <a:p>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Оцінювання учнів </a:t>
            </a:r>
            <a:endParaRPr lang="ru-RU" sz="3600" dirty="0"/>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rtlCol="0">
            <a:normAutofit/>
          </a:bodyPr>
          <a:lstStyle/>
          <a:p>
            <a:pPr rtl="0">
              <a:spcAft>
                <a:spcPts val="600"/>
              </a:spcAft>
            </a:pPr>
            <a:r>
              <a:rPr lang="uk-UA" sz="1800" b="1" u="sng" dirty="0">
                <a:ln w="6604" cap="flat" cmpd="sng" algn="ctr">
                  <a:solidFill>
                    <a:srgbClr val="ED7D31"/>
                  </a:solidFill>
                  <a:prstDash val="solid"/>
                  <a:round/>
                </a:ln>
                <a:noFill/>
                <a:effectLst>
                  <a:outerShdw dist="38100" dir="2700000" algn="tl">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Лекція 4</a:t>
            </a:r>
            <a:endParaRPr lang="ru-RU" sz="1800" dirty="0"/>
          </a:p>
        </p:txBody>
      </p:sp>
      <p:sp>
        <p:nvSpPr>
          <p:cNvPr id="77" name="Прямоугольник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UA"/>
          </a:p>
        </p:txBody>
      </p:sp>
      <p:cxnSp>
        <p:nvCxnSpPr>
          <p:cNvPr id="79" name="Прямая соединительная линия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520CF8A6-09D9-AB04-CAF4-4172A15BF9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UA" sz="1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Інновації та інноваційні технології</a:t>
            </a:r>
            <a:r>
              <a:rPr kumimoji="0" lang="uk-UA" altLang="ru-UA" sz="800" b="0" i="0" u="none" strike="noStrike" cap="none" normalizeH="0" baseline="0" dirty="0">
                <a:ln>
                  <a:noFill/>
                </a:ln>
                <a:solidFill>
                  <a:schemeClr val="tx1"/>
                </a:solidFill>
                <a:effectLst/>
              </a:rPr>
              <a:t> </a:t>
            </a: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872625-EAD0-7BAC-4355-B01DF8C4BC0F}"/>
              </a:ext>
            </a:extLst>
          </p:cNvPr>
          <p:cNvSpPr txBox="1"/>
          <p:nvPr/>
        </p:nvSpPr>
        <p:spPr>
          <a:xfrm>
            <a:off x="422987" y="697552"/>
            <a:ext cx="11346025" cy="5301836"/>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Так, виділяють декілька відмінностей: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зміст тесту чітко планується, вміст тесту ретельно відбирається та перевіряється експертами;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планується форма завдань, їхній вид та кількість і, навіть, розташування;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форма завдань у тестах завжди стандартизована, як за формою пред’явлення, так і за формою запису відповідей;</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наявність та публічність статистичних характеристик тестових завдань: до початку тестів вже відомо, яка буде складність пропонованого завдання, чи буде воно однаково виконуватися слабкими і сильними піддослідними чи ні;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існують спеціальні шкали, які співвіднесені зі стандартизованими нормами для визначення результатів тестування;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наявність оцінок точності вимірювання (помилки вимірювання). За допомогою статистичних методів можливо оцінити помилку вимірювання, а за результатами оцінки прийняти або не прийняти результати тестування.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2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BC2E36-9754-F43B-E73C-5CDC98ABEF8B}"/>
              </a:ext>
            </a:extLst>
          </p:cNvPr>
          <p:cNvSpPr txBox="1"/>
          <p:nvPr/>
        </p:nvSpPr>
        <p:spPr>
          <a:xfrm>
            <a:off x="933062" y="470672"/>
            <a:ext cx="10562253" cy="2302553"/>
          </a:xfrm>
          <a:prstGeom prst="rect">
            <a:avLst/>
          </a:prstGeom>
          <a:noFill/>
        </p:spPr>
        <p:txBody>
          <a:bodyPr wrap="square">
            <a:spAutoFit/>
          </a:bodyPr>
          <a:lstStyle/>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Отже, завдяки таким особливостям, тестування є найбільш ідеальним способом оцінювання навчальних досягнень учнів, оскільки ставить усіх школярів в однакові умови та на перший план ставить саме знання.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Тестування буває декількох видів. Серед них можна виділити: тести досягнень; тести інтелекту; тести креативності; тести особистісні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Тестування є практичним та ефективним способом оцінювання навчальних досягнень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91FD7A-383D-C4C0-ED64-2E1C92E14128}"/>
              </a:ext>
            </a:extLst>
          </p:cNvPr>
          <p:cNvSpPr txBox="1"/>
          <p:nvPr/>
        </p:nvSpPr>
        <p:spPr>
          <a:xfrm>
            <a:off x="814871" y="2774225"/>
            <a:ext cx="10562253" cy="2621102"/>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Поряд з іншими формами оцінювання ефективною у старшій школі є рейтингова система, яка сприяє формуванню ключових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компетентностей</a:t>
            </a:r>
            <a:r>
              <a:rPr lang="uk-UA" sz="1800" dirty="0">
                <a:solidFill>
                  <a:srgbClr val="000000"/>
                </a:solidFill>
                <a:effectLst/>
                <a:latin typeface="Bookman Old Style" panose="02050604050505020204" pitchFamily="18" charset="0"/>
                <a:ea typeface="Calibri" panose="020F0502020204030204" pitchFamily="34" charset="0"/>
                <a:cs typeface="TimesNewRomanPSMT"/>
              </a:rPr>
              <a:t> і застосовується для підвищення мотивації учнів до навчання, формування ключових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компетентностей</a:t>
            </a:r>
            <a:r>
              <a:rPr lang="uk-UA" sz="1800" dirty="0">
                <a:solidFill>
                  <a:srgbClr val="000000"/>
                </a:solidFill>
                <a:effectLst/>
                <a:latin typeface="Bookman Old Style" panose="02050604050505020204" pitchFamily="18" charset="0"/>
                <a:ea typeface="Calibri" panose="020F0502020204030204" pitchFamily="34" charset="0"/>
                <a:cs typeface="TimesNewRomanPSMT"/>
              </a:rPr>
              <a:t>, підвищення об’єктивності оцінювання впродовж усього навчання, які отримують учні за виконання різних видів робіт (самостійна робота, підсумкова робота, творча робота, олімпіади, виставки, конкурси творчих робіт, науково-дослідні й художні проекти, діяльність в органах учнівського самоврядування, у соціально-корисних проектах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746B089-92BC-5ACA-E733-7BA59AF25E73}"/>
              </a:ext>
            </a:extLst>
          </p:cNvPr>
          <p:cNvSpPr txBox="1"/>
          <p:nvPr/>
        </p:nvSpPr>
        <p:spPr>
          <a:xfrm>
            <a:off x="814871" y="5395327"/>
            <a:ext cx="10652449" cy="1028358"/>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Ця система передбачає визначення рівня оволодіння учнями навчальним матеріалом з кожної навчальної теми чи навчального курсу, цілісної сформованості знань, умінь та навичок.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FE635-9B15-FA01-5E86-43FBBB3251A1}"/>
              </a:ext>
            </a:extLst>
          </p:cNvPr>
          <p:cNvSpPr txBox="1"/>
          <p:nvPr/>
        </p:nvSpPr>
        <p:spPr>
          <a:xfrm>
            <a:off x="693575" y="1351690"/>
            <a:ext cx="10804849" cy="3819892"/>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 це оцінювання під час навчання і “для навчання”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англ</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a</a:t>
            </a:r>
            <a:r>
              <a:rPr lang="uk-UA" sz="1800" i="1"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ssessment</a:t>
            </a:r>
            <a:r>
              <a:rPr lang="uk-UA" sz="1800" i="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i="1"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for</a:t>
            </a:r>
            <a:r>
              <a:rPr lang="uk-UA" sz="1800" i="1"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i="1"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learning</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“Формувальне”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англ</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 “</a:t>
            </a:r>
            <a:r>
              <a:rPr lang="uk-UA" sz="1800" i="1" dirty="0" err="1">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formative</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 тому що, на відміну від підсумкового, має на меті формування (або форматування) навчального процесу з урахуванням навчальних потреб кожного учня задля більш ефективного формування необхідних знань, умінь та ставлень.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Водночас, значення слова “оцінювання” не обмежується виставленням оцінки. Це послідовна змістовна взаємодія між учнем, учителем і батьками щодо навчальних досягнень учня на підставі всім зрозумілих цілей і критеріїв.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1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564D2E-737F-70E3-6928-0C8D7C6B938B}"/>
              </a:ext>
            </a:extLst>
          </p:cNvPr>
          <p:cNvSpPr txBox="1"/>
          <p:nvPr/>
        </p:nvSpPr>
        <p:spPr>
          <a:xfrm>
            <a:off x="632926" y="713171"/>
            <a:ext cx="10926147" cy="5045356"/>
          </a:xfrm>
          <a:prstGeom prst="rect">
            <a:avLst/>
          </a:prstGeom>
          <a:noFill/>
        </p:spPr>
        <p:txBody>
          <a:bodyPr wrap="square">
            <a:spAutoFit/>
          </a:bodyPr>
          <a:lstStyle/>
          <a:p>
            <a:pPr indent="450215" algn="just">
              <a:lnSpc>
                <a:spcPct val="115000"/>
              </a:lnSpc>
              <a:spcAft>
                <a:spcPts val="1000"/>
              </a:spcAft>
            </a:pPr>
            <a:r>
              <a:rPr lang="uk-UA" sz="180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Аби оцінювання стало формувальним, система прийомів, що вчитель застосовує під час навчання, має ґрунтуватися на певних ціннісних орієнтирах. Зокрема, для успішного застосування формувального оцінювання навчальний процес має бути організований у такий спосіб, щоби спонукати кожного учня бути активним його учасником, а не пасивним “отримувачем” знань і оцінок. Має бути створена така атмосфера навчання, за якої учні не бояться “йти на ризик” – ставити запитання, робити помилки й показувати, чого вони ще не вміють або не знають.</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як “оцінювання для навчання” складається з певних елементів, серед яких насамперед:</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вироблення зрозумілих учням цілей на певний період навчання;</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надання й отримання учнями конструктивного зворотного зв’язку щодо їхніх навчальних досягнень відповідно до визначених цілей;</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коригування вчителем навчального процесу відповідно до результатів і навчального поступу учнів.</a:t>
            </a:r>
            <a:endParaRPr lang="ru-UA"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8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F02811-B8FA-DEE0-8EC5-4DFA1C71BACA}"/>
              </a:ext>
            </a:extLst>
          </p:cNvPr>
          <p:cNvSpPr txBox="1"/>
          <p:nvPr/>
        </p:nvSpPr>
        <p:spPr>
          <a:xfrm>
            <a:off x="492967" y="677043"/>
            <a:ext cx="11206065" cy="5173596"/>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Результат формувального оцінювання для учнів – усвідомлення ними відповідей на три важливі запитання: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яка моя ціль у вивченні цього предмета або курсу на цьому етапі навчання – які саме знання й уміння я маю опанувати і для чого, як саме вони будуть оцінюватися в підсумку?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де я зараз на шляху досягнення цієї цілі – що саме мені вдається добре, а над чим потрібно попрацювати?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яке в мене наступне завдання на цьому шляху?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враховувати й те, що формувальне оцінювання як стратегія підвищення рівня навчальних досягнень і покращення якості освіти – </a:t>
            </a: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це не про застосування того чи іншого окремого прийому або інструменту.</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не може здійснюватися вибірково й не обмежується заповненням учителем тих чи інших форм. Без постійного активного залучення учнів до оцінювання, за відсутності будь-якого із зазначених вище першочергових елементів, формувальне оцінювання може швидко перетворитися на формальне.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2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9C846-BA7E-67AE-DCF4-E05C41288FCC}"/>
              </a:ext>
            </a:extLst>
          </p:cNvPr>
          <p:cNvSpPr txBox="1"/>
          <p:nvPr/>
        </p:nvSpPr>
        <p:spPr>
          <a:xfrm>
            <a:off x="576943" y="688790"/>
            <a:ext cx="11038114" cy="2430794"/>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вимагає системності, має бути вбудоване в повсякденне шкільне життя. Це потребує новітніх підходів до організації навчального процесу й послідовної побудови нової культури оцінювання – у центрі яких учень / учениця та їхні індивідуальні потреби пізнання.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є однією з найефективніших досліджених стратегій підвищення рівня навчальних досягнень учнів за висновками міжнародних науковців та експертів, зокрема</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u="none" strike="noStrike" dirty="0">
                <a:solidFill>
                  <a:srgbClr val="0563C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2"/>
              </a:rPr>
              <a:t>Організації економічного співробітництва та розвитку</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(ОЕСР).</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9E6533F-AEB5-2F70-8DE4-315D4FF08E52}"/>
              </a:ext>
            </a:extLst>
          </p:cNvPr>
          <p:cNvSpPr txBox="1"/>
          <p:nvPr/>
        </p:nvSpPr>
        <p:spPr>
          <a:xfrm>
            <a:off x="576943" y="3429000"/>
            <a:ext cx="10943253" cy="2302553"/>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На системному рівні послідовне впровадження й застосування формувального оцінювання сприяє рівному доступу до якісної освіти, оскільки допомагає учням, незалежно від їхнього соціально-економічного статусу, досягати кращих результатів навчання. Цей різновид оцінювання розвиває в учнів уміння вчитися, а отже – сприяє реалізації ціннісного орієнтиру щодо навчання протягом життя. Учителі, які застосовують техніки формувального оцінювання, виявляються краще підготовленими до індивідуалізації навчання відповідно до потреб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89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8A0AC5-6B30-0B37-31FA-A82F2B70A3D0}"/>
              </a:ext>
            </a:extLst>
          </p:cNvPr>
          <p:cNvSpPr txBox="1"/>
          <p:nvPr/>
        </p:nvSpPr>
        <p:spPr>
          <a:xfrm>
            <a:off x="852196" y="445000"/>
            <a:ext cx="10487608" cy="2302553"/>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Зворотний зв’язок – обмін інформацією між учнем і вчителем або між учнями щодо їхніх навчальних досягнень у межах визначених цілей і очікуваних результатів – має значний вплив на ефективність навчального процесу. Це доводять численні міжнародні </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наукові дослідження</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За результатами </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аналізу</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британської організації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Education</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Endowment</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Foundation</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(EEF), учні, чиє навчання супроводжується наданням і отриманням змістовного зворотного зв’язку, у середньому на 8 місяців випереджають у своєму навчальному поступі учнів, які такого зворотного зв’язку не отримують.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BA0BD1-2336-2727-C956-AE07D5117201}"/>
              </a:ext>
            </a:extLst>
          </p:cNvPr>
          <p:cNvSpPr txBox="1"/>
          <p:nvPr/>
        </p:nvSpPr>
        <p:spPr>
          <a:xfrm>
            <a:off x="698240" y="2840237"/>
            <a:ext cx="10795519" cy="3386440"/>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Крім того, формувальне оцінювання сприяє розвитку в учнів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метакогнітивних</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навичок, тобто вміння планувати, регулювати, аналізувати власну навчальну діяльність, визначати причини труднощів та можливі шляхи їхнього подолання, що, зі свого боку, розвиває внутрішню мотивацію. Це стає можливим, зокрема, завдяки концентрації уваги на процесі та цілях навчання, орієнтації на результат, застосуванню технік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самооцінювання</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і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взаємооцінювання</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За даними EEF, розвиток школярами </a:t>
            </a:r>
            <a:r>
              <a:rPr lang="uk-UA" sz="1800" dirty="0" err="1">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метакогнітивних</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 навичок і навичок саморегуляції дає їм можливість досягти результатів навчання, що в середньому на 7 місяців випереджають навчальний поступ інших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Отже, цінність формувального оцінювання в тому, що воно підвищує мотивацію, розвиває вміння вчитися та допомагає учням досягати кращих результатів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21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275142-B3D7-E24D-27D8-037DA8DD301D}"/>
              </a:ext>
            </a:extLst>
          </p:cNvPr>
          <p:cNvSpPr txBox="1"/>
          <p:nvPr/>
        </p:nvSpPr>
        <p:spPr>
          <a:xfrm>
            <a:off x="735563" y="1607540"/>
            <a:ext cx="10720874" cy="3642920"/>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Україна – не перша й не єдина країна, що стикається з труднощами під час впровадження формувального оцінювання. За результатами </a:t>
            </a:r>
            <a:r>
              <a:rPr lang="uk-UA" sz="1800" dirty="0">
                <a:effectLst/>
                <a:latin typeface="Bookman Old Style" panose="02050604050505020204" pitchFamily="18" charset="0"/>
                <a:ea typeface="Times New Roman" panose="02020603050405020304" pitchFamily="18" charset="0"/>
                <a:cs typeface="Times New Roman" panose="02020603050405020304" pitchFamily="18" charset="0"/>
              </a:rPr>
              <a:t>аналізу </a:t>
            </a: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ОЕСР, основні виклики на шляху впровадження формувального оцінювання такі: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необхідність досягнення балансу між практиками формувального оцінювання та “завжди видимими” результатами підсумкового оцінювання (в українському контексті – також поточного бального оцінювання) на системному рівні;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низька якість інструментів підсумкового оцінювання або застосування інструментів підсумкового оцінювання, що не відповідають змісту навчальних програм;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недостатня узгодженість між підходами до оцінювання навчальних досягнень учнів та моніторингу якості освіти.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86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B6A5D3-4C52-FBE0-BA6A-020199DF5396}"/>
              </a:ext>
            </a:extLst>
          </p:cNvPr>
          <p:cNvSpPr txBox="1"/>
          <p:nvPr/>
        </p:nvSpPr>
        <p:spPr>
          <a:xfrm>
            <a:off x="754224" y="1288991"/>
            <a:ext cx="10683551" cy="4280018"/>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Додатковий чинник тиску на систему оцінювання – складання відкритих рейтингів класів або шкіл на підставі обмежених даних підсумкового оцінювання, як-то середній бал чи результати зовнішнього незалежного оцінювання.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Серед можливих шляхів попередження або подолання зазначених викликів з огляду на міжнародний досвід експерти ОЕСР зазначають:</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послідовне поширення практик формувального оцінювання з одночасним використанням результатів підсумкового оцінювання з формувальною метою – тобто для надання й отримання зворотного зв’язку щодо успіху та рівня складності завдань, визначення подальших навчальних цілей і коригування навчання з орієнтацією на виявлені потреби учнів; 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010101"/>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формування загальної культури оцінювання та впровадження внутрішнього моніторингу якості освітніх послуг на рівні шкіл.</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2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149388-3E0F-D735-7D26-3F40D444E629}"/>
              </a:ext>
            </a:extLst>
          </p:cNvPr>
          <p:cNvSpPr txBox="1"/>
          <p:nvPr/>
        </p:nvSpPr>
        <p:spPr>
          <a:xfrm>
            <a:off x="699795" y="1671660"/>
            <a:ext cx="10898155" cy="2240485"/>
          </a:xfrm>
          <a:prstGeom prst="rect">
            <a:avLst/>
          </a:prstGeom>
          <a:noFill/>
        </p:spPr>
        <p:txBody>
          <a:bodyPr wrap="square">
            <a:spAutoFit/>
          </a:bodyPr>
          <a:lstStyle/>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Ці кроки можуть допомогти знизити рівень напруження щодо оцінювання та створити умови для зміщення фокусу уваги учасників навчального процесу з “підготовки до тестів” на оцінювання заради більш якісного навчання.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141414"/>
                </a:solidFill>
                <a:effectLst/>
                <a:latin typeface="Bookman Old Style" panose="02050604050505020204" pitchFamily="18" charset="0"/>
                <a:ea typeface="Times New Roman" panose="02020603050405020304" pitchFamily="18" charset="0"/>
                <a:cs typeface="Times New Roman" panose="02020603050405020304" pitchFamily="18" charset="0"/>
              </a:rPr>
              <a:t>Формувальне оцінювання, й особливо надання ефективного зворотного зв’язку, потребують розвитку відповідних навичок в усіх учасників навчального процесу.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07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5C70C9-6983-96A0-89C4-3318172645C2}"/>
              </a:ext>
            </a:extLst>
          </p:cNvPr>
          <p:cNvSpPr txBox="1"/>
          <p:nvPr/>
        </p:nvSpPr>
        <p:spPr>
          <a:xfrm>
            <a:off x="905069" y="1472988"/>
            <a:ext cx="10077061" cy="3819892"/>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Оцінювання як педагогічне явище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Аналіз і оцінювання знань, умінь та навичок учнів – невід’ємний структурний компонент навчального процесу. Виходячи з логіки навчального процесу, він є, з одного боку, завершальним етапом оволодіння певним змістовим блоком, а з іншого – своєрідною сполучною ланкою в системі навчальної діяльності.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262626"/>
                </a:solidFill>
                <a:effectLst/>
                <a:latin typeface="Bookman Old Style" panose="02050604050505020204" pitchFamily="18" charset="0"/>
                <a:ea typeface="Calibri" panose="020F0502020204030204" pitchFamily="34" charset="0"/>
                <a:cs typeface="TimesNewRomanPSMT"/>
              </a:rPr>
              <a:t>Класичне визначення оцінювання запропоноване новозеландським вченим К. Бібі, який визначав його так: «Оцінювання – це систематичне збирання і тлумачення фактів, за якими йде наступний етап – судження про їхню цінність і відповідне планування подальших дій».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56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CCE569-4EB4-172E-4394-2A988E150586}"/>
              </a:ext>
            </a:extLst>
          </p:cNvPr>
          <p:cNvSpPr txBox="1"/>
          <p:nvPr/>
        </p:nvSpPr>
        <p:spPr>
          <a:xfrm>
            <a:off x="774441" y="952184"/>
            <a:ext cx="10403632" cy="4660635"/>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Оцінювання як результат моніторингу якості освіти в європейських країнах здійснюється з метою: удосконалення педагогічних засобів; визначення результативності навчання та виховання учнів; порівняння навчальних закладів, встановлення рейтингу; визначення ефективності використання коштів і ресурсів; планування та прогнозування розвитку освітньої галузі певного регіону, міста; формування освітньої політики держави, регіону; визначення престижності та конкурентоспроможності національної системи освіти.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У освітній практиці більшості країн світу (в тому числі і в Україні) поширені два види оцінювання: зовнішнє (здійснюється періодично спеціальними установами і фахівцями за відповідною технологією); внутрішнє (проводяться на рівні групи, класу, школи вчителями-</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предметниками</a:t>
            </a:r>
            <a:r>
              <a:rPr lang="uk-UA" sz="1800" dirty="0">
                <a:solidFill>
                  <a:srgbClr val="000000"/>
                </a:solidFill>
                <a:effectLst/>
                <a:latin typeface="Bookman Old Style" panose="02050604050505020204" pitchFamily="18" charset="0"/>
                <a:ea typeface="Calibri" panose="020F0502020204030204" pitchFamily="34" charset="0"/>
                <a:cs typeface="TimesNewRomanPSMT"/>
              </a:rPr>
              <a:t>, або групою вчителів окремої школи, шкільними психологами за їх бажанням або за вимогою керівництва школи з використанням власних методичних матеріалів для внутрішніх потреб та звітування про результати оцінювання перед батьками).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EE5137-4DFD-EC13-1790-10BBBE2A24A7}"/>
              </a:ext>
            </a:extLst>
          </p:cNvPr>
          <p:cNvSpPr txBox="1"/>
          <p:nvPr/>
        </p:nvSpPr>
        <p:spPr>
          <a:xfrm>
            <a:off x="606490" y="413169"/>
            <a:ext cx="11196734" cy="5987665"/>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Формальне внутрішнє оцінювання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endParaRPr lang="uk-UA" sz="1800" dirty="0">
              <a:solidFill>
                <a:srgbClr val="000000"/>
              </a:solidFill>
              <a:effectLst/>
              <a:latin typeface="Bookman Old Style" panose="02050604050505020204" pitchFamily="18" charset="0"/>
              <a:ea typeface="Calibri" panose="020F0502020204030204" pitchFamily="34" charset="0"/>
              <a:cs typeface="TimesNewRomanPSMT"/>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Які ж є форми внутрішнього оцінювання знань учнів. Об’єктом оцінювання навчальних досягнень учнів є знання, вміння та навички, досвід творчої діяльності,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емоційно</a:t>
            </a:r>
            <a:r>
              <a:rPr lang="uk-UA" sz="1800" dirty="0">
                <a:solidFill>
                  <a:srgbClr val="000000"/>
                </a:solidFill>
                <a:effectLst/>
                <a:latin typeface="Bookman Old Style" panose="02050604050505020204" pitchFamily="18" charset="0"/>
                <a:ea typeface="Calibri" panose="020F0502020204030204" pitchFamily="34" charset="0"/>
                <a:cs typeface="TimesNewRomanPSMT"/>
              </a:rPr>
              <a:t>-ціннісного ставлення до навколишньої дійсності.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Під оцінкою знань, умінь та навичок українські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дидакти</a:t>
            </a:r>
            <a:r>
              <a:rPr lang="uk-UA" sz="1800" dirty="0">
                <a:solidFill>
                  <a:srgbClr val="000000"/>
                </a:solidFill>
                <a:effectLst/>
                <a:latin typeface="Bookman Old Style" panose="02050604050505020204" pitchFamily="18" charset="0"/>
                <a:ea typeface="Calibri" panose="020F0502020204030204" pitchFamily="34" charset="0"/>
                <a:cs typeface="TimesNewRomanPSMT"/>
              </a:rPr>
              <a:t> розуміють процес порівняння досягнутого учнями рівня володіння ними з еталонними вимогами, описаними в навчальній програмі. Як процес, оцінка знань, умінь та навичок реалізується в ході контролю (перевірки) останніх. Успіхи навчально-пізнавальної діяльності учнів характеризуються кількісними та якісними показниками, що виражаються й фіксуються в оцінці успішності – системі певних показників, які відображають об’єктивні знання, уміння та навички.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У виданому Міністерством освіти і науки України документі «Загальні критерії оцінювання навчальних досягнень у системі загальної середньої освіти» зазначено: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«Визначення рівня навчального прогресу учнів є особливо важливим з огляду на те, що навчальна діяльність у кінцевому результаті повинна не просто дати людині суму знань, умінь чи навичок, а сформувати рівень компетенції».</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C82E8A-B727-921E-F559-41ED894EFB3C}"/>
              </a:ext>
            </a:extLst>
          </p:cNvPr>
          <p:cNvSpPr txBox="1"/>
          <p:nvPr/>
        </p:nvSpPr>
        <p:spPr>
          <a:xfrm>
            <a:off x="662474" y="497737"/>
            <a:ext cx="10627567" cy="2302553"/>
          </a:xfrm>
          <a:prstGeom prst="rect">
            <a:avLst/>
          </a:prstGeom>
          <a:noFill/>
        </p:spPr>
        <p:txBody>
          <a:bodyPr wrap="square">
            <a:spAutoFit/>
          </a:bodyPr>
          <a:lstStyle/>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Завданням оцінювання навчальних досягнень учнів є: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показати учням рівень їхнього засвоєння матеріалу; визначити найкращих учнів за результатами;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стимулювати мотивацію учнів до отримання сучасних знань;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визначити, наскільки здібний кожен учень; з’ясувати, чи є необхідність у додатковому навчанні;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поставити оцінки учням.</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51827AD-2826-E4A8-9AEB-38F5FD24D458}"/>
              </a:ext>
            </a:extLst>
          </p:cNvPr>
          <p:cNvSpPr txBox="1"/>
          <p:nvPr/>
        </p:nvSpPr>
        <p:spPr>
          <a:xfrm>
            <a:off x="569167" y="2865727"/>
            <a:ext cx="10627567" cy="3576748"/>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З метою забезпечення об’єктивного оцінювання рівня навчальних досягнень учнів запроваджено 12-бальну шкалу, побудовану за принципом урахування їх особистих досягнень. При визначенні навчальних досягнень учнів аналізу підлягають: характеристики відповіді учня: елементарна, фрагментарна, неповна, повна, логічна, доказова, обґрунтована, творча; якість знань: правильність, повнота, осмисленість, глибина, гнучкість, дієвість, системність, узагальненість, міцність; ступінь сформованості загально навчальних та предметних умінь і навичок; рівень оволодіння розумовими операціями: вміння аналізувати, синтезувати, порівнювати, абстрагувати, узагальнювати, робити висновки тощо; досвід творчої діяльності (вміння виявляти і розв’язувати проблеми, формулювати гіпотези); самостійність оцінних суджень. На основі цих орієнтирів виокремлюють чотири рівні навчальних досягнень учнів.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15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A2F43C-BECB-3662-4D39-E2BBECC4EBA6}"/>
              </a:ext>
            </a:extLst>
          </p:cNvPr>
          <p:cNvSpPr txBox="1"/>
          <p:nvPr/>
        </p:nvSpPr>
        <p:spPr>
          <a:xfrm>
            <a:off x="1007707" y="1371545"/>
            <a:ext cx="10319657" cy="3771161"/>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Контроль навчальних досягнень учнів ділиться на види залежно від дидактичної мети. Існують такі методи контролю: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діагностичний контроль (цей метод спрямований на визначення рівня освітньої компетентності учнів);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поточний контроль (націлений на перевірку якості засвоєння знань); повторний контроль (спрямований на засвоєння навичок, умінь та засвоєного матеріалу);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тематичний контроль (направлений на перевірку рівня знань та навичок у межах однієї теми чи навчальної дисципліни);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підсумковий контроль (має на меті виявити рівень засвоєння матеріалу в кінці семестру чи вивчення дисципліни).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5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81CF80-17F6-7D4A-91F9-3B1C7312B6B1}"/>
              </a:ext>
            </a:extLst>
          </p:cNvPr>
          <p:cNvSpPr txBox="1"/>
          <p:nvPr/>
        </p:nvSpPr>
        <p:spPr>
          <a:xfrm>
            <a:off x="908179" y="621514"/>
            <a:ext cx="10375641" cy="3067891"/>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Поточне оцінювання – це процес встановлення рівня навчальних досягнень учня (учениці) в оволодінні змістом предмета, уміннями та навичками відповідно до вимог навчальних програм. Об’єктом поточного оцінювання рівня навчальних досягнень учнів є знання, вміння та навички, самостійність оцінних суджень, досвід творчої діяльності та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емоційно</a:t>
            </a:r>
            <a:r>
              <a:rPr lang="uk-UA" sz="1800" dirty="0">
                <a:solidFill>
                  <a:srgbClr val="000000"/>
                </a:solidFill>
                <a:effectLst/>
                <a:latin typeface="Bookman Old Style" panose="02050604050505020204" pitchFamily="18" charset="0"/>
                <a:ea typeface="Calibri" panose="020F0502020204030204" pitchFamily="34" charset="0"/>
                <a:cs typeface="TimesNewRomanPSMT"/>
              </a:rPr>
              <a:t>-ціннісного ставлення до навколишньої дійсності.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Поточне оцінювання здійснюється у процесі поурочного вивчення теми</a:t>
            </a:r>
            <a:r>
              <a:rPr lang="uk-UA" sz="1800" i="1" dirty="0">
                <a:solidFill>
                  <a:srgbClr val="000000"/>
                </a:solidFill>
                <a:effectLst/>
                <a:latin typeface="Bookman Old Style" panose="02050604050505020204" pitchFamily="18" charset="0"/>
                <a:ea typeface="Calibri" panose="020F0502020204030204" pitchFamily="34" charset="0"/>
                <a:cs typeface="TimesNewRomanPS-ItalicMT"/>
              </a:rPr>
              <a:t>. </a:t>
            </a:r>
            <a:r>
              <a:rPr lang="uk-UA" sz="1800" dirty="0">
                <a:solidFill>
                  <a:srgbClr val="000000"/>
                </a:solidFill>
                <a:effectLst/>
                <a:latin typeface="Bookman Old Style" panose="02050604050505020204" pitchFamily="18" charset="0"/>
                <a:ea typeface="Calibri" panose="020F0502020204030204" pitchFamily="34" charset="0"/>
                <a:cs typeface="TimesNewRomanPSMT"/>
              </a:rPr>
              <a:t>Його основними завдання є: встановлення й оцінювання рівнів розуміння і первинного засвоєння окремих елементів змісту теми, встановлення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зв’язків</a:t>
            </a:r>
            <a:r>
              <a:rPr lang="uk-UA" sz="1800" dirty="0">
                <a:solidFill>
                  <a:srgbClr val="000000"/>
                </a:solidFill>
                <a:effectLst/>
                <a:latin typeface="Bookman Old Style" panose="02050604050505020204" pitchFamily="18" charset="0"/>
                <a:ea typeface="Calibri" panose="020F0502020204030204" pitchFamily="34" charset="0"/>
                <a:cs typeface="TimesNewRomanPSMT"/>
              </a:rPr>
              <a:t> між ними та засвоєним змістом попередніх тем, закріплення знань, умінь і навичок.</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70D7B66-3B60-DC59-E8FE-4D03972F9628}"/>
              </a:ext>
            </a:extLst>
          </p:cNvPr>
          <p:cNvSpPr txBox="1"/>
          <p:nvPr/>
        </p:nvSpPr>
        <p:spPr>
          <a:xfrm>
            <a:off x="653143" y="3936610"/>
            <a:ext cx="10630677" cy="1984005"/>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В Україні поширені такі форми поточного оцінювання: індивідуальне, групове та фронтальне опитування; робота з діаграмами, графіками, схемами; зарисовки біологічних об’єктів; робота з контурними картами; виконання учнями різних видів письмових робіт; взаємоконтроль учнів у парах і групах; самоконтроль. Інформація, отримана на підставі поточного контролю, є основною для коригування роботи вчителя на </a:t>
            </a:r>
            <a:r>
              <a:rPr lang="uk-UA" sz="1800" dirty="0" err="1">
                <a:solidFill>
                  <a:srgbClr val="000000"/>
                </a:solidFill>
                <a:effectLst/>
                <a:latin typeface="Bookman Old Style" panose="02050604050505020204" pitchFamily="18" charset="0"/>
                <a:ea typeface="Calibri" panose="020F0502020204030204" pitchFamily="34" charset="0"/>
                <a:cs typeface="TimesNewRomanPSMT"/>
              </a:rPr>
              <a:t>уроці</a:t>
            </a:r>
            <a:r>
              <a:rPr lang="uk-UA" sz="1800" dirty="0">
                <a:solidFill>
                  <a:srgbClr val="000000"/>
                </a:solidFill>
                <a:effectLst/>
                <a:latin typeface="Bookman Old Style" panose="02050604050505020204" pitchFamily="18" charset="0"/>
                <a:ea typeface="Calibri" panose="020F0502020204030204" pitchFamily="34" charset="0"/>
                <a:cs typeface="TimesNewRomanPSMT"/>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96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43E6EC-F04B-C7A0-5AEA-00568FF12532}"/>
              </a:ext>
            </a:extLst>
          </p:cNvPr>
          <p:cNvSpPr txBox="1"/>
          <p:nvPr/>
        </p:nvSpPr>
        <p:spPr>
          <a:xfrm>
            <a:off x="783772" y="548945"/>
            <a:ext cx="10823510" cy="1984005"/>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Тематичному оцінюванню навчальних досягнень підлягають основні результати вивчення теми (розділу). Тематичне оцінювання навчальних досягнень учнів забезпечує: усунення безсистемності в оцінюванні; підвищення об’єктивності оцінки знань, навичок і вмінь; індивідуальний та диференційований підхід до організації навчання; систематизацію й узагальнення навчального матеріалу; концентрацію уваги учнів до найсуттєвішого в системі знань з кожного предмета.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33146A-74F4-472B-1D1E-3E9D2DD605CB}"/>
              </a:ext>
            </a:extLst>
          </p:cNvPr>
          <p:cNvSpPr txBox="1"/>
          <p:nvPr/>
        </p:nvSpPr>
        <p:spPr>
          <a:xfrm>
            <a:off x="783772" y="2623042"/>
            <a:ext cx="10702213" cy="3580852"/>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Контроль навчання також ділиться за: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часом проведення (вхідне, поточне, підсумкове);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методами оцінювання (формальне і неформальне);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моделями (відповідно до критеріїв, відповідно до норм та відповідно до розвитку та прогресу);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 походженням (стандартизоване, укладене викладачем та аутентичне)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262626"/>
                </a:solidFill>
                <a:effectLst/>
                <a:latin typeface="Bookman Old Style" panose="02050604050505020204" pitchFamily="18" charset="0"/>
                <a:ea typeface="Calibri" panose="020F0502020204030204" pitchFamily="34" charset="0"/>
                <a:cs typeface="TimesNewRomanPSMT"/>
              </a:rPr>
              <a:t>В Україні застосовуються такі типи оцінювань, як опитування, письмове опитування, усне тестування та диктант. Однак, найчастіше використовуються письмове опитування та письмове тестування, або змішаний тип оцінювання.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22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012509-DBBF-5574-7E92-77295F6D5A33}"/>
              </a:ext>
            </a:extLst>
          </p:cNvPr>
          <p:cNvSpPr txBox="1"/>
          <p:nvPr/>
        </p:nvSpPr>
        <p:spPr>
          <a:xfrm>
            <a:off x="814873" y="2054329"/>
            <a:ext cx="10562253" cy="2749342"/>
          </a:xfrm>
          <a:prstGeom prst="rect">
            <a:avLst/>
          </a:prstGeom>
          <a:noFill/>
        </p:spPr>
        <p:txBody>
          <a:bodyPr wrap="square">
            <a:spAutoFit/>
          </a:bodyPr>
          <a:lstStyle/>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Тестування, за визначенням німецького вченого </a:t>
            </a:r>
            <a:r>
              <a:rPr lang="uk-UA" sz="1800" dirty="0">
                <a:solidFill>
                  <a:srgbClr val="1C1C1C"/>
                </a:solidFill>
                <a:effectLst/>
                <a:latin typeface="Bookman Old Style" panose="02050604050505020204" pitchFamily="18" charset="0"/>
                <a:ea typeface="Calibri" panose="020F0502020204030204" pitchFamily="34" charset="0"/>
                <a:cs typeface="TimesNewRomanPSMT"/>
              </a:rPr>
              <a:t>К. </a:t>
            </a:r>
            <a:r>
              <a:rPr lang="uk-UA" sz="1800" dirty="0" err="1">
                <a:solidFill>
                  <a:srgbClr val="1C1C1C"/>
                </a:solidFill>
                <a:effectLst/>
                <a:latin typeface="Bookman Old Style" panose="02050604050505020204" pitchFamily="18" charset="0"/>
                <a:ea typeface="Calibri" panose="020F0502020204030204" pitchFamily="34" charset="0"/>
                <a:cs typeface="TimesNewRomanPSMT"/>
              </a:rPr>
              <a:t>Інгенкампа</a:t>
            </a:r>
            <a:r>
              <a:rPr lang="uk-UA" sz="1800" dirty="0">
                <a:solidFill>
                  <a:srgbClr val="1C1C1C"/>
                </a:solidFill>
                <a:effectLst/>
                <a:latin typeface="Bookman Old Style" panose="02050604050505020204" pitchFamily="18" charset="0"/>
                <a:ea typeface="Calibri" panose="020F0502020204030204" pitchFamily="34" charset="0"/>
                <a:cs typeface="TimesNewRomanPSMT"/>
              </a:rPr>
              <a:t> (</a:t>
            </a:r>
            <a:r>
              <a:rPr lang="uk-UA" sz="1800" i="1" dirty="0" err="1">
                <a:solidFill>
                  <a:srgbClr val="1C1C1C"/>
                </a:solidFill>
                <a:effectLst/>
                <a:latin typeface="Bookman Old Style" panose="02050604050505020204" pitchFamily="18" charset="0"/>
                <a:ea typeface="Calibri" panose="020F0502020204030204" pitchFamily="34" charset="0"/>
                <a:cs typeface="TimesNewRomanPS-ItalicMT"/>
              </a:rPr>
              <a:t>Karlheinz</a:t>
            </a:r>
            <a:r>
              <a:rPr lang="uk-UA" sz="1800" i="1" dirty="0">
                <a:solidFill>
                  <a:srgbClr val="1C1C1C"/>
                </a:solidFill>
                <a:effectLst/>
                <a:latin typeface="Bookman Old Style" panose="02050604050505020204" pitchFamily="18" charset="0"/>
                <a:ea typeface="Calibri" panose="020F0502020204030204" pitchFamily="34" charset="0"/>
                <a:cs typeface="TimesNewRomanPS-ItalicMT"/>
              </a:rPr>
              <a:t> </a:t>
            </a:r>
            <a:r>
              <a:rPr lang="uk-UA" sz="1800" i="1" dirty="0" err="1">
                <a:solidFill>
                  <a:srgbClr val="1C1C1C"/>
                </a:solidFill>
                <a:effectLst/>
                <a:latin typeface="Bookman Old Style" panose="02050604050505020204" pitchFamily="18" charset="0"/>
                <a:ea typeface="Calibri" panose="020F0502020204030204" pitchFamily="34" charset="0"/>
                <a:cs typeface="TimesNewRomanPS-ItalicMT"/>
              </a:rPr>
              <a:t>Ingenkamp</a:t>
            </a:r>
            <a:r>
              <a:rPr lang="uk-UA" sz="1800" dirty="0">
                <a:solidFill>
                  <a:srgbClr val="1C1C1C"/>
                </a:solidFill>
                <a:effectLst/>
                <a:latin typeface="Bookman Old Style" panose="02050604050505020204" pitchFamily="18" charset="0"/>
                <a:ea typeface="Calibri" panose="020F0502020204030204" pitchFamily="34" charset="0"/>
                <a:cs typeface="TimesNewRomanPSMT"/>
              </a:rPr>
              <a:t>), яке вважається класичним: «…це – метод </a:t>
            </a:r>
            <a:r>
              <a:rPr lang="uk-UA" sz="1800" dirty="0">
                <a:solidFill>
                  <a:srgbClr val="000000"/>
                </a:solidFill>
                <a:effectLst/>
                <a:latin typeface="Bookman Old Style" panose="02050604050505020204" pitchFamily="18" charset="0"/>
                <a:ea typeface="Calibri" panose="020F0502020204030204" pitchFamily="34" charset="0"/>
                <a:cs typeface="TimesNewRomanPSMT"/>
              </a:rPr>
              <a:t>педагогічної діагностики, з</a:t>
            </a:r>
            <a:r>
              <a:rPr lang="uk-UA" sz="1800" dirty="0">
                <a:solidFill>
                  <a:srgbClr val="1C1C1C"/>
                </a:solidFill>
                <a:effectLst/>
                <a:latin typeface="Bookman Old Style" panose="02050604050505020204" pitchFamily="18" charset="0"/>
                <a:ea typeface="Calibri" panose="020F0502020204030204" pitchFamily="34" charset="0"/>
                <a:cs typeface="TimesNewRomanPSMT"/>
              </a:rPr>
              <a:t>а допомогою якого вибір поведінки, що презентує передумови чи результати навчального процесу, повинен максимально відповідати принципам зіставлення, об’єктивності, надійності та валідності вимірів, повинен пройти опрацювання й інтерпретацію й бути прийнятним для застосування в педагогічній практиці»</a:t>
            </a:r>
            <a:r>
              <a:rPr lang="uk-UA" sz="1800" dirty="0">
                <a:solidFill>
                  <a:srgbClr val="262626"/>
                </a:solidFill>
                <a:effectLst/>
                <a:latin typeface="Bookman Old Style" panose="02050604050505020204" pitchFamily="18" charset="0"/>
                <a:ea typeface="Calibri" panose="020F0502020204030204" pitchFamily="34" charset="0"/>
                <a:cs typeface="TimesNewRomanPSMT"/>
              </a:rPr>
              <a:t>.</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000000"/>
                </a:solidFill>
                <a:effectLst/>
                <a:latin typeface="Bookman Old Style" panose="02050604050505020204" pitchFamily="18" charset="0"/>
                <a:ea typeface="Calibri" panose="020F0502020204030204" pitchFamily="34" charset="0"/>
                <a:cs typeface="TimesNewRomanPSMT"/>
              </a:rPr>
              <a:t>Під час розгляду тестування, як способу оцінювання, треба розглянути його з позиції відмінності від інших форм контролю оцінювання.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16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979_TF11531919.potx" id="{98DDEEB5-B154-4CEA-B96B-E6E5853187A2}" vid="{74C6FD98-1055-46B6-A2AC-B411AE7D4A9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{CAA849AD-2E51-484A-808C-B76B1A0809D0}tf11531919_win32</Template>
  <TotalTime>125</TotalTime>
  <Words>2365</Words>
  <Application>Microsoft Office PowerPoint</Application>
  <PresentationFormat>Широкоэкранный</PresentationFormat>
  <Paragraphs>83</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Avenir Next LT Pro</vt:lpstr>
      <vt:lpstr>Bookman Old Style</vt:lpstr>
      <vt:lpstr>Calibri</vt:lpstr>
      <vt:lpstr>Calibri Light</vt:lpstr>
      <vt:lpstr>Garamond</vt:lpstr>
      <vt:lpstr>Symbol</vt:lpstr>
      <vt:lpstr>СавонVTI</vt:lpstr>
      <vt:lpstr>Оцінювання учнів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Інновації та інноваційні технології</dc:title>
  <dc:creator>Елена Бойкая</dc:creator>
  <cp:lastModifiedBy>Olena Boika</cp:lastModifiedBy>
  <cp:revision>4</cp:revision>
  <dcterms:created xsi:type="dcterms:W3CDTF">2022-10-22T04:47:20Z</dcterms:created>
  <dcterms:modified xsi:type="dcterms:W3CDTF">2023-09-25T08:26:27Z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